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theme/themeOverride5.xml" ContentType="application/vnd.openxmlformats-officedocument.themeOverride+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charts/chart9.xml" ContentType="application/vnd.openxmlformats-officedocument.drawingml.chart+xml"/>
  <Override PartName="/ppt/charts/chart11.xml" ContentType="application/vnd.openxmlformats-officedocument.drawingml.char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charts/chart7.xml" ContentType="application/vnd.openxmlformats-officedocument.drawingml.chart+xml"/>
  <Override PartName="/ppt/diagrams/layout3.xml" ContentType="application/vnd.openxmlformats-officedocument.drawingml.diagramLayout+xml"/>
  <Override PartName="/ppt/diagrams/data4.xml" ContentType="application/vnd.openxmlformats-officedocument.drawingml.diagramData+xml"/>
  <Override PartName="/ppt/charts/chart20.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diagrams/quickStyle3.xml" ContentType="application/vnd.openxmlformats-officedocument.drawingml.diagramStyle+xml"/>
  <Override PartName="/ppt/charts/chart18.xml" ContentType="application/vnd.openxmlformats-officedocument.drawingml.char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Override PartName="/ppt/diagrams/quickStyle1.xml" ContentType="application/vnd.openxmlformats-officedocument.drawingml.diagramStyle+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charts/chart14.xml" ContentType="application/vnd.openxmlformats-officedocument.drawingml.char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diagrams/layout4.xml" ContentType="application/vnd.openxmlformats-officedocument.drawingml.diagramLayout+xml"/>
  <Override PartName="/ppt/charts/chart6.xml" ContentType="application/vnd.openxmlformats-officedocument.drawingml.chart+xml"/>
  <Override PartName="/ppt/charts/chart10.xml" ContentType="application/vnd.openxmlformats-officedocument.drawingml.chart+xml"/>
  <Override PartName="/ppt/diagrams/layout2.xml" ContentType="application/vnd.openxmlformats-officedocument.drawingml.diagramLayout+xml"/>
  <Override PartName="/ppt/diagrams/data5.xml" ContentType="application/vnd.openxmlformats-officedocument.drawingml.diagramData+xml"/>
  <Override PartName="/ppt/charts/chart4.xml" ContentType="application/vnd.openxmlformats-officedocument.drawingml.chart+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theme/themeOverride7.xml" ContentType="application/vnd.openxmlformats-officedocument.themeOverride+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charts/chart15.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261" r:id="rId2"/>
    <p:sldId id="381" r:id="rId3"/>
    <p:sldId id="329" r:id="rId4"/>
    <p:sldId id="331" r:id="rId5"/>
    <p:sldId id="428" r:id="rId6"/>
    <p:sldId id="429" r:id="rId7"/>
    <p:sldId id="332" r:id="rId8"/>
    <p:sldId id="419" r:id="rId9"/>
    <p:sldId id="420" r:id="rId10"/>
    <p:sldId id="421" r:id="rId11"/>
    <p:sldId id="422" r:id="rId12"/>
    <p:sldId id="423" r:id="rId13"/>
    <p:sldId id="424" r:id="rId14"/>
    <p:sldId id="425" r:id="rId15"/>
    <p:sldId id="426" r:id="rId16"/>
    <p:sldId id="427" r:id="rId17"/>
    <p:sldId id="410" r:id="rId18"/>
    <p:sldId id="413" r:id="rId19"/>
    <p:sldId id="414" r:id="rId20"/>
    <p:sldId id="397" r:id="rId21"/>
    <p:sldId id="398" r:id="rId22"/>
    <p:sldId id="416" r:id="rId23"/>
    <p:sldId id="399" r:id="rId24"/>
    <p:sldId id="400" r:id="rId25"/>
    <p:sldId id="401" r:id="rId26"/>
    <p:sldId id="402" r:id="rId27"/>
    <p:sldId id="403" r:id="rId28"/>
    <p:sldId id="404" r:id="rId29"/>
    <p:sldId id="405" r:id="rId30"/>
    <p:sldId id="406" r:id="rId31"/>
    <p:sldId id="407" r:id="rId32"/>
    <p:sldId id="408" r:id="rId33"/>
    <p:sldId id="409" r:id="rId34"/>
    <p:sldId id="277" r:id="rId35"/>
    <p:sldId id="298" r:id="rId36"/>
    <p:sldId id="280" r:id="rId37"/>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DCE6F2"/>
    <a:srgbClr val="FF0000"/>
    <a:srgbClr val="4D4D4D"/>
    <a:srgbClr val="CC3300"/>
    <a:srgbClr val="333333"/>
    <a:srgbClr val="5F5F5F"/>
    <a:srgbClr val="777777"/>
    <a:srgbClr val="B2B2B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769" autoAdjust="0"/>
    <p:restoredTop sz="84588" autoAdjust="0"/>
  </p:normalViewPr>
  <p:slideViewPr>
    <p:cSldViewPr>
      <p:cViewPr>
        <p:scale>
          <a:sx n="70" d="100"/>
          <a:sy n="70" d="100"/>
        </p:scale>
        <p:origin x="-1230" y="-168"/>
      </p:cViewPr>
      <p:guideLst>
        <p:guide orient="horz" pos="2880"/>
        <p:guide pos="2160"/>
      </p:guideLst>
    </p:cSldViewPr>
  </p:slideViewPr>
  <p:outlineViewPr>
    <p:cViewPr>
      <p:scale>
        <a:sx n="33" d="100"/>
        <a:sy n="33" d="100"/>
      </p:scale>
      <p:origin x="0" y="1524"/>
    </p:cViewPr>
  </p:outlineViewPr>
  <p:notesTextViewPr>
    <p:cViewPr>
      <p:scale>
        <a:sx n="100" d="100"/>
        <a:sy n="100" d="100"/>
      </p:scale>
      <p:origin x="0" y="0"/>
    </p:cViewPr>
  </p:notesTextViewPr>
  <p:sorterViewPr>
    <p:cViewPr>
      <p:scale>
        <a:sx n="70" d="100"/>
        <a:sy n="7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enovo\Desktop\NFRP_GRAPH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lenovo\Desktop\NFRP_GRAPH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lenovo\Desktop\NFRP-Analysis%20Set_Relevant_Final_18072018_Sa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lenovo\Desktop\New%20Microsoft%20Office%20Excel%20Worksheet.xlsx" TargetMode="External"/></Relationships>
</file>

<file path=ppt/charts/_rels/chart13.xml.rels><?xml version="1.0" encoding="UTF-8" standalone="yes"?>
<Relationships xmlns="http://schemas.openxmlformats.org/package/2006/relationships"><Relationship Id="rId2" Type="http://schemas.openxmlformats.org/officeDocument/2006/relationships/oleObject" Target="file:///C:\Users\lenovo\Desktop\NFRP_GRAPHS.xlsx" TargetMode="External"/><Relationship Id="rId1" Type="http://schemas.openxmlformats.org/officeDocument/2006/relationships/themeOverride" Target="../theme/themeOverride6.xml"/></Relationships>
</file>

<file path=ppt/charts/_rels/chart14.xml.rels><?xml version="1.0" encoding="UTF-8" standalone="yes"?>
<Relationships xmlns="http://schemas.openxmlformats.org/package/2006/relationships"><Relationship Id="rId2" Type="http://schemas.openxmlformats.org/officeDocument/2006/relationships/oleObject" Target="file:///C:\Users\lenovo\Desktop\Landscape%20-%20NFRP\NFRP_GRAPHS.xlsx" TargetMode="External"/><Relationship Id="rId1" Type="http://schemas.openxmlformats.org/officeDocument/2006/relationships/themeOverride" Target="../theme/themeOverride7.xml"/></Relationships>
</file>

<file path=ppt/charts/_rels/chart1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lenovo\Desktop\NFRP-Analysis%20Set_Relevant_Final_18072018_San.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DELL%203567\Desktop\landscape\NFRPC_Graph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lenovo\Desktop\NFRP_GRAPH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lenovo\Desktop\NFRP_GRAPHS.xlsx"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file:///C:\Users\lenovo\Desktop\Sample%20Landscape_Relevant%20Set_192_graphs_24-05.xlsx"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oleObject" Target="file:///C:\Users\lenovo\Desktop\NFRP_GRAPHS.xlsx" TargetMode="External"/><Relationship Id="rId1" Type="http://schemas.openxmlformats.org/officeDocument/2006/relationships/themeOverride" Target="../theme/themeOverride2.xml"/></Relationships>
</file>

<file path=ppt/charts/_rels/chart7.xml.rels><?xml version="1.0" encoding="UTF-8" standalone="yes"?>
<Relationships xmlns="http://schemas.openxmlformats.org/package/2006/relationships"><Relationship Id="rId2" Type="http://schemas.openxmlformats.org/officeDocument/2006/relationships/oleObject" Target="file:///C:\Users\lenovo\Desktop\NFRP_GRAPHS.xlsx" TargetMode="External"/><Relationship Id="rId1" Type="http://schemas.openxmlformats.org/officeDocument/2006/relationships/themeOverride" Target="../theme/themeOverride3.xml"/></Relationships>
</file>

<file path=ppt/charts/_rels/chart8.xml.rels><?xml version="1.0" encoding="UTF-8" standalone="yes"?>
<Relationships xmlns="http://schemas.openxmlformats.org/package/2006/relationships"><Relationship Id="rId2" Type="http://schemas.openxmlformats.org/officeDocument/2006/relationships/oleObject" Target="file:///C:\Users\lenovo\Desktop\NFRP_GRAPHS.xlsx" TargetMode="External"/><Relationship Id="rId1" Type="http://schemas.openxmlformats.org/officeDocument/2006/relationships/themeOverride" Target="../theme/themeOverride4.xml"/></Relationships>
</file>

<file path=ppt/charts/_rels/chart9.xml.rels><?xml version="1.0" encoding="UTF-8" standalone="yes"?>
<Relationships xmlns="http://schemas.openxmlformats.org/package/2006/relationships"><Relationship Id="rId2" Type="http://schemas.openxmlformats.org/officeDocument/2006/relationships/oleObject" Target="file:///C:\Users\lenovo\Desktop\NFRP_GRAPHS.xlsx" TargetMode="External"/><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style val="8"/>
  <c:chart>
    <c:autoTitleDeleted val="1"/>
    <c:plotArea>
      <c:layout/>
      <c:lineChart>
        <c:grouping val="standard"/>
        <c:ser>
          <c:idx val="0"/>
          <c:order val="0"/>
          <c:tx>
            <c:strRef>
              <c:f>Filing!$J$1</c:f>
              <c:strCache>
                <c:ptCount val="1"/>
                <c:pt idx="0">
                  <c:v>Number of Patent Families</c:v>
                </c:pt>
              </c:strCache>
            </c:strRef>
          </c:tx>
          <c:dLbls>
            <c:dLbl>
              <c:idx val="13"/>
              <c:layout>
                <c:manualLayout>
                  <c:x val="-1.6162079510703423E-2"/>
                  <c:y val="3.054777874987856E-2"/>
                </c:manualLayout>
              </c:layout>
              <c:dLblPos val="r"/>
              <c:showVal val="1"/>
            </c:dLbl>
            <c:dLbl>
              <c:idx val="15"/>
              <c:layout>
                <c:manualLayout>
                  <c:x val="-2.8394495412844039E-2"/>
                  <c:y val="3.9807038009137818E-2"/>
                </c:manualLayout>
              </c:layout>
              <c:dLblPos val="r"/>
              <c:showVal val="1"/>
            </c:dLbl>
            <c:dLbl>
              <c:idx val="20"/>
              <c:layout>
                <c:manualLayout>
                  <c:x val="-1.6873148883912389E-2"/>
                  <c:y val="3.6720618256051385E-2"/>
                </c:manualLayout>
              </c:layout>
              <c:dLblPos val="r"/>
              <c:showVal val="1"/>
            </c:dLbl>
            <c:txPr>
              <a:bodyPr/>
              <a:lstStyle/>
              <a:p>
                <a:pPr>
                  <a:defRPr b="1"/>
                </a:pPr>
                <a:endParaRPr lang="en-US"/>
              </a:p>
            </c:txPr>
            <c:dLblPos val="t"/>
            <c:showVal val="1"/>
          </c:dLbls>
          <c:cat>
            <c:numRef>
              <c:f>Filing!$I$2:$I$22</c:f>
              <c:numCache>
                <c:formatCode>General</c:formatCode>
                <c:ptCount val="21"/>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numCache>
            </c:numRef>
          </c:cat>
          <c:val>
            <c:numRef>
              <c:f>Filing!$J$2:$J$22</c:f>
              <c:numCache>
                <c:formatCode>General</c:formatCode>
                <c:ptCount val="21"/>
                <c:pt idx="0">
                  <c:v>3</c:v>
                </c:pt>
                <c:pt idx="1">
                  <c:v>5</c:v>
                </c:pt>
                <c:pt idx="2">
                  <c:v>5</c:v>
                </c:pt>
                <c:pt idx="3">
                  <c:v>3</c:v>
                </c:pt>
                <c:pt idx="4">
                  <c:v>4</c:v>
                </c:pt>
                <c:pt idx="5">
                  <c:v>8</c:v>
                </c:pt>
                <c:pt idx="6">
                  <c:v>10</c:v>
                </c:pt>
                <c:pt idx="7">
                  <c:v>6</c:v>
                </c:pt>
                <c:pt idx="8">
                  <c:v>5</c:v>
                </c:pt>
                <c:pt idx="9">
                  <c:v>5</c:v>
                </c:pt>
                <c:pt idx="10">
                  <c:v>12</c:v>
                </c:pt>
                <c:pt idx="11">
                  <c:v>6</c:v>
                </c:pt>
                <c:pt idx="12">
                  <c:v>19</c:v>
                </c:pt>
                <c:pt idx="13">
                  <c:v>16</c:v>
                </c:pt>
                <c:pt idx="14">
                  <c:v>36</c:v>
                </c:pt>
                <c:pt idx="15">
                  <c:v>21</c:v>
                </c:pt>
                <c:pt idx="16">
                  <c:v>20</c:v>
                </c:pt>
                <c:pt idx="17">
                  <c:v>21</c:v>
                </c:pt>
                <c:pt idx="18">
                  <c:v>33</c:v>
                </c:pt>
                <c:pt idx="19">
                  <c:v>30</c:v>
                </c:pt>
                <c:pt idx="20">
                  <c:v>4</c:v>
                </c:pt>
              </c:numCache>
            </c:numRef>
          </c:val>
        </c:ser>
        <c:marker val="1"/>
        <c:axId val="96648576"/>
        <c:axId val="96989184"/>
      </c:lineChart>
      <c:catAx>
        <c:axId val="96648576"/>
        <c:scaling>
          <c:orientation val="minMax"/>
        </c:scaling>
        <c:axPos val="b"/>
        <c:title>
          <c:tx>
            <c:rich>
              <a:bodyPr/>
              <a:lstStyle/>
              <a:p>
                <a:pPr>
                  <a:defRPr baseline="0">
                    <a:latin typeface="Arial" pitchFamily="34" charset="0"/>
                  </a:defRPr>
                </a:pPr>
                <a:r>
                  <a:rPr lang="en-IN" baseline="0">
                    <a:latin typeface="Arial" pitchFamily="34" charset="0"/>
                  </a:rPr>
                  <a:t>Application Year</a:t>
                </a:r>
              </a:p>
            </c:rich>
          </c:tx>
          <c:layout>
            <c:manualLayout>
              <c:xMode val="edge"/>
              <c:yMode val="edge"/>
              <c:x val="0.44227442678155793"/>
              <c:y val="0.94222270827257715"/>
            </c:manualLayout>
          </c:layout>
        </c:title>
        <c:numFmt formatCode="General" sourceLinked="1"/>
        <c:tickLblPos val="nextTo"/>
        <c:txPr>
          <a:bodyPr rot="-3000000"/>
          <a:lstStyle/>
          <a:p>
            <a:pPr>
              <a:defRPr b="1" baseline="0"/>
            </a:pPr>
            <a:endParaRPr lang="en-US"/>
          </a:p>
        </c:txPr>
        <c:crossAx val="96989184"/>
        <c:crosses val="autoZero"/>
        <c:auto val="1"/>
        <c:lblAlgn val="ctr"/>
        <c:lblOffset val="100"/>
      </c:catAx>
      <c:valAx>
        <c:axId val="96989184"/>
        <c:scaling>
          <c:orientation val="minMax"/>
        </c:scaling>
        <c:axPos val="l"/>
        <c:title>
          <c:tx>
            <c:rich>
              <a:bodyPr rot="-5400000" vert="horz"/>
              <a:lstStyle/>
              <a:p>
                <a:pPr>
                  <a:defRPr baseline="0">
                    <a:latin typeface="Arial" pitchFamily="34" charset="0"/>
                  </a:defRPr>
                </a:pPr>
                <a:r>
                  <a:rPr lang="en-IN" baseline="0">
                    <a:latin typeface="Arial" pitchFamily="34" charset="0"/>
                  </a:rPr>
                  <a:t>Number of Patent Families</a:t>
                </a:r>
              </a:p>
            </c:rich>
          </c:tx>
          <c:layout>
            <c:manualLayout>
              <c:xMode val="edge"/>
              <c:yMode val="edge"/>
              <c:x val="9.8183603338242824E-3"/>
              <c:y val="0.18007077757620171"/>
            </c:manualLayout>
          </c:layout>
        </c:title>
        <c:numFmt formatCode="General" sourceLinked="1"/>
        <c:tickLblPos val="nextTo"/>
        <c:txPr>
          <a:bodyPr/>
          <a:lstStyle/>
          <a:p>
            <a:pPr>
              <a:defRPr b="1"/>
            </a:pPr>
            <a:endParaRPr lang="en-US"/>
          </a:p>
        </c:txPr>
        <c:crossAx val="96648576"/>
        <c:crosses val="autoZero"/>
        <c:crossBetween val="between"/>
      </c:valAx>
    </c:plotArea>
    <c:plotVisOnly val="1"/>
    <c:dispBlanksAs val="gap"/>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IN"/>
  <c:style val="26"/>
  <c:chart>
    <c:autoTitleDeleted val="1"/>
    <c:plotArea>
      <c:layout/>
      <c:barChart>
        <c:barDir val="bar"/>
        <c:grouping val="clustered"/>
        <c:ser>
          <c:idx val="0"/>
          <c:order val="0"/>
          <c:dLbls>
            <c:txPr>
              <a:bodyPr rot="0" vert="horz"/>
              <a:lstStyle/>
              <a:p>
                <a:pPr>
                  <a:defRPr b="1"/>
                </a:pPr>
                <a:endParaRPr lang="en-US"/>
              </a:p>
            </c:txPr>
            <c:showVal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'prior c'!$F$5:$F$13</c:f>
              <c:strCache>
                <c:ptCount val="9"/>
                <c:pt idx="0">
                  <c:v>CN</c:v>
                </c:pt>
                <c:pt idx="1">
                  <c:v>DE</c:v>
                </c:pt>
                <c:pt idx="2">
                  <c:v>JP</c:v>
                </c:pt>
                <c:pt idx="3">
                  <c:v>IN</c:v>
                </c:pt>
                <c:pt idx="4">
                  <c:v>US</c:v>
                </c:pt>
                <c:pt idx="5">
                  <c:v>KR</c:v>
                </c:pt>
                <c:pt idx="6">
                  <c:v>EP</c:v>
                </c:pt>
                <c:pt idx="7">
                  <c:v>FR</c:v>
                </c:pt>
                <c:pt idx="8">
                  <c:v>OTHERS</c:v>
                </c:pt>
              </c:strCache>
            </c:strRef>
          </c:cat>
          <c:val>
            <c:numRef>
              <c:f>'prior c'!$G$5:$G$13</c:f>
              <c:numCache>
                <c:formatCode>General</c:formatCode>
                <c:ptCount val="9"/>
                <c:pt idx="0">
                  <c:v>148</c:v>
                </c:pt>
                <c:pt idx="1">
                  <c:v>26</c:v>
                </c:pt>
                <c:pt idx="2">
                  <c:v>21</c:v>
                </c:pt>
                <c:pt idx="3">
                  <c:v>17</c:v>
                </c:pt>
                <c:pt idx="4">
                  <c:v>13</c:v>
                </c:pt>
                <c:pt idx="5">
                  <c:v>13</c:v>
                </c:pt>
                <c:pt idx="6">
                  <c:v>6</c:v>
                </c:pt>
                <c:pt idx="7">
                  <c:v>6</c:v>
                </c:pt>
                <c:pt idx="8">
                  <c:v>22</c:v>
                </c:pt>
              </c:numCache>
            </c:numRef>
          </c:val>
          <c:extLst xmlns:c16r2="http://schemas.microsoft.com/office/drawing/2015/06/chart">
            <c:ext xmlns:c16="http://schemas.microsoft.com/office/drawing/2014/chart" uri="{C3380CC4-5D6E-409C-BE32-E72D297353CC}">
              <c16:uniqueId val="{00000000-D495-4CB8-8C91-C50632435200}"/>
            </c:ext>
          </c:extLst>
        </c:ser>
        <c:axId val="71800704"/>
        <c:axId val="95707136"/>
      </c:barChart>
      <c:catAx>
        <c:axId val="71800704"/>
        <c:scaling>
          <c:orientation val="minMax"/>
        </c:scaling>
        <c:axPos val="l"/>
        <c:title>
          <c:tx>
            <c:rich>
              <a:bodyPr rot="-5400000" vert="horz"/>
              <a:lstStyle/>
              <a:p>
                <a:pPr>
                  <a:defRPr baseline="0">
                    <a:latin typeface="Arial" pitchFamily="34" charset="0"/>
                  </a:defRPr>
                </a:pPr>
                <a:r>
                  <a:rPr lang="en-US" baseline="0">
                    <a:latin typeface="Arial" pitchFamily="34" charset="0"/>
                  </a:rPr>
                  <a:t>Jurisdiction</a:t>
                </a:r>
              </a:p>
            </c:rich>
          </c:tx>
          <c:layout/>
        </c:title>
        <c:numFmt formatCode="General" sourceLinked="1"/>
        <c:majorTickMark val="none"/>
        <c:tickLblPos val="nextTo"/>
        <c:txPr>
          <a:bodyPr rot="-60000000" vert="horz"/>
          <a:lstStyle/>
          <a:p>
            <a:pPr>
              <a:defRPr b="1"/>
            </a:pPr>
            <a:endParaRPr lang="en-US"/>
          </a:p>
        </c:txPr>
        <c:crossAx val="95707136"/>
        <c:crosses val="autoZero"/>
        <c:auto val="1"/>
        <c:lblAlgn val="ctr"/>
        <c:lblOffset val="100"/>
      </c:catAx>
      <c:valAx>
        <c:axId val="95707136"/>
        <c:scaling>
          <c:orientation val="minMax"/>
        </c:scaling>
        <c:axPos val="b"/>
        <c:title>
          <c:tx>
            <c:rich>
              <a:bodyPr rot="0" vert="horz"/>
              <a:lstStyle/>
              <a:p>
                <a:pPr>
                  <a:defRPr baseline="0">
                    <a:latin typeface="Arial" pitchFamily="34" charset="0"/>
                  </a:defRPr>
                </a:pPr>
                <a:r>
                  <a:rPr lang="en-US" baseline="0">
                    <a:latin typeface="Arial" pitchFamily="34" charset="0"/>
                  </a:rPr>
                  <a:t>Number of Patent Families</a:t>
                </a:r>
              </a:p>
            </c:rich>
          </c:tx>
          <c:layout/>
        </c:title>
        <c:numFmt formatCode="General" sourceLinked="1"/>
        <c:majorTickMark val="none"/>
        <c:tickLblPos val="nextTo"/>
        <c:txPr>
          <a:bodyPr rot="-60000000" vert="horz"/>
          <a:lstStyle/>
          <a:p>
            <a:pPr>
              <a:defRPr b="1"/>
            </a:pPr>
            <a:endParaRPr lang="en-US"/>
          </a:p>
        </c:txPr>
        <c:crossAx val="71800704"/>
        <c:crosses val="autoZero"/>
        <c:crossBetween val="between"/>
      </c:valAx>
    </c:plotArea>
    <c:plotVisOnly val="1"/>
    <c:dispBlanksAs val="gap"/>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IN"/>
  <c:style val="25"/>
  <c:chart>
    <c:view3D>
      <c:rotX val="20"/>
      <c:rotY val="170"/>
      <c:perspective val="0"/>
    </c:view3D>
    <c:plotArea>
      <c:layout>
        <c:manualLayout>
          <c:layoutTarget val="inner"/>
          <c:xMode val="edge"/>
          <c:yMode val="edge"/>
          <c:x val="0"/>
          <c:y val="0"/>
          <c:w val="0.67816289421502562"/>
          <c:h val="0.86786786786786752"/>
        </c:manualLayout>
      </c:layout>
      <c:pie3DChart>
        <c:varyColors val="1"/>
        <c:ser>
          <c:idx val="0"/>
          <c:order val="0"/>
          <c:dLbls>
            <c:dLbl>
              <c:idx val="0"/>
              <c:layout>
                <c:manualLayout>
                  <c:x val="0.17127317418656021"/>
                  <c:y val="5.7066332617513829E-2"/>
                </c:manualLayout>
              </c:layout>
              <c:showVal val="1"/>
            </c:dLbl>
            <c:dLbl>
              <c:idx val="1"/>
              <c:layout>
                <c:manualLayout>
                  <c:x val="-0.1387979627546557"/>
                  <c:y val="-0.13291368408494394"/>
                </c:manualLayout>
              </c:layout>
              <c:showVal val="1"/>
            </c:dLbl>
            <c:delete val="1"/>
          </c:dLbls>
          <c:cat>
            <c:strRef>
              <c:f>'tECH-1'!$C$3:$C$4</c:f>
              <c:strCache>
                <c:ptCount val="2"/>
                <c:pt idx="0">
                  <c:v>Process</c:v>
                </c:pt>
                <c:pt idx="1">
                  <c:v>Product</c:v>
                </c:pt>
              </c:strCache>
            </c:strRef>
          </c:cat>
          <c:val>
            <c:numRef>
              <c:f>'tECH-1'!$D$3:$D$4</c:f>
              <c:numCache>
                <c:formatCode>General</c:formatCode>
                <c:ptCount val="2"/>
                <c:pt idx="0">
                  <c:v>206</c:v>
                </c:pt>
                <c:pt idx="1">
                  <c:v>74</c:v>
                </c:pt>
              </c:numCache>
            </c:numRef>
          </c:val>
        </c:ser>
      </c:pie3DChart>
    </c:plotArea>
    <c:legend>
      <c:legendPos val="r"/>
      <c:layout>
        <c:manualLayout>
          <c:xMode val="edge"/>
          <c:yMode val="edge"/>
          <c:x val="0.27271910864083171"/>
          <c:y val="0.70624304272698268"/>
          <c:w val="0.3005495057798635"/>
          <c:h val="0.21721217280272445"/>
        </c:manualLayout>
      </c:layout>
      <c:txPr>
        <a:bodyPr/>
        <a:lstStyle/>
        <a:p>
          <a:pPr>
            <a:defRPr sz="1000" b="1" baseline="0">
              <a:latin typeface="Arial" pitchFamily="34" charset="0"/>
            </a:defRPr>
          </a:pPr>
          <a:endParaRPr lang="en-US"/>
        </a:p>
      </c:txPr>
    </c:legend>
    <c:plotVisOnly val="1"/>
    <c:dispBlanksAs val="zero"/>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IN"/>
  <c:chart>
    <c:view3D>
      <c:rAngAx val="1"/>
    </c:view3D>
    <c:plotArea>
      <c:layout>
        <c:manualLayout>
          <c:layoutTarget val="inner"/>
          <c:xMode val="edge"/>
          <c:yMode val="edge"/>
          <c:x val="0.24290507436570441"/>
          <c:y val="7.407407407407407E-2"/>
          <c:w val="0.71931014873140753"/>
          <c:h val="0.83309419655876471"/>
        </c:manualLayout>
      </c:layout>
      <c:bar3DChart>
        <c:barDir val="bar"/>
        <c:grouping val="clustered"/>
        <c:ser>
          <c:idx val="0"/>
          <c:order val="0"/>
          <c:dLbls>
            <c:txPr>
              <a:bodyPr/>
              <a:lstStyle/>
              <a:p>
                <a:pPr>
                  <a:defRPr b="1"/>
                </a:pPr>
                <a:endParaRPr lang="en-US"/>
              </a:p>
            </c:txPr>
            <c:showVal val="1"/>
          </c:dLbls>
          <c:cat>
            <c:strRef>
              <c:f>Sheet1!$H$3:$H$10</c:f>
              <c:strCache>
                <c:ptCount val="8"/>
                <c:pt idx="0">
                  <c:v>Automobiles</c:v>
                </c:pt>
                <c:pt idx="1">
                  <c:v>Wood Subsitute</c:v>
                </c:pt>
                <c:pt idx="2">
                  <c:v>Construction</c:v>
                </c:pt>
                <c:pt idx="3">
                  <c:v>Others</c:v>
                </c:pt>
                <c:pt idx="4">
                  <c:v>Aerospace</c:v>
                </c:pt>
                <c:pt idx="5">
                  <c:v>Sports</c:v>
                </c:pt>
                <c:pt idx="6">
                  <c:v>Packaging</c:v>
                </c:pt>
                <c:pt idx="7">
                  <c:v>Marine</c:v>
                </c:pt>
              </c:strCache>
            </c:strRef>
          </c:cat>
          <c:val>
            <c:numRef>
              <c:f>Sheet1!$I$3:$I$10</c:f>
              <c:numCache>
                <c:formatCode>General</c:formatCode>
                <c:ptCount val="8"/>
                <c:pt idx="0">
                  <c:v>132</c:v>
                </c:pt>
                <c:pt idx="1">
                  <c:v>40</c:v>
                </c:pt>
                <c:pt idx="2">
                  <c:v>36</c:v>
                </c:pt>
                <c:pt idx="3">
                  <c:v>31</c:v>
                </c:pt>
                <c:pt idx="4">
                  <c:v>14</c:v>
                </c:pt>
                <c:pt idx="5">
                  <c:v>7</c:v>
                </c:pt>
                <c:pt idx="6">
                  <c:v>6</c:v>
                </c:pt>
                <c:pt idx="7">
                  <c:v>5</c:v>
                </c:pt>
              </c:numCache>
            </c:numRef>
          </c:val>
        </c:ser>
        <c:shape val="cone"/>
        <c:axId val="96096640"/>
        <c:axId val="96057984"/>
        <c:axId val="0"/>
      </c:bar3DChart>
      <c:valAx>
        <c:axId val="96057984"/>
        <c:scaling>
          <c:orientation val="minMax"/>
        </c:scaling>
        <c:axPos val="b"/>
        <c:majorGridlines/>
        <c:numFmt formatCode="General" sourceLinked="1"/>
        <c:tickLblPos val="nextTo"/>
        <c:txPr>
          <a:bodyPr/>
          <a:lstStyle/>
          <a:p>
            <a:pPr>
              <a:defRPr b="1">
                <a:latin typeface="Arial" pitchFamily="34" charset="0"/>
                <a:cs typeface="Arial" pitchFamily="34" charset="0"/>
              </a:defRPr>
            </a:pPr>
            <a:endParaRPr lang="en-US"/>
          </a:p>
        </c:txPr>
        <c:crossAx val="96096640"/>
        <c:crosses val="autoZero"/>
        <c:crossBetween val="between"/>
      </c:valAx>
      <c:catAx>
        <c:axId val="96096640"/>
        <c:scaling>
          <c:orientation val="minMax"/>
        </c:scaling>
        <c:axPos val="l"/>
        <c:tickLblPos val="nextTo"/>
        <c:txPr>
          <a:bodyPr/>
          <a:lstStyle/>
          <a:p>
            <a:pPr>
              <a:defRPr b="1">
                <a:latin typeface="Arial" pitchFamily="34" charset="0"/>
                <a:cs typeface="Arial" pitchFamily="34" charset="0"/>
              </a:defRPr>
            </a:pPr>
            <a:endParaRPr lang="en-US"/>
          </a:p>
        </c:txPr>
        <c:crossAx val="96057984"/>
        <c:crosses val="autoZero"/>
        <c:auto val="1"/>
        <c:lblAlgn val="ctr"/>
        <c:lblOffset val="100"/>
      </c:catAx>
    </c:plotArea>
    <c:plotVisOnly val="1"/>
    <c:dispBlanksAs val="gap"/>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5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Pt>
            <c:idx val="4"/>
            <c:spPr>
              <a:solidFill>
                <a:schemeClr val="accent5"/>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9-D73F-4CC8-8C0C-1C2BF82C52BB}"/>
              </c:ext>
            </c:extLst>
          </c:dPt>
          <c:dPt>
            <c:idx val="5"/>
            <c:spPr>
              <a:solidFill>
                <a:schemeClr val="accent6"/>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B-D73F-4CC8-8C0C-1C2BF82C52BB}"/>
              </c:ext>
            </c:extLst>
          </c:dPt>
          <c:dPt>
            <c:idx val="6"/>
            <c:spPr>
              <a:solidFill>
                <a:schemeClr val="accent1">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D-D73F-4CC8-8C0C-1C2BF82C52BB}"/>
              </c:ext>
            </c:extLst>
          </c:dPt>
          <c:dPt>
            <c:idx val="7"/>
            <c:spPr>
              <a:solidFill>
                <a:schemeClr val="accent2">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F-D73F-4CC8-8C0C-1C2BF82C52BB}"/>
              </c:ext>
            </c:extLst>
          </c:dPt>
          <c:dPt>
            <c:idx val="8"/>
            <c:spPr>
              <a:solidFill>
                <a:schemeClr val="accent3">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11-D73F-4CC8-8C0C-1C2BF82C52BB}"/>
              </c:ext>
            </c:extLst>
          </c:dPt>
          <c:dLbls>
            <c:dLbl>
              <c:idx val="0"/>
              <c:layout>
                <c:manualLayout>
                  <c:x val="1.2015748031496054E-2"/>
                  <c:y val="-3.2418343540390811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4.9809055118110304E-2"/>
                  <c:y val="1.8284120734908187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7.0529308836395493E-3"/>
                  <c:y val="1.901574803149602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3.6656167979002646E-2"/>
                  <c:y val="-5.6568241469816302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2.594553805774279E-2"/>
                  <c:y val="3.4723315835520602E-2"/>
                </c:manualLayout>
              </c:layout>
              <c:showVal val="1"/>
              <c:showCatName val="1"/>
            </c:dLbl>
            <c:dLbl>
              <c:idx val="7"/>
              <c:layout>
                <c:manualLayout>
                  <c:x val="-8.6968503937007897E-3"/>
                  <c:y val="-4.2082968795567222E-2"/>
                </c:manualLayout>
              </c:layout>
              <c:showVal val="1"/>
              <c:showCatName val="1"/>
            </c:dLbl>
            <c:dLbl>
              <c:idx val="8"/>
              <c:layout>
                <c:manualLayout>
                  <c:x val="-5.839763779527575E-2"/>
                  <c:y val="2.0194663167104113E-2"/>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technol!$J$4:$R$4</c:f>
              <c:strCache>
                <c:ptCount val="9"/>
                <c:pt idx="0">
                  <c:v>Cotton</c:v>
                </c:pt>
                <c:pt idx="1">
                  <c:v>Flax</c:v>
                </c:pt>
                <c:pt idx="2">
                  <c:v>Hemp</c:v>
                </c:pt>
                <c:pt idx="3">
                  <c:v>Jute</c:v>
                </c:pt>
                <c:pt idx="4">
                  <c:v>Bamboo</c:v>
                </c:pt>
                <c:pt idx="5">
                  <c:v>Kenaf</c:v>
                </c:pt>
                <c:pt idx="6">
                  <c:v>Sisal</c:v>
                </c:pt>
                <c:pt idx="7">
                  <c:v>Others</c:v>
                </c:pt>
                <c:pt idx="8">
                  <c:v>Generic</c:v>
                </c:pt>
              </c:strCache>
            </c:strRef>
          </c:cat>
          <c:val>
            <c:numRef>
              <c:f>technol!$J$5:$R$5</c:f>
              <c:numCache>
                <c:formatCode>General</c:formatCode>
                <c:ptCount val="9"/>
                <c:pt idx="0">
                  <c:v>10</c:v>
                </c:pt>
                <c:pt idx="1">
                  <c:v>42</c:v>
                </c:pt>
                <c:pt idx="2">
                  <c:v>53</c:v>
                </c:pt>
                <c:pt idx="3">
                  <c:v>36</c:v>
                </c:pt>
                <c:pt idx="4">
                  <c:v>78</c:v>
                </c:pt>
                <c:pt idx="5">
                  <c:v>16</c:v>
                </c:pt>
                <c:pt idx="6">
                  <c:v>23</c:v>
                </c:pt>
                <c:pt idx="7">
                  <c:v>60</c:v>
                </c:pt>
                <c:pt idx="8">
                  <c:v>61</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5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Pt>
            <c:idx val="4"/>
            <c:spPr>
              <a:solidFill>
                <a:schemeClr val="accent5"/>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9-D73F-4CC8-8C0C-1C2BF82C52BB}"/>
              </c:ext>
            </c:extLst>
          </c:dPt>
          <c:dPt>
            <c:idx val="5"/>
            <c:spPr>
              <a:solidFill>
                <a:schemeClr val="accent6"/>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B-D73F-4CC8-8C0C-1C2BF82C52BB}"/>
              </c:ext>
            </c:extLst>
          </c:dPt>
          <c:dPt>
            <c:idx val="6"/>
            <c:spPr>
              <a:solidFill>
                <a:schemeClr val="accent1">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D-D73F-4CC8-8C0C-1C2BF82C52BB}"/>
              </c:ext>
            </c:extLst>
          </c:dPt>
          <c:dPt>
            <c:idx val="7"/>
            <c:spPr>
              <a:solidFill>
                <a:schemeClr val="accent2">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F-D73F-4CC8-8C0C-1C2BF82C52BB}"/>
              </c:ext>
            </c:extLst>
          </c:dPt>
          <c:dPt>
            <c:idx val="8"/>
            <c:spPr>
              <a:solidFill>
                <a:schemeClr val="accent3">
                  <a:lumMod val="60000"/>
                </a:schemeClr>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11-D73F-4CC8-8C0C-1C2BF82C52BB}"/>
              </c:ext>
            </c:extLst>
          </c:dPt>
          <c:dLbls>
            <c:dLbl>
              <c:idx val="0"/>
              <c:layout>
                <c:manualLayout>
                  <c:x val="9.0463692038495207E-4"/>
                  <c:y val="1.3877952755905493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4.9951662292213483E-2"/>
                  <c:y val="4.1431904345290274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9.038626421697285E-2"/>
                  <c:y val="-9.8198454359871748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0.13110061242344689"/>
                  <c:y val="2.2135826771653596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1.71415135608049E-2"/>
                  <c:y val="5.6323636628754739E-2"/>
                </c:manualLayout>
              </c:layout>
              <c:showVal val="1"/>
              <c:showCatName val="1"/>
            </c:dLbl>
            <c:dLbl>
              <c:idx val="5"/>
              <c:layout>
                <c:manualLayout>
                  <c:x val="-3.5848643919510099E-2"/>
                  <c:y val="2.7732939632545951E-2"/>
                </c:manualLayout>
              </c:layout>
              <c:showVal val="1"/>
              <c:showCatName val="1"/>
            </c:dLbl>
            <c:dLbl>
              <c:idx val="6"/>
              <c:layout>
                <c:manualLayout>
                  <c:x val="-5.8033683289588894E-3"/>
                  <c:y val="-5.4843977836103938E-2"/>
                </c:manualLayout>
              </c:layout>
              <c:showVal val="1"/>
              <c:showCatName val="1"/>
            </c:dLbl>
            <c:dLbl>
              <c:idx val="7"/>
              <c:layout>
                <c:manualLayout>
                  <c:x val="-1.8429680664916903E-2"/>
                  <c:y val="-3.6238699329250515E-2"/>
                </c:manualLayout>
              </c:layout>
              <c:showVal val="1"/>
              <c:showCatName val="1"/>
            </c:dLbl>
            <c:dLbl>
              <c:idx val="8"/>
              <c:layout>
                <c:manualLayout>
                  <c:x val="-1.6166885389326355E-2"/>
                  <c:y val="3.4394138232720912E-3"/>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100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technol!$S$4:$AA$4</c:f>
              <c:strCache>
                <c:ptCount val="9"/>
                <c:pt idx="0">
                  <c:v>Polyethylene</c:v>
                </c:pt>
                <c:pt idx="1">
                  <c:v>Polypropylene</c:v>
                </c:pt>
                <c:pt idx="2">
                  <c:v>Polylactic acid </c:v>
                </c:pt>
                <c:pt idx="3">
                  <c:v>HDPE</c:v>
                </c:pt>
                <c:pt idx="4">
                  <c:v>Polyamide</c:v>
                </c:pt>
                <c:pt idx="5">
                  <c:v>Polyester</c:v>
                </c:pt>
                <c:pt idx="6">
                  <c:v>ABS</c:v>
                </c:pt>
                <c:pt idx="7">
                  <c:v>Others</c:v>
                </c:pt>
                <c:pt idx="8">
                  <c:v>Generic</c:v>
                </c:pt>
              </c:strCache>
            </c:strRef>
          </c:cat>
          <c:val>
            <c:numRef>
              <c:f>technol!$S$5:$AA$5</c:f>
              <c:numCache>
                <c:formatCode>General</c:formatCode>
                <c:ptCount val="9"/>
                <c:pt idx="0">
                  <c:v>29</c:v>
                </c:pt>
                <c:pt idx="1">
                  <c:v>94</c:v>
                </c:pt>
                <c:pt idx="2">
                  <c:v>10</c:v>
                </c:pt>
                <c:pt idx="3">
                  <c:v>33</c:v>
                </c:pt>
                <c:pt idx="4">
                  <c:v>6</c:v>
                </c:pt>
                <c:pt idx="5">
                  <c:v>34</c:v>
                </c:pt>
                <c:pt idx="6">
                  <c:v>4</c:v>
                </c:pt>
                <c:pt idx="7">
                  <c:v>28</c:v>
                </c:pt>
                <c:pt idx="8">
                  <c:v>47</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IN"/>
  <c:chart>
    <c:autoTitleDeleted val="1"/>
    <c:view3D>
      <c:rotX val="30"/>
      <c:perspective val="30"/>
    </c:view3D>
    <c:plotArea>
      <c:layout/>
      <c:pie3DChart>
        <c:varyColors val="1"/>
        <c:ser>
          <c:idx val="0"/>
          <c:order val="0"/>
          <c:explosion val="25"/>
          <c:dLbls>
            <c:txPr>
              <a:bodyPr/>
              <a:lstStyle/>
              <a:p>
                <a:pPr>
                  <a:defRPr sz="1400" b="1"/>
                </a:pPr>
                <a:endParaRPr lang="en-US"/>
              </a:p>
            </c:txPr>
            <c:showPercent val="1"/>
            <c:showLeaderLines val="1"/>
          </c:dLbls>
          <c:cat>
            <c:strRef>
              <c:f>Sheet3!$K$10:$K$11</c:f>
              <c:strCache>
                <c:ptCount val="2"/>
                <c:pt idx="0">
                  <c:v>Natural Fibre/Polypropylene/PolyEthylene/PolyEster 
</c:v>
                </c:pt>
                <c:pt idx="1">
                  <c:v>Natural Fibre/Other Polymers
</c:v>
                </c:pt>
              </c:strCache>
            </c:strRef>
          </c:cat>
          <c:val>
            <c:numRef>
              <c:f>Sheet3!$L$10:$L$11</c:f>
              <c:numCache>
                <c:formatCode>General</c:formatCode>
                <c:ptCount val="2"/>
                <c:pt idx="0">
                  <c:v>5</c:v>
                </c:pt>
                <c:pt idx="1">
                  <c:v>2</c:v>
                </c:pt>
              </c:numCache>
            </c:numRef>
          </c:val>
        </c:ser>
        <c:dLbls>
          <c:showPercent val="1"/>
        </c:dLbls>
      </c:pie3DChart>
    </c:plotArea>
    <c:legend>
      <c:legendPos val="r"/>
      <c:legendEntry>
        <c:idx val="0"/>
        <c:txPr>
          <a:bodyPr/>
          <a:lstStyle/>
          <a:p>
            <a:pPr>
              <a:defRPr sz="1200" b="1"/>
            </a:pPr>
            <a:endParaRPr lang="en-US"/>
          </a:p>
        </c:txPr>
      </c:legendEntry>
      <c:legendEntry>
        <c:idx val="1"/>
        <c:txPr>
          <a:bodyPr/>
          <a:lstStyle/>
          <a:p>
            <a:pPr>
              <a:defRPr sz="1200" b="1"/>
            </a:pPr>
            <a:endParaRPr lang="en-US"/>
          </a:p>
        </c:txPr>
      </c:legendEntry>
      <c:layout>
        <c:manualLayout>
          <c:xMode val="edge"/>
          <c:yMode val="edge"/>
          <c:x val="0.57948077620004612"/>
          <c:y val="0.23227411642037901"/>
          <c:w val="0.39532083594153317"/>
          <c:h val="0.56819436953942404"/>
        </c:manualLayout>
      </c:layout>
      <c:txPr>
        <a:bodyPr/>
        <a:lstStyle/>
        <a:p>
          <a:pPr>
            <a:defRPr sz="1200"/>
          </a:pPr>
          <a:endParaRPr lang="en-US"/>
        </a:p>
      </c:txPr>
    </c:legend>
    <c:plotVisOnly val="1"/>
    <c:dispBlanksAs val="zero"/>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IN"/>
  <c:chart>
    <c:autoTitleDeleted val="1"/>
    <c:view3D>
      <c:rotX val="30"/>
      <c:perspective val="30"/>
    </c:view3D>
    <c:plotArea>
      <c:layout>
        <c:manualLayout>
          <c:layoutTarget val="inner"/>
          <c:xMode val="edge"/>
          <c:yMode val="edge"/>
          <c:x val="3.1762055862420181E-2"/>
          <c:y val="0.11342592592592597"/>
          <c:w val="0.68596290202530641"/>
          <c:h val="0.88657407407407463"/>
        </c:manualLayout>
      </c:layout>
      <c:pie3DChart>
        <c:varyColors val="1"/>
        <c:ser>
          <c:idx val="0"/>
          <c:order val="0"/>
          <c:explosion val="25"/>
          <c:dLbls>
            <c:txPr>
              <a:bodyPr/>
              <a:lstStyle/>
              <a:p>
                <a:pPr>
                  <a:defRPr sz="1400" b="1"/>
                </a:pPr>
                <a:endParaRPr lang="en-US"/>
              </a:p>
            </c:txPr>
            <c:showPercent val="1"/>
            <c:showLeaderLines val="1"/>
          </c:dLbls>
          <c:cat>
            <c:strRef>
              <c:f>Sheet3!$K$14:$K$15</c:f>
              <c:strCache>
                <c:ptCount val="2"/>
                <c:pt idx="0">
                  <c:v>Automobiles</c:v>
                </c:pt>
                <c:pt idx="1">
                  <c:v>Others</c:v>
                </c:pt>
              </c:strCache>
            </c:strRef>
          </c:cat>
          <c:val>
            <c:numRef>
              <c:f>Sheet3!$L$14:$L$15</c:f>
              <c:numCache>
                <c:formatCode>General</c:formatCode>
                <c:ptCount val="2"/>
                <c:pt idx="0">
                  <c:v>3</c:v>
                </c:pt>
                <c:pt idx="1">
                  <c:v>4</c:v>
                </c:pt>
              </c:numCache>
            </c:numRef>
          </c:val>
        </c:ser>
        <c:dLbls>
          <c:showPercent val="1"/>
        </c:dLbls>
      </c:pie3DChart>
    </c:plotArea>
    <c:legend>
      <c:legendPos val="r"/>
      <c:txPr>
        <a:bodyPr/>
        <a:lstStyle/>
        <a:p>
          <a:pPr>
            <a:defRPr sz="1400" b="1"/>
          </a:pPr>
          <a:endParaRPr lang="en-US"/>
        </a:p>
      </c:txPr>
    </c:legend>
    <c:plotVisOnly val="1"/>
    <c:dispBlanksAs val="zero"/>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IN"/>
  <c:chart>
    <c:autoTitleDeleted val="1"/>
    <c:view3D>
      <c:rotX val="30"/>
      <c:perspective val="30"/>
    </c:view3D>
    <c:plotArea>
      <c:layout/>
      <c:pie3DChart>
        <c:varyColors val="1"/>
        <c:ser>
          <c:idx val="0"/>
          <c:order val="0"/>
          <c:explosion val="25"/>
          <c:dLbls>
            <c:dLbl>
              <c:idx val="0"/>
              <c:layout>
                <c:manualLayout>
                  <c:x val="-0.21382272727272728"/>
                  <c:y val="-5.3802314814814865E-2"/>
                </c:manualLayout>
              </c:layout>
              <c:spPr/>
              <c:txPr>
                <a:bodyPr/>
                <a:lstStyle/>
                <a:p>
                  <a:pPr>
                    <a:defRPr sz="2000" b="1"/>
                  </a:pPr>
                  <a:endParaRPr lang="en-US"/>
                </a:p>
              </c:txPr>
              <c:showPercent val="1"/>
            </c:dLbl>
            <c:dLbl>
              <c:idx val="1"/>
              <c:layout>
                <c:manualLayout>
                  <c:x val="0.17342234848484861"/>
                  <c:y val="-8.9080092592592724E-2"/>
                </c:manualLayout>
              </c:layout>
              <c:spPr/>
              <c:txPr>
                <a:bodyPr/>
                <a:lstStyle/>
                <a:p>
                  <a:pPr>
                    <a:defRPr sz="2000" b="1"/>
                  </a:pPr>
                  <a:endParaRPr lang="en-US"/>
                </a:p>
              </c:txPr>
              <c:showPercent val="1"/>
            </c:dLbl>
            <c:txPr>
              <a:bodyPr/>
              <a:lstStyle/>
              <a:p>
                <a:pPr>
                  <a:defRPr sz="1050" b="1"/>
                </a:pPr>
                <a:endParaRPr lang="en-US"/>
              </a:p>
            </c:txPr>
            <c:showPercent val="1"/>
            <c:showLeaderLines val="1"/>
          </c:dLbls>
          <c:cat>
            <c:strRef>
              <c:f>Sheet3!$E$24:$E$25</c:f>
              <c:strCache>
                <c:ptCount val="2"/>
                <c:pt idx="0">
                  <c:v>Process</c:v>
                </c:pt>
                <c:pt idx="1">
                  <c:v>Product</c:v>
                </c:pt>
              </c:strCache>
            </c:strRef>
          </c:cat>
          <c:val>
            <c:numRef>
              <c:f>Sheet3!$F$24:$F$25</c:f>
              <c:numCache>
                <c:formatCode>General</c:formatCode>
                <c:ptCount val="2"/>
                <c:pt idx="0">
                  <c:v>2</c:v>
                </c:pt>
                <c:pt idx="1">
                  <c:v>2</c:v>
                </c:pt>
              </c:numCache>
            </c:numRef>
          </c:val>
        </c:ser>
        <c:dLbls>
          <c:showPercent val="1"/>
        </c:dLbls>
      </c:pie3DChart>
    </c:plotArea>
    <c:legend>
      <c:legendPos val="r"/>
      <c:txPr>
        <a:bodyPr/>
        <a:lstStyle/>
        <a:p>
          <a:pPr>
            <a:defRPr sz="1400" b="1"/>
          </a:pPr>
          <a:endParaRPr lang="en-US"/>
        </a:p>
      </c:txPr>
    </c:legend>
    <c:plotVisOnly val="1"/>
    <c:dispBlanksAs val="zero"/>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en-IN"/>
  <c:chart>
    <c:autoTitleDeleted val="1"/>
    <c:view3D>
      <c:rotX val="30"/>
      <c:perspective val="30"/>
    </c:view3D>
    <c:plotArea>
      <c:layout/>
      <c:pie3DChart>
        <c:varyColors val="1"/>
        <c:ser>
          <c:idx val="0"/>
          <c:order val="0"/>
          <c:explosion val="25"/>
          <c:dLbls>
            <c:txPr>
              <a:bodyPr/>
              <a:lstStyle/>
              <a:p>
                <a:pPr>
                  <a:defRPr sz="1800" b="1"/>
                </a:pPr>
                <a:endParaRPr lang="en-US"/>
              </a:p>
            </c:txPr>
            <c:showPercent val="1"/>
            <c:showLeaderLines val="1"/>
          </c:dLbls>
          <c:cat>
            <c:strRef>
              <c:f>Sheet3!$E$26:$E$27</c:f>
              <c:strCache>
                <c:ptCount val="2"/>
                <c:pt idx="0">
                  <c:v>NF/PolyUrethane</c:v>
                </c:pt>
                <c:pt idx="1">
                  <c:v>NF/Others</c:v>
                </c:pt>
              </c:strCache>
            </c:strRef>
          </c:cat>
          <c:val>
            <c:numRef>
              <c:f>Sheet3!$F$26:$F$27</c:f>
              <c:numCache>
                <c:formatCode>General</c:formatCode>
                <c:ptCount val="2"/>
                <c:pt idx="0">
                  <c:v>2</c:v>
                </c:pt>
                <c:pt idx="1">
                  <c:v>2</c:v>
                </c:pt>
              </c:numCache>
            </c:numRef>
          </c:val>
        </c:ser>
        <c:dLbls>
          <c:showPercent val="1"/>
        </c:dLbls>
      </c:pie3DChart>
    </c:plotArea>
    <c:legend>
      <c:legendPos val="r"/>
      <c:layout>
        <c:manualLayout>
          <c:xMode val="edge"/>
          <c:yMode val="edge"/>
          <c:x val="0.5839801980198015"/>
          <c:y val="0.28384413486775717"/>
          <c:w val="0.41601980198019828"/>
          <c:h val="0.54128659398344436"/>
        </c:manualLayout>
      </c:layout>
      <c:txPr>
        <a:bodyPr/>
        <a:lstStyle/>
        <a:p>
          <a:pPr>
            <a:defRPr sz="1400" b="1"/>
          </a:pPr>
          <a:endParaRPr lang="en-US"/>
        </a:p>
      </c:txPr>
    </c:legend>
    <c:plotVisOnly val="1"/>
    <c:dispBlanksAs val="zero"/>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IN"/>
  <c:chart>
    <c:title>
      <c:layout>
        <c:manualLayout>
          <c:xMode val="edge"/>
          <c:yMode val="edge"/>
          <c:x val="0.25517829457364372"/>
          <c:y val="7.0555555555555496E-2"/>
        </c:manualLayout>
      </c:layout>
    </c:title>
    <c:view3D>
      <c:rotX val="30"/>
      <c:perspective val="30"/>
    </c:view3D>
    <c:plotArea>
      <c:layout>
        <c:manualLayout>
          <c:layoutTarget val="inner"/>
          <c:xMode val="edge"/>
          <c:yMode val="edge"/>
          <c:x val="8.8184820647419282E-2"/>
          <c:y val="0.14601414406532556"/>
          <c:w val="0.74570122484689516"/>
          <c:h val="0.64767096821230674"/>
        </c:manualLayout>
      </c:layout>
      <c:pie3DChart>
        <c:varyColors val="1"/>
        <c:ser>
          <c:idx val="0"/>
          <c:order val="0"/>
          <c:tx>
            <c:strRef>
              <c:f>Sheet3!$E$28</c:f>
              <c:strCache>
                <c:ptCount val="1"/>
                <c:pt idx="0">
                  <c:v>Automobiles</c:v>
                </c:pt>
              </c:strCache>
            </c:strRef>
          </c:tx>
          <c:explosion val="25"/>
          <c:dLbls>
            <c:dLbl>
              <c:idx val="0"/>
              <c:layout>
                <c:manualLayout>
                  <c:x val="-2.6311369509043957E-3"/>
                  <c:y val="-0.42553888888888913"/>
                </c:manualLayout>
              </c:layout>
              <c:spPr/>
              <c:txPr>
                <a:bodyPr/>
                <a:lstStyle/>
                <a:p>
                  <a:pPr>
                    <a:defRPr sz="1600" b="1"/>
                  </a:pPr>
                  <a:endParaRPr lang="en-US"/>
                </a:p>
              </c:txPr>
              <c:showPercent val="1"/>
            </c:dLbl>
            <c:txPr>
              <a:bodyPr/>
              <a:lstStyle/>
              <a:p>
                <a:pPr>
                  <a:defRPr sz="1600"/>
                </a:pPr>
                <a:endParaRPr lang="en-US"/>
              </a:p>
            </c:txPr>
            <c:showPercent val="1"/>
            <c:showLeaderLines val="1"/>
          </c:dLbls>
          <c:val>
            <c:numRef>
              <c:f>Sheet3!$F$28</c:f>
              <c:numCache>
                <c:formatCode>General</c:formatCode>
                <c:ptCount val="1"/>
                <c:pt idx="0">
                  <c:v>4</c:v>
                </c:pt>
              </c:numCache>
            </c:numRef>
          </c:val>
        </c:ser>
        <c:dLbls>
          <c:showPercent val="1"/>
        </c:dLbls>
      </c:pie3DChart>
    </c:plotArea>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N"/>
  <c:style val="26"/>
  <c:chart>
    <c:plotArea>
      <c:layout/>
      <c:doughnutChart>
        <c:varyColors val="1"/>
        <c:ser>
          <c:idx val="0"/>
          <c:order val="0"/>
          <c:dLbls>
            <c:txPr>
              <a:bodyPr/>
              <a:lstStyle/>
              <a:p>
                <a:pPr>
                  <a:defRPr sz="750" b="1" baseline="0">
                    <a:latin typeface="Arial" pitchFamily="34" charset="0"/>
                  </a:defRPr>
                </a:pPr>
                <a:endParaRPr lang="en-US"/>
              </a:p>
            </c:txPr>
            <c:showVal val="1"/>
            <c:showCatName val="1"/>
            <c:showLeaderLines val="1"/>
          </c:dLbls>
          <c:cat>
            <c:strRef>
              <c:f>'fil. contry'!$F$5:$F$11</c:f>
              <c:strCache>
                <c:ptCount val="7"/>
                <c:pt idx="0">
                  <c:v>CN</c:v>
                </c:pt>
                <c:pt idx="1">
                  <c:v>US</c:v>
                </c:pt>
                <c:pt idx="2">
                  <c:v>EP</c:v>
                </c:pt>
                <c:pt idx="3">
                  <c:v>IN</c:v>
                </c:pt>
                <c:pt idx="4">
                  <c:v>JP</c:v>
                </c:pt>
                <c:pt idx="5">
                  <c:v>KR</c:v>
                </c:pt>
                <c:pt idx="6">
                  <c:v>OTHERS</c:v>
                </c:pt>
              </c:strCache>
            </c:strRef>
          </c:cat>
          <c:val>
            <c:numRef>
              <c:f>'fil. contry'!$G$5:$G$11</c:f>
              <c:numCache>
                <c:formatCode>General</c:formatCode>
                <c:ptCount val="7"/>
                <c:pt idx="0">
                  <c:v>150</c:v>
                </c:pt>
                <c:pt idx="1">
                  <c:v>26</c:v>
                </c:pt>
                <c:pt idx="2">
                  <c:v>18</c:v>
                </c:pt>
                <c:pt idx="3">
                  <c:v>18</c:v>
                </c:pt>
                <c:pt idx="4">
                  <c:v>17</c:v>
                </c:pt>
                <c:pt idx="5">
                  <c:v>12</c:v>
                </c:pt>
                <c:pt idx="6">
                  <c:v>31</c:v>
                </c:pt>
              </c:numCache>
            </c:numRef>
          </c:val>
        </c:ser>
        <c:dLbls>
          <c:showVal val="1"/>
          <c:showCatName val="1"/>
        </c:dLbls>
        <c:firstSliceAng val="0"/>
        <c:holeSize val="50"/>
      </c:doughnutChart>
    </c:plotArea>
    <c:plotVisOnly val="1"/>
    <c:dispBlanksAs val="zero"/>
  </c:chart>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IN"/>
  <c:chart>
    <c:autoTitleDeleted val="1"/>
    <c:view3D>
      <c:rotX val="30"/>
      <c:perspective val="30"/>
    </c:view3D>
    <c:plotArea>
      <c:layout/>
      <c:pie3DChart>
        <c:varyColors val="1"/>
        <c:ser>
          <c:idx val="0"/>
          <c:order val="0"/>
          <c:explosion val="25"/>
          <c:dLbls>
            <c:dLbl>
              <c:idx val="0"/>
              <c:layout>
                <c:manualLayout>
                  <c:x val="-0.21097933070866151"/>
                  <c:y val="-4.6403105861767276E-2"/>
                </c:manualLayout>
              </c:layout>
              <c:showPercent val="1"/>
            </c:dLbl>
            <c:dLbl>
              <c:idx val="1"/>
              <c:layout>
                <c:manualLayout>
                  <c:x val="0.21384142607174111"/>
                  <c:y val="-0.10195866141732284"/>
                </c:manualLayout>
              </c:layout>
              <c:showPercent val="1"/>
            </c:dLbl>
            <c:txPr>
              <a:bodyPr/>
              <a:lstStyle/>
              <a:p>
                <a:pPr>
                  <a:defRPr sz="1400" b="1"/>
                </a:pPr>
                <a:endParaRPr lang="en-US"/>
              </a:p>
            </c:txPr>
            <c:showPercent val="1"/>
            <c:showLeaderLines val="1"/>
          </c:dLbls>
          <c:cat>
            <c:strRef>
              <c:f>Sheet3!$E$64:$E$65</c:f>
              <c:strCache>
                <c:ptCount val="2"/>
                <c:pt idx="0">
                  <c:v>Process</c:v>
                </c:pt>
                <c:pt idx="1">
                  <c:v>Product</c:v>
                </c:pt>
              </c:strCache>
            </c:strRef>
          </c:cat>
          <c:val>
            <c:numRef>
              <c:f>Sheet3!$F$64:$F$65</c:f>
              <c:numCache>
                <c:formatCode>General</c:formatCode>
                <c:ptCount val="2"/>
                <c:pt idx="0">
                  <c:v>2</c:v>
                </c:pt>
                <c:pt idx="1">
                  <c:v>2</c:v>
                </c:pt>
              </c:numCache>
            </c:numRef>
          </c:val>
        </c:ser>
        <c:dLbls>
          <c:showPercent val="1"/>
        </c:dLbls>
      </c:pie3DChart>
    </c:plotArea>
    <c:legend>
      <c:legendPos val="r"/>
      <c:txPr>
        <a:bodyPr/>
        <a:lstStyle/>
        <a:p>
          <a:pPr>
            <a:defRPr sz="1400" b="1"/>
          </a:pPr>
          <a:endParaRPr lang="en-US"/>
        </a:p>
      </c:txPr>
    </c:legend>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IN"/>
  <c:chart>
    <c:autoTitleDeleted val="1"/>
    <c:plotArea>
      <c:layout/>
      <c:lineChart>
        <c:grouping val="standard"/>
        <c:ser>
          <c:idx val="0"/>
          <c:order val="0"/>
          <c:tx>
            <c:strRef>
              <c:f>Publication!$I$1</c:f>
              <c:strCache>
                <c:ptCount val="1"/>
                <c:pt idx="0">
                  <c:v>Number of Patent Families</c:v>
                </c:pt>
              </c:strCache>
            </c:strRef>
          </c:tx>
          <c:dLbls>
            <c:txPr>
              <a:bodyPr/>
              <a:lstStyle/>
              <a:p>
                <a:pPr>
                  <a:defRPr b="1"/>
                </a:pPr>
                <a:endParaRPr lang="en-US"/>
              </a:p>
            </c:txPr>
            <c:dLblPos val="t"/>
            <c:showVal val="1"/>
          </c:dLbls>
          <c:cat>
            <c:numRef>
              <c:f>Publication!$H$2:$H$21</c:f>
              <c:numCache>
                <c:formatCode>General</c:formatCode>
                <c:ptCount val="20"/>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numCache>
            </c:numRef>
          </c:cat>
          <c:val>
            <c:numRef>
              <c:f>Publication!$I$2:$I$21</c:f>
              <c:numCache>
                <c:formatCode>General</c:formatCode>
                <c:ptCount val="20"/>
                <c:pt idx="0">
                  <c:v>1</c:v>
                </c:pt>
                <c:pt idx="1">
                  <c:v>4</c:v>
                </c:pt>
                <c:pt idx="2">
                  <c:v>3</c:v>
                </c:pt>
                <c:pt idx="3">
                  <c:v>3</c:v>
                </c:pt>
                <c:pt idx="4">
                  <c:v>3</c:v>
                </c:pt>
                <c:pt idx="5">
                  <c:v>5</c:v>
                </c:pt>
                <c:pt idx="6">
                  <c:v>4</c:v>
                </c:pt>
                <c:pt idx="7">
                  <c:v>10</c:v>
                </c:pt>
                <c:pt idx="8">
                  <c:v>5</c:v>
                </c:pt>
                <c:pt idx="9">
                  <c:v>6</c:v>
                </c:pt>
                <c:pt idx="10">
                  <c:v>10</c:v>
                </c:pt>
                <c:pt idx="11">
                  <c:v>8</c:v>
                </c:pt>
                <c:pt idx="12">
                  <c:v>19</c:v>
                </c:pt>
                <c:pt idx="13">
                  <c:v>16</c:v>
                </c:pt>
                <c:pt idx="14">
                  <c:v>23</c:v>
                </c:pt>
                <c:pt idx="15">
                  <c:v>23</c:v>
                </c:pt>
                <c:pt idx="16">
                  <c:v>17</c:v>
                </c:pt>
                <c:pt idx="17">
                  <c:v>34</c:v>
                </c:pt>
                <c:pt idx="18">
                  <c:v>54</c:v>
                </c:pt>
                <c:pt idx="19">
                  <c:v>24</c:v>
                </c:pt>
              </c:numCache>
            </c:numRef>
          </c:val>
        </c:ser>
        <c:marker val="1"/>
        <c:axId val="123777024"/>
        <c:axId val="123779328"/>
      </c:lineChart>
      <c:catAx>
        <c:axId val="123777024"/>
        <c:scaling>
          <c:orientation val="minMax"/>
        </c:scaling>
        <c:axPos val="b"/>
        <c:title>
          <c:tx>
            <c:rich>
              <a:bodyPr/>
              <a:lstStyle/>
              <a:p>
                <a:pPr>
                  <a:defRPr baseline="0">
                    <a:latin typeface="Arial" pitchFamily="34" charset="0"/>
                  </a:defRPr>
                </a:pPr>
                <a:r>
                  <a:rPr lang="en-IN" baseline="0">
                    <a:latin typeface="Arial" pitchFamily="34" charset="0"/>
                  </a:rPr>
                  <a:t>Publication Year</a:t>
                </a:r>
              </a:p>
            </c:rich>
          </c:tx>
          <c:layout>
            <c:manualLayout>
              <c:xMode val="edge"/>
              <c:yMode val="edge"/>
              <c:x val="0.43075393098798431"/>
              <c:y val="0.92008580658187189"/>
            </c:manualLayout>
          </c:layout>
        </c:title>
        <c:numFmt formatCode="General" sourceLinked="1"/>
        <c:tickLblPos val="nextTo"/>
        <c:txPr>
          <a:bodyPr rot="-3000000"/>
          <a:lstStyle/>
          <a:p>
            <a:pPr>
              <a:defRPr b="1"/>
            </a:pPr>
            <a:endParaRPr lang="en-US"/>
          </a:p>
        </c:txPr>
        <c:crossAx val="123779328"/>
        <c:crosses val="autoZero"/>
        <c:auto val="1"/>
        <c:lblAlgn val="ctr"/>
        <c:lblOffset val="100"/>
      </c:catAx>
      <c:valAx>
        <c:axId val="123779328"/>
        <c:scaling>
          <c:orientation val="minMax"/>
        </c:scaling>
        <c:axPos val="l"/>
        <c:title>
          <c:tx>
            <c:rich>
              <a:bodyPr rot="-5400000" vert="horz"/>
              <a:lstStyle/>
              <a:p>
                <a:pPr>
                  <a:defRPr baseline="0">
                    <a:latin typeface="Arial" pitchFamily="34" charset="0"/>
                  </a:defRPr>
                </a:pPr>
                <a:r>
                  <a:rPr lang="en-IN" baseline="0">
                    <a:latin typeface="Arial" pitchFamily="34" charset="0"/>
                  </a:rPr>
                  <a:t>Number of Patent Families</a:t>
                </a:r>
              </a:p>
            </c:rich>
          </c:tx>
          <c:layout/>
        </c:title>
        <c:numFmt formatCode="General" sourceLinked="1"/>
        <c:tickLblPos val="nextTo"/>
        <c:txPr>
          <a:bodyPr/>
          <a:lstStyle/>
          <a:p>
            <a:pPr>
              <a:defRPr b="1"/>
            </a:pPr>
            <a:endParaRPr lang="en-US"/>
          </a:p>
        </c:txPr>
        <c:crossAx val="123777024"/>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IN"/>
  <c:style val="1"/>
  <c:chart>
    <c:autoTitleDeleted val="1"/>
    <c:view3D>
      <c:depthPercent val="100"/>
      <c:rAngAx val="1"/>
    </c:view3D>
    <c:plotArea>
      <c:layout>
        <c:manualLayout>
          <c:layoutTarget val="inner"/>
          <c:xMode val="edge"/>
          <c:yMode val="edge"/>
          <c:x val="9.1054435268762723E-2"/>
          <c:y val="2.8018977123127849E-2"/>
          <c:w val="0.90786155389112944"/>
          <c:h val="0.54012186711955334"/>
        </c:manualLayout>
      </c:layout>
      <c:bar3DChart>
        <c:barDir val="col"/>
        <c:grouping val="clustered"/>
        <c:ser>
          <c:idx val="0"/>
          <c:order val="0"/>
          <c:dLbls>
            <c:txPr>
              <a:bodyPr rot="0" vert="horz"/>
              <a:lstStyle/>
              <a:p>
                <a:pPr>
                  <a:defRPr sz="1200" b="1"/>
                </a:pPr>
                <a:endParaRPr lang="en-US"/>
              </a:p>
            </c:txPr>
            <c:showVal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assign!$G$5:$G$14</c:f>
              <c:strCache>
                <c:ptCount val="10"/>
                <c:pt idx="0">
                  <c:v>ZHIBANG KITCHEN CABINET CO LTD</c:v>
                </c:pt>
                <c:pt idx="1">
                  <c:v>SHANGHAI GENIUS ADVANCED MAT</c:v>
                </c:pt>
                <c:pt idx="2">
                  <c:v>UNIV TONGJI</c:v>
                </c:pt>
                <c:pt idx="3">
                  <c:v>HEILONGJIANG XINDA ENTPR GROUP CO LTD</c:v>
                </c:pt>
                <c:pt idx="4">
                  <c:v>FUJIAN AGRICULTURE AND FORESTRY UNIVERSITY</c:v>
                </c:pt>
                <c:pt idx="5">
                  <c:v>SHAOXING UNIVERSITY</c:v>
                </c:pt>
                <c:pt idx="6">
                  <c:v>FAURECIA INTERIOR SYSTEMS INC</c:v>
                </c:pt>
                <c:pt idx="7">
                  <c:v>HEFEI ORINKO NEW MAT CO LTD</c:v>
                </c:pt>
                <c:pt idx="8">
                  <c:v>UNIV JILIN</c:v>
                </c:pt>
                <c:pt idx="9">
                  <c:v>CHANGCHUN BOCHAO AUTOMOBILE PARTS CO LTD</c:v>
                </c:pt>
              </c:strCache>
            </c:strRef>
          </c:cat>
          <c:val>
            <c:numRef>
              <c:f>assign!$H$5:$H$14</c:f>
              <c:numCache>
                <c:formatCode>General</c:formatCode>
                <c:ptCount val="10"/>
                <c:pt idx="0">
                  <c:v>8</c:v>
                </c:pt>
                <c:pt idx="1">
                  <c:v>7</c:v>
                </c:pt>
                <c:pt idx="2">
                  <c:v>6</c:v>
                </c:pt>
                <c:pt idx="3">
                  <c:v>5</c:v>
                </c:pt>
                <c:pt idx="4">
                  <c:v>4</c:v>
                </c:pt>
                <c:pt idx="5">
                  <c:v>4</c:v>
                </c:pt>
                <c:pt idx="6">
                  <c:v>4</c:v>
                </c:pt>
                <c:pt idx="7">
                  <c:v>4</c:v>
                </c:pt>
                <c:pt idx="8">
                  <c:v>4</c:v>
                </c:pt>
                <c:pt idx="9">
                  <c:v>4</c:v>
                </c:pt>
              </c:numCache>
            </c:numRef>
          </c:val>
          <c:extLst xmlns:c16r2="http://schemas.microsoft.com/office/drawing/2015/06/chart">
            <c:ext xmlns:c16="http://schemas.microsoft.com/office/drawing/2014/chart" uri="{C3380CC4-5D6E-409C-BE32-E72D297353CC}">
              <c16:uniqueId val="{00000000-BAE8-423D-BF49-37EBCC0AC9D5}"/>
            </c:ext>
          </c:extLst>
        </c:ser>
        <c:shape val="box"/>
        <c:axId val="71255552"/>
        <c:axId val="71257472"/>
        <c:axId val="0"/>
      </c:bar3DChart>
      <c:catAx>
        <c:axId val="71255552"/>
        <c:scaling>
          <c:orientation val="minMax"/>
        </c:scaling>
        <c:axPos val="b"/>
        <c:title>
          <c:tx>
            <c:rich>
              <a:bodyPr rot="0" vert="horz"/>
              <a:lstStyle/>
              <a:p>
                <a:pPr>
                  <a:defRPr sz="1400" baseline="0">
                    <a:latin typeface="Arial" pitchFamily="34" charset="0"/>
                  </a:defRPr>
                </a:pPr>
                <a:r>
                  <a:rPr lang="en-US" sz="1400" baseline="0">
                    <a:latin typeface="Arial" pitchFamily="34" charset="0"/>
                  </a:rPr>
                  <a:t>Assignee</a:t>
                </a:r>
              </a:p>
            </c:rich>
          </c:tx>
          <c:layout>
            <c:manualLayout>
              <c:xMode val="edge"/>
              <c:yMode val="edge"/>
              <c:x val="0.43871096600729914"/>
              <c:y val="0.93455923032606492"/>
            </c:manualLayout>
          </c:layout>
        </c:title>
        <c:numFmt formatCode="General" sourceLinked="1"/>
        <c:tickLblPos val="nextTo"/>
        <c:txPr>
          <a:bodyPr rot="-60000000" vert="horz"/>
          <a:lstStyle/>
          <a:p>
            <a:pPr>
              <a:defRPr sz="1200" b="1"/>
            </a:pPr>
            <a:endParaRPr lang="en-US"/>
          </a:p>
        </c:txPr>
        <c:crossAx val="71257472"/>
        <c:crosses val="autoZero"/>
        <c:auto val="1"/>
        <c:lblAlgn val="ctr"/>
        <c:lblOffset val="100"/>
      </c:catAx>
      <c:valAx>
        <c:axId val="71257472"/>
        <c:scaling>
          <c:orientation val="minMax"/>
        </c:scaling>
        <c:axPos val="l"/>
        <c:title>
          <c:tx>
            <c:rich>
              <a:bodyPr rot="-5400000" vert="horz"/>
              <a:lstStyle/>
              <a:p>
                <a:pPr>
                  <a:defRPr sz="1400" baseline="0">
                    <a:latin typeface="Arial" pitchFamily="34" charset="0"/>
                  </a:defRPr>
                </a:pPr>
                <a:r>
                  <a:rPr lang="en-US" sz="1400" baseline="0">
                    <a:latin typeface="Arial" pitchFamily="34" charset="0"/>
                  </a:rPr>
                  <a:t>Number of Patent Families</a:t>
                </a:r>
              </a:p>
            </c:rich>
          </c:tx>
          <c:layout>
            <c:manualLayout>
              <c:xMode val="edge"/>
              <c:yMode val="edge"/>
              <c:x val="7.1399696989096151E-2"/>
              <c:y val="0.10911825927121949"/>
            </c:manualLayout>
          </c:layout>
        </c:title>
        <c:numFmt formatCode="General" sourceLinked="1"/>
        <c:majorTickMark val="none"/>
        <c:tickLblPos val="nextTo"/>
        <c:txPr>
          <a:bodyPr rot="-60000000" vert="horz"/>
          <a:lstStyle/>
          <a:p>
            <a:pPr>
              <a:defRPr sz="1400" b="1"/>
            </a:pPr>
            <a:endParaRPr lang="en-US"/>
          </a:p>
        </c:txPr>
        <c:crossAx val="71255552"/>
        <c:crosses val="autoZero"/>
        <c:crossBetween val="between"/>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5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pie3DChart>
        <c:varyColors val="1"/>
        <c:dLbls>
          <c:showVal val="1"/>
          <c:showCatName val="1"/>
        </c:dLbls>
      </c:pie3DChart>
      <c:spPr>
        <a:noFill/>
        <a:ln w="25400">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30"/>
      <c:rotY val="50"/>
      <c:depthPercent val="100"/>
      <c:perspective val="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Pt>
            <c:idx val="4"/>
            <c:spPr>
              <a:solidFill>
                <a:schemeClr val="accent5"/>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9-D73F-4CC8-8C0C-1C2BF82C52BB}"/>
              </c:ext>
            </c:extLst>
          </c:dPt>
          <c:dLbls>
            <c:dLbl>
              <c:idx val="0"/>
              <c:layout>
                <c:manualLayout>
                  <c:x val="1.3047569053868424E-2"/>
                  <c:y val="9.1869499218580578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8.0507144940215866E-2"/>
                  <c:y val="0.1198636735675267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0"/>
                  <c:y val="-7.3999669901566423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0"/>
                  <c:y val="-0.1169959675253458"/>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4.870311211098613E-2"/>
                  <c:y val="-2.477600556340721E-2"/>
                </c:manualLayout>
              </c:layout>
              <c:showVal val="1"/>
              <c:showCatName val="1"/>
            </c:dLbl>
            <c:dLbl>
              <c:idx val="5"/>
              <c:layout>
                <c:manualLayout>
                  <c:x val="0.10239580052493442"/>
                  <c:y val="-5.152168079746567E-2"/>
                </c:manualLayout>
              </c:layout>
              <c:showVal val="1"/>
              <c:showCatName val="1"/>
            </c:dLbl>
            <c:dLbl>
              <c:idx val="6"/>
              <c:layout>
                <c:manualLayout>
                  <c:x val="0.15704816897887774"/>
                  <c:y val="-7.8868910544862279E-4"/>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80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ipc!$F$4:$F$8</c:f>
              <c:strCache>
                <c:ptCount val="5"/>
                <c:pt idx="0">
                  <c:v>C08L</c:v>
                </c:pt>
                <c:pt idx="1">
                  <c:v>B32B</c:v>
                </c:pt>
                <c:pt idx="2">
                  <c:v>C08J</c:v>
                </c:pt>
                <c:pt idx="3">
                  <c:v>B29C</c:v>
                </c:pt>
                <c:pt idx="4">
                  <c:v>Others</c:v>
                </c:pt>
              </c:strCache>
            </c:strRef>
          </c:cat>
          <c:val>
            <c:numRef>
              <c:f>ipc!$G$4:$G$8</c:f>
              <c:numCache>
                <c:formatCode>General</c:formatCode>
                <c:ptCount val="5"/>
                <c:pt idx="0">
                  <c:v>106</c:v>
                </c:pt>
                <c:pt idx="1">
                  <c:v>32</c:v>
                </c:pt>
                <c:pt idx="2">
                  <c:v>29</c:v>
                </c:pt>
                <c:pt idx="3">
                  <c:v>27</c:v>
                </c:pt>
                <c:pt idx="4">
                  <c:v>75</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30"/>
      <c:rotY val="30"/>
      <c:depthPercent val="100"/>
      <c:perspective val="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Pt>
            <c:idx val="4"/>
            <c:spPr>
              <a:solidFill>
                <a:schemeClr val="accent5"/>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9-D73F-4CC8-8C0C-1C2BF82C52BB}"/>
              </c:ext>
            </c:extLst>
          </c:dPt>
          <c:dLbls>
            <c:dLbl>
              <c:idx val="0"/>
              <c:layout>
                <c:manualLayout>
                  <c:x val="-8.5682662539158794E-2"/>
                  <c:y val="-0.16036729372099154"/>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6.5670497107076883E-2"/>
                  <c:y val="2.6424670491518081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0.10534309217287011"/>
                  <c:y val="2.8741878523306039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7.2366823069479206E-3"/>
                  <c:y val="-2.7101585200264827E-3"/>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5.4578363384600115E-3"/>
                  <c:y val="-2.1889741892521599E-2"/>
                </c:manualLayout>
              </c:layout>
              <c:showVal val="1"/>
              <c:showCatName val="1"/>
            </c:dLbl>
            <c:dLbl>
              <c:idx val="5"/>
              <c:layout>
                <c:manualLayout>
                  <c:x val="0.10239580052493442"/>
                  <c:y val="-5.152168079746567E-2"/>
                </c:manualLayout>
              </c:layout>
              <c:showVal val="1"/>
              <c:showCatName val="1"/>
            </c:dLbl>
            <c:dLbl>
              <c:idx val="6"/>
              <c:layout>
                <c:manualLayout>
                  <c:x val="0.15704816897887774"/>
                  <c:y val="-7.8868910544862322E-4"/>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65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'ipc (2)'!$F$4:$F$8</c:f>
              <c:strCache>
                <c:ptCount val="5"/>
                <c:pt idx="0">
                  <c:v>C08L002312 </c:v>
                </c:pt>
                <c:pt idx="1">
                  <c:v>C08L006704 </c:v>
                </c:pt>
                <c:pt idx="2">
                  <c:v>C08L009702 </c:v>
                </c:pt>
                <c:pt idx="3">
                  <c:v>C08L002706 </c:v>
                </c:pt>
                <c:pt idx="4">
                  <c:v>Others</c:v>
                </c:pt>
              </c:strCache>
            </c:strRef>
          </c:cat>
          <c:val>
            <c:numRef>
              <c:f>'ipc (2)'!$G$4:$G$8</c:f>
              <c:numCache>
                <c:formatCode>General</c:formatCode>
                <c:ptCount val="5"/>
                <c:pt idx="0">
                  <c:v>26</c:v>
                </c:pt>
                <c:pt idx="1">
                  <c:v>19</c:v>
                </c:pt>
                <c:pt idx="2">
                  <c:v>16</c:v>
                </c:pt>
                <c:pt idx="3">
                  <c:v>5</c:v>
                </c:pt>
                <c:pt idx="4">
                  <c:v>40</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30"/>
      <c:rotY val="70"/>
      <c:depthPercent val="100"/>
      <c:perspective val="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Lbls>
            <c:dLbl>
              <c:idx val="0"/>
              <c:layout>
                <c:manualLayout>
                  <c:x val="4.6245904331216996E-2"/>
                  <c:y val="2.4749909942536587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0.11462092414896922"/>
                  <c:y val="5.8985712166715096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3.2747183991786E-2"/>
                  <c:y val="-2.2925644320215446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6.2121575303683459E-3"/>
                  <c:y val="-6.1949903007630272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0.11883597129634521"/>
                  <c:y val="-1.9851169205934063E-2"/>
                </c:manualLayout>
              </c:layout>
              <c:showVal val="1"/>
              <c:showCatName val="1"/>
            </c:dLbl>
            <c:dLbl>
              <c:idx val="5"/>
              <c:layout>
                <c:manualLayout>
                  <c:x val="0.10239580052493442"/>
                  <c:y val="-5.152168079746567E-2"/>
                </c:manualLayout>
              </c:layout>
              <c:showVal val="1"/>
              <c:showCatName val="1"/>
            </c:dLbl>
            <c:dLbl>
              <c:idx val="6"/>
              <c:layout>
                <c:manualLayout>
                  <c:x val="0.15704816897887774"/>
                  <c:y val="-7.8868910544862344E-4"/>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65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'ipc (3)'!$F$4:$F$7</c:f>
              <c:strCache>
                <c:ptCount val="4"/>
                <c:pt idx="0">
                  <c:v>B32B000902 </c:v>
                </c:pt>
                <c:pt idx="1">
                  <c:v>B32B002704 </c:v>
                </c:pt>
                <c:pt idx="2">
                  <c:v>B32B002712 </c:v>
                </c:pt>
                <c:pt idx="3">
                  <c:v>Others</c:v>
                </c:pt>
              </c:strCache>
            </c:strRef>
          </c:cat>
          <c:val>
            <c:numRef>
              <c:f>'ipc (3)'!$G$4:$G$7</c:f>
              <c:numCache>
                <c:formatCode>General</c:formatCode>
                <c:ptCount val="4"/>
                <c:pt idx="0">
                  <c:v>10</c:v>
                </c:pt>
                <c:pt idx="1">
                  <c:v>3</c:v>
                </c:pt>
                <c:pt idx="2">
                  <c:v>3</c:v>
                </c:pt>
                <c:pt idx="3">
                  <c:v>16</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IN"/>
  <c:clrMapOvr bg1="lt1" tx1="dk1" bg2="lt2" tx2="dk2" accent1="accent1" accent2="accent2" accent3="accent3" accent4="accent4" accent5="accent5" accent6="accent6" hlink="hlink" folHlink="folHlink"/>
  <c:chart>
    <c:autoTitleDeleted val="1"/>
    <c:view3D>
      <c:rotX val="30"/>
      <c:rotY val="50"/>
      <c:depthPercent val="100"/>
      <c:perspective val="0"/>
    </c:view3D>
    <c:floor>
      <c:spPr>
        <a:noFill/>
        <a:ln>
          <a:noFill/>
        </a:ln>
        <a:effectLst/>
        <a:sp3d/>
      </c:spPr>
    </c:floor>
    <c:sideWall>
      <c:spPr>
        <a:noFill/>
        <a:ln>
          <a:noFill/>
        </a:ln>
        <a:effectLst/>
        <a:sp3d/>
      </c:spPr>
    </c:sideWall>
    <c:backWall>
      <c:spPr>
        <a:noFill/>
        <a:ln>
          <a:noFill/>
        </a:ln>
        <a:effectLst/>
        <a:sp3d/>
      </c:spPr>
    </c:backWall>
    <c:plotArea>
      <c:layout/>
      <c:pie3DChart>
        <c:varyColors val="1"/>
        <c:ser>
          <c:idx val="0"/>
          <c:order val="0"/>
          <c:explosion val="7"/>
          <c:dPt>
            <c:idx val="0"/>
            <c:explosion val="2"/>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2-3D0F-4FD5-A24B-E6BFDE446E65}"/>
              </c:ext>
            </c:extLst>
          </c:dPt>
          <c:dPt>
            <c:idx val="1"/>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3D0F-4FD5-A24B-E6BFDE446E65}"/>
              </c:ext>
            </c:extLst>
          </c:dPt>
          <c:dPt>
            <c:idx val="2"/>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3D0F-4FD5-A24B-E6BFDE446E65}"/>
              </c:ext>
            </c:extLst>
          </c:dPt>
          <c:dPt>
            <c:idx val="3"/>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4-3D0F-4FD5-A24B-E6BFDE446E65}"/>
              </c:ext>
            </c:extLst>
          </c:dPt>
          <c:dLbls>
            <c:dLbl>
              <c:idx val="0"/>
              <c:layout>
                <c:manualLayout>
                  <c:x val="8.519722438225269E-2"/>
                  <c:y val="-9.7574131258512123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D0F-4FD5-A24B-E6BFDE446E65}"/>
                </c:ext>
              </c:extLst>
            </c:dLbl>
            <c:dLbl>
              <c:idx val="1"/>
              <c:layout>
                <c:manualLayout>
                  <c:x val="1.2748240938568739E-2"/>
                  <c:y val="9.5683406117743147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D0F-4FD5-A24B-E6BFDE446E65}"/>
                </c:ext>
              </c:extLst>
            </c:dLbl>
            <c:dLbl>
              <c:idx val="2"/>
              <c:layout>
                <c:manualLayout>
                  <c:x val="-5.78088549491534E-3"/>
                  <c:y val="-5.9622856680530058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D0F-4FD5-A24B-E6BFDE446E65}"/>
                </c:ext>
              </c:extLst>
            </c:dLbl>
            <c:dLbl>
              <c:idx val="3"/>
              <c:layout>
                <c:manualLayout>
                  <c:x val="-6.2121575303683459E-3"/>
                  <c:y val="-6.1949903007630272E-2"/>
                </c:manualLayout>
              </c:layout>
              <c:showVal val="1"/>
              <c:showCatNam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3D0F-4FD5-A24B-E6BFDE446E65}"/>
                </c:ext>
              </c:extLst>
            </c:dLbl>
            <c:dLbl>
              <c:idx val="4"/>
              <c:layout>
                <c:manualLayout>
                  <c:x val="0.11883597129634521"/>
                  <c:y val="-1.9851169205934063E-2"/>
                </c:manualLayout>
              </c:layout>
              <c:showVal val="1"/>
              <c:showCatName val="1"/>
            </c:dLbl>
            <c:dLbl>
              <c:idx val="5"/>
              <c:layout>
                <c:manualLayout>
                  <c:x val="0.10239580052493442"/>
                  <c:y val="-5.152168079746567E-2"/>
                </c:manualLayout>
              </c:layout>
              <c:showVal val="1"/>
              <c:showCatName val="1"/>
            </c:dLbl>
            <c:dLbl>
              <c:idx val="6"/>
              <c:layout>
                <c:manualLayout>
                  <c:x val="0.15704816897887774"/>
                  <c:y val="-7.8868910544862344E-4"/>
                </c:manualLayout>
              </c:layout>
              <c:showVal val="1"/>
              <c:showCatName val="1"/>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lang="en-US" sz="650" b="1" i="0" u="none" strike="noStrike" kern="1200" baseline="0">
                    <a:solidFill>
                      <a:schemeClr val="lt1"/>
                    </a:solidFill>
                    <a:latin typeface="+mn-lt"/>
                    <a:ea typeface="+mn-ea"/>
                    <a:cs typeface="+mn-cs"/>
                  </a:defRPr>
                </a:pPr>
                <a:endParaRPr lang="en-US"/>
              </a:p>
            </c:txPr>
            <c:showVal val="1"/>
            <c:showCatName val="1"/>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'ipc (4)'!$F$4:$F$7</c:f>
              <c:strCache>
                <c:ptCount val="4"/>
                <c:pt idx="0">
                  <c:v>C08J000504 </c:v>
                </c:pt>
                <c:pt idx="1">
                  <c:v>C08J000506 </c:v>
                </c:pt>
                <c:pt idx="2">
                  <c:v>C08J000504</c:v>
                </c:pt>
                <c:pt idx="3">
                  <c:v>Others</c:v>
                </c:pt>
              </c:strCache>
            </c:strRef>
          </c:cat>
          <c:val>
            <c:numRef>
              <c:f>'ipc (4)'!$G$4:$G$7</c:f>
              <c:numCache>
                <c:formatCode>General</c:formatCode>
                <c:ptCount val="4"/>
                <c:pt idx="0">
                  <c:v>12</c:v>
                </c:pt>
                <c:pt idx="1">
                  <c:v>4</c:v>
                </c:pt>
                <c:pt idx="2">
                  <c:v>3</c:v>
                </c:pt>
                <c:pt idx="3">
                  <c:v>10</c:v>
                </c:pt>
              </c:numCache>
            </c:numRef>
          </c:val>
          <c:extLst xmlns:c16r2="http://schemas.microsoft.com/office/drawing/2015/06/chart">
            <c:ext xmlns:c16="http://schemas.microsoft.com/office/drawing/2014/chart" uri="{C3380CC4-5D6E-409C-BE32-E72D297353CC}">
              <c16:uniqueId val="{00000000-3D0F-4FD5-A24B-E6BFDE446E65}"/>
            </c:ext>
          </c:extLst>
        </c:ser>
        <c:dLbls>
          <c:showVal val="1"/>
          <c:showCatName val="1"/>
        </c:dLbls>
      </c:pie3DChart>
      <c:spPr>
        <a:noFill/>
        <a:ln>
          <a:noFill/>
        </a:ln>
        <a:effectLst/>
      </c:spPr>
    </c:plotArea>
    <c:plotVisOnly val="1"/>
    <c:dispBlanksAs val="zero"/>
  </c:chart>
  <c:spPr>
    <a:noFill/>
    <a:ln w="9525" cap="flat" cmpd="sng" algn="ctr">
      <a:noFill/>
      <a:round/>
    </a:ln>
    <a:effectLst/>
  </c:spPr>
  <c:txPr>
    <a:bodyPr/>
    <a:lstStyle/>
    <a:p>
      <a:pPr>
        <a:defRPr/>
      </a:pPr>
      <a:endParaRPr lang="en-US"/>
    </a:p>
  </c:txPr>
  <c:externalData r:id="rId2"/>
</c:chartSpace>
</file>

<file path=ppt/diagrams/_rels/data1.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HvnFNb4oFkFIQ1CDRGeeW74vxw7TyJJwHUno6moPwigA72rTMEz1AYX/79g2zy+SQ==&amp;code=71ef108fc18abc651f5c341e7096ce9b" TargetMode="External"/><Relationship Id="rId7"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IeyF+YVL4tYeWXWssihv5FUZyo2WmS/tESkuckAnTefBBlGKNbmK3k7213vh0eOA==&amp;code=2151a23286b3d342038603d33cc08ef5"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LDwIgX8xF1HEIc1fwWgeblHuk2xUfWn7JjCkIU6QZRJDFFKmOiwsB33W71rUMtQig==&amp;code=47513f9fcd4c7c6292ac2f7ae91f66f7"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D4bxkLDKxNy4zfq86fqCYHFubw54TNtEByGyseZI6i+ElVfRsy9B/Ydh+xihy3fgA==&amp;code=85995f23a8d74bbcf210bb4554e3de14" TargetMode="External"/><Relationship Id="rId6"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Mi25BPc1mXDWj3bCd5XyedeBue/PHWG2PnakCLIfCq86EXwjRgxAhd5FQNIgB1C9A==&amp;code=a8cbd83110951e37488b2c523c059460" TargetMode="External"/><Relationship Id="rId5"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yFMyNO6vPbGE84a2flWddN6/EzTEfSzpFiVVmBL+hAN4eczpbUDyHfoega7rzxcg==&amp;code=a388759d2e4bf5369c03a5f09441f68e"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IkTEi7WOID8RI1daWe2H8OIamO4sC4QKasl64wg7Wfdwn+WorZot180GddCV7texw==&amp;code=6cdde6be728b81a78a0172d47622174e" TargetMode="External"/></Relationships>
</file>

<file path=ppt/diagrams/_rels/data2.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Mi25BPc1mXDWj3bCd5XyedeBue/PHWG2PnakCLIfCq86EXwjRgxAhd5FQNIgB1C9A==&amp;code=a8cbd83110951e37488b2c523c059460" TargetMode="External"/><Relationship Id="rId7"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yFMyNO6vPbGE84a2flWddN6/EzTEfSzpFiVVmBL+hAN4eczpbUDyHfoega7rzxcg==&amp;code=a388759d2e4bf5369c03a5f09441f68e"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LDwIgX8xF1HEIc1fwWgeblHuk2xUfWn7JjCkIU6QZRJDFFKmOiwsB33W71rUMtQig==&amp;code=47513f9fcd4c7c6292ac2f7ae91f66f7"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D4bxkLDKxNy4zfq86fqCYHFubw54TNtEByGyseZI6i+ElVfRsy9B/Ydh+xihy3fgA==&amp;code=85995f23a8d74bbcf210bb4554e3de14" TargetMode="External"/><Relationship Id="rId6"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IeyF+YVL4tYeWXWssihv5FUZyo2WmS/tESkuckAnTefBBlGKNbmK3k7213vh0eOA==&amp;code=2151a23286b3d342038603d33cc08ef5" TargetMode="External"/><Relationship Id="rId5"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HvnFNb4oFkFIQ1CDRGeeW74vxw7TyJJwHUno6moPwigA72rTMEz1AYX/79g2zy+SQ==&amp;code=71ef108fc18abc651f5c341e7096ce9b"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IkTEi7WOID8RI1daWe2H8OIamO4sC4QKasl64wg7Wfdwn+WorZot180GddCV7texw==&amp;code=6cdde6be728b81a78a0172d47622174e" TargetMode="External"/></Relationships>
</file>

<file path=ppt/diagrams/_rels/data3.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PeaajfzYQLkH/IKvbNYcGveivz8FXVMTj9jWejiEmsiIPrgkTZKEsYXmoYvnOXRBw==&amp;code=307dafbe8b01df88853a89ef505d2f7b"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YqfRBnUVdRbpAfLZlsLRwH8KxHW4ZBdwOiWbtsT6PeNZiZHQ0XPCU+Oahy34ayvw==&amp;code=a52be6c3158096445fa83831e53806e5"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OMt+6GwdKj/h3mxKd4Ie3ZZR4dl4TmY90e1gorANUwyU41GDS7977yiVTH0y74RwQ==&amp;code=e3d433e893e6741a045b36f2821fef3f"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1fNsCpLgJ0jZtdf7ZAEpcJQ3+x8wtW3tRUhOogkMGGFYVjd4Izpg7uTgZd/SNTsJEoETCyAr4wjCVrWohmNOtQ==&amp;code=e14e2347844d320295cacd49c5f885cc"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1fNsCpLgJ0jZtdf7ZAEpcJQ3+x8wtW3tRUhOogkMGGFYVjd4Izpg7uTgZd/SNTsJEoETCyAr4wjCVrWohmNOtQ==&amp;code=e14e2347844d320295cacd49c5f885cc"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YqfRBnUVdRbpAfLZlsLRwH8KxHW4ZBdwOiWbtsT6PeNZiZHQ0XPCU+Oahy34ayvw==&amp;code=a52be6c3158096445fa83831e53806e5"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PeaajfzYQLkH/IKvbNYcGveivz8FXVMTj9jWejiEmsiIPrgkTZKEsYXmoYvnOXRBw==&amp;code=307dafbe8b01df88853a89ef505d2f7b"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OMt+6GwdKj/h3mxKd4Ie3ZZR4dl4TmY90e1gorANUwyU41GDS7977yiVTH0y74RwQ==&amp;code=e3d433e893e6741a045b36f2821fef3f" TargetMode="External"/></Relationships>
</file>

<file path=ppt/diagrams/_rels/data5.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PeaajfzYQLkH/IKvbNYcGveivz8FXVMTj9jWejiEmsiIPrgkTZKEsYXmoYvnOXRBw==&amp;code=307dafbe8b01df88853a89ef505d2f7b"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OMt+6GwdKj/h3mxKd4Ie3ZZR4dl4TmY90e1gorANUwyU41GDS7977yiVTH0y74RwQ==&amp;code=e3d433e893e6741a045b36f2821fef3f"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2WK45AORBmkSZGDRQAVJKYqfRBnUVdRbpAfLZlsLRwH8KxHW4ZBdwOiWbtsT6PeNZiZHQ0XPCU+Oahy34ayvw==&amp;code=a52be6c3158096445fa83831e53806e5"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1fNsCpLgJ0jZtdf7ZAEpcJQ3+x8wtW3tRUhOogkMGGFYVjd4Izpg7uTgZd/SNTsJEoETCyAr4wjCVrWohmNOtQ==&amp;code=e14e2347844d320295cacd49c5f885cc" TargetMode="External"/></Relationships>
</file>

<file path=ppt/diagrams/_rels/data6.xml.rels><?xml version="1.0" encoding="UTF-8" standalone="yes"?>
<Relationships xmlns="http://schemas.openxmlformats.org/package/2006/relationships"><Relationship Id="rId3"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fxJrep+QFUhEJdAtZ4IOFMPwp/geEjD2vkA5Og6BMZANDpCkTkNxBRsae1sfiaIPyQ1m9SajpXyRNuLa1JFdeA==&amp;code=b083fa11e10d8edd373c59b5ca6bdbc0" TargetMode="External"/><Relationship Id="rId2"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8ONvemQ5YlMlic7MJGLVJdN6hxcv5zqm71uejBuhUsNIa/5P78m+LaxVYLmW6Z33Jd06ftMphMdEGAohgIsRlg==&amp;code=f2be0c1b1151a303cbf8b94e7d81d686" TargetMode="External"/><Relationship Id="rId1"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4Nb1Jy3sS5AlQ5KkaAP8Dyq+9Ib0CAjLdqZc0tFxg7Hl63z4KkwhMHS7REZjBtmZHBUY0PJ9GfUsQZ7QUxFF/g==&amp;code=7e8ae9101844ababce08e8fd0cf098e3" TargetMode="External"/><Relationship Id="rId4" Type="http://schemas.openxmlformats.org/officeDocument/2006/relationships/hyperlink" Target="http://www.derwentinnovation.com/tip-innovation/externalLink.do?data=eEO7KvKuA+ZmPC8utuUqQr7lxA0syEOxG1yqA8aIDa/HR0Yfnr7aHsH4I3OaAA37ytEXegSSxUP88PZ/Jk5CQ0F4IIj6EeeZd/ly4xNtak9D2Ijuz2cF9Rr1PHQZYuFqg/YNe5+U/6zBxsQ4e9T6wcUaS6C2iUdS1Quy3oxeQInFAX0jXNFh7mzwKSn8aGG417d7PNbk+sGPLSunDs1j4gqXgdvew9DQytXCPLrwGrSx/Qpx8SOtf/5kBfUFTv9YSfPcnJfQxSCqEjMMVLGcqw==&amp;code=7575bf08072106d7b294bc8a916baa98"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2A1E14-6C17-4BEC-A172-549F2E75FB88}"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FBB8A8E5-6940-43BA-9619-BB5F6298227E}">
      <dgm:prSet phldrT="[Text]" custT="1"/>
      <dgm:spPr/>
      <dgm:t>
        <a:bodyPr/>
        <a:lstStyle/>
        <a:p>
          <a:r>
            <a:rPr lang="en-IN" sz="1400" b="1" dirty="0" smtClean="0"/>
            <a:t>Natural </a:t>
          </a:r>
          <a:r>
            <a:rPr lang="en-IN" sz="1200" b="1" dirty="0" smtClean="0">
              <a:latin typeface="Arial" pitchFamily="34" charset="0"/>
              <a:cs typeface="Arial" pitchFamily="34" charset="0"/>
            </a:rPr>
            <a:t>Fibre-Polypropylene/</a:t>
          </a:r>
        </a:p>
        <a:p>
          <a:r>
            <a:rPr lang="en-IN" sz="1200" b="1" dirty="0" smtClean="0">
              <a:latin typeface="Arial" pitchFamily="34" charset="0"/>
              <a:cs typeface="Arial" pitchFamily="34" charset="0"/>
            </a:rPr>
            <a:t>Polyethylene/</a:t>
          </a:r>
        </a:p>
        <a:p>
          <a:r>
            <a:rPr lang="en-IN" sz="1200" b="1" dirty="0" smtClean="0">
              <a:latin typeface="Arial" pitchFamily="34" charset="0"/>
              <a:cs typeface="Arial" pitchFamily="34" charset="0"/>
            </a:rPr>
            <a:t>Polyester</a:t>
          </a:r>
          <a:r>
            <a:rPr lang="en-IN" sz="1400" b="0" dirty="0" smtClean="0"/>
            <a:t> </a:t>
          </a:r>
          <a:endParaRPr lang="en-IN" sz="1400" dirty="0"/>
        </a:p>
      </dgm:t>
    </dgm:pt>
    <dgm:pt modelId="{55FE3086-6179-4CF7-8327-22E3174A5257}" type="parTrans" cxnId="{BEA58262-473E-4374-BB07-18233ED06C05}">
      <dgm:prSet/>
      <dgm:spPr/>
      <dgm:t>
        <a:bodyPr/>
        <a:lstStyle/>
        <a:p>
          <a:endParaRPr lang="en-IN"/>
        </a:p>
      </dgm:t>
    </dgm:pt>
    <dgm:pt modelId="{93E2F84A-7EDB-4CEE-B1F3-43B3C6E3D1A8}" type="sibTrans" cxnId="{BEA58262-473E-4374-BB07-18233ED06C05}">
      <dgm:prSet/>
      <dgm:spPr/>
      <dgm:t>
        <a:bodyPr/>
        <a:lstStyle/>
        <a:p>
          <a:endParaRPr lang="en-IN"/>
        </a:p>
      </dgm:t>
    </dgm:pt>
    <dgm:pt modelId="{2B69E16B-BBDA-45E7-BB12-32A3F113EF67}">
      <dgm:prSet phldrT="[Text]" custT="1"/>
      <dgm:spPr/>
      <dgm:t>
        <a:bodyPr/>
        <a:lstStyle/>
        <a:p>
          <a:pPr>
            <a:lnSpc>
              <a:spcPct val="150000"/>
            </a:lnSpc>
            <a:spcAft>
              <a:spcPts val="0"/>
            </a:spcAft>
          </a:pPr>
          <a:r>
            <a:rPr lang="en-IN" sz="1200" b="0" u="sng" dirty="0" smtClean="0">
              <a:latin typeface="Arial" pitchFamily="34" charset="0"/>
              <a:cs typeface="Arial" pitchFamily="34" charset="0"/>
              <a:hlinkClick xmlns:r="http://schemas.openxmlformats.org/officeDocument/2006/relationships" r:id="rId1"/>
            </a:rPr>
            <a:t>CN104228237A</a:t>
          </a:r>
          <a:endParaRPr lang="en-IN" sz="1200" b="0" u="sng" dirty="0">
            <a:latin typeface="Arial" pitchFamily="34" charset="0"/>
            <a:cs typeface="Arial" pitchFamily="34" charset="0"/>
          </a:endParaRPr>
        </a:p>
      </dgm:t>
    </dgm:pt>
    <dgm:pt modelId="{09668D88-5BDC-4450-8B53-1EEC4AF3BEDC}" type="parTrans" cxnId="{C89A4D7B-8724-4440-A815-24D6356C3B6E}">
      <dgm:prSet/>
      <dgm:spPr/>
      <dgm:t>
        <a:bodyPr/>
        <a:lstStyle/>
        <a:p>
          <a:endParaRPr lang="en-IN"/>
        </a:p>
      </dgm:t>
    </dgm:pt>
    <dgm:pt modelId="{38D68CC6-8BE4-4E8C-A87C-5D2753F6C640}" type="sibTrans" cxnId="{C89A4D7B-8724-4440-A815-24D6356C3B6E}">
      <dgm:prSet/>
      <dgm:spPr/>
      <dgm:t>
        <a:bodyPr/>
        <a:lstStyle/>
        <a:p>
          <a:endParaRPr lang="en-IN"/>
        </a:p>
      </dgm:t>
    </dgm:pt>
    <dgm:pt modelId="{3FC15078-373D-41D1-BD8A-378026227654}">
      <dgm:prSet phldrT="[Text]" custT="1"/>
      <dgm:spPr/>
      <dgm:t>
        <a:bodyPr/>
        <a:lstStyle/>
        <a:p>
          <a:r>
            <a:rPr lang="en-IN" sz="1400" b="1" dirty="0" smtClean="0"/>
            <a:t>Natural Fibre/</a:t>
          </a:r>
        </a:p>
        <a:p>
          <a:r>
            <a:rPr lang="en-IN" sz="1400" b="1" dirty="0" smtClean="0"/>
            <a:t>Other </a:t>
          </a:r>
          <a:r>
            <a:rPr lang="en-IN" sz="1200" b="1" dirty="0" smtClean="0">
              <a:latin typeface="Arial" pitchFamily="34" charset="0"/>
              <a:cs typeface="Arial" pitchFamily="34" charset="0"/>
            </a:rPr>
            <a:t>Polymers</a:t>
          </a:r>
          <a:endParaRPr lang="en-IN" sz="1200" b="1" dirty="0">
            <a:latin typeface="Arial" pitchFamily="34" charset="0"/>
            <a:cs typeface="Arial" pitchFamily="34" charset="0"/>
          </a:endParaRPr>
        </a:p>
      </dgm:t>
    </dgm:pt>
    <dgm:pt modelId="{025003E1-55FF-4FCB-B791-A69824D52FB2}" type="parTrans" cxnId="{328C59A4-0DE7-4F7A-ADDE-6791310A4BD1}">
      <dgm:prSet/>
      <dgm:spPr/>
      <dgm:t>
        <a:bodyPr/>
        <a:lstStyle/>
        <a:p>
          <a:endParaRPr lang="en-IN"/>
        </a:p>
      </dgm:t>
    </dgm:pt>
    <dgm:pt modelId="{2870A667-3CD7-44BD-8EBD-60593401196A}" type="sibTrans" cxnId="{328C59A4-0DE7-4F7A-ADDE-6791310A4BD1}">
      <dgm:prSet/>
      <dgm:spPr/>
      <dgm:t>
        <a:bodyPr/>
        <a:lstStyle/>
        <a:p>
          <a:endParaRPr lang="en-IN"/>
        </a:p>
      </dgm:t>
    </dgm:pt>
    <dgm:pt modelId="{E35ED39E-197D-4337-A2D1-F631D51A3D1B}">
      <dgm:prSet custT="1"/>
      <dgm:spPr/>
      <dgm:t>
        <a:bodyPr/>
        <a:lstStyle/>
        <a:p>
          <a:pPr>
            <a:lnSpc>
              <a:spcPct val="150000"/>
            </a:lnSpc>
            <a:spcAft>
              <a:spcPts val="0"/>
            </a:spcAft>
          </a:pPr>
          <a:r>
            <a:rPr lang="en-IN" sz="1200" b="0" i="0" u="sng" dirty="0" smtClean="0">
              <a:latin typeface="Arial" pitchFamily="34" charset="0"/>
              <a:cs typeface="Arial" pitchFamily="34" charset="0"/>
              <a:hlinkClick xmlns:r="http://schemas.openxmlformats.org/officeDocument/2006/relationships" r:id="rId2"/>
            </a:rPr>
            <a:t>CN103374220B</a:t>
          </a:r>
          <a:endParaRPr lang="en-IN" sz="1200" b="0" u="sng" dirty="0">
            <a:latin typeface="Arial" pitchFamily="34" charset="0"/>
            <a:cs typeface="Arial" pitchFamily="34" charset="0"/>
          </a:endParaRPr>
        </a:p>
      </dgm:t>
    </dgm:pt>
    <dgm:pt modelId="{BD35CB81-DA74-4988-80B3-A6CD6257A5E2}" type="parTrans" cxnId="{F1CE94BD-2F4F-471D-8B5C-E7BCFA6F14B4}">
      <dgm:prSet/>
      <dgm:spPr/>
      <dgm:t>
        <a:bodyPr/>
        <a:lstStyle/>
        <a:p>
          <a:endParaRPr lang="en-IN"/>
        </a:p>
      </dgm:t>
    </dgm:pt>
    <dgm:pt modelId="{B9DA069E-4340-4C62-B7BE-0CAF726E7689}" type="sibTrans" cxnId="{F1CE94BD-2F4F-471D-8B5C-E7BCFA6F14B4}">
      <dgm:prSet/>
      <dgm:spPr/>
      <dgm:t>
        <a:bodyPr/>
        <a:lstStyle/>
        <a:p>
          <a:endParaRPr lang="en-IN"/>
        </a:p>
      </dgm:t>
    </dgm:pt>
    <dgm:pt modelId="{D0553171-8FCE-4463-B1CC-224F0B81E1E2}">
      <dgm:prSet phldrT="[Text]" custT="1"/>
      <dgm:spPr/>
      <dgm:t>
        <a:bodyPr/>
        <a:lstStyle/>
        <a:p>
          <a:pPr>
            <a:lnSpc>
              <a:spcPct val="150000"/>
            </a:lnSpc>
            <a:spcAft>
              <a:spcPts val="0"/>
            </a:spcAft>
          </a:pPr>
          <a:r>
            <a:rPr lang="en-IN" sz="1200" b="0" i="0" u="sng" dirty="0" smtClean="0">
              <a:latin typeface="Arial" pitchFamily="34" charset="0"/>
              <a:cs typeface="Arial" pitchFamily="34" charset="0"/>
              <a:hlinkClick xmlns:r="http://schemas.openxmlformats.org/officeDocument/2006/relationships" r:id="rId3"/>
            </a:rPr>
            <a:t>CN103965515A</a:t>
          </a:r>
          <a:endParaRPr lang="en-IN" sz="1200" b="0" u="sng" dirty="0">
            <a:latin typeface="Arial" pitchFamily="34" charset="0"/>
            <a:cs typeface="Arial" pitchFamily="34" charset="0"/>
          </a:endParaRPr>
        </a:p>
      </dgm:t>
    </dgm:pt>
    <dgm:pt modelId="{5030E0CB-4885-48CE-B8E7-F4A680AFA347}" type="parTrans" cxnId="{195584AD-EE17-4A6A-BD43-CD743C649B01}">
      <dgm:prSet/>
      <dgm:spPr/>
      <dgm:t>
        <a:bodyPr/>
        <a:lstStyle/>
        <a:p>
          <a:endParaRPr lang="en-IN"/>
        </a:p>
      </dgm:t>
    </dgm:pt>
    <dgm:pt modelId="{3D3D9380-4121-4832-9B02-7A678F79CB57}" type="sibTrans" cxnId="{195584AD-EE17-4A6A-BD43-CD743C649B01}">
      <dgm:prSet/>
      <dgm:spPr/>
      <dgm:t>
        <a:bodyPr/>
        <a:lstStyle/>
        <a:p>
          <a:endParaRPr lang="en-IN"/>
        </a:p>
      </dgm:t>
    </dgm:pt>
    <dgm:pt modelId="{AEC05060-59B1-4F9D-920D-57A575B714F4}">
      <dgm:prSet custT="1"/>
      <dgm:spPr/>
      <dgm:t>
        <a:bodyPr/>
        <a:lstStyle/>
        <a:p>
          <a:pPr>
            <a:lnSpc>
              <a:spcPct val="150000"/>
            </a:lnSpc>
            <a:spcAft>
              <a:spcPts val="0"/>
            </a:spcAft>
          </a:pPr>
          <a:r>
            <a:rPr lang="en-IN" sz="1200" b="0" i="0" u="sng" dirty="0" smtClean="0">
              <a:latin typeface="Arial" pitchFamily="34" charset="0"/>
              <a:cs typeface="Arial" pitchFamily="34" charset="0"/>
              <a:hlinkClick xmlns:r="http://schemas.openxmlformats.org/officeDocument/2006/relationships" r:id="rId4"/>
            </a:rPr>
            <a:t>CN102477170B</a:t>
          </a:r>
          <a:endParaRPr lang="en-IN" sz="1200" b="0" u="sng" dirty="0">
            <a:latin typeface="Arial" pitchFamily="34" charset="0"/>
            <a:cs typeface="Arial" pitchFamily="34" charset="0"/>
          </a:endParaRPr>
        </a:p>
      </dgm:t>
    </dgm:pt>
    <dgm:pt modelId="{EF30F5E4-4B69-49CE-8020-989E5B209D3F}" type="sibTrans" cxnId="{A736CDF7-F6D6-4450-B575-CEAC02F70056}">
      <dgm:prSet/>
      <dgm:spPr/>
      <dgm:t>
        <a:bodyPr/>
        <a:lstStyle/>
        <a:p>
          <a:endParaRPr lang="en-IN"/>
        </a:p>
      </dgm:t>
    </dgm:pt>
    <dgm:pt modelId="{E28D8BFA-9691-475E-9416-774C31C47FB4}" type="parTrans" cxnId="{A736CDF7-F6D6-4450-B575-CEAC02F70056}">
      <dgm:prSet/>
      <dgm:spPr/>
      <dgm:t>
        <a:bodyPr/>
        <a:lstStyle/>
        <a:p>
          <a:endParaRPr lang="en-IN"/>
        </a:p>
      </dgm:t>
    </dgm:pt>
    <dgm:pt modelId="{6869E483-D73D-4A70-9240-8465169DC477}">
      <dgm:prSet custT="1"/>
      <dgm:spPr/>
      <dgm:t>
        <a:bodyPr/>
        <a:lstStyle/>
        <a:p>
          <a:pPr>
            <a:lnSpc>
              <a:spcPct val="150000"/>
            </a:lnSpc>
            <a:spcAft>
              <a:spcPts val="0"/>
            </a:spcAft>
          </a:pPr>
          <a:r>
            <a:rPr lang="en-IN" sz="1200" b="0" i="0" u="sng" dirty="0" smtClean="0">
              <a:latin typeface="Arial" pitchFamily="34" charset="0"/>
              <a:cs typeface="Arial" pitchFamily="34" charset="0"/>
              <a:hlinkClick xmlns:r="http://schemas.openxmlformats.org/officeDocument/2006/relationships" r:id="rId5"/>
            </a:rPr>
            <a:t>CN103571038B</a:t>
          </a:r>
          <a:endParaRPr lang="en-IN" sz="1200" b="0" u="sng" dirty="0">
            <a:latin typeface="Arial" pitchFamily="34" charset="0"/>
            <a:cs typeface="Arial" pitchFamily="34" charset="0"/>
          </a:endParaRPr>
        </a:p>
      </dgm:t>
    </dgm:pt>
    <dgm:pt modelId="{77D6AB86-3D6F-4746-B329-BA8E04904DCC}" type="sibTrans" cxnId="{8FEAEABF-D31B-4268-BDD1-4CBBF266A2B4}">
      <dgm:prSet/>
      <dgm:spPr/>
      <dgm:t>
        <a:bodyPr/>
        <a:lstStyle/>
        <a:p>
          <a:endParaRPr lang="en-IN"/>
        </a:p>
      </dgm:t>
    </dgm:pt>
    <dgm:pt modelId="{C7BA86B6-77F9-46F1-96E6-87F28905DAA5}" type="parTrans" cxnId="{8FEAEABF-D31B-4268-BDD1-4CBBF266A2B4}">
      <dgm:prSet/>
      <dgm:spPr/>
      <dgm:t>
        <a:bodyPr/>
        <a:lstStyle/>
        <a:p>
          <a:endParaRPr lang="en-IN"/>
        </a:p>
      </dgm:t>
    </dgm:pt>
    <dgm:pt modelId="{6DBFC187-226E-4012-9B9F-C46804A3977F}">
      <dgm:prSet custT="1"/>
      <dgm:spPr/>
      <dgm:t>
        <a:bodyPr/>
        <a:lstStyle/>
        <a:p>
          <a:pPr>
            <a:lnSpc>
              <a:spcPct val="150000"/>
            </a:lnSpc>
            <a:spcAft>
              <a:spcPts val="0"/>
            </a:spcAft>
          </a:pPr>
          <a:r>
            <a:rPr lang="en-IN" sz="1200" b="0" u="sng" dirty="0" smtClean="0">
              <a:latin typeface="Arial" pitchFamily="34" charset="0"/>
              <a:cs typeface="Arial" pitchFamily="34" charset="0"/>
              <a:hlinkClick xmlns:r="http://schemas.openxmlformats.org/officeDocument/2006/relationships" r:id="rId6"/>
            </a:rPr>
            <a:t>CN102953231B</a:t>
          </a:r>
          <a:endParaRPr lang="en-IN" sz="1200" b="0" u="sng" dirty="0">
            <a:latin typeface="Arial" pitchFamily="34" charset="0"/>
            <a:cs typeface="Arial" pitchFamily="34" charset="0"/>
          </a:endParaRPr>
        </a:p>
      </dgm:t>
    </dgm:pt>
    <dgm:pt modelId="{5C2BAE5D-1DB8-46BB-9362-D456890BFC40}" type="sibTrans" cxnId="{A17DDF20-EA0F-49AA-AF72-32F6DDD2820A}">
      <dgm:prSet/>
      <dgm:spPr/>
      <dgm:t>
        <a:bodyPr/>
        <a:lstStyle/>
        <a:p>
          <a:endParaRPr lang="en-IN"/>
        </a:p>
      </dgm:t>
    </dgm:pt>
    <dgm:pt modelId="{18025F4B-FB99-48A2-8BE9-73FE85DAB489}" type="parTrans" cxnId="{A17DDF20-EA0F-49AA-AF72-32F6DDD2820A}">
      <dgm:prSet/>
      <dgm:spPr/>
      <dgm:t>
        <a:bodyPr/>
        <a:lstStyle/>
        <a:p>
          <a:endParaRPr lang="en-IN"/>
        </a:p>
      </dgm:t>
    </dgm:pt>
    <dgm:pt modelId="{86365394-8ABB-446A-BA96-E199C0D6681D}">
      <dgm:prSet custT="1"/>
      <dgm:spPr/>
      <dgm:t>
        <a:bodyPr/>
        <a:lstStyle/>
        <a:p>
          <a:pPr>
            <a:lnSpc>
              <a:spcPct val="150000"/>
            </a:lnSpc>
            <a:spcAft>
              <a:spcPts val="0"/>
            </a:spcAft>
          </a:pPr>
          <a:r>
            <a:rPr lang="en-IN" sz="1200" b="0" u="sng" dirty="0" smtClean="0">
              <a:latin typeface="Arial" pitchFamily="34" charset="0"/>
              <a:cs typeface="Arial" pitchFamily="34" charset="0"/>
              <a:hlinkClick xmlns:r="http://schemas.openxmlformats.org/officeDocument/2006/relationships" r:id="rId7"/>
            </a:rPr>
            <a:t>CN103374166B</a:t>
          </a:r>
          <a:endParaRPr lang="en-IN" sz="1200" b="0" u="sng" dirty="0">
            <a:latin typeface="Arial" pitchFamily="34" charset="0"/>
            <a:cs typeface="Arial" pitchFamily="34" charset="0"/>
          </a:endParaRPr>
        </a:p>
      </dgm:t>
    </dgm:pt>
    <dgm:pt modelId="{43FDCB8D-8616-47B6-B4C5-99C2A8C35D14}" type="sibTrans" cxnId="{DF425799-513E-46CF-BA47-8C3477184E7E}">
      <dgm:prSet/>
      <dgm:spPr/>
      <dgm:t>
        <a:bodyPr/>
        <a:lstStyle/>
        <a:p>
          <a:endParaRPr lang="en-IN"/>
        </a:p>
      </dgm:t>
    </dgm:pt>
    <dgm:pt modelId="{B43F91EC-4F0C-4397-8DED-3362DECF46D7}" type="parTrans" cxnId="{DF425799-513E-46CF-BA47-8C3477184E7E}">
      <dgm:prSet/>
      <dgm:spPr/>
      <dgm:t>
        <a:bodyPr/>
        <a:lstStyle/>
        <a:p>
          <a:endParaRPr lang="en-IN"/>
        </a:p>
      </dgm:t>
    </dgm:pt>
    <dgm:pt modelId="{53CAEDCD-9307-473C-980F-1DD26ABC51B7}" type="pres">
      <dgm:prSet presAssocID="{A62A1E14-6C17-4BEC-A172-549F2E75FB88}" presName="Name0" presStyleCnt="0">
        <dgm:presLayoutVars>
          <dgm:dir/>
          <dgm:animLvl val="lvl"/>
          <dgm:resizeHandles val="exact"/>
        </dgm:presLayoutVars>
      </dgm:prSet>
      <dgm:spPr/>
      <dgm:t>
        <a:bodyPr/>
        <a:lstStyle/>
        <a:p>
          <a:endParaRPr lang="en-IN"/>
        </a:p>
      </dgm:t>
    </dgm:pt>
    <dgm:pt modelId="{909D478C-8418-40EC-BB64-66DFF43F106A}" type="pres">
      <dgm:prSet presAssocID="{FBB8A8E5-6940-43BA-9619-BB5F6298227E}" presName="linNode" presStyleCnt="0"/>
      <dgm:spPr/>
    </dgm:pt>
    <dgm:pt modelId="{1D32DC10-9591-4203-8717-D7A5A3CE70FF}" type="pres">
      <dgm:prSet presAssocID="{FBB8A8E5-6940-43BA-9619-BB5F6298227E}" presName="parentText" presStyleLbl="node1" presStyleIdx="0" presStyleCnt="2" custScaleX="130237">
        <dgm:presLayoutVars>
          <dgm:chMax val="1"/>
          <dgm:bulletEnabled val="1"/>
        </dgm:presLayoutVars>
      </dgm:prSet>
      <dgm:spPr/>
      <dgm:t>
        <a:bodyPr/>
        <a:lstStyle/>
        <a:p>
          <a:endParaRPr lang="en-IN"/>
        </a:p>
      </dgm:t>
    </dgm:pt>
    <dgm:pt modelId="{B5CB2686-FC46-4FAD-826D-740FD82521C0}" type="pres">
      <dgm:prSet presAssocID="{FBB8A8E5-6940-43BA-9619-BB5F6298227E}" presName="descendantText" presStyleLbl="alignAccFollowNode1" presStyleIdx="0" presStyleCnt="2">
        <dgm:presLayoutVars>
          <dgm:bulletEnabled val="1"/>
        </dgm:presLayoutVars>
      </dgm:prSet>
      <dgm:spPr/>
      <dgm:t>
        <a:bodyPr/>
        <a:lstStyle/>
        <a:p>
          <a:endParaRPr lang="en-IN"/>
        </a:p>
      </dgm:t>
    </dgm:pt>
    <dgm:pt modelId="{5C9E41B5-E6AA-4F0C-B2ED-C0B3428C0138}" type="pres">
      <dgm:prSet presAssocID="{93E2F84A-7EDB-4CEE-B1F3-43B3C6E3D1A8}" presName="sp" presStyleCnt="0"/>
      <dgm:spPr/>
    </dgm:pt>
    <dgm:pt modelId="{DED720D9-99B8-44C8-B845-77B254062A0A}" type="pres">
      <dgm:prSet presAssocID="{3FC15078-373D-41D1-BD8A-378026227654}" presName="linNode" presStyleCnt="0"/>
      <dgm:spPr/>
    </dgm:pt>
    <dgm:pt modelId="{21B90E30-9B76-41CC-87E1-1A34E52C7BA4}" type="pres">
      <dgm:prSet presAssocID="{3FC15078-373D-41D1-BD8A-378026227654}" presName="parentText" presStyleLbl="node1" presStyleIdx="1" presStyleCnt="2" custScaleX="130237" custScaleY="55482">
        <dgm:presLayoutVars>
          <dgm:chMax val="1"/>
          <dgm:bulletEnabled val="1"/>
        </dgm:presLayoutVars>
      </dgm:prSet>
      <dgm:spPr/>
      <dgm:t>
        <a:bodyPr/>
        <a:lstStyle/>
        <a:p>
          <a:endParaRPr lang="en-IN"/>
        </a:p>
      </dgm:t>
    </dgm:pt>
    <dgm:pt modelId="{C32013F9-1D75-4249-A8D8-6450B9E0BEC1}" type="pres">
      <dgm:prSet presAssocID="{3FC15078-373D-41D1-BD8A-378026227654}" presName="descendantText" presStyleLbl="alignAccFollowNode1" presStyleIdx="1" presStyleCnt="2" custScaleY="42627">
        <dgm:presLayoutVars>
          <dgm:bulletEnabled val="1"/>
        </dgm:presLayoutVars>
      </dgm:prSet>
      <dgm:spPr/>
      <dgm:t>
        <a:bodyPr/>
        <a:lstStyle/>
        <a:p>
          <a:endParaRPr lang="en-IN"/>
        </a:p>
      </dgm:t>
    </dgm:pt>
  </dgm:ptLst>
  <dgm:cxnLst>
    <dgm:cxn modelId="{F1CE94BD-2F4F-471D-8B5C-E7BCFA6F14B4}" srcId="{3FC15078-373D-41D1-BD8A-378026227654}" destId="{E35ED39E-197D-4337-A2D1-F631D51A3D1B}" srcOrd="1" destOrd="0" parTransId="{BD35CB81-DA74-4988-80B3-A6CD6257A5E2}" sibTransId="{B9DA069E-4340-4C62-B7BE-0CAF726E7689}"/>
    <dgm:cxn modelId="{AA7AE8F4-69F4-4193-8DE7-9014180E5885}" type="presOf" srcId="{AEC05060-59B1-4F9D-920D-57A575B714F4}" destId="{B5CB2686-FC46-4FAD-826D-740FD82521C0}" srcOrd="0" destOrd="4" presId="urn:microsoft.com/office/officeart/2005/8/layout/vList5"/>
    <dgm:cxn modelId="{328C59A4-0DE7-4F7A-ADDE-6791310A4BD1}" srcId="{A62A1E14-6C17-4BEC-A172-549F2E75FB88}" destId="{3FC15078-373D-41D1-BD8A-378026227654}" srcOrd="1" destOrd="0" parTransId="{025003E1-55FF-4FCB-B791-A69824D52FB2}" sibTransId="{2870A667-3CD7-44BD-8EBD-60593401196A}"/>
    <dgm:cxn modelId="{D0A79F72-E440-4975-AD5B-F56C1D656253}" type="presOf" srcId="{A62A1E14-6C17-4BEC-A172-549F2E75FB88}" destId="{53CAEDCD-9307-473C-980F-1DD26ABC51B7}" srcOrd="0" destOrd="0" presId="urn:microsoft.com/office/officeart/2005/8/layout/vList5"/>
    <dgm:cxn modelId="{8FEAEABF-D31B-4268-BDD1-4CBBF266A2B4}" srcId="{FBB8A8E5-6940-43BA-9619-BB5F6298227E}" destId="{6869E483-D73D-4A70-9240-8465169DC477}" srcOrd="3" destOrd="0" parTransId="{C7BA86B6-77F9-46F1-96E6-87F28905DAA5}" sibTransId="{77D6AB86-3D6F-4746-B329-BA8E04904DCC}"/>
    <dgm:cxn modelId="{F5E0CCAB-BAF5-46C6-9840-912B3A599BAF}" type="presOf" srcId="{D0553171-8FCE-4463-B1CC-224F0B81E1E2}" destId="{C32013F9-1D75-4249-A8D8-6450B9E0BEC1}" srcOrd="0" destOrd="0" presId="urn:microsoft.com/office/officeart/2005/8/layout/vList5"/>
    <dgm:cxn modelId="{5D934E4F-A27B-441A-A9FA-C2D427EF0E8D}" type="presOf" srcId="{FBB8A8E5-6940-43BA-9619-BB5F6298227E}" destId="{1D32DC10-9591-4203-8717-D7A5A3CE70FF}" srcOrd="0" destOrd="0" presId="urn:microsoft.com/office/officeart/2005/8/layout/vList5"/>
    <dgm:cxn modelId="{195584AD-EE17-4A6A-BD43-CD743C649B01}" srcId="{3FC15078-373D-41D1-BD8A-378026227654}" destId="{D0553171-8FCE-4463-B1CC-224F0B81E1E2}" srcOrd="0" destOrd="0" parTransId="{5030E0CB-4885-48CE-B8E7-F4A680AFA347}" sibTransId="{3D3D9380-4121-4832-9B02-7A678F79CB57}"/>
    <dgm:cxn modelId="{A17DDF20-EA0F-49AA-AF72-32F6DDD2820A}" srcId="{FBB8A8E5-6940-43BA-9619-BB5F6298227E}" destId="{6DBFC187-226E-4012-9B9F-C46804A3977F}" srcOrd="2" destOrd="0" parTransId="{18025F4B-FB99-48A2-8BE9-73FE85DAB489}" sibTransId="{5C2BAE5D-1DB8-46BB-9362-D456890BFC40}"/>
    <dgm:cxn modelId="{C89A4D7B-8724-4440-A815-24D6356C3B6E}" srcId="{FBB8A8E5-6940-43BA-9619-BB5F6298227E}" destId="{2B69E16B-BBDA-45E7-BB12-32A3F113EF67}" srcOrd="0" destOrd="0" parTransId="{09668D88-5BDC-4450-8B53-1EEC4AF3BEDC}" sibTransId="{38D68CC6-8BE4-4E8C-A87C-5D2753F6C640}"/>
    <dgm:cxn modelId="{45699E87-FCCF-4CA9-B25E-B2E523DF3D2E}" type="presOf" srcId="{3FC15078-373D-41D1-BD8A-378026227654}" destId="{21B90E30-9B76-41CC-87E1-1A34E52C7BA4}" srcOrd="0" destOrd="0" presId="urn:microsoft.com/office/officeart/2005/8/layout/vList5"/>
    <dgm:cxn modelId="{DF425799-513E-46CF-BA47-8C3477184E7E}" srcId="{FBB8A8E5-6940-43BA-9619-BB5F6298227E}" destId="{86365394-8ABB-446A-BA96-E199C0D6681D}" srcOrd="1" destOrd="0" parTransId="{B43F91EC-4F0C-4397-8DED-3362DECF46D7}" sibTransId="{43FDCB8D-8616-47B6-B4C5-99C2A8C35D14}"/>
    <dgm:cxn modelId="{A736CDF7-F6D6-4450-B575-CEAC02F70056}" srcId="{FBB8A8E5-6940-43BA-9619-BB5F6298227E}" destId="{AEC05060-59B1-4F9D-920D-57A575B714F4}" srcOrd="4" destOrd="0" parTransId="{E28D8BFA-9691-475E-9416-774C31C47FB4}" sibTransId="{EF30F5E4-4B69-49CE-8020-989E5B209D3F}"/>
    <dgm:cxn modelId="{BE7C67F5-4E12-4C62-A5CE-154CCBA5A9B4}" type="presOf" srcId="{86365394-8ABB-446A-BA96-E199C0D6681D}" destId="{B5CB2686-FC46-4FAD-826D-740FD82521C0}" srcOrd="0" destOrd="1" presId="urn:microsoft.com/office/officeart/2005/8/layout/vList5"/>
    <dgm:cxn modelId="{0D021F3F-884A-41FC-96EF-B883F5D48828}" type="presOf" srcId="{2B69E16B-BBDA-45E7-BB12-32A3F113EF67}" destId="{B5CB2686-FC46-4FAD-826D-740FD82521C0}" srcOrd="0" destOrd="0" presId="urn:microsoft.com/office/officeart/2005/8/layout/vList5"/>
    <dgm:cxn modelId="{2D9EBA9F-C34D-4E1F-B2BB-B2A13072C5E7}" type="presOf" srcId="{E35ED39E-197D-4337-A2D1-F631D51A3D1B}" destId="{C32013F9-1D75-4249-A8D8-6450B9E0BEC1}" srcOrd="0" destOrd="1" presId="urn:microsoft.com/office/officeart/2005/8/layout/vList5"/>
    <dgm:cxn modelId="{BEA58262-473E-4374-BB07-18233ED06C05}" srcId="{A62A1E14-6C17-4BEC-A172-549F2E75FB88}" destId="{FBB8A8E5-6940-43BA-9619-BB5F6298227E}" srcOrd="0" destOrd="0" parTransId="{55FE3086-6179-4CF7-8327-22E3174A5257}" sibTransId="{93E2F84A-7EDB-4CEE-B1F3-43B3C6E3D1A8}"/>
    <dgm:cxn modelId="{E2156BAB-12C5-4EBB-8758-6A675151F0E4}" type="presOf" srcId="{6869E483-D73D-4A70-9240-8465169DC477}" destId="{B5CB2686-FC46-4FAD-826D-740FD82521C0}" srcOrd="0" destOrd="3" presId="urn:microsoft.com/office/officeart/2005/8/layout/vList5"/>
    <dgm:cxn modelId="{B6CBBED1-33BC-44D9-BA68-4CD0236A8B93}" type="presOf" srcId="{6DBFC187-226E-4012-9B9F-C46804A3977F}" destId="{B5CB2686-FC46-4FAD-826D-740FD82521C0}" srcOrd="0" destOrd="2" presId="urn:microsoft.com/office/officeart/2005/8/layout/vList5"/>
    <dgm:cxn modelId="{325E430B-B90C-4FA2-BA64-8724888E00D1}" type="presParOf" srcId="{53CAEDCD-9307-473C-980F-1DD26ABC51B7}" destId="{909D478C-8418-40EC-BB64-66DFF43F106A}" srcOrd="0" destOrd="0" presId="urn:microsoft.com/office/officeart/2005/8/layout/vList5"/>
    <dgm:cxn modelId="{A4F93ECB-A53E-458C-92ED-158939705C04}" type="presParOf" srcId="{909D478C-8418-40EC-BB64-66DFF43F106A}" destId="{1D32DC10-9591-4203-8717-D7A5A3CE70FF}" srcOrd="0" destOrd="0" presId="urn:microsoft.com/office/officeart/2005/8/layout/vList5"/>
    <dgm:cxn modelId="{A7AEED95-CAF7-4308-8F69-BE9071D1D3CD}" type="presParOf" srcId="{909D478C-8418-40EC-BB64-66DFF43F106A}" destId="{B5CB2686-FC46-4FAD-826D-740FD82521C0}" srcOrd="1" destOrd="0" presId="urn:microsoft.com/office/officeart/2005/8/layout/vList5"/>
    <dgm:cxn modelId="{F5CED7BB-C8B1-437B-9BDA-01DEC5255C53}" type="presParOf" srcId="{53CAEDCD-9307-473C-980F-1DD26ABC51B7}" destId="{5C9E41B5-E6AA-4F0C-B2ED-C0B3428C0138}" srcOrd="1" destOrd="0" presId="urn:microsoft.com/office/officeart/2005/8/layout/vList5"/>
    <dgm:cxn modelId="{DB5B63F1-3CDC-4B83-9FB2-EF36C4E2DA43}" type="presParOf" srcId="{53CAEDCD-9307-473C-980F-1DD26ABC51B7}" destId="{DED720D9-99B8-44C8-B845-77B254062A0A}" srcOrd="2" destOrd="0" presId="urn:microsoft.com/office/officeart/2005/8/layout/vList5"/>
    <dgm:cxn modelId="{26E6E6B0-B4A7-4F41-99A3-B83B0415BE18}" type="presParOf" srcId="{DED720D9-99B8-44C8-B845-77B254062A0A}" destId="{21B90E30-9B76-41CC-87E1-1A34E52C7BA4}" srcOrd="0" destOrd="0" presId="urn:microsoft.com/office/officeart/2005/8/layout/vList5"/>
    <dgm:cxn modelId="{AFB0721F-3466-47D4-B2C3-138ABC64ECAA}" type="presParOf" srcId="{DED720D9-99B8-44C8-B845-77B254062A0A}" destId="{C32013F9-1D75-4249-A8D8-6450B9E0BEC1}" srcOrd="1" destOrd="0" presId="urn:microsoft.com/office/officeart/2005/8/layout/vList5"/>
  </dgm:cxnLst>
  <dgm:bg/>
  <dgm:whole>
    <a:ln>
      <a:noFill/>
    </a:ln>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8EAE9E-88FF-43B8-A4FB-5EE231D51AD4}"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ECEFF805-77D1-4BBB-8219-3F63B6D96417}">
      <dgm:prSet phldrT="[Text]" custT="1"/>
      <dgm:spPr/>
      <dgm:t>
        <a:bodyPr/>
        <a:lstStyle/>
        <a:p>
          <a:r>
            <a:rPr lang="en-IN" sz="1200" b="1" dirty="0" smtClean="0">
              <a:latin typeface="Arial" pitchFamily="34" charset="0"/>
              <a:cs typeface="Arial" pitchFamily="34" charset="0"/>
            </a:rPr>
            <a:t>Others</a:t>
          </a:r>
          <a:endParaRPr lang="en-IN" sz="1200" b="1" dirty="0">
            <a:latin typeface="Arial" pitchFamily="34" charset="0"/>
            <a:cs typeface="Arial" pitchFamily="34" charset="0"/>
          </a:endParaRPr>
        </a:p>
      </dgm:t>
    </dgm:pt>
    <dgm:pt modelId="{77DDAEEA-510A-4F9F-A4FA-AEF30F0C74E3}" type="parTrans" cxnId="{7D1542B7-1D0C-4AE9-A541-4574D3B3DC48}">
      <dgm:prSet/>
      <dgm:spPr/>
      <dgm:t>
        <a:bodyPr/>
        <a:lstStyle/>
        <a:p>
          <a:endParaRPr lang="en-IN"/>
        </a:p>
      </dgm:t>
    </dgm:pt>
    <dgm:pt modelId="{DD16512C-F777-4CA3-B306-3295C12A2EB3}" type="sibTrans" cxnId="{7D1542B7-1D0C-4AE9-A541-4574D3B3DC48}">
      <dgm:prSet/>
      <dgm:spPr/>
      <dgm:t>
        <a:bodyPr/>
        <a:lstStyle/>
        <a:p>
          <a:endParaRPr lang="en-IN"/>
        </a:p>
      </dgm:t>
    </dgm:pt>
    <dgm:pt modelId="{988252F0-6031-4DD1-A2AF-1A8A1B89F676}">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1"/>
            </a:rPr>
            <a:t>CN104228237A</a:t>
          </a:r>
          <a:endParaRPr lang="en-IN" sz="1200" dirty="0">
            <a:latin typeface="Arial" pitchFamily="34" charset="0"/>
            <a:cs typeface="Arial" pitchFamily="34" charset="0"/>
          </a:endParaRPr>
        </a:p>
      </dgm:t>
    </dgm:pt>
    <dgm:pt modelId="{D0512AA1-2A75-49E2-AE22-D07A22B4A4A5}" type="parTrans" cxnId="{94C658B4-A400-4D3F-BEBC-37E46887C6B6}">
      <dgm:prSet/>
      <dgm:spPr/>
      <dgm:t>
        <a:bodyPr/>
        <a:lstStyle/>
        <a:p>
          <a:endParaRPr lang="en-IN"/>
        </a:p>
      </dgm:t>
    </dgm:pt>
    <dgm:pt modelId="{CAEF88CB-A559-4138-9106-547AA8EC20DD}" type="sibTrans" cxnId="{94C658B4-A400-4D3F-BEBC-37E46887C6B6}">
      <dgm:prSet/>
      <dgm:spPr/>
      <dgm:t>
        <a:bodyPr/>
        <a:lstStyle/>
        <a:p>
          <a:endParaRPr lang="en-IN"/>
        </a:p>
      </dgm:t>
    </dgm:pt>
    <dgm:pt modelId="{27BBA8BA-BA8D-447B-8D7C-ABA53399865B}">
      <dgm:prSet custT="1"/>
      <dgm:spPr/>
      <dgm:t>
        <a:bodyPr/>
        <a:lstStyle/>
        <a:p>
          <a:r>
            <a:rPr lang="en-IN" sz="1200" b="1" dirty="0" smtClean="0">
              <a:latin typeface="Arial" pitchFamily="34" charset="0"/>
              <a:cs typeface="Arial" pitchFamily="34" charset="0"/>
            </a:rPr>
            <a:t>Automobiles</a:t>
          </a:r>
          <a:endParaRPr lang="en-IN" sz="1200" b="1" dirty="0">
            <a:latin typeface="Arial" pitchFamily="34" charset="0"/>
            <a:cs typeface="Arial" pitchFamily="34" charset="0"/>
          </a:endParaRPr>
        </a:p>
      </dgm:t>
    </dgm:pt>
    <dgm:pt modelId="{D8813C3E-DF24-4B96-BDAB-5ABB77A12E60}" type="parTrans" cxnId="{74C7CEBD-FBFD-4623-A6C9-42031F5A7335}">
      <dgm:prSet/>
      <dgm:spPr/>
      <dgm:t>
        <a:bodyPr/>
        <a:lstStyle/>
        <a:p>
          <a:endParaRPr lang="en-IN"/>
        </a:p>
      </dgm:t>
    </dgm:pt>
    <dgm:pt modelId="{6ED58983-54A2-46A0-A4A9-A263330687E9}" type="sibTrans" cxnId="{74C7CEBD-FBFD-4623-A6C9-42031F5A7335}">
      <dgm:prSet/>
      <dgm:spPr/>
      <dgm:t>
        <a:bodyPr/>
        <a:lstStyle/>
        <a:p>
          <a:endParaRPr lang="en-IN"/>
        </a:p>
      </dgm:t>
    </dgm:pt>
    <dgm:pt modelId="{1CB20A42-FCDC-4A35-B139-5807825482C0}">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2"/>
            </a:rPr>
            <a:t>CN103374220B</a:t>
          </a:r>
          <a:endParaRPr lang="en-IN" sz="1200" dirty="0">
            <a:latin typeface="Arial" pitchFamily="34" charset="0"/>
            <a:cs typeface="Arial" pitchFamily="34" charset="0"/>
          </a:endParaRPr>
        </a:p>
      </dgm:t>
    </dgm:pt>
    <dgm:pt modelId="{B7F61343-3320-4A3B-B308-5A25F769C87D}" type="parTrans" cxnId="{A43E901E-18D0-439C-967D-20A3A91DD6C1}">
      <dgm:prSet/>
      <dgm:spPr/>
      <dgm:t>
        <a:bodyPr/>
        <a:lstStyle/>
        <a:p>
          <a:endParaRPr lang="en-IN"/>
        </a:p>
      </dgm:t>
    </dgm:pt>
    <dgm:pt modelId="{E0048E5B-A286-4B66-92DD-A72C4EB324AF}" type="sibTrans" cxnId="{A43E901E-18D0-439C-967D-20A3A91DD6C1}">
      <dgm:prSet/>
      <dgm:spPr/>
      <dgm:t>
        <a:bodyPr/>
        <a:lstStyle/>
        <a:p>
          <a:endParaRPr lang="en-IN"/>
        </a:p>
      </dgm:t>
    </dgm:pt>
    <dgm:pt modelId="{221612D5-0BC1-4921-8E0D-8BE1C4A83C78}">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3"/>
            </a:rPr>
            <a:t>CN102953231B</a:t>
          </a:r>
          <a:endParaRPr lang="en-IN" sz="1200" dirty="0">
            <a:latin typeface="Arial" pitchFamily="34" charset="0"/>
            <a:cs typeface="Arial" pitchFamily="34" charset="0"/>
          </a:endParaRPr>
        </a:p>
      </dgm:t>
    </dgm:pt>
    <dgm:pt modelId="{775843AF-A615-4C44-AF31-2DFC25F10C2C}" type="parTrans" cxnId="{4F320E82-BC61-45A9-9B6C-7B41DC360497}">
      <dgm:prSet/>
      <dgm:spPr/>
      <dgm:t>
        <a:bodyPr/>
        <a:lstStyle/>
        <a:p>
          <a:endParaRPr lang="en-IN"/>
        </a:p>
      </dgm:t>
    </dgm:pt>
    <dgm:pt modelId="{F8EE225D-6535-460A-8548-23859801584F}" type="sibTrans" cxnId="{4F320E82-BC61-45A9-9B6C-7B41DC360497}">
      <dgm:prSet/>
      <dgm:spPr/>
      <dgm:t>
        <a:bodyPr/>
        <a:lstStyle/>
        <a:p>
          <a:endParaRPr lang="en-IN"/>
        </a:p>
      </dgm:t>
    </dgm:pt>
    <dgm:pt modelId="{3C7D6C60-ECCE-499F-A9F2-70EDC309A2FD}">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4"/>
            </a:rPr>
            <a:t>CN102477170B</a:t>
          </a:r>
          <a:endParaRPr lang="en-IN" sz="1200" dirty="0">
            <a:latin typeface="Arial" pitchFamily="34" charset="0"/>
            <a:cs typeface="Arial" pitchFamily="34" charset="0"/>
          </a:endParaRPr>
        </a:p>
      </dgm:t>
    </dgm:pt>
    <dgm:pt modelId="{1D7B97A9-0009-41EB-8477-1E32EC73508F}" type="parTrans" cxnId="{6FE8263A-5EE0-46F1-99CD-9007BAA774F4}">
      <dgm:prSet/>
      <dgm:spPr/>
      <dgm:t>
        <a:bodyPr/>
        <a:lstStyle/>
        <a:p>
          <a:endParaRPr lang="en-IN"/>
        </a:p>
      </dgm:t>
    </dgm:pt>
    <dgm:pt modelId="{376B5BF1-BDD6-4982-9565-22108EE65C8C}" type="sibTrans" cxnId="{6FE8263A-5EE0-46F1-99CD-9007BAA774F4}">
      <dgm:prSet/>
      <dgm:spPr/>
      <dgm:t>
        <a:bodyPr/>
        <a:lstStyle/>
        <a:p>
          <a:endParaRPr lang="en-IN"/>
        </a:p>
      </dgm:t>
    </dgm:pt>
    <dgm:pt modelId="{03985FFD-D225-4658-96A0-23E627736DBB}">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5"/>
            </a:rPr>
            <a:t>CN103965515A</a:t>
          </a:r>
          <a:endParaRPr lang="en-IN" sz="1200" dirty="0">
            <a:latin typeface="Arial" pitchFamily="34" charset="0"/>
            <a:cs typeface="Arial" pitchFamily="34" charset="0"/>
          </a:endParaRPr>
        </a:p>
      </dgm:t>
    </dgm:pt>
    <dgm:pt modelId="{12D1F5AA-49BF-4B6B-8B0C-9293615BED7C}" type="parTrans" cxnId="{FB614B15-5D4E-4A73-B5B7-09F2ED7A2A6E}">
      <dgm:prSet/>
      <dgm:spPr/>
      <dgm:t>
        <a:bodyPr/>
        <a:lstStyle/>
        <a:p>
          <a:endParaRPr lang="en-IN"/>
        </a:p>
      </dgm:t>
    </dgm:pt>
    <dgm:pt modelId="{5B2760E3-BA48-4E21-9481-ABE4A4B0094D}" type="sibTrans" cxnId="{FB614B15-5D4E-4A73-B5B7-09F2ED7A2A6E}">
      <dgm:prSet/>
      <dgm:spPr/>
      <dgm:t>
        <a:bodyPr/>
        <a:lstStyle/>
        <a:p>
          <a:endParaRPr lang="en-IN"/>
        </a:p>
      </dgm:t>
    </dgm:pt>
    <dgm:pt modelId="{C02C5076-90C6-4A98-AE89-F7156A06D22A}">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6"/>
            </a:rPr>
            <a:t>CN103374166B</a:t>
          </a:r>
          <a:endParaRPr lang="en-IN" sz="1200" dirty="0">
            <a:latin typeface="Arial" pitchFamily="34" charset="0"/>
            <a:cs typeface="Arial" pitchFamily="34" charset="0"/>
          </a:endParaRPr>
        </a:p>
      </dgm:t>
    </dgm:pt>
    <dgm:pt modelId="{D6C81201-C1EA-49E1-80B1-E22D438B7277}" type="parTrans" cxnId="{79B32EAE-A113-452A-942B-0EC15A0726E1}">
      <dgm:prSet/>
      <dgm:spPr/>
      <dgm:t>
        <a:bodyPr/>
        <a:lstStyle/>
        <a:p>
          <a:endParaRPr lang="en-IN"/>
        </a:p>
      </dgm:t>
    </dgm:pt>
    <dgm:pt modelId="{FD9241CB-1312-4E31-9A62-029635A7F45A}" type="sibTrans" cxnId="{79B32EAE-A113-452A-942B-0EC15A0726E1}">
      <dgm:prSet/>
      <dgm:spPr/>
      <dgm:t>
        <a:bodyPr/>
        <a:lstStyle/>
        <a:p>
          <a:endParaRPr lang="en-IN"/>
        </a:p>
      </dgm:t>
    </dgm:pt>
    <dgm:pt modelId="{A226F3B7-162A-452F-8989-9E6E732BFF93}">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7"/>
            </a:rPr>
            <a:t>CN103571038B</a:t>
          </a:r>
          <a:endParaRPr lang="en-IN" sz="1200" dirty="0">
            <a:latin typeface="Arial" pitchFamily="34" charset="0"/>
            <a:cs typeface="Arial" pitchFamily="34" charset="0"/>
          </a:endParaRPr>
        </a:p>
      </dgm:t>
    </dgm:pt>
    <dgm:pt modelId="{EF9FAC66-68B2-4EC0-BAFB-E47604ADF7A6}" type="parTrans" cxnId="{8F91EA09-4AA8-4A8C-87A4-8515A38DA081}">
      <dgm:prSet/>
      <dgm:spPr/>
      <dgm:t>
        <a:bodyPr/>
        <a:lstStyle/>
        <a:p>
          <a:endParaRPr lang="en-IN"/>
        </a:p>
      </dgm:t>
    </dgm:pt>
    <dgm:pt modelId="{FD1D205D-7896-4396-9145-F9C3E18194D7}" type="sibTrans" cxnId="{8F91EA09-4AA8-4A8C-87A4-8515A38DA081}">
      <dgm:prSet/>
      <dgm:spPr/>
      <dgm:t>
        <a:bodyPr/>
        <a:lstStyle/>
        <a:p>
          <a:endParaRPr lang="en-IN"/>
        </a:p>
      </dgm:t>
    </dgm:pt>
    <dgm:pt modelId="{C4A531F4-9E1E-4258-A3A1-98394B936AA4}" type="pres">
      <dgm:prSet presAssocID="{158EAE9E-88FF-43B8-A4FB-5EE231D51AD4}" presName="Name0" presStyleCnt="0">
        <dgm:presLayoutVars>
          <dgm:dir/>
          <dgm:animLvl val="lvl"/>
          <dgm:resizeHandles val="exact"/>
        </dgm:presLayoutVars>
      </dgm:prSet>
      <dgm:spPr/>
      <dgm:t>
        <a:bodyPr/>
        <a:lstStyle/>
        <a:p>
          <a:endParaRPr lang="en-IN"/>
        </a:p>
      </dgm:t>
    </dgm:pt>
    <dgm:pt modelId="{89C1ECD1-2D10-4428-A40A-7A54CFB753C3}" type="pres">
      <dgm:prSet presAssocID="{27BBA8BA-BA8D-447B-8D7C-ABA53399865B}" presName="linNode" presStyleCnt="0"/>
      <dgm:spPr/>
    </dgm:pt>
    <dgm:pt modelId="{64DE281C-EBAB-429C-B164-CD3A74B09CA6}" type="pres">
      <dgm:prSet presAssocID="{27BBA8BA-BA8D-447B-8D7C-ABA53399865B}" presName="parentText" presStyleLbl="node1" presStyleIdx="0" presStyleCnt="2" custScaleY="63980">
        <dgm:presLayoutVars>
          <dgm:chMax val="1"/>
          <dgm:bulletEnabled val="1"/>
        </dgm:presLayoutVars>
      </dgm:prSet>
      <dgm:spPr/>
      <dgm:t>
        <a:bodyPr/>
        <a:lstStyle/>
        <a:p>
          <a:endParaRPr lang="en-IN"/>
        </a:p>
      </dgm:t>
    </dgm:pt>
    <dgm:pt modelId="{60BD7751-5CEF-4C46-B811-1CFD4B9671EC}" type="pres">
      <dgm:prSet presAssocID="{27BBA8BA-BA8D-447B-8D7C-ABA53399865B}" presName="descendantText" presStyleLbl="alignAccFollowNode1" presStyleIdx="0" presStyleCnt="2" custScaleX="87500">
        <dgm:presLayoutVars>
          <dgm:bulletEnabled val="1"/>
        </dgm:presLayoutVars>
      </dgm:prSet>
      <dgm:spPr/>
      <dgm:t>
        <a:bodyPr/>
        <a:lstStyle/>
        <a:p>
          <a:endParaRPr lang="en-IN"/>
        </a:p>
      </dgm:t>
    </dgm:pt>
    <dgm:pt modelId="{6348CB0E-1DE7-4325-ADAC-AC401BCB515D}" type="pres">
      <dgm:prSet presAssocID="{6ED58983-54A2-46A0-A4A9-A263330687E9}" presName="sp" presStyleCnt="0"/>
      <dgm:spPr/>
    </dgm:pt>
    <dgm:pt modelId="{2A916D7E-6AB7-4A21-A96C-1B093E1E9743}" type="pres">
      <dgm:prSet presAssocID="{ECEFF805-77D1-4BBB-8219-3F63B6D96417}" presName="linNode" presStyleCnt="0"/>
      <dgm:spPr/>
    </dgm:pt>
    <dgm:pt modelId="{CF084486-10B4-4CCA-8C8B-2ACC9AFC4984}" type="pres">
      <dgm:prSet presAssocID="{ECEFF805-77D1-4BBB-8219-3F63B6D96417}" presName="parentText" presStyleLbl="node1" presStyleIdx="1" presStyleCnt="2" custScaleY="36069">
        <dgm:presLayoutVars>
          <dgm:chMax val="1"/>
          <dgm:bulletEnabled val="1"/>
        </dgm:presLayoutVars>
      </dgm:prSet>
      <dgm:spPr/>
      <dgm:t>
        <a:bodyPr/>
        <a:lstStyle/>
        <a:p>
          <a:endParaRPr lang="en-IN"/>
        </a:p>
      </dgm:t>
    </dgm:pt>
    <dgm:pt modelId="{ED880034-7E80-4E46-8FF2-32B5B676CD8E}" type="pres">
      <dgm:prSet presAssocID="{ECEFF805-77D1-4BBB-8219-3F63B6D96417}" presName="descendantText" presStyleLbl="alignAccFollowNode1" presStyleIdx="1" presStyleCnt="2" custScaleX="87500">
        <dgm:presLayoutVars>
          <dgm:bulletEnabled val="1"/>
        </dgm:presLayoutVars>
      </dgm:prSet>
      <dgm:spPr/>
      <dgm:t>
        <a:bodyPr/>
        <a:lstStyle/>
        <a:p>
          <a:endParaRPr lang="en-IN"/>
        </a:p>
      </dgm:t>
    </dgm:pt>
  </dgm:ptLst>
  <dgm:cxnLst>
    <dgm:cxn modelId="{A43E901E-18D0-439C-967D-20A3A91DD6C1}" srcId="{27BBA8BA-BA8D-447B-8D7C-ABA53399865B}" destId="{1CB20A42-FCDC-4A35-B139-5807825482C0}" srcOrd="1" destOrd="0" parTransId="{B7F61343-3320-4A3B-B308-5A25F769C87D}" sibTransId="{E0048E5B-A286-4B66-92DD-A72C4EB324AF}"/>
    <dgm:cxn modelId="{0E58F3EB-AEBA-49D6-BF44-DDD97F847C98}" type="presOf" srcId="{158EAE9E-88FF-43B8-A4FB-5EE231D51AD4}" destId="{C4A531F4-9E1E-4258-A3A1-98394B936AA4}" srcOrd="0" destOrd="0" presId="urn:microsoft.com/office/officeart/2005/8/layout/vList5"/>
    <dgm:cxn modelId="{4725B032-AF5F-408D-9AB9-5516B2A0C8D2}" type="presOf" srcId="{C02C5076-90C6-4A98-AE89-F7156A06D22A}" destId="{60BD7751-5CEF-4C46-B811-1CFD4B9671EC}" srcOrd="0" destOrd="0" presId="urn:microsoft.com/office/officeart/2005/8/layout/vList5"/>
    <dgm:cxn modelId="{F80813AE-2B30-40D5-A4C1-50942ABC99BC}" type="presOf" srcId="{ECEFF805-77D1-4BBB-8219-3F63B6D96417}" destId="{CF084486-10B4-4CCA-8C8B-2ACC9AFC4984}" srcOrd="0" destOrd="0" presId="urn:microsoft.com/office/officeart/2005/8/layout/vList5"/>
    <dgm:cxn modelId="{006EE367-25AB-4E5A-87F1-6AD8B228F3D7}" type="presOf" srcId="{1CB20A42-FCDC-4A35-B139-5807825482C0}" destId="{60BD7751-5CEF-4C46-B811-1CFD4B9671EC}" srcOrd="0" destOrd="1" presId="urn:microsoft.com/office/officeart/2005/8/layout/vList5"/>
    <dgm:cxn modelId="{5AB70703-2AD9-4445-B470-19C1865CB859}" type="presOf" srcId="{27BBA8BA-BA8D-447B-8D7C-ABA53399865B}" destId="{64DE281C-EBAB-429C-B164-CD3A74B09CA6}" srcOrd="0" destOrd="0" presId="urn:microsoft.com/office/officeart/2005/8/layout/vList5"/>
    <dgm:cxn modelId="{79B32EAE-A113-452A-942B-0EC15A0726E1}" srcId="{27BBA8BA-BA8D-447B-8D7C-ABA53399865B}" destId="{C02C5076-90C6-4A98-AE89-F7156A06D22A}" srcOrd="0" destOrd="0" parTransId="{D6C81201-C1EA-49E1-80B1-E22D438B7277}" sibTransId="{FD9241CB-1312-4E31-9A62-029635A7F45A}"/>
    <dgm:cxn modelId="{FB614B15-5D4E-4A73-B5B7-09F2ED7A2A6E}" srcId="{ECEFF805-77D1-4BBB-8219-3F63B6D96417}" destId="{03985FFD-D225-4658-96A0-23E627736DBB}" srcOrd="2" destOrd="0" parTransId="{12D1F5AA-49BF-4B6B-8B0C-9293615BED7C}" sibTransId="{5B2760E3-BA48-4E21-9481-ABE4A4B0094D}"/>
    <dgm:cxn modelId="{4F320E82-BC61-45A9-9B6C-7B41DC360497}" srcId="{27BBA8BA-BA8D-447B-8D7C-ABA53399865B}" destId="{221612D5-0BC1-4921-8E0D-8BE1C4A83C78}" srcOrd="2" destOrd="0" parTransId="{775843AF-A615-4C44-AF31-2DFC25F10C2C}" sibTransId="{F8EE225D-6535-460A-8548-23859801584F}"/>
    <dgm:cxn modelId="{669DB72E-E16F-4A6F-968A-9348DD8D5EB9}" type="presOf" srcId="{A226F3B7-162A-452F-8989-9E6E732BFF93}" destId="{ED880034-7E80-4E46-8FF2-32B5B676CD8E}" srcOrd="0" destOrd="3" presId="urn:microsoft.com/office/officeart/2005/8/layout/vList5"/>
    <dgm:cxn modelId="{74C7CEBD-FBFD-4623-A6C9-42031F5A7335}" srcId="{158EAE9E-88FF-43B8-A4FB-5EE231D51AD4}" destId="{27BBA8BA-BA8D-447B-8D7C-ABA53399865B}" srcOrd="0" destOrd="0" parTransId="{D8813C3E-DF24-4B96-BDAB-5ABB77A12E60}" sibTransId="{6ED58983-54A2-46A0-A4A9-A263330687E9}"/>
    <dgm:cxn modelId="{49B57A73-D07D-4C00-9EB6-193755AC21D2}" type="presOf" srcId="{03985FFD-D225-4658-96A0-23E627736DBB}" destId="{ED880034-7E80-4E46-8FF2-32B5B676CD8E}" srcOrd="0" destOrd="2" presId="urn:microsoft.com/office/officeart/2005/8/layout/vList5"/>
    <dgm:cxn modelId="{94C658B4-A400-4D3F-BEBC-37E46887C6B6}" srcId="{ECEFF805-77D1-4BBB-8219-3F63B6D96417}" destId="{988252F0-6031-4DD1-A2AF-1A8A1B89F676}" srcOrd="0" destOrd="0" parTransId="{D0512AA1-2A75-49E2-AE22-D07A22B4A4A5}" sibTransId="{CAEF88CB-A559-4138-9106-547AA8EC20DD}"/>
    <dgm:cxn modelId="{ED2E191F-C786-4DD3-9285-C8EA6F6C9AE1}" type="presOf" srcId="{988252F0-6031-4DD1-A2AF-1A8A1B89F676}" destId="{ED880034-7E80-4E46-8FF2-32B5B676CD8E}" srcOrd="0" destOrd="0" presId="urn:microsoft.com/office/officeart/2005/8/layout/vList5"/>
    <dgm:cxn modelId="{7D1542B7-1D0C-4AE9-A541-4574D3B3DC48}" srcId="{158EAE9E-88FF-43B8-A4FB-5EE231D51AD4}" destId="{ECEFF805-77D1-4BBB-8219-3F63B6D96417}" srcOrd="1" destOrd="0" parTransId="{77DDAEEA-510A-4F9F-A4FA-AEF30F0C74E3}" sibTransId="{DD16512C-F777-4CA3-B306-3295C12A2EB3}"/>
    <dgm:cxn modelId="{8F91EA09-4AA8-4A8C-87A4-8515A38DA081}" srcId="{ECEFF805-77D1-4BBB-8219-3F63B6D96417}" destId="{A226F3B7-162A-452F-8989-9E6E732BFF93}" srcOrd="3" destOrd="0" parTransId="{EF9FAC66-68B2-4EC0-BAFB-E47604ADF7A6}" sibTransId="{FD1D205D-7896-4396-9145-F9C3E18194D7}"/>
    <dgm:cxn modelId="{D9DAB867-0827-44D5-962F-86C82487CAEA}" type="presOf" srcId="{221612D5-0BC1-4921-8E0D-8BE1C4A83C78}" destId="{60BD7751-5CEF-4C46-B811-1CFD4B9671EC}" srcOrd="0" destOrd="2" presId="urn:microsoft.com/office/officeart/2005/8/layout/vList5"/>
    <dgm:cxn modelId="{6FE8263A-5EE0-46F1-99CD-9007BAA774F4}" srcId="{ECEFF805-77D1-4BBB-8219-3F63B6D96417}" destId="{3C7D6C60-ECCE-499F-A9F2-70EDC309A2FD}" srcOrd="1" destOrd="0" parTransId="{1D7B97A9-0009-41EB-8477-1E32EC73508F}" sibTransId="{376B5BF1-BDD6-4982-9565-22108EE65C8C}"/>
    <dgm:cxn modelId="{2D555EF9-5A38-406C-A773-345EC66F6000}" type="presOf" srcId="{3C7D6C60-ECCE-499F-A9F2-70EDC309A2FD}" destId="{ED880034-7E80-4E46-8FF2-32B5B676CD8E}" srcOrd="0" destOrd="1" presId="urn:microsoft.com/office/officeart/2005/8/layout/vList5"/>
    <dgm:cxn modelId="{78503506-83A7-492C-9E64-A72298693CFB}" type="presParOf" srcId="{C4A531F4-9E1E-4258-A3A1-98394B936AA4}" destId="{89C1ECD1-2D10-4428-A40A-7A54CFB753C3}" srcOrd="0" destOrd="0" presId="urn:microsoft.com/office/officeart/2005/8/layout/vList5"/>
    <dgm:cxn modelId="{1CF56A22-D088-4356-B787-D8DA5156AA67}" type="presParOf" srcId="{89C1ECD1-2D10-4428-A40A-7A54CFB753C3}" destId="{64DE281C-EBAB-429C-B164-CD3A74B09CA6}" srcOrd="0" destOrd="0" presId="urn:microsoft.com/office/officeart/2005/8/layout/vList5"/>
    <dgm:cxn modelId="{965857AD-34C1-4F62-9902-719A66FF8938}" type="presParOf" srcId="{89C1ECD1-2D10-4428-A40A-7A54CFB753C3}" destId="{60BD7751-5CEF-4C46-B811-1CFD4B9671EC}" srcOrd="1" destOrd="0" presId="urn:microsoft.com/office/officeart/2005/8/layout/vList5"/>
    <dgm:cxn modelId="{FF9592FF-07B2-41C3-AC6F-1E1E6670EA25}" type="presParOf" srcId="{C4A531F4-9E1E-4258-A3A1-98394B936AA4}" destId="{6348CB0E-1DE7-4325-ADAC-AC401BCB515D}" srcOrd="1" destOrd="0" presId="urn:microsoft.com/office/officeart/2005/8/layout/vList5"/>
    <dgm:cxn modelId="{A6ECACA9-A513-45F1-BC53-752B785103DB}" type="presParOf" srcId="{C4A531F4-9E1E-4258-A3A1-98394B936AA4}" destId="{2A916D7E-6AB7-4A21-A96C-1B093E1E9743}" srcOrd="2" destOrd="0" presId="urn:microsoft.com/office/officeart/2005/8/layout/vList5"/>
    <dgm:cxn modelId="{265EC2E9-E15D-4004-AB57-351273D38480}" type="presParOf" srcId="{2A916D7E-6AB7-4A21-A96C-1B093E1E9743}" destId="{CF084486-10B4-4CCA-8C8B-2ACC9AFC4984}" srcOrd="0" destOrd="0" presId="urn:microsoft.com/office/officeart/2005/8/layout/vList5"/>
    <dgm:cxn modelId="{9EBA099B-7F4F-4AFB-B3FD-26144BCA29C2}" type="presParOf" srcId="{2A916D7E-6AB7-4A21-A96C-1B093E1E9743}" destId="{ED880034-7E80-4E46-8FF2-32B5B676CD8E}" srcOrd="1" destOrd="0" presId="urn:microsoft.com/office/officeart/2005/8/layout/vList5"/>
  </dgm:cxnLst>
  <dgm:bg/>
  <dgm:whole>
    <a:ln>
      <a:noFill/>
    </a:ln>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200" b="1" dirty="0" smtClean="0">
              <a:latin typeface="Arial" pitchFamily="34" charset="0"/>
              <a:cs typeface="Arial" pitchFamily="34" charset="0"/>
            </a:rPr>
            <a:t>Process</a:t>
          </a:r>
          <a:endParaRPr lang="en-IN" sz="1200" b="1" dirty="0">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1"/>
            </a:rPr>
            <a:t>CN108018665A</a:t>
          </a:r>
          <a:endParaRPr lang="en-IN" sz="1200" dirty="0">
            <a:latin typeface="Arial" pitchFamily="34" charset="0"/>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6AE2B2C6-B4B8-47FC-83C0-FEAFD972EC05}">
      <dgm:prSet phldrT="[Text]" custT="1"/>
      <dgm:spPr/>
      <dgm:t>
        <a:bodyPr/>
        <a:lstStyle/>
        <a:p>
          <a:r>
            <a:rPr lang="en-IN" sz="1200" b="1" dirty="0" smtClean="0">
              <a:latin typeface="Arial" pitchFamily="34" charset="0"/>
              <a:cs typeface="Arial" pitchFamily="34" charset="0"/>
            </a:rPr>
            <a:t>Product</a:t>
          </a:r>
          <a:endParaRPr lang="en-IN" sz="1200" b="1" dirty="0">
            <a:latin typeface="Arial" pitchFamily="34" charset="0"/>
            <a:cs typeface="Arial" pitchFamily="34" charset="0"/>
          </a:endParaRPr>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2"/>
            </a:rPr>
            <a:t>CN108099298A</a:t>
          </a:r>
          <a:endParaRPr lang="en-IN" sz="1200" dirty="0">
            <a:latin typeface="Arial" pitchFamily="34" charset="0"/>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89439319-6FE6-44A1-BA0C-D16C5F548BCE}">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3"/>
            </a:rPr>
            <a:t>CN106476356A</a:t>
          </a:r>
          <a:endParaRPr lang="en-IN" sz="1200" dirty="0">
            <a:latin typeface="Arial" pitchFamily="34" charset="0"/>
            <a:cs typeface="Arial" pitchFamily="34" charset="0"/>
          </a:endParaRPr>
        </a:p>
      </dgm:t>
    </dgm:pt>
    <dgm:pt modelId="{ADCD729B-33D3-456F-98F8-3CD85F1ECAC3}" type="parTrans" cxnId="{F608C2F7-55A5-4BB6-A018-59F2327B9F14}">
      <dgm:prSet/>
      <dgm:spPr/>
      <dgm:t>
        <a:bodyPr/>
        <a:lstStyle/>
        <a:p>
          <a:endParaRPr lang="en-IN"/>
        </a:p>
      </dgm:t>
    </dgm:pt>
    <dgm:pt modelId="{09B72E1B-F538-4F92-90ED-259354EFA349}" type="sibTrans" cxnId="{F608C2F7-55A5-4BB6-A018-59F2327B9F14}">
      <dgm:prSet/>
      <dgm:spPr/>
      <dgm:t>
        <a:bodyPr/>
        <a:lstStyle/>
        <a:p>
          <a:endParaRPr lang="en-IN"/>
        </a:p>
      </dgm:t>
    </dgm:pt>
    <dgm:pt modelId="{7D93115D-E45D-46ED-B334-00F954B050A6}">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4"/>
            </a:rPr>
            <a:t>CN206277734U</a:t>
          </a:r>
          <a:endParaRPr lang="en-IN" sz="1200" dirty="0">
            <a:latin typeface="Arial" pitchFamily="34" charset="0"/>
            <a:cs typeface="Arial" pitchFamily="34" charset="0"/>
          </a:endParaRPr>
        </a:p>
      </dgm:t>
    </dgm:pt>
    <dgm:pt modelId="{D3155373-E3BA-4D49-B64D-D143C09057C9}" type="parTrans" cxnId="{42FB92E6-36F6-480E-A6C8-BDB25CB4B606}">
      <dgm:prSet/>
      <dgm:spPr/>
      <dgm:t>
        <a:bodyPr/>
        <a:lstStyle/>
        <a:p>
          <a:endParaRPr lang="en-IN"/>
        </a:p>
      </dgm:t>
    </dgm:pt>
    <dgm:pt modelId="{36231074-F886-48C9-B47A-EA62166264FD}" type="sibTrans" cxnId="{42FB92E6-36F6-480E-A6C8-BDB25CB4B606}">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t>
        <a:bodyPr/>
        <a:lstStyle/>
        <a:p>
          <a:endParaRPr lang="en-IN"/>
        </a:p>
      </dgm:t>
    </dgm:pt>
    <dgm:pt modelId="{EC716B16-A604-45A9-8E11-1FDE74F63F45}" type="pres">
      <dgm:prSet presAssocID="{C13FD98C-809E-4901-B96D-45A4033C685E}" presName="parentText" presStyleLbl="node1" presStyleIdx="0" presStyleCnt="2" custScaleX="78197" custScaleY="40439">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2" custScaleX="55931" custScaleY="38098">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t>
        <a:bodyPr/>
        <a:lstStyle/>
        <a:p>
          <a:endParaRPr lang="en-IN"/>
        </a:p>
      </dgm:t>
    </dgm:pt>
    <dgm:pt modelId="{B314A34B-8F38-4F55-A047-7648261F83D2}" type="pres">
      <dgm:prSet presAssocID="{6AE2B2C6-B4B8-47FC-83C0-FEAFD972EC05}" presName="linNode" presStyleCnt="0"/>
      <dgm:spPr/>
      <dgm:t>
        <a:bodyPr/>
        <a:lstStyle/>
        <a:p>
          <a:endParaRPr lang="en-IN"/>
        </a:p>
      </dgm:t>
    </dgm:pt>
    <dgm:pt modelId="{26C545F1-89C2-4975-B7E3-07D0239C297D}" type="pres">
      <dgm:prSet presAssocID="{6AE2B2C6-B4B8-47FC-83C0-FEAFD972EC05}" presName="parentText" presStyleLbl="node1" presStyleIdx="1" presStyleCnt="2" custScaleX="78197" custScaleY="40068">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2" custScaleX="58511" custScaleY="32662" custLinFactNeighborX="-2293" custLinFactNeighborY="-415">
        <dgm:presLayoutVars>
          <dgm:bulletEnabled val="1"/>
        </dgm:presLayoutVars>
      </dgm:prSet>
      <dgm:spPr/>
      <dgm:t>
        <a:bodyPr/>
        <a:lstStyle/>
        <a:p>
          <a:endParaRPr lang="en-IN"/>
        </a:p>
      </dgm:t>
    </dgm:pt>
  </dgm:ptLst>
  <dgm:cxnLst>
    <dgm:cxn modelId="{2177C27F-7DC6-4B01-91E4-6BFE8B4A02F7}" type="presOf" srcId="{3EAF9889-2C36-4913-8D6B-90C24DAA32E9}" destId="{B84C2751-E647-4FBD-9F1F-910A01D9B33A}" srcOrd="0" destOrd="0" presId="urn:microsoft.com/office/officeart/2005/8/layout/vList5"/>
    <dgm:cxn modelId="{4C2BB98A-2D5C-4203-80F1-7945085E8932}" type="presOf" srcId="{89439319-6FE6-44A1-BA0C-D16C5F548BCE}" destId="{B84C2751-E647-4FBD-9F1F-910A01D9B33A}" srcOrd="0" destOrd="1" presId="urn:microsoft.com/office/officeart/2005/8/layout/vList5"/>
    <dgm:cxn modelId="{AD4FE677-A55D-4594-8CF2-CECC9663DC3B}" type="presOf" srcId="{E4B617AA-5B68-475E-9E13-433537498A35}" destId="{8135E01A-6C33-4A7A-B9D8-ACA31F2994E8}" srcOrd="0" destOrd="0"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0DEBED78-5374-4D59-AE03-5D20E0D8B7E5}" type="presOf" srcId="{52B3967C-51A4-4906-8995-A74FBB7D84EF}" destId="{C04D6EAB-3C64-404B-971D-643AF7141170}" srcOrd="0" destOrd="0" presId="urn:microsoft.com/office/officeart/2005/8/layout/vList5"/>
    <dgm:cxn modelId="{1DD813C0-C5A6-4FE6-9D22-AF6550F910E9}" type="presOf" srcId="{6AE2B2C6-B4B8-47FC-83C0-FEAFD972EC05}" destId="{26C545F1-89C2-4975-B7E3-07D0239C297D}" srcOrd="0" destOrd="0" presId="urn:microsoft.com/office/officeart/2005/8/layout/vList5"/>
    <dgm:cxn modelId="{609E6F37-ED99-4743-8588-FA20E0472294}" srcId="{6AE2B2C6-B4B8-47FC-83C0-FEAFD972EC05}" destId="{E4B617AA-5B68-475E-9E13-433537498A35}" srcOrd="0" destOrd="0" parTransId="{8B589E7F-2F06-42D5-BE34-9F820A45CCAE}" sibTransId="{F26BF15C-7C02-4B45-94C1-25DB3FC91A51}"/>
    <dgm:cxn modelId="{D1542018-FDBA-4461-BE81-046B69ECC7EC}" type="presOf" srcId="{7D93115D-E45D-46ED-B334-00F954B050A6}" destId="{8135E01A-6C33-4A7A-B9D8-ACA31F2994E8}" srcOrd="0" destOrd="1" presId="urn:microsoft.com/office/officeart/2005/8/layout/vList5"/>
    <dgm:cxn modelId="{68194A16-067D-493B-A0A2-5EAD3CB87DDE}" srcId="{52B3967C-51A4-4906-8995-A74FBB7D84EF}" destId="{6AE2B2C6-B4B8-47FC-83C0-FEAFD972EC05}" srcOrd="1" destOrd="0" parTransId="{9BB20651-4C7F-44E2-9C15-A533587A5090}" sibTransId="{E1B4845E-6756-4E61-B46F-672BA74B8E83}"/>
    <dgm:cxn modelId="{42FB92E6-36F6-480E-A6C8-BDB25CB4B606}" srcId="{6AE2B2C6-B4B8-47FC-83C0-FEAFD972EC05}" destId="{7D93115D-E45D-46ED-B334-00F954B050A6}" srcOrd="1" destOrd="0" parTransId="{D3155373-E3BA-4D49-B64D-D143C09057C9}" sibTransId="{36231074-F886-48C9-B47A-EA62166264FD}"/>
    <dgm:cxn modelId="{72FE38D7-CC03-488E-8AAE-F830663CC2EC}" type="presOf" srcId="{C13FD98C-809E-4901-B96D-45A4033C685E}" destId="{EC716B16-A604-45A9-8E11-1FDE74F63F45}" srcOrd="0" destOrd="0"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F608C2F7-55A5-4BB6-A018-59F2327B9F14}" srcId="{C13FD98C-809E-4901-B96D-45A4033C685E}" destId="{89439319-6FE6-44A1-BA0C-D16C5F548BCE}" srcOrd="1" destOrd="0" parTransId="{ADCD729B-33D3-456F-98F8-3CD85F1ECAC3}" sibTransId="{09B72E1B-F538-4F92-90ED-259354EFA349}"/>
    <dgm:cxn modelId="{8AF88390-8759-4FF8-B18D-2B6B5D3F4350}" type="presParOf" srcId="{C04D6EAB-3C64-404B-971D-643AF7141170}" destId="{75E9EF14-4DD6-4BC1-B418-887F4A85A036}" srcOrd="0" destOrd="0" presId="urn:microsoft.com/office/officeart/2005/8/layout/vList5"/>
    <dgm:cxn modelId="{F9B415E8-EB2E-4CA9-A638-265C2C68765A}" type="presParOf" srcId="{75E9EF14-4DD6-4BC1-B418-887F4A85A036}" destId="{EC716B16-A604-45A9-8E11-1FDE74F63F45}" srcOrd="0" destOrd="0" presId="urn:microsoft.com/office/officeart/2005/8/layout/vList5"/>
    <dgm:cxn modelId="{8688F06F-755D-48DE-85D9-390894373C5A}" type="presParOf" srcId="{75E9EF14-4DD6-4BC1-B418-887F4A85A036}" destId="{B84C2751-E647-4FBD-9F1F-910A01D9B33A}" srcOrd="1" destOrd="0" presId="urn:microsoft.com/office/officeart/2005/8/layout/vList5"/>
    <dgm:cxn modelId="{2CB76C2B-23ED-4990-BBDD-D26D079C5A97}" type="presParOf" srcId="{C04D6EAB-3C64-404B-971D-643AF7141170}" destId="{DCBC2276-C7C7-4775-89F6-0A061A531BC5}" srcOrd="1" destOrd="0" presId="urn:microsoft.com/office/officeart/2005/8/layout/vList5"/>
    <dgm:cxn modelId="{F48BCF3F-4286-4733-BD3E-BB32A6938015}" type="presParOf" srcId="{C04D6EAB-3C64-404B-971D-643AF7141170}" destId="{B314A34B-8F38-4F55-A047-7648261F83D2}" srcOrd="2" destOrd="0" presId="urn:microsoft.com/office/officeart/2005/8/layout/vList5"/>
    <dgm:cxn modelId="{4BFBD2D4-8935-4BE6-B3D5-096696E1586C}" type="presParOf" srcId="{B314A34B-8F38-4F55-A047-7648261F83D2}" destId="{26C545F1-89C2-4975-B7E3-07D0239C297D}" srcOrd="0" destOrd="0" presId="urn:microsoft.com/office/officeart/2005/8/layout/vList5"/>
    <dgm:cxn modelId="{8672A6E2-44B4-40EC-9709-BF3C5D50AF55}" type="presParOf" srcId="{B314A34B-8F38-4F55-A047-7648261F83D2}" destId="{8135E01A-6C33-4A7A-B9D8-ACA31F2994E8}" srcOrd="1" destOrd="0" presId="urn:microsoft.com/office/officeart/2005/8/layout/vList5"/>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200" b="1" dirty="0" smtClean="0">
              <a:latin typeface="Arial" pitchFamily="34" charset="0"/>
              <a:cs typeface="Arial" pitchFamily="34" charset="0"/>
            </a:rPr>
            <a:t>NF/Polyurethane</a:t>
          </a:r>
          <a:endParaRPr lang="en-IN" sz="1200" b="1" dirty="0">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1"/>
            </a:rPr>
            <a:t>CN106476356A</a:t>
          </a:r>
          <a:endParaRPr lang="en-IN" sz="1200" dirty="0">
            <a:latin typeface="Arial" pitchFamily="34" charset="0"/>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6AE2B2C6-B4B8-47FC-83C0-FEAFD972EC05}">
      <dgm:prSet phldrT="[Text]" custT="1"/>
      <dgm:spPr/>
      <dgm:t>
        <a:bodyPr/>
        <a:lstStyle/>
        <a:p>
          <a:r>
            <a:rPr lang="en-IN" sz="1200" b="1" dirty="0" smtClean="0">
              <a:latin typeface="Arial" pitchFamily="34" charset="0"/>
              <a:cs typeface="Arial" pitchFamily="34" charset="0"/>
            </a:rPr>
            <a:t>NF/Others</a:t>
          </a:r>
          <a:endParaRPr lang="en-IN" sz="1200" b="1" dirty="0">
            <a:latin typeface="Arial" pitchFamily="34" charset="0"/>
            <a:cs typeface="Arial" pitchFamily="34" charset="0"/>
          </a:endParaRPr>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2"/>
            </a:rPr>
            <a:t>CN108099298A</a:t>
          </a:r>
          <a:endParaRPr lang="en-IN" sz="1200" dirty="0">
            <a:latin typeface="Arial" pitchFamily="34" charset="0"/>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00DD48D5-72C6-4343-9E19-C083F72E4987}">
      <dgm:prSet phldrT="[Text]" custT="1"/>
      <dgm:spPr/>
      <dgm:t>
        <a:bodyPr/>
        <a:lstStyle/>
        <a:p>
          <a:pPr>
            <a:lnSpc>
              <a:spcPct val="90000"/>
            </a:lnSpc>
            <a:spcAft>
              <a:spcPct val="15000"/>
            </a:spcAft>
          </a:pPr>
          <a:endParaRPr lang="en-IN" sz="1400" dirty="0">
            <a:solidFill>
              <a:schemeClr val="tx1"/>
            </a:solidFill>
            <a:latin typeface="Calibri (Body)"/>
            <a:cs typeface="Arial" pitchFamily="34" charset="0"/>
          </a:endParaRPr>
        </a:p>
      </dgm:t>
    </dgm:pt>
    <dgm:pt modelId="{98C15914-0C34-4462-B285-9276ADC82370}" type="parTrans" cxnId="{28FA613A-D887-45E5-AA4E-73C1A746B46F}">
      <dgm:prSet/>
      <dgm:spPr/>
      <dgm:t>
        <a:bodyPr/>
        <a:lstStyle/>
        <a:p>
          <a:endParaRPr lang="en-IN"/>
        </a:p>
      </dgm:t>
    </dgm:pt>
    <dgm:pt modelId="{62D2AEAF-031B-476C-BE77-DFB8D46CAECC}" type="sibTrans" cxnId="{28FA613A-D887-45E5-AA4E-73C1A746B46F}">
      <dgm:prSet/>
      <dgm:spPr/>
      <dgm:t>
        <a:bodyPr/>
        <a:lstStyle/>
        <a:p>
          <a:endParaRPr lang="en-IN"/>
        </a:p>
      </dgm:t>
    </dgm:pt>
    <dgm:pt modelId="{A766680B-D160-4F06-8657-0DA375A3F69F}">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3"/>
            </a:rPr>
            <a:t>CN206277734U</a:t>
          </a:r>
          <a:endParaRPr lang="en-IN" sz="1200" dirty="0">
            <a:latin typeface="Arial" pitchFamily="34" charset="0"/>
            <a:cs typeface="Arial" pitchFamily="34" charset="0"/>
          </a:endParaRPr>
        </a:p>
      </dgm:t>
    </dgm:pt>
    <dgm:pt modelId="{9FACCA96-1CFD-4E7D-8296-0283369FBAFD}" type="parTrans" cxnId="{08F30428-8443-4418-97BF-C8F3B01D28CC}">
      <dgm:prSet/>
      <dgm:spPr/>
      <dgm:t>
        <a:bodyPr/>
        <a:lstStyle/>
        <a:p>
          <a:endParaRPr lang="en-IN"/>
        </a:p>
      </dgm:t>
    </dgm:pt>
    <dgm:pt modelId="{62B6C2E4-B73A-4442-A571-A838096291BA}" type="sibTrans" cxnId="{08F30428-8443-4418-97BF-C8F3B01D28CC}">
      <dgm:prSet/>
      <dgm:spPr/>
      <dgm:t>
        <a:bodyPr/>
        <a:lstStyle/>
        <a:p>
          <a:endParaRPr lang="en-IN"/>
        </a:p>
      </dgm:t>
    </dgm:pt>
    <dgm:pt modelId="{A0709DD0-6652-4CDA-83F0-E7092BD77C3B}">
      <dgm:prSe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4"/>
            </a:rPr>
            <a:t>CN108018665A</a:t>
          </a:r>
          <a:endParaRPr lang="en-IN" sz="1200" dirty="0">
            <a:latin typeface="Arial" pitchFamily="34" charset="0"/>
            <a:cs typeface="Arial" pitchFamily="34" charset="0"/>
          </a:endParaRPr>
        </a:p>
      </dgm:t>
    </dgm:pt>
    <dgm:pt modelId="{48CCA78D-6F5F-433D-9015-B0889BB06B8F}" type="parTrans" cxnId="{49B836C4-9776-4768-BB9B-A235DB5B13C0}">
      <dgm:prSet/>
      <dgm:spPr/>
      <dgm:t>
        <a:bodyPr/>
        <a:lstStyle/>
        <a:p>
          <a:endParaRPr lang="en-IN"/>
        </a:p>
      </dgm:t>
    </dgm:pt>
    <dgm:pt modelId="{72D91169-5B45-41C6-AC97-06F6C1202F21}" type="sibTrans" cxnId="{49B836C4-9776-4768-BB9B-A235DB5B13C0}">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t>
        <a:bodyPr/>
        <a:lstStyle/>
        <a:p>
          <a:endParaRPr lang="en-IN"/>
        </a:p>
      </dgm:t>
    </dgm:pt>
    <dgm:pt modelId="{EC716B16-A604-45A9-8E11-1FDE74F63F45}" type="pres">
      <dgm:prSet presAssocID="{C13FD98C-809E-4901-B96D-45A4033C685E}" presName="parentText" presStyleLbl="node1" presStyleIdx="0" presStyleCnt="2" custScaleX="90498" custScaleY="27078">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2" custScaleX="68189" custScaleY="41212" custLinFactNeighborX="637" custLinFactNeighborY="973">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t>
        <a:bodyPr/>
        <a:lstStyle/>
        <a:p>
          <a:endParaRPr lang="en-IN"/>
        </a:p>
      </dgm:t>
    </dgm:pt>
    <dgm:pt modelId="{B314A34B-8F38-4F55-A047-7648261F83D2}" type="pres">
      <dgm:prSet presAssocID="{6AE2B2C6-B4B8-47FC-83C0-FEAFD972EC05}" presName="linNode" presStyleCnt="0"/>
      <dgm:spPr/>
      <dgm:t>
        <a:bodyPr/>
        <a:lstStyle/>
        <a:p>
          <a:endParaRPr lang="en-IN"/>
        </a:p>
      </dgm:t>
    </dgm:pt>
    <dgm:pt modelId="{26C545F1-89C2-4975-B7E3-07D0239C297D}" type="pres">
      <dgm:prSet presAssocID="{6AE2B2C6-B4B8-47FC-83C0-FEAFD972EC05}" presName="parentText" presStyleLbl="node1" presStyleIdx="1" presStyleCnt="2" custScaleX="99071" custScaleY="23478">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2" custScaleX="65103" custScaleY="34815" custLinFactNeighborX="-2293" custLinFactNeighborY="-415">
        <dgm:presLayoutVars>
          <dgm:bulletEnabled val="1"/>
        </dgm:presLayoutVars>
      </dgm:prSet>
      <dgm:spPr/>
      <dgm:t>
        <a:bodyPr/>
        <a:lstStyle/>
        <a:p>
          <a:endParaRPr lang="en-IN"/>
        </a:p>
      </dgm:t>
    </dgm:pt>
  </dgm:ptLst>
  <dgm:cxnLst>
    <dgm:cxn modelId="{80AEDC8A-7B6E-4DBA-92A3-31F903F799D9}" type="presOf" srcId="{C13FD98C-809E-4901-B96D-45A4033C685E}" destId="{EC716B16-A604-45A9-8E11-1FDE74F63F45}" srcOrd="0" destOrd="0" presId="urn:microsoft.com/office/officeart/2005/8/layout/vList5"/>
    <dgm:cxn modelId="{9B028E86-02DC-4CF9-A9AE-962890461134}" type="presOf" srcId="{A766680B-D160-4F06-8657-0DA375A3F69F}" destId="{B84C2751-E647-4FBD-9F1F-910A01D9B33A}" srcOrd="0" destOrd="1" presId="urn:microsoft.com/office/officeart/2005/8/layout/vList5"/>
    <dgm:cxn modelId="{2D445A2D-6AEE-45AC-BD9F-AA86FFE4FB83}" type="presOf" srcId="{E4B617AA-5B68-475E-9E13-433537498A35}" destId="{8135E01A-6C33-4A7A-B9D8-ACA31F2994E8}" srcOrd="0" destOrd="0"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49B836C4-9776-4768-BB9B-A235DB5B13C0}" srcId="{6AE2B2C6-B4B8-47FC-83C0-FEAFD972EC05}" destId="{A0709DD0-6652-4CDA-83F0-E7092BD77C3B}" srcOrd="1" destOrd="0" parTransId="{48CCA78D-6F5F-433D-9015-B0889BB06B8F}" sibTransId="{72D91169-5B45-41C6-AC97-06F6C1202F21}"/>
    <dgm:cxn modelId="{F48EFC21-7BBF-46D2-A096-A479AF90C620}" type="presOf" srcId="{6AE2B2C6-B4B8-47FC-83C0-FEAFD972EC05}" destId="{26C545F1-89C2-4975-B7E3-07D0239C297D}" srcOrd="0" destOrd="0" presId="urn:microsoft.com/office/officeart/2005/8/layout/vList5"/>
    <dgm:cxn modelId="{609E6F37-ED99-4743-8588-FA20E0472294}" srcId="{6AE2B2C6-B4B8-47FC-83C0-FEAFD972EC05}" destId="{E4B617AA-5B68-475E-9E13-433537498A35}" srcOrd="0" destOrd="0" parTransId="{8B589E7F-2F06-42D5-BE34-9F820A45CCAE}" sibTransId="{F26BF15C-7C02-4B45-94C1-25DB3FC91A51}"/>
    <dgm:cxn modelId="{68194A16-067D-493B-A0A2-5EAD3CB87DDE}" srcId="{52B3967C-51A4-4906-8995-A74FBB7D84EF}" destId="{6AE2B2C6-B4B8-47FC-83C0-FEAFD972EC05}" srcOrd="1" destOrd="0" parTransId="{9BB20651-4C7F-44E2-9C15-A533587A5090}" sibTransId="{E1B4845E-6756-4E61-B46F-672BA74B8E83}"/>
    <dgm:cxn modelId="{0F5A3939-AF04-4FA0-9F13-B6CF0523B453}" type="presOf" srcId="{00DD48D5-72C6-4343-9E19-C083F72E4987}" destId="{B84C2751-E647-4FBD-9F1F-910A01D9B33A}" srcOrd="0" destOrd="2" presId="urn:microsoft.com/office/officeart/2005/8/layout/vList5"/>
    <dgm:cxn modelId="{08F30428-8443-4418-97BF-C8F3B01D28CC}" srcId="{C13FD98C-809E-4901-B96D-45A4033C685E}" destId="{A766680B-D160-4F06-8657-0DA375A3F69F}" srcOrd="1" destOrd="0" parTransId="{9FACCA96-1CFD-4E7D-8296-0283369FBAFD}" sibTransId="{62B6C2E4-B73A-4442-A571-A838096291BA}"/>
    <dgm:cxn modelId="{5FF43C02-9F30-4000-9BA4-AF775E724E00}" type="presOf" srcId="{3EAF9889-2C36-4913-8D6B-90C24DAA32E9}" destId="{B84C2751-E647-4FBD-9F1F-910A01D9B33A}" srcOrd="0" destOrd="0" presId="urn:microsoft.com/office/officeart/2005/8/layout/vList5"/>
    <dgm:cxn modelId="{BC36E4C0-BA8F-44C4-9F7A-CD4656D6BEE4}" type="presOf" srcId="{52B3967C-51A4-4906-8995-A74FBB7D84EF}" destId="{C04D6EAB-3C64-404B-971D-643AF7141170}" srcOrd="0" destOrd="0" presId="urn:microsoft.com/office/officeart/2005/8/layout/vList5"/>
    <dgm:cxn modelId="{720DA385-492C-40D3-9A3A-C72E22148E22}" type="presOf" srcId="{A0709DD0-6652-4CDA-83F0-E7092BD77C3B}" destId="{8135E01A-6C33-4A7A-B9D8-ACA31F2994E8}" srcOrd="0" destOrd="1" presId="urn:microsoft.com/office/officeart/2005/8/layout/vList5"/>
    <dgm:cxn modelId="{28FA613A-D887-45E5-AA4E-73C1A746B46F}" srcId="{C13FD98C-809E-4901-B96D-45A4033C685E}" destId="{00DD48D5-72C6-4343-9E19-C083F72E4987}" srcOrd="2" destOrd="0" parTransId="{98C15914-0C34-4462-B285-9276ADC82370}" sibTransId="{62D2AEAF-031B-476C-BE77-DFB8D46CAECC}"/>
    <dgm:cxn modelId="{855F7C0B-3011-4606-9F5A-7E2E4CAAB339}" srcId="{52B3967C-51A4-4906-8995-A74FBB7D84EF}" destId="{C13FD98C-809E-4901-B96D-45A4033C685E}" srcOrd="0" destOrd="0" parTransId="{29CD55D1-7D54-400A-A114-64FDFEF2FFB3}" sibTransId="{E51248C6-9405-4545-9BEC-47DE895BE115}"/>
    <dgm:cxn modelId="{039B5CFC-689C-43AD-AC6E-C152B87DE110}" type="presParOf" srcId="{C04D6EAB-3C64-404B-971D-643AF7141170}" destId="{75E9EF14-4DD6-4BC1-B418-887F4A85A036}" srcOrd="0" destOrd="0" presId="urn:microsoft.com/office/officeart/2005/8/layout/vList5"/>
    <dgm:cxn modelId="{A2057CC7-A749-4428-B490-6DE79A8735D1}" type="presParOf" srcId="{75E9EF14-4DD6-4BC1-B418-887F4A85A036}" destId="{EC716B16-A604-45A9-8E11-1FDE74F63F45}" srcOrd="0" destOrd="0" presId="urn:microsoft.com/office/officeart/2005/8/layout/vList5"/>
    <dgm:cxn modelId="{7831C938-46C6-492E-9393-1CB6A5CFE84A}" type="presParOf" srcId="{75E9EF14-4DD6-4BC1-B418-887F4A85A036}" destId="{B84C2751-E647-4FBD-9F1F-910A01D9B33A}" srcOrd="1" destOrd="0" presId="urn:microsoft.com/office/officeart/2005/8/layout/vList5"/>
    <dgm:cxn modelId="{260A98E5-113C-408E-B4FF-B3F932A3F24B}" type="presParOf" srcId="{C04D6EAB-3C64-404B-971D-643AF7141170}" destId="{DCBC2276-C7C7-4775-89F6-0A061A531BC5}" srcOrd="1" destOrd="0" presId="urn:microsoft.com/office/officeart/2005/8/layout/vList5"/>
    <dgm:cxn modelId="{953F3418-D5F9-46F8-80BD-D9A070AEDC9D}" type="presParOf" srcId="{C04D6EAB-3C64-404B-971D-643AF7141170}" destId="{B314A34B-8F38-4F55-A047-7648261F83D2}" srcOrd="2" destOrd="0" presId="urn:microsoft.com/office/officeart/2005/8/layout/vList5"/>
    <dgm:cxn modelId="{40536BE6-9EAC-4555-9D28-749CB8026DDE}" type="presParOf" srcId="{B314A34B-8F38-4F55-A047-7648261F83D2}" destId="{26C545F1-89C2-4975-B7E3-07D0239C297D}" srcOrd="0" destOrd="0" presId="urn:microsoft.com/office/officeart/2005/8/layout/vList5"/>
    <dgm:cxn modelId="{5B7B3043-636D-46B7-93BE-6CC22D6F449D}" type="presParOf" srcId="{B314A34B-8F38-4F55-A047-7648261F83D2}" destId="{8135E01A-6C33-4A7A-B9D8-ACA31F2994E8}" srcOrd="1" destOrd="0" presId="urn:microsoft.com/office/officeart/2005/8/layout/vList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200" b="1" dirty="0" smtClean="0">
              <a:latin typeface="Arial" pitchFamily="34" charset="0"/>
              <a:cs typeface="Arial" pitchFamily="34" charset="0"/>
            </a:rPr>
            <a:t>Automobiles</a:t>
          </a:r>
          <a:endParaRPr lang="en-IN" sz="1200" b="1" dirty="0">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50000"/>
            </a:lnSpc>
          </a:pPr>
          <a:r>
            <a:rPr lang="en-IN" sz="1200" b="0" i="0" dirty="0" smtClean="0">
              <a:latin typeface="Arial" pitchFamily="34" charset="0"/>
              <a:cs typeface="Arial" pitchFamily="34" charset="0"/>
              <a:hlinkClick xmlns:r="http://schemas.openxmlformats.org/officeDocument/2006/relationships" r:id="rId1"/>
            </a:rPr>
            <a:t>CN108099298A</a:t>
          </a:r>
          <a:endParaRPr lang="en-IN" sz="1200" dirty="0">
            <a:latin typeface="Arial" pitchFamily="34" charset="0"/>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B55BE56D-11FE-4427-9E3E-CF7E59FA4CF8}">
      <dgm:prSet phldrT="[Text]" custT="1"/>
      <dgm:spPr/>
      <dgm:t>
        <a:bodyPr/>
        <a:lstStyle/>
        <a:p>
          <a:pPr>
            <a:lnSpc>
              <a:spcPct val="150000"/>
            </a:lnSpc>
          </a:pPr>
          <a:r>
            <a:rPr lang="en-IN" sz="1200" b="0" i="0" dirty="0" smtClean="0">
              <a:latin typeface="Arial" pitchFamily="34" charset="0"/>
              <a:cs typeface="Arial" pitchFamily="34" charset="0"/>
              <a:hlinkClick xmlns:r="http://schemas.openxmlformats.org/officeDocument/2006/relationships" r:id="rId2"/>
            </a:rPr>
            <a:t>CN108018665A</a:t>
          </a:r>
          <a:endParaRPr lang="en-IN" sz="1200" dirty="0">
            <a:latin typeface="Arial" pitchFamily="34" charset="0"/>
            <a:cs typeface="Arial" pitchFamily="34" charset="0"/>
          </a:endParaRPr>
        </a:p>
      </dgm:t>
    </dgm:pt>
    <dgm:pt modelId="{24728859-963A-40CC-B3F1-FB52B46A4DBF}" type="parTrans" cxnId="{7F423765-0A46-45D5-937B-921A621E4CEC}">
      <dgm:prSet/>
      <dgm:spPr/>
      <dgm:t>
        <a:bodyPr/>
        <a:lstStyle/>
        <a:p>
          <a:endParaRPr lang="en-IN"/>
        </a:p>
      </dgm:t>
    </dgm:pt>
    <dgm:pt modelId="{87026F93-735E-4A0F-AC4E-6C6055F15C94}" type="sibTrans" cxnId="{7F423765-0A46-45D5-937B-921A621E4CEC}">
      <dgm:prSet/>
      <dgm:spPr/>
      <dgm:t>
        <a:bodyPr/>
        <a:lstStyle/>
        <a:p>
          <a:endParaRPr lang="en-IN"/>
        </a:p>
      </dgm:t>
    </dgm:pt>
    <dgm:pt modelId="{48E1E27C-3D26-4B56-9021-F02006F6DA87}">
      <dgm:prSet phldrT="[Text]" custT="1"/>
      <dgm:spPr/>
      <dgm:t>
        <a:bodyPr/>
        <a:lstStyle/>
        <a:p>
          <a:pPr>
            <a:lnSpc>
              <a:spcPct val="150000"/>
            </a:lnSpc>
          </a:pPr>
          <a:r>
            <a:rPr lang="en-IN" sz="1200" b="0" i="0" dirty="0" smtClean="0">
              <a:latin typeface="Arial" pitchFamily="34" charset="0"/>
              <a:cs typeface="Arial" pitchFamily="34" charset="0"/>
              <a:hlinkClick xmlns:r="http://schemas.openxmlformats.org/officeDocument/2006/relationships" r:id="rId3"/>
            </a:rPr>
            <a:t>CN106476356A</a:t>
          </a:r>
          <a:endParaRPr lang="en-IN" sz="1200" dirty="0">
            <a:latin typeface="Arial" pitchFamily="34" charset="0"/>
            <a:cs typeface="Arial" pitchFamily="34" charset="0"/>
          </a:endParaRPr>
        </a:p>
      </dgm:t>
    </dgm:pt>
    <dgm:pt modelId="{CB1F4DDF-7369-4A5D-B2D7-6DDE382CC516}" type="parTrans" cxnId="{9C8264BF-2FEC-4FBA-A5EC-332178480419}">
      <dgm:prSet/>
      <dgm:spPr/>
      <dgm:t>
        <a:bodyPr/>
        <a:lstStyle/>
        <a:p>
          <a:endParaRPr lang="en-IN"/>
        </a:p>
      </dgm:t>
    </dgm:pt>
    <dgm:pt modelId="{16CE6A06-2AD4-425D-82F2-CE0AAB4C43AF}" type="sibTrans" cxnId="{9C8264BF-2FEC-4FBA-A5EC-332178480419}">
      <dgm:prSet/>
      <dgm:spPr/>
      <dgm:t>
        <a:bodyPr/>
        <a:lstStyle/>
        <a:p>
          <a:endParaRPr lang="en-IN"/>
        </a:p>
      </dgm:t>
    </dgm:pt>
    <dgm:pt modelId="{FDB7D7AC-0D5A-4764-A83D-EDF084A9E003}">
      <dgm:prSet phldrT="[Text]" custT="1"/>
      <dgm:spPr/>
      <dgm:t>
        <a:bodyPr/>
        <a:lstStyle/>
        <a:p>
          <a:pPr>
            <a:lnSpc>
              <a:spcPct val="150000"/>
            </a:lnSpc>
          </a:pPr>
          <a:r>
            <a:rPr lang="en-IN" sz="1200" b="0" i="0" dirty="0" smtClean="0">
              <a:latin typeface="Arial" pitchFamily="34" charset="0"/>
              <a:cs typeface="Arial" pitchFamily="34" charset="0"/>
              <a:hlinkClick xmlns:r="http://schemas.openxmlformats.org/officeDocument/2006/relationships" r:id="rId4"/>
            </a:rPr>
            <a:t>CN206277734U</a:t>
          </a:r>
          <a:endParaRPr lang="en-IN" sz="1200" dirty="0">
            <a:latin typeface="Arial" pitchFamily="34" charset="0"/>
            <a:cs typeface="Arial" pitchFamily="34" charset="0"/>
          </a:endParaRPr>
        </a:p>
      </dgm:t>
    </dgm:pt>
    <dgm:pt modelId="{1E65460D-AE34-4725-9063-CB2413B6E99B}" type="parTrans" cxnId="{D2B12ECF-EE98-4020-A5A9-2744F3DE7767}">
      <dgm:prSet/>
      <dgm:spPr/>
      <dgm:t>
        <a:bodyPr/>
        <a:lstStyle/>
        <a:p>
          <a:endParaRPr lang="en-IN"/>
        </a:p>
      </dgm:t>
    </dgm:pt>
    <dgm:pt modelId="{3D07460F-0058-4AE1-9D18-7BEDE3F10042}" type="sibTrans" cxnId="{D2B12ECF-EE98-4020-A5A9-2744F3DE7767}">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t>
        <a:bodyPr/>
        <a:lstStyle/>
        <a:p>
          <a:endParaRPr lang="en-IN"/>
        </a:p>
      </dgm:t>
    </dgm:pt>
    <dgm:pt modelId="{EC716B16-A604-45A9-8E11-1FDE74F63F45}" type="pres">
      <dgm:prSet presAssocID="{C13FD98C-809E-4901-B96D-45A4033C685E}" presName="parentText" presStyleLbl="node1" presStyleIdx="0" presStyleCnt="1" custScaleX="106988" custScaleY="60059">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1" custScaleX="89559" custScaleY="75074">
        <dgm:presLayoutVars>
          <dgm:bulletEnabled val="1"/>
        </dgm:presLayoutVars>
      </dgm:prSet>
      <dgm:spPr/>
      <dgm:t>
        <a:bodyPr/>
        <a:lstStyle/>
        <a:p>
          <a:endParaRPr lang="en-IN"/>
        </a:p>
      </dgm:t>
    </dgm:pt>
  </dgm:ptLst>
  <dgm:cxnLst>
    <dgm:cxn modelId="{3153D8E2-CA91-4795-B794-D8FC6D87C940}" type="presOf" srcId="{B55BE56D-11FE-4427-9E3E-CF7E59FA4CF8}" destId="{B84C2751-E647-4FBD-9F1F-910A01D9B33A}" srcOrd="0" destOrd="1" presId="urn:microsoft.com/office/officeart/2005/8/layout/vList5"/>
    <dgm:cxn modelId="{9DB79934-858B-4875-B319-5AD516398182}" type="presOf" srcId="{3EAF9889-2C36-4913-8D6B-90C24DAA32E9}" destId="{B84C2751-E647-4FBD-9F1F-910A01D9B33A}" srcOrd="0" destOrd="0"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A412A225-6222-42BD-84CE-6D3F64507AE6}" type="presOf" srcId="{48E1E27C-3D26-4B56-9021-F02006F6DA87}" destId="{B84C2751-E647-4FBD-9F1F-910A01D9B33A}" srcOrd="0" destOrd="2" presId="urn:microsoft.com/office/officeart/2005/8/layout/vList5"/>
    <dgm:cxn modelId="{9C8264BF-2FEC-4FBA-A5EC-332178480419}" srcId="{C13FD98C-809E-4901-B96D-45A4033C685E}" destId="{48E1E27C-3D26-4B56-9021-F02006F6DA87}" srcOrd="2" destOrd="0" parTransId="{CB1F4DDF-7369-4A5D-B2D7-6DDE382CC516}" sibTransId="{16CE6A06-2AD4-425D-82F2-CE0AAB4C43AF}"/>
    <dgm:cxn modelId="{7F423765-0A46-45D5-937B-921A621E4CEC}" srcId="{C13FD98C-809E-4901-B96D-45A4033C685E}" destId="{B55BE56D-11FE-4427-9E3E-CF7E59FA4CF8}" srcOrd="1" destOrd="0" parTransId="{24728859-963A-40CC-B3F1-FB52B46A4DBF}" sibTransId="{87026F93-735E-4A0F-AC4E-6C6055F15C94}"/>
    <dgm:cxn modelId="{6322904D-99EE-45BD-B554-6BBFF9A69D54}" type="presOf" srcId="{52B3967C-51A4-4906-8995-A74FBB7D84EF}" destId="{C04D6EAB-3C64-404B-971D-643AF7141170}" srcOrd="0" destOrd="0" presId="urn:microsoft.com/office/officeart/2005/8/layout/vList5"/>
    <dgm:cxn modelId="{5A750D0C-1B3B-4F51-84F6-9F651B6DE909}" type="presOf" srcId="{C13FD98C-809E-4901-B96D-45A4033C685E}" destId="{EC716B16-A604-45A9-8E11-1FDE74F63F45}" srcOrd="0" destOrd="0" presId="urn:microsoft.com/office/officeart/2005/8/layout/vList5"/>
    <dgm:cxn modelId="{72743C83-99A5-4D5C-A6EA-8423603777E5}" type="presOf" srcId="{FDB7D7AC-0D5A-4764-A83D-EDF084A9E003}" destId="{B84C2751-E647-4FBD-9F1F-910A01D9B33A}" srcOrd="0" destOrd="3" presId="urn:microsoft.com/office/officeart/2005/8/layout/vList5"/>
    <dgm:cxn modelId="{D2B12ECF-EE98-4020-A5A9-2744F3DE7767}" srcId="{C13FD98C-809E-4901-B96D-45A4033C685E}" destId="{FDB7D7AC-0D5A-4764-A83D-EDF084A9E003}" srcOrd="3" destOrd="0" parTransId="{1E65460D-AE34-4725-9063-CB2413B6E99B}" sibTransId="{3D07460F-0058-4AE1-9D18-7BEDE3F10042}"/>
    <dgm:cxn modelId="{855F7C0B-3011-4606-9F5A-7E2E4CAAB339}" srcId="{52B3967C-51A4-4906-8995-A74FBB7D84EF}" destId="{C13FD98C-809E-4901-B96D-45A4033C685E}" srcOrd="0" destOrd="0" parTransId="{29CD55D1-7D54-400A-A114-64FDFEF2FFB3}" sibTransId="{E51248C6-9405-4545-9BEC-47DE895BE115}"/>
    <dgm:cxn modelId="{263E7686-F064-4D20-A2C0-77486E732CF3}" type="presParOf" srcId="{C04D6EAB-3C64-404B-971D-643AF7141170}" destId="{75E9EF14-4DD6-4BC1-B418-887F4A85A036}" srcOrd="0" destOrd="0" presId="urn:microsoft.com/office/officeart/2005/8/layout/vList5"/>
    <dgm:cxn modelId="{99765C0A-6594-4C55-BA64-2C530870248B}" type="presParOf" srcId="{75E9EF14-4DD6-4BC1-B418-887F4A85A036}" destId="{EC716B16-A604-45A9-8E11-1FDE74F63F45}" srcOrd="0" destOrd="0" presId="urn:microsoft.com/office/officeart/2005/8/layout/vList5"/>
    <dgm:cxn modelId="{0A0D7E2F-7634-4F6C-B027-970361879639}" type="presParOf" srcId="{75E9EF14-4DD6-4BC1-B418-887F4A85A036}" destId="{B84C2751-E647-4FBD-9F1F-910A01D9B33A}" srcOrd="1" destOrd="0" presId="urn:microsoft.com/office/officeart/2005/8/layout/vList5"/>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56B7BC-9B2F-4268-AA24-51E3CEB9C7DB}"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IN"/>
        </a:p>
      </dgm:t>
    </dgm:pt>
    <dgm:pt modelId="{5B2F4B8E-3B38-44E9-B9AB-929635D6D522}">
      <dgm:prSet phldrT="[Text]" custT="1"/>
      <dgm:spPr/>
      <dgm:t>
        <a:bodyPr/>
        <a:lstStyle/>
        <a:p>
          <a:r>
            <a:rPr lang="en-IN" sz="1200" b="1" dirty="0" smtClean="0">
              <a:latin typeface="Arial" pitchFamily="34" charset="0"/>
              <a:cs typeface="Arial" pitchFamily="34" charset="0"/>
            </a:rPr>
            <a:t>Process</a:t>
          </a:r>
          <a:r>
            <a:rPr lang="en-IN" sz="1200" dirty="0" smtClean="0">
              <a:latin typeface="Arial" pitchFamily="34" charset="0"/>
              <a:cs typeface="Arial" pitchFamily="34" charset="0"/>
            </a:rPr>
            <a:t> </a:t>
          </a:r>
          <a:endParaRPr lang="en-IN" sz="1200" dirty="0">
            <a:latin typeface="Arial" pitchFamily="34" charset="0"/>
            <a:cs typeface="Arial" pitchFamily="34" charset="0"/>
          </a:endParaRPr>
        </a:p>
      </dgm:t>
    </dgm:pt>
    <dgm:pt modelId="{14871D1A-BF31-4D89-974E-B7ADA9C474DC}" type="parTrans" cxnId="{7623F256-107C-46B1-8359-62F2234D9391}">
      <dgm:prSet/>
      <dgm:spPr/>
      <dgm:t>
        <a:bodyPr/>
        <a:lstStyle/>
        <a:p>
          <a:endParaRPr lang="en-IN"/>
        </a:p>
      </dgm:t>
    </dgm:pt>
    <dgm:pt modelId="{79245CA6-16CC-48C6-A57B-4C3B5179D4F5}" type="sibTrans" cxnId="{7623F256-107C-46B1-8359-62F2234D9391}">
      <dgm:prSet/>
      <dgm:spPr/>
      <dgm:t>
        <a:bodyPr/>
        <a:lstStyle/>
        <a:p>
          <a:endParaRPr lang="en-IN"/>
        </a:p>
      </dgm:t>
    </dgm:pt>
    <dgm:pt modelId="{64E77078-1145-44CA-828B-CEB812397AAD}">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1"/>
            </a:rPr>
            <a:t>US9951215B2</a:t>
          </a:r>
          <a:endParaRPr lang="en-IN" sz="1200" dirty="0">
            <a:latin typeface="Arial" pitchFamily="34" charset="0"/>
            <a:cs typeface="Arial" pitchFamily="34" charset="0"/>
          </a:endParaRPr>
        </a:p>
      </dgm:t>
    </dgm:pt>
    <dgm:pt modelId="{8820F14C-F388-48E1-9875-468372C26B86}" type="parTrans" cxnId="{AC8CDD9A-1106-443B-9D8B-E5F2D3B4C834}">
      <dgm:prSet/>
      <dgm:spPr/>
      <dgm:t>
        <a:bodyPr/>
        <a:lstStyle/>
        <a:p>
          <a:endParaRPr lang="en-IN"/>
        </a:p>
      </dgm:t>
    </dgm:pt>
    <dgm:pt modelId="{C3E56CBC-2053-490A-AA9F-DC51BF62C626}" type="sibTrans" cxnId="{AC8CDD9A-1106-443B-9D8B-E5F2D3B4C834}">
      <dgm:prSet/>
      <dgm:spPr/>
      <dgm:t>
        <a:bodyPr/>
        <a:lstStyle/>
        <a:p>
          <a:endParaRPr lang="en-IN"/>
        </a:p>
      </dgm:t>
    </dgm:pt>
    <dgm:pt modelId="{252C095A-118D-46CB-A136-55783BEBF59C}">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2"/>
            </a:rPr>
            <a:t>US9446723B2</a:t>
          </a:r>
          <a:endParaRPr lang="en-IN" sz="1200" dirty="0">
            <a:latin typeface="Arial" pitchFamily="34" charset="0"/>
            <a:cs typeface="Arial" pitchFamily="34" charset="0"/>
          </a:endParaRPr>
        </a:p>
      </dgm:t>
    </dgm:pt>
    <dgm:pt modelId="{690AEBDB-75C5-4011-B9DC-303477C7D99E}" type="parTrans" cxnId="{1C942CDD-98D7-4F98-B345-2919BF00C263}">
      <dgm:prSet/>
      <dgm:spPr/>
      <dgm:t>
        <a:bodyPr/>
        <a:lstStyle/>
        <a:p>
          <a:endParaRPr lang="en-IN"/>
        </a:p>
      </dgm:t>
    </dgm:pt>
    <dgm:pt modelId="{DA78B09C-B6BB-4767-A796-2D1479D8BCDA}" type="sibTrans" cxnId="{1C942CDD-98D7-4F98-B345-2919BF00C263}">
      <dgm:prSet/>
      <dgm:spPr/>
      <dgm:t>
        <a:bodyPr/>
        <a:lstStyle/>
        <a:p>
          <a:endParaRPr lang="en-IN"/>
        </a:p>
      </dgm:t>
    </dgm:pt>
    <dgm:pt modelId="{3BE8DF77-6878-4B2D-9190-32329F8B6D7C}">
      <dgm:prSet phldrT="[Text]" custT="1"/>
      <dgm:spPr/>
      <dgm:t>
        <a:bodyPr/>
        <a:lstStyle/>
        <a:p>
          <a:endParaRPr lang="en-IN" sz="1200" b="1" dirty="0" smtClean="0">
            <a:latin typeface="Arial" pitchFamily="34" charset="0"/>
            <a:cs typeface="Arial" pitchFamily="34" charset="0"/>
          </a:endParaRPr>
        </a:p>
        <a:p>
          <a:endParaRPr lang="en-IN" sz="1200" b="1" dirty="0" smtClean="0">
            <a:latin typeface="Arial" pitchFamily="34" charset="0"/>
            <a:cs typeface="Arial" pitchFamily="34" charset="0"/>
          </a:endParaRPr>
        </a:p>
        <a:p>
          <a:r>
            <a:rPr lang="en-IN" sz="1200" b="1" dirty="0" smtClean="0">
              <a:latin typeface="Arial" pitchFamily="34" charset="0"/>
              <a:cs typeface="Arial" pitchFamily="34" charset="0"/>
            </a:rPr>
            <a:t>Product</a:t>
          </a:r>
          <a:r>
            <a:rPr lang="en-IN" sz="3800" dirty="0" smtClean="0"/>
            <a:t>	</a:t>
          </a:r>
          <a:endParaRPr lang="en-IN" sz="3800" dirty="0"/>
        </a:p>
      </dgm:t>
    </dgm:pt>
    <dgm:pt modelId="{13685CBD-FF88-4FA5-B29A-33A591DE5E9F}" type="parTrans" cxnId="{13D089AC-B701-4CB1-9F34-AF651A4F4945}">
      <dgm:prSet/>
      <dgm:spPr/>
      <dgm:t>
        <a:bodyPr/>
        <a:lstStyle/>
        <a:p>
          <a:endParaRPr lang="en-IN"/>
        </a:p>
      </dgm:t>
    </dgm:pt>
    <dgm:pt modelId="{9964E9D2-F73F-412E-8289-D6F40290242A}" type="sibTrans" cxnId="{13D089AC-B701-4CB1-9F34-AF651A4F4945}">
      <dgm:prSet/>
      <dgm:spPr/>
      <dgm:t>
        <a:bodyPr/>
        <a:lstStyle/>
        <a:p>
          <a:endParaRPr lang="en-IN"/>
        </a:p>
      </dgm:t>
    </dgm:pt>
    <dgm:pt modelId="{299ED899-6503-4D84-BE88-4273EBF19525}">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3"/>
            </a:rPr>
            <a:t>WO2013026571A1</a:t>
          </a:r>
          <a:endParaRPr lang="en-IN" sz="1200" dirty="0">
            <a:latin typeface="Arial" pitchFamily="34" charset="0"/>
            <a:cs typeface="Arial" pitchFamily="34" charset="0"/>
          </a:endParaRPr>
        </a:p>
      </dgm:t>
    </dgm:pt>
    <dgm:pt modelId="{8B2E1E5A-859B-4C1E-B3CA-4A9681CC6A2A}" type="parTrans" cxnId="{A7BD0B01-F94C-4B4E-8D04-9E4E46BFEFCF}">
      <dgm:prSet/>
      <dgm:spPr/>
      <dgm:t>
        <a:bodyPr/>
        <a:lstStyle/>
        <a:p>
          <a:endParaRPr lang="en-IN"/>
        </a:p>
      </dgm:t>
    </dgm:pt>
    <dgm:pt modelId="{555E5F28-150C-418D-A5B1-ECC098725365}" type="sibTrans" cxnId="{A7BD0B01-F94C-4B4E-8D04-9E4E46BFEFCF}">
      <dgm:prSet/>
      <dgm:spPr/>
      <dgm:t>
        <a:bodyPr/>
        <a:lstStyle/>
        <a:p>
          <a:endParaRPr lang="en-IN"/>
        </a:p>
      </dgm:t>
    </dgm:pt>
    <dgm:pt modelId="{7FFD0B53-8389-43F1-B5D5-E6918C0F5734}">
      <dgm:prSet phldrT="[Text]" custT="1"/>
      <dgm:spPr/>
      <dgm:t>
        <a:bodyPr/>
        <a:lstStyle/>
        <a:p>
          <a:pPr>
            <a:lnSpc>
              <a:spcPct val="150000"/>
            </a:lnSpc>
            <a:spcAft>
              <a:spcPts val="0"/>
            </a:spcAft>
          </a:pPr>
          <a:r>
            <a:rPr lang="en-IN" sz="1200" b="0" i="0" dirty="0" smtClean="0">
              <a:latin typeface="Arial" pitchFamily="34" charset="0"/>
              <a:cs typeface="Arial" pitchFamily="34" charset="0"/>
              <a:hlinkClick xmlns:r="http://schemas.openxmlformats.org/officeDocument/2006/relationships" r:id="rId4"/>
            </a:rPr>
            <a:t>FR2979871A1</a:t>
          </a:r>
          <a:endParaRPr lang="en-IN" sz="1200" dirty="0">
            <a:latin typeface="Arial" pitchFamily="34" charset="0"/>
            <a:cs typeface="Arial" pitchFamily="34" charset="0"/>
          </a:endParaRPr>
        </a:p>
      </dgm:t>
    </dgm:pt>
    <dgm:pt modelId="{0B911743-6A79-4245-B9D0-330B751B42F3}" type="parTrans" cxnId="{BC261E8B-0718-473B-B405-07467697ACB4}">
      <dgm:prSet/>
      <dgm:spPr/>
      <dgm:t>
        <a:bodyPr/>
        <a:lstStyle/>
        <a:p>
          <a:endParaRPr lang="en-IN"/>
        </a:p>
      </dgm:t>
    </dgm:pt>
    <dgm:pt modelId="{506D7C19-F9FC-4A08-B09A-2F3A8374EC24}" type="sibTrans" cxnId="{BC261E8B-0718-473B-B405-07467697ACB4}">
      <dgm:prSet/>
      <dgm:spPr/>
      <dgm:t>
        <a:bodyPr/>
        <a:lstStyle/>
        <a:p>
          <a:endParaRPr lang="en-IN"/>
        </a:p>
      </dgm:t>
    </dgm:pt>
    <dgm:pt modelId="{1D3664D4-5F70-41F9-8207-9832A33ACB00}" type="pres">
      <dgm:prSet presAssocID="{6356B7BC-9B2F-4268-AA24-51E3CEB9C7DB}" presName="Name0" presStyleCnt="0">
        <dgm:presLayoutVars>
          <dgm:dir/>
          <dgm:animLvl val="lvl"/>
          <dgm:resizeHandles val="exact"/>
        </dgm:presLayoutVars>
      </dgm:prSet>
      <dgm:spPr/>
      <dgm:t>
        <a:bodyPr/>
        <a:lstStyle/>
        <a:p>
          <a:endParaRPr lang="en-IN"/>
        </a:p>
      </dgm:t>
    </dgm:pt>
    <dgm:pt modelId="{92CBEC85-8C13-4431-A67E-8103A309211F}" type="pres">
      <dgm:prSet presAssocID="{5B2F4B8E-3B38-44E9-B9AB-929635D6D522}" presName="linNode" presStyleCnt="0"/>
      <dgm:spPr/>
    </dgm:pt>
    <dgm:pt modelId="{89E8742A-7A29-44C9-94CA-3B5155AD0EB7}" type="pres">
      <dgm:prSet presAssocID="{5B2F4B8E-3B38-44E9-B9AB-929635D6D522}" presName="parentText" presStyleLbl="node1" presStyleIdx="0" presStyleCnt="2" custScaleX="68651" custLinFactNeighborX="2790" custLinFactNeighborY="-3">
        <dgm:presLayoutVars>
          <dgm:chMax val="1"/>
          <dgm:bulletEnabled val="1"/>
        </dgm:presLayoutVars>
      </dgm:prSet>
      <dgm:spPr/>
      <dgm:t>
        <a:bodyPr/>
        <a:lstStyle/>
        <a:p>
          <a:endParaRPr lang="en-IN"/>
        </a:p>
      </dgm:t>
    </dgm:pt>
    <dgm:pt modelId="{CD3BBE28-DB0A-4A2E-9718-ADE80F5B813A}" type="pres">
      <dgm:prSet presAssocID="{5B2F4B8E-3B38-44E9-B9AB-929635D6D522}" presName="descendantText" presStyleLbl="alignAccFollowNode1" presStyleIdx="0" presStyleCnt="2" custScaleX="78571">
        <dgm:presLayoutVars>
          <dgm:bulletEnabled val="1"/>
        </dgm:presLayoutVars>
      </dgm:prSet>
      <dgm:spPr/>
      <dgm:t>
        <a:bodyPr/>
        <a:lstStyle/>
        <a:p>
          <a:endParaRPr lang="en-IN"/>
        </a:p>
      </dgm:t>
    </dgm:pt>
    <dgm:pt modelId="{158CCBA7-F0E2-4580-968E-9E89FECDD6B3}" type="pres">
      <dgm:prSet presAssocID="{79245CA6-16CC-48C6-A57B-4C3B5179D4F5}" presName="sp" presStyleCnt="0"/>
      <dgm:spPr/>
    </dgm:pt>
    <dgm:pt modelId="{DF064368-A174-4FAF-B2F3-477E8DBE8FA8}" type="pres">
      <dgm:prSet presAssocID="{3BE8DF77-6878-4B2D-9190-32329F8B6D7C}" presName="linNode" presStyleCnt="0"/>
      <dgm:spPr/>
    </dgm:pt>
    <dgm:pt modelId="{59097243-0D16-4D21-B3B0-33B6D8BB6C82}" type="pres">
      <dgm:prSet presAssocID="{3BE8DF77-6878-4B2D-9190-32329F8B6D7C}" presName="parentText" presStyleLbl="node1" presStyleIdx="1" presStyleCnt="2" custScaleX="68651" custLinFactNeighborX="2790" custLinFactNeighborY="-640">
        <dgm:presLayoutVars>
          <dgm:chMax val="1"/>
          <dgm:bulletEnabled val="1"/>
        </dgm:presLayoutVars>
      </dgm:prSet>
      <dgm:spPr/>
      <dgm:t>
        <a:bodyPr/>
        <a:lstStyle/>
        <a:p>
          <a:endParaRPr lang="en-IN"/>
        </a:p>
      </dgm:t>
    </dgm:pt>
    <dgm:pt modelId="{FA18A17E-430C-4BD5-B306-60FE17DBF0A9}" type="pres">
      <dgm:prSet presAssocID="{3BE8DF77-6878-4B2D-9190-32329F8B6D7C}" presName="descendantText" presStyleLbl="alignAccFollowNode1" presStyleIdx="1" presStyleCnt="2" custScaleX="78571" custLinFactNeighborX="5754" custLinFactNeighborY="1196">
        <dgm:presLayoutVars>
          <dgm:bulletEnabled val="1"/>
        </dgm:presLayoutVars>
      </dgm:prSet>
      <dgm:spPr/>
      <dgm:t>
        <a:bodyPr/>
        <a:lstStyle/>
        <a:p>
          <a:endParaRPr lang="en-IN"/>
        </a:p>
      </dgm:t>
    </dgm:pt>
  </dgm:ptLst>
  <dgm:cxnLst>
    <dgm:cxn modelId="{13D089AC-B701-4CB1-9F34-AF651A4F4945}" srcId="{6356B7BC-9B2F-4268-AA24-51E3CEB9C7DB}" destId="{3BE8DF77-6878-4B2D-9190-32329F8B6D7C}" srcOrd="1" destOrd="0" parTransId="{13685CBD-FF88-4FA5-B29A-33A591DE5E9F}" sibTransId="{9964E9D2-F73F-412E-8289-D6F40290242A}"/>
    <dgm:cxn modelId="{1C942CDD-98D7-4F98-B345-2919BF00C263}" srcId="{5B2F4B8E-3B38-44E9-B9AB-929635D6D522}" destId="{252C095A-118D-46CB-A136-55783BEBF59C}" srcOrd="1" destOrd="0" parTransId="{690AEBDB-75C5-4011-B9DC-303477C7D99E}" sibTransId="{DA78B09C-B6BB-4767-A796-2D1479D8BCDA}"/>
    <dgm:cxn modelId="{AC8CDD9A-1106-443B-9D8B-E5F2D3B4C834}" srcId="{5B2F4B8E-3B38-44E9-B9AB-929635D6D522}" destId="{64E77078-1145-44CA-828B-CEB812397AAD}" srcOrd="0" destOrd="0" parTransId="{8820F14C-F388-48E1-9875-468372C26B86}" sibTransId="{C3E56CBC-2053-490A-AA9F-DC51BF62C626}"/>
    <dgm:cxn modelId="{A21A38C8-27DD-4161-9500-166061477366}" type="presOf" srcId="{299ED899-6503-4D84-BE88-4273EBF19525}" destId="{FA18A17E-430C-4BD5-B306-60FE17DBF0A9}" srcOrd="0" destOrd="0" presId="urn:microsoft.com/office/officeart/2005/8/layout/vList5"/>
    <dgm:cxn modelId="{A329CD90-EFF9-4843-A6F5-46A11F95D4D5}" type="presOf" srcId="{7FFD0B53-8389-43F1-B5D5-E6918C0F5734}" destId="{FA18A17E-430C-4BD5-B306-60FE17DBF0A9}" srcOrd="0" destOrd="1" presId="urn:microsoft.com/office/officeart/2005/8/layout/vList5"/>
    <dgm:cxn modelId="{A7BD0B01-F94C-4B4E-8D04-9E4E46BFEFCF}" srcId="{3BE8DF77-6878-4B2D-9190-32329F8B6D7C}" destId="{299ED899-6503-4D84-BE88-4273EBF19525}" srcOrd="0" destOrd="0" parTransId="{8B2E1E5A-859B-4C1E-B3CA-4A9681CC6A2A}" sibTransId="{555E5F28-150C-418D-A5B1-ECC098725365}"/>
    <dgm:cxn modelId="{79260572-9370-4B0E-B813-0E1D0938473A}" type="presOf" srcId="{6356B7BC-9B2F-4268-AA24-51E3CEB9C7DB}" destId="{1D3664D4-5F70-41F9-8207-9832A33ACB00}" srcOrd="0" destOrd="0" presId="urn:microsoft.com/office/officeart/2005/8/layout/vList5"/>
    <dgm:cxn modelId="{7623F256-107C-46B1-8359-62F2234D9391}" srcId="{6356B7BC-9B2F-4268-AA24-51E3CEB9C7DB}" destId="{5B2F4B8E-3B38-44E9-B9AB-929635D6D522}" srcOrd="0" destOrd="0" parTransId="{14871D1A-BF31-4D89-974E-B7ADA9C474DC}" sibTransId="{79245CA6-16CC-48C6-A57B-4C3B5179D4F5}"/>
    <dgm:cxn modelId="{BC261E8B-0718-473B-B405-07467697ACB4}" srcId="{3BE8DF77-6878-4B2D-9190-32329F8B6D7C}" destId="{7FFD0B53-8389-43F1-B5D5-E6918C0F5734}" srcOrd="1" destOrd="0" parTransId="{0B911743-6A79-4245-B9D0-330B751B42F3}" sibTransId="{506D7C19-F9FC-4A08-B09A-2F3A8374EC24}"/>
    <dgm:cxn modelId="{5DCBC6D2-AD27-4671-AE8D-3594A4477642}" type="presOf" srcId="{252C095A-118D-46CB-A136-55783BEBF59C}" destId="{CD3BBE28-DB0A-4A2E-9718-ADE80F5B813A}" srcOrd="0" destOrd="1" presId="urn:microsoft.com/office/officeart/2005/8/layout/vList5"/>
    <dgm:cxn modelId="{57BCC437-507E-4D5B-8571-DAC95FBA2EC2}" type="presOf" srcId="{5B2F4B8E-3B38-44E9-B9AB-929635D6D522}" destId="{89E8742A-7A29-44C9-94CA-3B5155AD0EB7}" srcOrd="0" destOrd="0" presId="urn:microsoft.com/office/officeart/2005/8/layout/vList5"/>
    <dgm:cxn modelId="{A692A158-236D-46D7-BB91-65F15E37A6D2}" type="presOf" srcId="{3BE8DF77-6878-4B2D-9190-32329F8B6D7C}" destId="{59097243-0D16-4D21-B3B0-33B6D8BB6C82}" srcOrd="0" destOrd="0" presId="urn:microsoft.com/office/officeart/2005/8/layout/vList5"/>
    <dgm:cxn modelId="{E1DA27BF-6AB3-47FF-A638-749B7F35AF43}" type="presOf" srcId="{64E77078-1145-44CA-828B-CEB812397AAD}" destId="{CD3BBE28-DB0A-4A2E-9718-ADE80F5B813A}" srcOrd="0" destOrd="0" presId="urn:microsoft.com/office/officeart/2005/8/layout/vList5"/>
    <dgm:cxn modelId="{3B63E5C1-5D68-4006-B87E-302998C3668D}" type="presParOf" srcId="{1D3664D4-5F70-41F9-8207-9832A33ACB00}" destId="{92CBEC85-8C13-4431-A67E-8103A309211F}" srcOrd="0" destOrd="0" presId="urn:microsoft.com/office/officeart/2005/8/layout/vList5"/>
    <dgm:cxn modelId="{3BC334FA-5C6F-45E9-A888-84D4C0D3DFE9}" type="presParOf" srcId="{92CBEC85-8C13-4431-A67E-8103A309211F}" destId="{89E8742A-7A29-44C9-94CA-3B5155AD0EB7}" srcOrd="0" destOrd="0" presId="urn:microsoft.com/office/officeart/2005/8/layout/vList5"/>
    <dgm:cxn modelId="{5BA820F2-C2D2-4BF9-B49F-6157D8DFF819}" type="presParOf" srcId="{92CBEC85-8C13-4431-A67E-8103A309211F}" destId="{CD3BBE28-DB0A-4A2E-9718-ADE80F5B813A}" srcOrd="1" destOrd="0" presId="urn:microsoft.com/office/officeart/2005/8/layout/vList5"/>
    <dgm:cxn modelId="{3EE462B9-7B26-4FCF-A164-4E6CB50E3912}" type="presParOf" srcId="{1D3664D4-5F70-41F9-8207-9832A33ACB00}" destId="{158CCBA7-F0E2-4580-968E-9E89FECDD6B3}" srcOrd="1" destOrd="0" presId="urn:microsoft.com/office/officeart/2005/8/layout/vList5"/>
    <dgm:cxn modelId="{146B6671-5182-4B9C-8C3B-E641275A2441}" type="presParOf" srcId="{1D3664D4-5F70-41F9-8207-9832A33ACB00}" destId="{DF064368-A174-4FAF-B2F3-477E8DBE8FA8}" srcOrd="2" destOrd="0" presId="urn:microsoft.com/office/officeart/2005/8/layout/vList5"/>
    <dgm:cxn modelId="{79A8BE4A-4060-4C9A-A488-E91690559938}" type="presParOf" srcId="{DF064368-A174-4FAF-B2F3-477E8DBE8FA8}" destId="{59097243-0D16-4D21-B3B0-33B6D8BB6C82}" srcOrd="0" destOrd="0" presId="urn:microsoft.com/office/officeart/2005/8/layout/vList5"/>
    <dgm:cxn modelId="{5A7695A2-F477-41F5-B549-26A2F8398898}" type="presParOf" srcId="{DF064368-A174-4FAF-B2F3-477E8DBE8FA8}" destId="{FA18A17E-430C-4BD5-B306-60FE17DBF0A9}" srcOrd="1" destOrd="0" presId="urn:microsoft.com/office/officeart/2005/8/layout/vList5"/>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3AA63A-7D18-4929-AB5B-261CD88B1699}" type="datetimeFigureOut">
              <a:rPr lang="en-US"/>
              <a:pPr>
                <a:defRPr/>
              </a:pPr>
              <a:t>8/6/2018</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AB3981-2D73-48D9-8116-78014E1259F3}" type="slidenum">
              <a:rPr lang="en-US"/>
              <a:pPr>
                <a:defRPr/>
              </a:pPr>
              <a:t>‹#›</a:t>
            </a:fld>
            <a:endParaRPr lang="en-US"/>
          </a:p>
        </p:txBody>
      </p:sp>
    </p:spTree>
    <p:extLst>
      <p:ext uri="{BB962C8B-B14F-4D97-AF65-F5344CB8AC3E}">
        <p14:creationId xmlns:p14="http://schemas.microsoft.com/office/powerpoint/2010/main" xmlns="" val="21352915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2503AA-9EB4-4BE9-B7F6-AE7031484043}" type="datetimeFigureOut">
              <a:rPr lang="en-US"/>
              <a:pPr>
                <a:defRPr/>
              </a:pPr>
              <a:t>8/6/2018</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7E13DE2-4F4D-4A62-8715-F1A706ABCEC0}" type="slidenum">
              <a:rPr lang="en-US"/>
              <a:pPr>
                <a:defRPr/>
              </a:pPr>
              <a:t>‹#›</a:t>
            </a:fld>
            <a:endParaRPr lang="en-US"/>
          </a:p>
        </p:txBody>
      </p:sp>
    </p:spTree>
    <p:extLst>
      <p:ext uri="{BB962C8B-B14F-4D97-AF65-F5344CB8AC3E}">
        <p14:creationId xmlns:p14="http://schemas.microsoft.com/office/powerpoint/2010/main" xmlns="" val="4615107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47E13DE2-4F4D-4A62-8715-F1A706ABCEC0}"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CD6854-29C7-4C29-A4CD-270596F46D7B}" type="slidenum">
              <a:rPr lang="en-US" smtClean="0"/>
              <a:pPr fontAlgn="base">
                <a:spcBef>
                  <a:spcPct val="0"/>
                </a:spcBef>
                <a:spcAft>
                  <a:spcPct val="0"/>
                </a:spcAft>
                <a:defRPr/>
              </a:pPr>
              <a:t>2</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2"/>
            <a:ext cx="7772400" cy="1440179"/>
          </a:xfrm>
          <a:prstGeom prst="rect">
            <a:avLst/>
          </a:prstGeom>
        </p:spPr>
        <p:txBody>
          <a:bodyPr>
            <a:noAutofit/>
          </a:bodyPr>
          <a:lstStyle/>
          <a:p>
            <a:endParaRPr/>
          </a:p>
        </p:txBody>
      </p:sp>
      <p:sp>
        <p:nvSpPr>
          <p:cNvPr id="3" name="Holder 3"/>
          <p:cNvSpPr>
            <a:spLocks noGrp="1"/>
          </p:cNvSpPr>
          <p:nvPr>
            <p:ph type="subTitle" idx="4"/>
          </p:nvPr>
        </p:nvSpPr>
        <p:spPr>
          <a:xfrm>
            <a:off x="1371601" y="3840480"/>
            <a:ext cx="6400799" cy="1714500"/>
          </a:xfrm>
          <a:prstGeom prst="rect">
            <a:avLst/>
          </a:prstGeom>
        </p:spPr>
        <p:txBody>
          <a:bodyPr>
            <a:noAutofit/>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CD7DC534-5623-4C62-BB6F-AF84D6432815}" type="datetime1">
              <a:rPr lang="en-IN" smtClean="0"/>
              <a:pPr>
                <a:defRPr/>
              </a:pPr>
              <a:t>06-08-2018</a:t>
            </a:fld>
            <a:endParaRPr lang="en-US"/>
          </a:p>
        </p:txBody>
      </p:sp>
      <p:sp>
        <p:nvSpPr>
          <p:cNvPr id="6" name="Holder 6"/>
          <p:cNvSpPr>
            <a:spLocks noGrp="1"/>
          </p:cNvSpPr>
          <p:nvPr>
            <p:ph type="sldNum" sz="quarter" idx="12"/>
          </p:nvPr>
        </p:nvSpPr>
        <p:spPr/>
        <p:txBody>
          <a:bodyPr/>
          <a:lstStyle>
            <a:lvl1pPr>
              <a:defRPr/>
            </a:lvl1pPr>
          </a:lstStyle>
          <a:p>
            <a:pPr>
              <a:defRPr/>
            </a:pPr>
            <a:fld id="{3B3F1620-0A9E-44B7-B2FD-288E1291EFD2}"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type="body" idx="1"/>
          </p:nvPr>
        </p:nvSpPr>
        <p:spPr/>
        <p:txBody>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BCB2D716-65CB-40F1-9820-947D6CC49E47}" type="datetime1">
              <a:rPr lang="en-IN" smtClean="0"/>
              <a:pPr>
                <a:defRPr/>
              </a:pPr>
              <a:t>06-08-2018</a:t>
            </a:fld>
            <a:endParaRPr lang="en-US"/>
          </a:p>
        </p:txBody>
      </p:sp>
      <p:sp>
        <p:nvSpPr>
          <p:cNvPr id="6" name="Holder 6"/>
          <p:cNvSpPr>
            <a:spLocks noGrp="1"/>
          </p:cNvSpPr>
          <p:nvPr>
            <p:ph type="sldNum" sz="quarter" idx="12"/>
          </p:nvPr>
        </p:nvSpPr>
        <p:spPr/>
        <p:txBody>
          <a:bodyPr/>
          <a:lstStyle>
            <a:lvl1pPr>
              <a:defRPr/>
            </a:lvl1pPr>
          </a:lstStyle>
          <a:p>
            <a:pPr>
              <a:defRPr/>
            </a:pPr>
            <a:fld id="{46318E3D-C770-4D91-B40E-7E88DA3097BF}"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sz="half" idx="2"/>
          </p:nvPr>
        </p:nvSpPr>
        <p:spPr>
          <a:xfrm>
            <a:off x="457200" y="1577340"/>
            <a:ext cx="3977640" cy="4526280"/>
          </a:xfrm>
          <a:prstGeom prst="rect">
            <a:avLst/>
          </a:prstGeom>
        </p:spPr>
        <p:txBody>
          <a:bodyPr>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a:noAutofit/>
          </a:bodyPr>
          <a:lstStyle/>
          <a:p>
            <a:endParaRPr/>
          </a:p>
        </p:txBody>
      </p:sp>
      <p:sp>
        <p:nvSpPr>
          <p:cNvPr id="5"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6" name="Holder 5"/>
          <p:cNvSpPr>
            <a:spLocks noGrp="1"/>
          </p:cNvSpPr>
          <p:nvPr>
            <p:ph type="dt" sz="half" idx="11"/>
          </p:nvPr>
        </p:nvSpPr>
        <p:spPr/>
        <p:txBody>
          <a:bodyPr/>
          <a:lstStyle>
            <a:lvl1pPr>
              <a:defRPr/>
            </a:lvl1pPr>
          </a:lstStyle>
          <a:p>
            <a:pPr>
              <a:defRPr/>
            </a:pPr>
            <a:fld id="{5AE21584-7F72-41BA-902A-1E38C6ECDC56}" type="datetime1">
              <a:rPr lang="en-IN" smtClean="0"/>
              <a:pPr>
                <a:defRPr/>
              </a:pPr>
              <a:t>06-08-2018</a:t>
            </a:fld>
            <a:endParaRPr lang="en-US"/>
          </a:p>
        </p:txBody>
      </p:sp>
      <p:sp>
        <p:nvSpPr>
          <p:cNvPr id="7" name="Holder 6"/>
          <p:cNvSpPr>
            <a:spLocks noGrp="1"/>
          </p:cNvSpPr>
          <p:nvPr>
            <p:ph type="sldNum" sz="quarter" idx="12"/>
          </p:nvPr>
        </p:nvSpPr>
        <p:spPr/>
        <p:txBody>
          <a:bodyPr/>
          <a:lstStyle>
            <a:lvl1pPr>
              <a:defRPr/>
            </a:lvl1pPr>
          </a:lstStyle>
          <a:p>
            <a:pPr>
              <a:defRPr/>
            </a:pPr>
            <a:fld id="{2CE522EF-B283-4762-B01D-C763FB0BAD0C}" type="slidenum">
              <a:rPr/>
              <a:pPr>
                <a:def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4" name="Holder 5"/>
          <p:cNvSpPr>
            <a:spLocks noGrp="1"/>
          </p:cNvSpPr>
          <p:nvPr>
            <p:ph type="dt" sz="half" idx="11"/>
          </p:nvPr>
        </p:nvSpPr>
        <p:spPr/>
        <p:txBody>
          <a:bodyPr/>
          <a:lstStyle>
            <a:lvl1pPr>
              <a:defRPr/>
            </a:lvl1pPr>
          </a:lstStyle>
          <a:p>
            <a:pPr>
              <a:defRPr/>
            </a:pPr>
            <a:fld id="{3057B4B1-364B-4F50-9A90-D07BE66E527D}" type="datetime1">
              <a:rPr lang="en-IN" smtClean="0"/>
              <a:pPr>
                <a:defRPr/>
              </a:pPr>
              <a:t>06-08-2018</a:t>
            </a:fld>
            <a:endParaRPr lang="en-US"/>
          </a:p>
        </p:txBody>
      </p:sp>
      <p:sp>
        <p:nvSpPr>
          <p:cNvPr id="5" name="Holder 6"/>
          <p:cNvSpPr>
            <a:spLocks noGrp="1"/>
          </p:cNvSpPr>
          <p:nvPr>
            <p:ph type="sldNum" sz="quarter" idx="12"/>
          </p:nvPr>
        </p:nvSpPr>
        <p:spPr/>
        <p:txBody>
          <a:bodyPr/>
          <a:lstStyle>
            <a:lvl1pPr>
              <a:defRPr/>
            </a:lvl1pPr>
          </a:lstStyle>
          <a:p>
            <a:pPr>
              <a:defRPr/>
            </a:pPr>
            <a:fld id="{584B5E48-9BD9-48C7-99B8-43A98239DEBD}" type="slidenum">
              <a:rPr/>
              <a:pPr>
                <a:def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3" name="Holder 5"/>
          <p:cNvSpPr>
            <a:spLocks noGrp="1"/>
          </p:cNvSpPr>
          <p:nvPr>
            <p:ph type="dt" sz="half" idx="11"/>
          </p:nvPr>
        </p:nvSpPr>
        <p:spPr/>
        <p:txBody>
          <a:bodyPr/>
          <a:lstStyle>
            <a:lvl1pPr>
              <a:defRPr/>
            </a:lvl1pPr>
          </a:lstStyle>
          <a:p>
            <a:pPr>
              <a:defRPr/>
            </a:pPr>
            <a:fld id="{955F693C-34DE-4BD9-A9A2-B6CB8AAD1E09}" type="datetime1">
              <a:rPr lang="en-IN" smtClean="0"/>
              <a:pPr>
                <a:defRPr/>
              </a:pPr>
              <a:t>06-08-2018</a:t>
            </a:fld>
            <a:endParaRPr lang="en-US"/>
          </a:p>
        </p:txBody>
      </p:sp>
      <p:sp>
        <p:nvSpPr>
          <p:cNvPr id="4" name="Holder 6"/>
          <p:cNvSpPr>
            <a:spLocks noGrp="1"/>
          </p:cNvSpPr>
          <p:nvPr>
            <p:ph type="sldNum" sz="quarter" idx="12"/>
          </p:nvPr>
        </p:nvSpPr>
        <p:spPr/>
        <p:txBody>
          <a:bodyPr/>
          <a:lstStyle>
            <a:lvl1pPr>
              <a:defRPr/>
            </a:lvl1pPr>
          </a:lstStyle>
          <a:p>
            <a:pPr>
              <a:defRPr/>
            </a:pPr>
            <a:fld id="{F464AE3C-6DE8-4057-A5E9-FE67EE97612B}" type="slidenum">
              <a:rPr/>
              <a:pPr>
                <a:def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858838"/>
          </a:xfrm>
          <a:prstGeom prst="rect">
            <a:avLst/>
          </a:prstGeom>
          <a:blipFill>
            <a:blip r:embed="rId7"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7" name="bk object 17"/>
          <p:cNvSpPr/>
          <p:nvPr/>
        </p:nvSpPr>
        <p:spPr>
          <a:xfrm>
            <a:off x="228600" y="6280150"/>
            <a:ext cx="914400" cy="373063"/>
          </a:xfrm>
          <a:prstGeom prst="rect">
            <a:avLst/>
          </a:prstGeom>
          <a:blipFill>
            <a:blip r:embed="rId8"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8" name="bk object 18"/>
          <p:cNvSpPr/>
          <p:nvPr/>
        </p:nvSpPr>
        <p:spPr>
          <a:xfrm>
            <a:off x="85725" y="6276975"/>
            <a:ext cx="1250950" cy="506413"/>
          </a:xfrm>
          <a:prstGeom prst="rect">
            <a:avLst/>
          </a:prstGeom>
          <a:blipFill>
            <a:blip r:embed="rId9"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029" name="Holder 2"/>
          <p:cNvSpPr>
            <a:spLocks noGrp="1"/>
          </p:cNvSpPr>
          <p:nvPr>
            <p:ph type="title"/>
          </p:nvPr>
        </p:nvSpPr>
        <p:spPr bwMode="auto">
          <a:xfrm>
            <a:off x="379413" y="207963"/>
            <a:ext cx="8385175" cy="43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1030" name="Holder 3"/>
          <p:cNvSpPr>
            <a:spLocks noGrp="1"/>
          </p:cNvSpPr>
          <p:nvPr>
            <p:ph type="body" idx="1"/>
          </p:nvPr>
        </p:nvSpPr>
        <p:spPr bwMode="auto">
          <a:xfrm>
            <a:off x="547688" y="1254125"/>
            <a:ext cx="8048625" cy="44751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4" name="Holder 4"/>
          <p:cNvSpPr>
            <a:spLocks noGrp="1"/>
          </p:cNvSpPr>
          <p:nvPr>
            <p:ph type="ftr" sz="quarter" idx="5"/>
          </p:nvPr>
        </p:nvSpPr>
        <p:spPr>
          <a:xfrm>
            <a:off x="3108325" y="6378575"/>
            <a:ext cx="2927350" cy="342900"/>
          </a:xfrm>
          <a:prstGeom prst="rect">
            <a:avLst/>
          </a:prstGeom>
        </p:spPr>
        <p:txBody>
          <a:bodyPr wrap="square" lIns="0" tIns="0" rIns="0" bIns="0">
            <a:noAutofit/>
          </a:bodyPr>
          <a:lstStyle>
            <a:lvl1pPr algn="ctr" fontAlgn="auto">
              <a:spcBef>
                <a:spcPts val="0"/>
              </a:spcBef>
              <a:spcAft>
                <a:spcPts val="0"/>
              </a:spcAft>
              <a:defRPr>
                <a:solidFill>
                  <a:schemeClr val="tx1">
                    <a:tint val="75000"/>
                  </a:schemeClr>
                </a:solidFill>
                <a:latin typeface="+mn-lt"/>
                <a:cs typeface="+mn-cs"/>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6"/>
          </p:nvPr>
        </p:nvSpPr>
        <p:spPr>
          <a:xfrm>
            <a:off x="457200" y="6378575"/>
            <a:ext cx="2103438" cy="342900"/>
          </a:xfrm>
          <a:prstGeom prst="rect">
            <a:avLst/>
          </a:prstGeom>
        </p:spPr>
        <p:txBody>
          <a:bodyPr wrap="square" lIns="0" tIns="0" rIns="0" bIns="0">
            <a:noAutofit/>
          </a:bodyPr>
          <a:lstStyle>
            <a:lvl1pPr algn="l" fontAlgn="auto">
              <a:spcBef>
                <a:spcPts val="0"/>
              </a:spcBef>
              <a:spcAft>
                <a:spcPts val="0"/>
              </a:spcAft>
              <a:defRPr>
                <a:solidFill>
                  <a:schemeClr val="tx1">
                    <a:tint val="75000"/>
                  </a:schemeClr>
                </a:solidFill>
                <a:latin typeface="+mn-lt"/>
                <a:cs typeface="+mn-cs"/>
              </a:defRPr>
            </a:lvl1pPr>
          </a:lstStyle>
          <a:p>
            <a:pPr>
              <a:defRPr/>
            </a:pPr>
            <a:fld id="{58EA1440-DAAE-4261-A28A-EDDE6048A5F1}" type="datetime1">
              <a:rPr lang="en-IN" smtClean="0"/>
              <a:pPr>
                <a:defRPr/>
              </a:pPr>
              <a:t>06-08-2018</a:t>
            </a:fld>
            <a:endParaRPr lang="en-US"/>
          </a:p>
        </p:txBody>
      </p:sp>
      <p:sp>
        <p:nvSpPr>
          <p:cNvPr id="6" name="Holder 6"/>
          <p:cNvSpPr>
            <a:spLocks noGrp="1"/>
          </p:cNvSpPr>
          <p:nvPr>
            <p:ph type="sldNum" sz="quarter" idx="7"/>
          </p:nvPr>
        </p:nvSpPr>
        <p:spPr>
          <a:xfrm>
            <a:off x="6583363" y="6378575"/>
            <a:ext cx="2103437" cy="342900"/>
          </a:xfrm>
          <a:prstGeom prst="rect">
            <a:avLst/>
          </a:prstGeom>
        </p:spPr>
        <p:txBody>
          <a:bodyPr wrap="square" lIns="0" tIns="0" rIns="0" bIns="0">
            <a:noAutofit/>
          </a:bodyPr>
          <a:lstStyle>
            <a:lvl1pPr algn="r" fontAlgn="auto">
              <a:spcBef>
                <a:spcPts val="0"/>
              </a:spcBef>
              <a:spcAft>
                <a:spcPts val="0"/>
              </a:spcAft>
              <a:defRPr>
                <a:solidFill>
                  <a:schemeClr val="tx1">
                    <a:tint val="75000"/>
                  </a:schemeClr>
                </a:solidFill>
                <a:latin typeface="+mn-lt"/>
                <a:cs typeface="+mn-cs"/>
              </a:defRPr>
            </a:lvl1pPr>
          </a:lstStyle>
          <a:p>
            <a:pPr>
              <a:defRPr/>
            </a:pPr>
            <a:fld id="{91E0E59C-A5F3-433D-8D97-6A7D2389E586}"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hart" Target="../charts/chart8.xml"/><Relationship Id="rId3" Type="http://schemas.openxmlformats.org/officeDocument/2006/relationships/image" Target="../media/image10.jpeg"/><Relationship Id="rId7" Type="http://schemas.openxmlformats.org/officeDocument/2006/relationships/chart" Target="../charts/chart7.xm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slide" Target="slide36.xml"/><Relationship Id="rId9" Type="http://schemas.openxmlformats.org/officeDocument/2006/relationships/chart" Target="../charts/chart9.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Layout" Target="../diagrams/layout1.xml"/><Relationship Id="rId7" Type="http://schemas.openxmlformats.org/officeDocument/2006/relationships/image" Target="../media/image13.jpe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microsoft.com/office/2007/relationships/diagramDrawing" Target="../diagrams/drawing1.xml"/></Relationships>
</file>

<file path=ppt/slides/_rels/slide19.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Layout" Target="../diagrams/layout2.xml"/><Relationship Id="rId7" Type="http://schemas.openxmlformats.org/officeDocument/2006/relationships/image" Target="../media/image13.jpeg"/><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openxmlformats.org/officeDocument/2006/relationships/chart" Target="../charts/chart16.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microsoft.com/office/2007/relationships/diagramDrawing" Target="../diagrams/drawing2.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chart" Target="../charts/chart17.xml"/><Relationship Id="rId3" Type="http://schemas.openxmlformats.org/officeDocument/2006/relationships/image" Target="../media/image10.jpeg"/><Relationship Id="rId7" Type="http://schemas.openxmlformats.org/officeDocument/2006/relationships/diagramColors" Target="../diagrams/colors3.xm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microsoft.com/office/2007/relationships/diagramDrawing" Target="../diagrams/drawing3.xml"/><Relationship Id="rId4" Type="http://schemas.openxmlformats.org/officeDocument/2006/relationships/diagramData" Target="../diagrams/data3.xml"/><Relationship Id="rId9" Type="http://schemas.openxmlformats.org/officeDocument/2006/relationships/image" Target="../media/image14.jpeg"/></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5.xml"/><Relationship Id="rId13" Type="http://schemas.openxmlformats.org/officeDocument/2006/relationships/image" Target="../media/image10.jpeg"/><Relationship Id="rId3" Type="http://schemas.openxmlformats.org/officeDocument/2006/relationships/diagramLayout" Target="../diagrams/layout4.xml"/><Relationship Id="rId7" Type="http://schemas.openxmlformats.org/officeDocument/2006/relationships/diagramLayout" Target="../diagrams/layout5.xml"/><Relationship Id="rId12" Type="http://schemas.openxmlformats.org/officeDocument/2006/relationships/image" Target="../media/image14.jpeg"/><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openxmlformats.org/officeDocument/2006/relationships/diagramData" Target="../diagrams/data5.xml"/><Relationship Id="rId11" Type="http://schemas.openxmlformats.org/officeDocument/2006/relationships/chart" Target="../charts/chart19.xml"/><Relationship Id="rId5" Type="http://schemas.openxmlformats.org/officeDocument/2006/relationships/diagramColors" Target="../diagrams/colors4.xml"/><Relationship Id="rId15" Type="http://schemas.microsoft.com/office/2007/relationships/diagramDrawing" Target="../diagrams/drawing5.xml"/><Relationship Id="rId10" Type="http://schemas.openxmlformats.org/officeDocument/2006/relationships/chart" Target="../charts/chart18.xml"/><Relationship Id="rId4" Type="http://schemas.openxmlformats.org/officeDocument/2006/relationships/diagramQuickStyle" Target="../diagrams/quickStyle4.xml"/><Relationship Id="rId9" Type="http://schemas.openxmlformats.org/officeDocument/2006/relationships/diagramColors" Target="../diagrams/colors5.xml"/><Relationship Id="rId14" Type="http://schemas.microsoft.com/office/2007/relationships/diagramDrawing" Target="../diagrams/drawing4.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chart" Target="../charts/chart20.xml"/><Relationship Id="rId3" Type="http://schemas.openxmlformats.org/officeDocument/2006/relationships/image" Target="../media/image15.png"/><Relationship Id="rId7" Type="http://schemas.openxmlformats.org/officeDocument/2006/relationships/diagramColors" Target="../diagrams/colors6.xm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 Id="rId9" Type="http://schemas.microsoft.com/office/2007/relationships/diagramDrawing" Target="../diagrams/drawing6.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www.faurecia.com/en" TargetMode="External"/><Relationship Id="rId13" Type="http://schemas.openxmlformats.org/officeDocument/2006/relationships/hyperlink" Target="https://www.plasticstoday.com/automotive-and-mobility/worlds-first-car-made-bio-composites-makes-global-debut/191672795856951" TargetMode="External"/><Relationship Id="rId3" Type="http://schemas.openxmlformats.org/officeDocument/2006/relationships/hyperlink" Target="https://www.marketsandmarkets.com/Market-Reports/natural-fiber-composites-market-90779629.html?gclid=EAIaIQobChMI1uzy1e-l3AIVUVmGCh1HDgsNEAAYASAAEgJjLPD_BwE" TargetMode="External"/><Relationship Id="rId7" Type="http://schemas.openxmlformats.org/officeDocument/2006/relationships/hyperlink" Target="http://www.bochaoautoparts.com/en/about/?152.html" TargetMode="External"/><Relationship Id="rId12" Type="http://schemas.openxmlformats.org/officeDocument/2006/relationships/hyperlink" Target="http://www.roadbikereview.com/reviews/museeuw-flax-carbon-racing-bikes-launched-in-the-us" TargetMode="Externa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hyperlink" Target="http://tpac.geniuscn.com/about.php" TargetMode="External"/><Relationship Id="rId11" Type="http://schemas.openxmlformats.org/officeDocument/2006/relationships/hyperlink" Target="https://www.lucintel.com/lucintelbrief/potentialofnaturalfibercomposites-final.pdf" TargetMode="External"/><Relationship Id="rId5" Type="http://schemas.openxmlformats.org/officeDocument/2006/relationships/hyperlink" Target="https://www.grandviewresearch.com/industry-analysis/natural-fiber-composites-market" TargetMode="External"/><Relationship Id="rId10" Type="http://schemas.openxmlformats.org/officeDocument/2006/relationships/hyperlink" Target="https://www.slideserve.com/seoras/food-and-agriculture-organization" TargetMode="External"/><Relationship Id="rId4" Type="http://schemas.openxmlformats.org/officeDocument/2006/relationships/hyperlink" Target="https://www.businesswire.com/news/home/20180509006307/en/Global-Natural-Fiber-Reinforced-Composites-Markets-2023" TargetMode="External"/><Relationship Id="rId9" Type="http://schemas.openxmlformats.org/officeDocument/2006/relationships/hyperlink" Target="https://www.prnewswire.com/news-releases/natural-fiber-composites-market-worth-583-billion-by-2019-285331091.html"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wipo.int/classifications/ipc/ipcpub/?notion=scheme&amp;version=20180101&amp;symbol=none&amp;menulang=en&amp;lang=en&amp;viewmode=f&amp;fipcpc=no&amp;showdeleted=yes&amp;indexes=no&amp;headings=yes&amp;notes=yes&amp;direction=o2n&amp;initial=A&amp;cwid=none&amp;tree=no&amp;searchmode=smart" TargetMode="Externa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0.jpeg"/><Relationship Id="rId7" Type="http://schemas.openxmlformats.org/officeDocument/2006/relationships/hyperlink" Target="http://www.khuranaandkhurana.com/" TargetMode="Externa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hyperlink" Target="http://www.iiprd.com/" TargetMode="External"/><Relationship Id="rId5" Type="http://schemas.openxmlformats.org/officeDocument/2006/relationships/hyperlink" Target="mailto:info@khuranaandkhurana.com" TargetMode="External"/><Relationship Id="rId4" Type="http://schemas.openxmlformats.org/officeDocument/2006/relationships/hyperlink" Target="mailto:iiprd@iiprd.com"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hyperlink" Target="http://www.iiprd.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bject 3"/>
          <p:cNvSpPr>
            <a:spLocks noChangeArrowheads="1"/>
          </p:cNvSpPr>
          <p:nvPr/>
        </p:nvSpPr>
        <p:spPr bwMode="auto">
          <a:xfrm>
            <a:off x="0" y="457200"/>
            <a:ext cx="9144000" cy="6400800"/>
          </a:xfrm>
          <a:prstGeom prst="rect">
            <a:avLst/>
          </a:prstGeom>
          <a:solidFill>
            <a:schemeClr val="bg1"/>
          </a:solidFill>
          <a:ln w="9525">
            <a:noFill/>
            <a:miter lim="800000"/>
            <a:headEnd/>
            <a:tailEnd/>
          </a:ln>
        </p:spPr>
        <p:txBody>
          <a:bodyPr lIns="0" tIns="0" rIns="0" bIns="0"/>
          <a:lstStyle/>
          <a:p>
            <a:endParaRPr lang="en-US" dirty="0">
              <a:latin typeface="Calibri" pitchFamily="34" charset="0"/>
            </a:endParaRPr>
          </a:p>
        </p:txBody>
      </p:sp>
      <p:sp>
        <p:nvSpPr>
          <p:cNvPr id="2051" name="object 4"/>
          <p:cNvSpPr txBox="1">
            <a:spLocks noChangeArrowheads="1"/>
          </p:cNvSpPr>
          <p:nvPr/>
        </p:nvSpPr>
        <p:spPr bwMode="auto">
          <a:xfrm>
            <a:off x="0" y="1600200"/>
            <a:ext cx="9144000" cy="1219200"/>
          </a:xfrm>
          <a:prstGeom prst="rect">
            <a:avLst/>
          </a:prstGeom>
          <a:ln>
            <a:noFill/>
            <a:headEnd/>
            <a:tailEnd/>
          </a:ln>
        </p:spPr>
        <p:style>
          <a:lnRef idx="1">
            <a:schemeClr val="accent5"/>
          </a:lnRef>
          <a:fillRef idx="2">
            <a:schemeClr val="accent5"/>
          </a:fillRef>
          <a:effectRef idx="1">
            <a:schemeClr val="accent5"/>
          </a:effectRef>
          <a:fontRef idx="minor">
            <a:schemeClr val="dk1"/>
          </a:fontRef>
        </p:style>
        <p:txBody>
          <a:bodyPr lIns="0" tIns="0" rIns="0" bIns="0"/>
          <a:lstStyle/>
          <a:p>
            <a:pPr marL="12700" algn="ctr">
              <a:lnSpc>
                <a:spcPts val="4075"/>
              </a:lnSpc>
            </a:pPr>
            <a:r>
              <a:rPr lang="en-US" sz="2500" b="1" dirty="0" smtClean="0">
                <a:solidFill>
                  <a:schemeClr val="tx1"/>
                </a:solidFill>
              </a:rPr>
              <a:t>SAMPLE </a:t>
            </a:r>
            <a:r>
              <a:rPr lang="en-US" sz="2500" b="1" dirty="0">
                <a:solidFill>
                  <a:schemeClr val="tx1"/>
                </a:solidFill>
              </a:rPr>
              <a:t>LANDSCAPE </a:t>
            </a:r>
            <a:r>
              <a:rPr lang="en-US" sz="2500" b="1" dirty="0" smtClean="0">
                <a:solidFill>
                  <a:schemeClr val="tx1"/>
                </a:solidFill>
              </a:rPr>
              <a:t>STUDY   </a:t>
            </a:r>
          </a:p>
          <a:p>
            <a:pPr marL="12700" algn="ctr">
              <a:lnSpc>
                <a:spcPts val="4075"/>
              </a:lnSpc>
            </a:pPr>
            <a:r>
              <a:rPr lang="en-IN" sz="2500" b="1" dirty="0" smtClean="0">
                <a:solidFill>
                  <a:schemeClr val="tx1"/>
                </a:solidFill>
              </a:rPr>
              <a:t>Natural Fiber Reinforced Polymer Composites (NFRPC)</a:t>
            </a:r>
            <a:endParaRPr lang="en-US" sz="2500" b="1" dirty="0">
              <a:solidFill>
                <a:schemeClr val="tx1"/>
              </a:solidFill>
            </a:endParaRPr>
          </a:p>
        </p:txBody>
      </p:sp>
      <p:pic>
        <p:nvPicPr>
          <p:cNvPr id="2052" name="Picture 2" descr="IIPRD_logo_final.png"/>
          <p:cNvPicPr>
            <a:picLocks noChangeAspect="1"/>
          </p:cNvPicPr>
          <p:nvPr/>
        </p:nvPicPr>
        <p:blipFill>
          <a:blip r:embed="rId3" cstate="print"/>
          <a:srcRect/>
          <a:stretch>
            <a:fillRect/>
          </a:stretch>
        </p:blipFill>
        <p:spPr bwMode="auto">
          <a:xfrm>
            <a:off x="3352800" y="609600"/>
            <a:ext cx="2286000" cy="741363"/>
          </a:xfrm>
          <a:prstGeom prst="rect">
            <a:avLst/>
          </a:prstGeom>
          <a:noFill/>
          <a:ln w="9525">
            <a:noFill/>
            <a:miter lim="800000"/>
            <a:headEnd/>
            <a:tailEnd/>
          </a:ln>
        </p:spPr>
      </p:pic>
      <p:pic>
        <p:nvPicPr>
          <p:cNvPr id="3074" name="Picture 2" descr="Image result for hemp"/>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1568" y="3048000"/>
            <a:ext cx="2576536" cy="1447686"/>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Image result for flax"/>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444545" y="3048000"/>
            <a:ext cx="2613355" cy="1447686"/>
          </a:xfrm>
          <a:prstGeom prst="rect">
            <a:avLst/>
          </a:prstGeom>
          <a:noFill/>
          <a:extLst>
            <a:ext uri="{909E8E84-426E-40DD-AFC4-6F175D3DCCD1}">
              <a14:hiddenFill xmlns:a14="http://schemas.microsoft.com/office/drawing/2010/main" xmlns="">
                <a:solidFill>
                  <a:srgbClr val="FFFFFF"/>
                </a:solidFill>
              </a14:hiddenFill>
            </a:ext>
          </a:extLst>
        </p:spPr>
      </p:pic>
      <p:pic>
        <p:nvPicPr>
          <p:cNvPr id="3078" name="Picture 6" descr="Image result for sisal"/>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438900" y="3048000"/>
            <a:ext cx="2278380" cy="3200400"/>
          </a:xfrm>
          <a:prstGeom prst="rect">
            <a:avLst/>
          </a:prstGeom>
          <a:noFill/>
          <a:extLst>
            <a:ext uri="{909E8E84-426E-40DD-AFC4-6F175D3DCCD1}">
              <a14:hiddenFill xmlns:a14="http://schemas.microsoft.com/office/drawing/2010/main" xmlns="">
                <a:solidFill>
                  <a:srgbClr val="FFFFFF"/>
                </a:solidFill>
              </a14:hiddenFill>
            </a:ext>
          </a:extLst>
        </p:spPr>
      </p:pic>
      <p:pic>
        <p:nvPicPr>
          <p:cNvPr id="3080" name="Picture 8" descr="Image result for ramie"/>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91568" y="4780181"/>
            <a:ext cx="2576536" cy="1544419"/>
          </a:xfrm>
          <a:prstGeom prst="rect">
            <a:avLst/>
          </a:prstGeom>
          <a:noFill/>
          <a:extLst>
            <a:ext uri="{909E8E84-426E-40DD-AFC4-6F175D3DCCD1}">
              <a14:hiddenFill xmlns:a14="http://schemas.microsoft.com/office/drawing/2010/main" xmlns="">
                <a:solidFill>
                  <a:srgbClr val="FFFFFF"/>
                </a:solidFill>
              </a14:hiddenFill>
            </a:ext>
          </a:extLst>
        </p:spPr>
      </p:pic>
      <p:pic>
        <p:nvPicPr>
          <p:cNvPr id="3082" name="Picture 10" descr="Image result for kenaf"/>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3444545" y="4848909"/>
            <a:ext cx="2613355" cy="147569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Publication Trends - Last 20 Years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Rounded Rectangle 13"/>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10</a:t>
            </a:fld>
            <a:endParaRPr lang="en-IN"/>
          </a:p>
        </p:txBody>
      </p:sp>
      <p:sp>
        <p:nvSpPr>
          <p:cNvPr id="25" name="TextBox 12"/>
          <p:cNvSpPr txBox="1">
            <a:spLocks noChangeArrowheads="1"/>
          </p:cNvSpPr>
          <p:nvPr/>
        </p:nvSpPr>
        <p:spPr bwMode="auto">
          <a:xfrm>
            <a:off x="381000" y="5334000"/>
            <a:ext cx="8229600" cy="923330"/>
          </a:xfrm>
          <a:prstGeom prst="rect">
            <a:avLst/>
          </a:prstGeom>
          <a:noFill/>
          <a:ln w="9525">
            <a:solidFill>
              <a:schemeClr val="accent1">
                <a:shade val="50000"/>
              </a:schemeClr>
            </a:solidFill>
            <a:miter lim="800000"/>
            <a:headEnd/>
            <a:tailEnd/>
          </a:ln>
        </p:spPr>
        <p:txBody>
          <a:bodyPr wrap="square">
            <a:spAutoFit/>
          </a:bodyPr>
          <a:lstStyle/>
          <a:p>
            <a:pPr algn="just">
              <a:lnSpc>
                <a:spcPct val="150000"/>
              </a:lnSpc>
              <a:defRPr/>
            </a:pPr>
            <a:r>
              <a:rPr lang="en-US" sz="1200" dirty="0" smtClean="0"/>
              <a:t>Global patent publication trend presents a overall rise in the number of publications during last 2 decades with its peak during 2017, which suggests significant filing during 2014-2016. Total number of patents/applications published in 2018 may increase till the end of the year. </a:t>
            </a:r>
          </a:p>
        </p:txBody>
      </p:sp>
      <p:graphicFrame>
        <p:nvGraphicFramePr>
          <p:cNvPr id="13" name="Chart 12"/>
          <p:cNvGraphicFramePr/>
          <p:nvPr/>
        </p:nvGraphicFramePr>
        <p:xfrm>
          <a:off x="381000" y="1066800"/>
          <a:ext cx="8305800" cy="3962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schemeClr val="bg1"/>
                </a:solidFill>
                <a:cs typeface="Arial" pitchFamily="34" charset="0"/>
              </a:rPr>
              <a:t>Top Assignee</a:t>
            </a:r>
            <a:endParaRPr lang="en-US" sz="2800" b="1" dirty="0"/>
          </a:p>
        </p:txBody>
      </p:sp>
      <p:pic>
        <p:nvPicPr>
          <p:cNvPr id="15364"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grpSp>
        <p:nvGrpSpPr>
          <p:cNvPr id="3" name="Group 15"/>
          <p:cNvGrpSpPr>
            <a:grpSpLocks/>
          </p:cNvGrpSpPr>
          <p:nvPr/>
        </p:nvGrpSpPr>
        <p:grpSpPr bwMode="auto">
          <a:xfrm>
            <a:off x="381000" y="5257801"/>
            <a:ext cx="8229600" cy="951126"/>
            <a:chOff x="381000" y="5355429"/>
            <a:chExt cx="8229600" cy="950351"/>
          </a:xfrm>
        </p:grpSpPr>
        <p:sp>
          <p:nvSpPr>
            <p:cNvPr id="8" name="TextBox 12"/>
            <p:cNvSpPr txBox="1">
              <a:spLocks noChangeArrowheads="1"/>
            </p:cNvSpPr>
            <p:nvPr/>
          </p:nvSpPr>
          <p:spPr bwMode="auto">
            <a:xfrm>
              <a:off x="381000" y="5659976"/>
              <a:ext cx="8229600" cy="645804"/>
            </a:xfrm>
            <a:prstGeom prst="rect">
              <a:avLst/>
            </a:prstGeom>
            <a:noFill/>
            <a:ln w="9525">
              <a:solidFill>
                <a:schemeClr val="accent1">
                  <a:shade val="50000"/>
                </a:schemeClr>
              </a:solidFill>
              <a:miter lim="800000"/>
              <a:headEnd/>
              <a:tailEnd/>
            </a:ln>
          </p:spPr>
          <p:txBody>
            <a:bodyPr wrap="square">
              <a:spAutoFit/>
            </a:bodyPr>
            <a:lstStyle/>
            <a:p>
              <a:pPr algn="just">
                <a:lnSpc>
                  <a:spcPct val="150000"/>
                </a:lnSpc>
              </a:pPr>
              <a:r>
                <a:rPr lang="en-US" sz="1200" dirty="0" smtClean="0"/>
                <a:t>Zhibang Kitchen Cabinet Co Ltd is the leading patent applicant in NFRPC materials production domain, followed by Shanghai Genius Advanced Mat and University of </a:t>
              </a:r>
              <a:r>
                <a:rPr lang="en-US" sz="1200" dirty="0" err="1" smtClean="0"/>
                <a:t>Tongji</a:t>
              </a:r>
              <a:r>
                <a:rPr lang="en-US" sz="1200" dirty="0" smtClean="0"/>
                <a:t>. </a:t>
              </a:r>
              <a:endParaRPr lang="en-US" sz="1200" dirty="0"/>
            </a:p>
          </p:txBody>
        </p:sp>
        <p:sp>
          <p:nvSpPr>
            <p:cNvPr id="9" name="Rounded Rectangle 8"/>
            <p:cNvSpPr/>
            <p:nvPr/>
          </p:nvSpPr>
          <p:spPr>
            <a:xfrm>
              <a:off x="381000" y="5355429"/>
              <a:ext cx="1066800" cy="304551"/>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11</a:t>
            </a:fld>
            <a:endParaRPr lang="en-IN"/>
          </a:p>
        </p:txBody>
      </p:sp>
      <p:graphicFrame>
        <p:nvGraphicFramePr>
          <p:cNvPr id="12" name="Chart 11"/>
          <p:cNvGraphicFramePr/>
          <p:nvPr/>
        </p:nvGraphicFramePr>
        <p:xfrm>
          <a:off x="290513" y="990600"/>
          <a:ext cx="8701087" cy="44195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Top International Patent Classifications (IPCs)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434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345" name="TextBox 12"/>
          <p:cNvSpPr txBox="1">
            <a:spLocks noChangeArrowheads="1"/>
          </p:cNvSpPr>
          <p:nvPr/>
        </p:nvSpPr>
        <p:spPr bwMode="auto">
          <a:xfrm>
            <a:off x="152400" y="5239688"/>
            <a:ext cx="8839200" cy="1084912"/>
          </a:xfrm>
          <a:prstGeom prst="rect">
            <a:avLst/>
          </a:prstGeom>
          <a:noFill/>
          <a:ln w="9525">
            <a:solidFill>
              <a:schemeClr val="tx1"/>
            </a:solidFill>
            <a:miter lim="800000"/>
            <a:headEnd/>
            <a:tailEnd/>
          </a:ln>
        </p:spPr>
        <p:txBody>
          <a:bodyPr wrap="square">
            <a:spAutoFit/>
          </a:bodyPr>
          <a:lstStyle/>
          <a:p>
            <a:pPr algn="just"/>
            <a:r>
              <a:rPr lang="en-US" sz="1075" dirty="0" smtClean="0"/>
              <a:t>Maximum number of applications filed during 1998-2018 corresponds to IPC class C08L relating to ‘Composition of Macromolecular Compounds</a:t>
            </a:r>
            <a:r>
              <a:rPr lang="en-IN" sz="1075" dirty="0" smtClean="0"/>
              <a:t>’. Amongst applications filed in </a:t>
            </a:r>
            <a:r>
              <a:rPr lang="en-US" sz="1075" dirty="0" smtClean="0"/>
              <a:t>C08L, majority of applications were filed in technology of sub-class C08L 23/12 which relates to ‘</a:t>
            </a:r>
            <a:r>
              <a:rPr lang="en-US" sz="1075" dirty="0" err="1" smtClean="0"/>
              <a:t>Polypropene</a:t>
            </a:r>
            <a:r>
              <a:rPr lang="en-US" sz="1075" dirty="0" smtClean="0"/>
              <a:t>’. </a:t>
            </a:r>
            <a:r>
              <a:rPr lang="en-IN" sz="1075" dirty="0" smtClean="0"/>
              <a:t>Second highest number of applications were filed in the technology covered by IPC class B32B which relates to ‘</a:t>
            </a:r>
            <a:r>
              <a:rPr lang="en-US" sz="1075" i="1" dirty="0"/>
              <a:t>L</a:t>
            </a:r>
            <a:r>
              <a:rPr lang="en-US" sz="1075" i="1" dirty="0" smtClean="0"/>
              <a:t>ayered products, i.e. Products Built-up of Strata of Flat or Non-flat, e.g. Cellular or Honeycomb, form</a:t>
            </a:r>
            <a:r>
              <a:rPr lang="en-IN" sz="1075" dirty="0" smtClean="0"/>
              <a:t>. Amongst applications filed in B32B</a:t>
            </a:r>
            <a:r>
              <a:rPr lang="en-US" sz="1075" dirty="0" smtClean="0"/>
              <a:t>, 30% of applications were filed in technology of sub-class </a:t>
            </a:r>
            <a:r>
              <a:rPr lang="en-IN" sz="1075" dirty="0" smtClean="0"/>
              <a:t>B32B 09/02 </a:t>
            </a:r>
            <a:r>
              <a:rPr lang="en-US" sz="1075" dirty="0" smtClean="0"/>
              <a:t>which relates to the ‘Comprising </a:t>
            </a:r>
            <a:r>
              <a:rPr lang="en-US" sz="1075" dirty="0"/>
              <a:t>animal or </a:t>
            </a:r>
            <a:r>
              <a:rPr lang="en-US" sz="1075" dirty="0" smtClean="0"/>
              <a:t>Vegetable </a:t>
            </a:r>
            <a:r>
              <a:rPr lang="en-US" sz="1075" dirty="0"/>
              <a:t>substances </a:t>
            </a:r>
            <a:r>
              <a:rPr lang="en-IN" sz="1075" dirty="0" smtClean="0"/>
              <a:t>’</a:t>
            </a:r>
            <a:r>
              <a:rPr lang="en-US" sz="1075" dirty="0" smtClean="0"/>
              <a:t>.  Third highest number of application were filed in the technology covered by IPC class C08J which related to “Working Up; General Process of Compounds;”.</a:t>
            </a:r>
            <a:endParaRPr lang="en-IN" sz="1075" dirty="0"/>
          </a:p>
        </p:txBody>
      </p:sp>
      <p:sp>
        <p:nvSpPr>
          <p:cNvPr id="20" name="Rounded Rectangle 19"/>
          <p:cNvSpPr/>
          <p:nvPr/>
        </p:nvSpPr>
        <p:spPr>
          <a:xfrm>
            <a:off x="152400" y="49530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7" name="TextBox 26"/>
          <p:cNvSpPr txBox="1"/>
          <p:nvPr/>
        </p:nvSpPr>
        <p:spPr>
          <a:xfrm>
            <a:off x="2743200" y="6477000"/>
            <a:ext cx="5638800" cy="230832"/>
          </a:xfrm>
          <a:prstGeom prst="rect">
            <a:avLst/>
          </a:prstGeom>
          <a:noFill/>
        </p:spPr>
        <p:txBody>
          <a:bodyPr wrap="square" rtlCol="0">
            <a:spAutoFit/>
          </a:bodyPr>
          <a:lstStyle/>
          <a:p>
            <a:r>
              <a:rPr lang="en-IN" sz="900" dirty="0" smtClean="0">
                <a:solidFill>
                  <a:srgbClr val="4D4D4D"/>
                </a:solidFill>
              </a:rPr>
              <a:t>                                                                       # For IPC sub-class definitions please refer to </a:t>
            </a:r>
            <a:r>
              <a:rPr lang="en-IN" sz="900" dirty="0" smtClean="0">
                <a:solidFill>
                  <a:srgbClr val="4D4D4D"/>
                </a:solidFill>
                <a:hlinkClick r:id="rId4" action="ppaction://hlinksldjump"/>
              </a:rPr>
              <a:t>Appendix 2</a:t>
            </a:r>
            <a:r>
              <a:rPr lang="en-IN" sz="900" dirty="0" smtClean="0">
                <a:solidFill>
                  <a:srgbClr val="4D4D4D"/>
                </a:solidFill>
              </a:rPr>
              <a:t>.</a:t>
            </a:r>
            <a:endParaRPr lang="en-IN" sz="1600" dirty="0"/>
          </a:p>
        </p:txBody>
      </p:sp>
      <p:sp>
        <p:nvSpPr>
          <p:cNvPr id="29" name="Slide Number Placeholder 28"/>
          <p:cNvSpPr>
            <a:spLocks noGrp="1"/>
          </p:cNvSpPr>
          <p:nvPr>
            <p:ph type="sldNum" sz="quarter" idx="12"/>
          </p:nvPr>
        </p:nvSpPr>
        <p:spPr/>
        <p:txBody>
          <a:bodyPr/>
          <a:lstStyle/>
          <a:p>
            <a:pPr>
              <a:defRPr/>
            </a:pPr>
            <a:fld id="{46318E3D-C770-4D91-B40E-7E88DA3097BF}" type="slidenum">
              <a:rPr lang="en-IN" smtClean="0"/>
              <a:pPr>
                <a:defRPr/>
              </a:pPr>
              <a:t>12</a:t>
            </a:fld>
            <a:endParaRPr lang="en-IN"/>
          </a:p>
        </p:txBody>
      </p:sp>
      <p:graphicFrame>
        <p:nvGraphicFramePr>
          <p:cNvPr id="13" name="Chart 12"/>
          <p:cNvGraphicFramePr/>
          <p:nvPr/>
        </p:nvGraphicFramePr>
        <p:xfrm>
          <a:off x="2514600" y="914400"/>
          <a:ext cx="4800600" cy="2819400"/>
        </p:xfrm>
        <a:graphic>
          <a:graphicData uri="http://schemas.openxmlformats.org/drawingml/2006/chart">
            <c:chart xmlns:c="http://schemas.openxmlformats.org/drawingml/2006/chart" xmlns:r="http://schemas.openxmlformats.org/officeDocument/2006/relationships" r:id="rId5"/>
          </a:graphicData>
        </a:graphic>
      </p:graphicFrame>
      <p:cxnSp>
        <p:nvCxnSpPr>
          <p:cNvPr id="25" name="Straight Arrow Connector 24"/>
          <p:cNvCxnSpPr/>
          <p:nvPr/>
        </p:nvCxnSpPr>
        <p:spPr>
          <a:xfrm>
            <a:off x="4267200" y="2971800"/>
            <a:ext cx="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228000" y="2628000"/>
            <a:ext cx="934800" cy="343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8" name="Chart 17"/>
          <p:cNvGraphicFramePr/>
          <p:nvPr/>
        </p:nvGraphicFramePr>
        <p:xfrm>
          <a:off x="3124200" y="685800"/>
          <a:ext cx="3429000" cy="242887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Chart 18"/>
          <p:cNvGraphicFramePr/>
          <p:nvPr/>
        </p:nvGraphicFramePr>
        <p:xfrm>
          <a:off x="6076951" y="2667000"/>
          <a:ext cx="2838449" cy="19812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1" name="Chart 20"/>
          <p:cNvGraphicFramePr/>
          <p:nvPr/>
        </p:nvGraphicFramePr>
        <p:xfrm>
          <a:off x="2895600" y="3429000"/>
          <a:ext cx="3219449" cy="17907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3" name="Chart 22"/>
          <p:cNvGraphicFramePr/>
          <p:nvPr/>
        </p:nvGraphicFramePr>
        <p:xfrm>
          <a:off x="0" y="2667000"/>
          <a:ext cx="3171824" cy="1762125"/>
        </p:xfrm>
        <a:graphic>
          <a:graphicData uri="http://schemas.openxmlformats.org/drawingml/2006/chart">
            <c:chart xmlns:c="http://schemas.openxmlformats.org/drawingml/2006/chart" xmlns:r="http://schemas.openxmlformats.org/officeDocument/2006/relationships" r:id="rId9"/>
          </a:graphicData>
        </a:graphic>
      </p:graphicFrame>
      <p:cxnSp>
        <p:nvCxnSpPr>
          <p:cNvPr id="24" name="Straight Arrow Connector 23"/>
          <p:cNvCxnSpPr/>
          <p:nvPr/>
        </p:nvCxnSpPr>
        <p:spPr>
          <a:xfrm flipH="1">
            <a:off x="2209800" y="2133600"/>
            <a:ext cx="8382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6"/>
          <p:cNvSpPr txBox="1">
            <a:spLocks/>
          </p:cNvSpPr>
          <p:nvPr/>
        </p:nvSpPr>
        <p:spPr bwMode="auto">
          <a:xfrm>
            <a:off x="379413" y="207963"/>
            <a:ext cx="8385175" cy="431800"/>
          </a:xfrm>
          <a:prstGeom prst="rect">
            <a:avLst/>
          </a:prstGeom>
          <a:noFill/>
          <a:ln w="9525">
            <a:noFill/>
            <a:miter lim="800000"/>
            <a:headEnd/>
            <a:tailEnd/>
          </a:ln>
        </p:spPr>
        <p:txBody>
          <a:bodyPr lIns="0" tIns="0" rIns="0" bIns="0">
            <a:spAutoFit/>
          </a:bodyPr>
          <a:lstStyle/>
          <a:p>
            <a:pPr marL="12700" algn="ctr" fontAlgn="auto">
              <a:spcBef>
                <a:spcPts val="0"/>
              </a:spcBef>
              <a:spcAft>
                <a:spcPts val="0"/>
              </a:spcAft>
              <a:defRPr/>
            </a:pPr>
            <a:r>
              <a:rPr lang="en-IN" sz="2800" b="1" kern="0" spc="-10" dirty="0">
                <a:solidFill>
                  <a:schemeClr val="bg1"/>
                </a:solidFill>
              </a:rPr>
              <a:t>Geographic Origin of Innovation</a:t>
            </a:r>
          </a:p>
        </p:txBody>
      </p:sp>
      <p:pic>
        <p:nvPicPr>
          <p:cNvPr id="16395" name="Picture 2"/>
          <p:cNvPicPr>
            <a:picLocks noChangeAspect="1" noChangeArrowheads="1"/>
          </p:cNvPicPr>
          <p:nvPr/>
        </p:nvPicPr>
        <p:blipFill>
          <a:blip r:embed="rId2" cstate="print"/>
          <a:srcRect/>
          <a:stretch>
            <a:fillRect/>
          </a:stretch>
        </p:blipFill>
        <p:spPr bwMode="auto">
          <a:xfrm>
            <a:off x="152400" y="6356350"/>
            <a:ext cx="1219200" cy="349250"/>
          </a:xfrm>
          <a:prstGeom prst="rect">
            <a:avLst/>
          </a:prstGeom>
          <a:noFill/>
          <a:ln w="9525">
            <a:noFill/>
            <a:miter lim="800000"/>
            <a:headEnd/>
            <a:tailEnd/>
          </a:ln>
        </p:spPr>
      </p:pic>
      <p:sp>
        <p:nvSpPr>
          <p:cNvPr id="14" name="Rounded Rectangle 13"/>
          <p:cNvSpPr/>
          <p:nvPr/>
        </p:nvSpPr>
        <p:spPr>
          <a:xfrm>
            <a:off x="304800" y="5253335"/>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16397" name="TextBox 12"/>
          <p:cNvSpPr txBox="1">
            <a:spLocks noChangeArrowheads="1"/>
          </p:cNvSpPr>
          <p:nvPr/>
        </p:nvSpPr>
        <p:spPr bwMode="auto">
          <a:xfrm>
            <a:off x="304800" y="5558135"/>
            <a:ext cx="8382000" cy="646331"/>
          </a:xfrm>
          <a:prstGeom prst="rect">
            <a:avLst/>
          </a:prstGeom>
          <a:noFill/>
          <a:ln w="9525">
            <a:solidFill>
              <a:schemeClr val="tx1"/>
            </a:solidFill>
            <a:miter lim="800000"/>
            <a:headEnd/>
            <a:tailEnd/>
          </a:ln>
        </p:spPr>
        <p:txBody>
          <a:bodyPr>
            <a:spAutoFit/>
          </a:bodyPr>
          <a:lstStyle/>
          <a:p>
            <a:pPr algn="just">
              <a:lnSpc>
                <a:spcPct val="150000"/>
              </a:lnSpc>
            </a:pPr>
            <a:r>
              <a:rPr lang="en-US" sz="1200" dirty="0" smtClean="0"/>
              <a:t>Analysis of Geographic Origin of Innovation (i.e. priority country) demonstrates </a:t>
            </a:r>
            <a:r>
              <a:rPr lang="en-US" sz="1200" dirty="0"/>
              <a:t>that </a:t>
            </a:r>
            <a:r>
              <a:rPr lang="en-US" sz="1200" dirty="0" smtClean="0"/>
              <a:t>maximum number of innovations originated from CN followed by DE and JP jurisdictions. </a:t>
            </a:r>
            <a:endParaRPr lang="en-US" sz="1200" i="1" u="sng" dirty="0" smtClean="0"/>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13</a:t>
            </a:fld>
            <a:endParaRPr lang="en-IN"/>
          </a:p>
        </p:txBody>
      </p:sp>
      <p:sp>
        <p:nvSpPr>
          <p:cNvPr id="18" name="Footer Placeholder 13"/>
          <p:cNvSpPr txBox="1">
            <a:spLocks/>
          </p:cNvSpPr>
          <p:nvPr/>
        </p:nvSpPr>
        <p:spPr>
          <a:xfrm>
            <a:off x="1371600" y="6553200"/>
            <a:ext cx="7772400" cy="152400"/>
          </a:xfrm>
          <a:prstGeom prst="rect">
            <a:avLst/>
          </a:prstGeom>
        </p:spPr>
        <p:txBody>
          <a:bodyPr wrap="square"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8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Patent Searching | Research and Analytics | Patent Prosecution/Preparation Support | Litigation and E-Discovery | IP Valuation |  Patent Portfolio Watch</a:t>
            </a:r>
            <a:endParaRPr kumimoji="0" lang="en-US" sz="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graphicFrame>
        <p:nvGraphicFramePr>
          <p:cNvPr id="15" name="Chart 14"/>
          <p:cNvGraphicFramePr/>
          <p:nvPr>
            <p:extLst>
              <p:ext uri="{D42A27DB-BD31-4B8C-83A1-F6EECF244321}">
                <p14:modId xmlns:p14="http://schemas.microsoft.com/office/powerpoint/2010/main" xmlns="" val="267337638"/>
              </p:ext>
            </p:extLst>
          </p:nvPr>
        </p:nvGraphicFramePr>
        <p:xfrm>
          <a:off x="533400" y="990600"/>
          <a:ext cx="8305800"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Key Technological Trends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chemeClr val="bg1"/>
                </a:solidFill>
              </a:rPr>
              <a:t>PATENT FOCUS AND APPLICATION AREA</a:t>
            </a:r>
            <a:endParaRPr lang="en-US" sz="2400" b="1" dirty="0">
              <a:solidFill>
                <a:schemeClr val="bg1"/>
              </a:solidFill>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15</a:t>
            </a:fld>
            <a:endParaRPr lang="en-IN" dirty="0"/>
          </a:p>
        </p:txBody>
      </p:sp>
      <p:sp>
        <p:nvSpPr>
          <p:cNvPr id="18" name="Rounded Rectangle 17"/>
          <p:cNvSpPr/>
          <p:nvPr/>
        </p:nvSpPr>
        <p:spPr>
          <a:xfrm>
            <a:off x="152400" y="4876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181600"/>
            <a:ext cx="8839200" cy="646331"/>
          </a:xfrm>
          <a:prstGeom prst="rect">
            <a:avLst/>
          </a:prstGeom>
          <a:noFill/>
          <a:ln w="9525">
            <a:solidFill>
              <a:schemeClr val="tx1"/>
            </a:solidFill>
            <a:miter lim="800000"/>
            <a:headEnd/>
            <a:tailEnd/>
          </a:ln>
        </p:spPr>
        <p:txBody>
          <a:bodyPr wrap="square">
            <a:spAutoFit/>
          </a:bodyPr>
          <a:lstStyle/>
          <a:p>
            <a:pPr algn="just">
              <a:lnSpc>
                <a:spcPct val="150000"/>
              </a:lnSpc>
            </a:pPr>
            <a:r>
              <a:rPr lang="en-US" sz="1200" dirty="0" smtClean="0"/>
              <a:t>Maximum percentage of applications (73%) were focused on technological process of NFRPC production. 48% of patents are related to automobiles sector followed by wood substitute products for homes and kitchen and materials used in construction. </a:t>
            </a:r>
          </a:p>
        </p:txBody>
      </p:sp>
      <p:cxnSp>
        <p:nvCxnSpPr>
          <p:cNvPr id="12" name="Straight Arrow Connector 11"/>
          <p:cNvCxnSpPr/>
          <p:nvPr/>
        </p:nvCxnSpPr>
        <p:spPr>
          <a:xfrm>
            <a:off x="2895600" y="2895600"/>
            <a:ext cx="685800" cy="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graphicFrame>
        <p:nvGraphicFramePr>
          <p:cNvPr id="11" name="Chart 10"/>
          <p:cNvGraphicFramePr/>
          <p:nvPr/>
        </p:nvGraphicFramePr>
        <p:xfrm>
          <a:off x="228600" y="1752600"/>
          <a:ext cx="3581400" cy="2590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Chart 18"/>
          <p:cNvGraphicFramePr/>
          <p:nvPr/>
        </p:nvGraphicFramePr>
        <p:xfrm>
          <a:off x="3581400" y="1143000"/>
          <a:ext cx="5257800" cy="3810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325438"/>
            <a:ext cx="8385175" cy="436562"/>
          </a:xfrm>
        </p:spPr>
        <p:txBody>
          <a:bodyPr/>
          <a:lstStyle/>
          <a:p>
            <a:r>
              <a:rPr lang="en-US" sz="2400" b="1" dirty="0" smtClean="0">
                <a:solidFill>
                  <a:schemeClr val="bg1"/>
                </a:solidFill>
              </a:rPr>
              <a:t>Natural Fiber and Polymer Type</a:t>
            </a:r>
            <a:endParaRPr lang="en-US" sz="2400" b="1" dirty="0">
              <a:solidFill>
                <a:schemeClr val="bg1"/>
              </a:solidFill>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16</a:t>
            </a:fld>
            <a:endParaRPr lang="en-IN" dirty="0"/>
          </a:p>
        </p:txBody>
      </p:sp>
      <p:sp>
        <p:nvSpPr>
          <p:cNvPr id="18" name="Rounded Rectangle 17"/>
          <p:cNvSpPr/>
          <p:nvPr/>
        </p:nvSpPr>
        <p:spPr>
          <a:xfrm>
            <a:off x="152400" y="4876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181600"/>
            <a:ext cx="8839200" cy="923330"/>
          </a:xfrm>
          <a:prstGeom prst="rect">
            <a:avLst/>
          </a:prstGeom>
          <a:noFill/>
          <a:ln w="9525">
            <a:solidFill>
              <a:schemeClr val="tx1"/>
            </a:solidFill>
            <a:miter lim="800000"/>
            <a:headEnd/>
            <a:tailEnd/>
          </a:ln>
        </p:spPr>
        <p:txBody>
          <a:bodyPr wrap="square">
            <a:spAutoFit/>
          </a:bodyPr>
          <a:lstStyle/>
          <a:p>
            <a:pPr algn="just">
              <a:lnSpc>
                <a:spcPct val="150000"/>
              </a:lnSpc>
            </a:pPr>
            <a:r>
              <a:rPr lang="en-US" sz="1200" dirty="0" smtClean="0"/>
              <a:t>Maximum applications (71%) were filed where materials are produced using bamboo as natural fiber followed by generic fibers and hemp. Polypropylene is the polymer matrix that is used in highest no of patents to produce NFRPC followed by Polyester and Polyethylene .</a:t>
            </a:r>
          </a:p>
        </p:txBody>
      </p:sp>
      <p:graphicFrame>
        <p:nvGraphicFramePr>
          <p:cNvPr id="10" name="Chart 9"/>
          <p:cNvGraphicFramePr/>
          <p:nvPr/>
        </p:nvGraphicFramePr>
        <p:xfrm>
          <a:off x="152400" y="1600200"/>
          <a:ext cx="3733800" cy="3352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p:nvPr/>
        </p:nvGraphicFramePr>
        <p:xfrm>
          <a:off x="4114800" y="1752600"/>
          <a:ext cx="4876800" cy="2971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Patent Portfolio Analysis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18</a:t>
            </a:fld>
            <a:endParaRPr lang="en-IN"/>
          </a:p>
        </p:txBody>
      </p:sp>
      <p:graphicFrame>
        <p:nvGraphicFramePr>
          <p:cNvPr id="5" name="Diagram 4"/>
          <p:cNvGraphicFramePr/>
          <p:nvPr>
            <p:extLst>
              <p:ext uri="{D42A27DB-BD31-4B8C-83A1-F6EECF244321}">
                <p14:modId xmlns:p14="http://schemas.microsoft.com/office/powerpoint/2010/main" xmlns="" val="1216085526"/>
              </p:ext>
            </p:extLst>
          </p:nvPr>
        </p:nvGraphicFramePr>
        <p:xfrm>
          <a:off x="228601" y="1447800"/>
          <a:ext cx="3505200" cy="33664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838200" y="196186"/>
            <a:ext cx="54909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smtClean="0">
                <a:solidFill>
                  <a:schemeClr val="bg1"/>
                </a:solidFill>
                <a:cs typeface="Arial" pitchFamily="34" charset="0"/>
              </a:rPr>
              <a:t>Patent Portfolio Analysis</a:t>
            </a:r>
            <a:r>
              <a:rPr lang="en-US" sz="2400" b="1" spc="-10" dirty="0" smtClean="0">
                <a:solidFill>
                  <a:schemeClr val="bg1"/>
                </a:solidFill>
              </a:rPr>
              <a:t> – GENIUS</a:t>
            </a:r>
            <a:endParaRPr lang="en-US" sz="2400" b="1" dirty="0"/>
          </a:p>
        </p:txBody>
      </p:sp>
      <p:sp>
        <p:nvSpPr>
          <p:cNvPr id="9" name="Rectangle 8"/>
          <p:cNvSpPr/>
          <p:nvPr/>
        </p:nvSpPr>
        <p:spPr>
          <a:xfrm>
            <a:off x="5638800" y="1413808"/>
            <a:ext cx="1814920" cy="338554"/>
          </a:xfrm>
          <a:prstGeom prst="rect">
            <a:avLst/>
          </a:prstGeom>
        </p:spPr>
        <p:txBody>
          <a:bodyPr wrap="none">
            <a:spAutoFit/>
          </a:bodyPr>
          <a:lstStyle/>
          <a:p>
            <a:r>
              <a:rPr lang="en-IN" sz="1600" b="1" dirty="0">
                <a:solidFill>
                  <a:srgbClr val="C00000"/>
                </a:solidFill>
                <a:latin typeface="Calibri (Body)"/>
              </a:rPr>
              <a:t>Company Profile</a:t>
            </a:r>
          </a:p>
        </p:txBody>
      </p:sp>
      <p:sp>
        <p:nvSpPr>
          <p:cNvPr id="10" name="Rectangle 9"/>
          <p:cNvSpPr/>
          <p:nvPr/>
        </p:nvSpPr>
        <p:spPr>
          <a:xfrm>
            <a:off x="4267200" y="1752362"/>
            <a:ext cx="4652751" cy="1600438"/>
          </a:xfrm>
          <a:prstGeom prst="rect">
            <a:avLst/>
          </a:prstGeom>
        </p:spPr>
        <p:txBody>
          <a:bodyPr wrap="square">
            <a:spAutoFit/>
          </a:bodyPr>
          <a:lstStyle/>
          <a:p>
            <a:pPr algn="just">
              <a:lnSpc>
                <a:spcPct val="150000"/>
              </a:lnSpc>
            </a:pPr>
            <a:r>
              <a:rPr lang="en-US" sz="1400" dirty="0"/>
              <a:t>Shanghai Genius Advanced Material (Group) Co., Ltd. is a company dedicated to engineering plastics, advanced composite materials, polymer research &amp; development, and manufacturing.</a:t>
            </a:r>
            <a:r>
              <a:rPr lang="en-IN" sz="1400" dirty="0"/>
              <a:t> </a:t>
            </a:r>
          </a:p>
          <a:p>
            <a:endParaRPr lang="en-IN" sz="1400" b="1" dirty="0">
              <a:solidFill>
                <a:srgbClr val="002060"/>
              </a:solidFill>
            </a:endParaRPr>
          </a:p>
        </p:txBody>
      </p:sp>
      <p:graphicFrame>
        <p:nvGraphicFramePr>
          <p:cNvPr id="13" name="Chart 12"/>
          <p:cNvGraphicFramePr>
            <a:graphicFrameLocks/>
          </p:cNvGraphicFramePr>
          <p:nvPr>
            <p:extLst>
              <p:ext uri="{D42A27DB-BD31-4B8C-83A1-F6EECF244321}">
                <p14:modId xmlns:p14="http://schemas.microsoft.com/office/powerpoint/2010/main" xmlns="" val="3237816701"/>
              </p:ext>
            </p:extLst>
          </p:nvPr>
        </p:nvGraphicFramePr>
        <p:xfrm>
          <a:off x="4591050" y="3581400"/>
          <a:ext cx="4552950" cy="3124200"/>
        </p:xfrm>
        <a:graphic>
          <a:graphicData uri="http://schemas.openxmlformats.org/drawingml/2006/chart">
            <c:chart xmlns:c="http://schemas.openxmlformats.org/drawingml/2006/chart" xmlns:r="http://schemas.openxmlformats.org/officeDocument/2006/relationships" r:id="rId6"/>
          </a:graphicData>
        </a:graphic>
      </p:graphicFrame>
      <p:sp>
        <p:nvSpPr>
          <p:cNvPr id="14" name="object 6"/>
          <p:cNvSpPr txBox="1">
            <a:spLocks/>
          </p:cNvSpPr>
          <p:nvPr/>
        </p:nvSpPr>
        <p:spPr bwMode="auto">
          <a:xfrm>
            <a:off x="4572000" y="3657600"/>
            <a:ext cx="372925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Product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1" name="TextBox 10"/>
          <p:cNvSpPr txBox="1"/>
          <p:nvPr/>
        </p:nvSpPr>
        <p:spPr>
          <a:xfrm>
            <a:off x="181970" y="5254823"/>
            <a:ext cx="4121641" cy="276999"/>
          </a:xfrm>
          <a:prstGeom prst="rect">
            <a:avLst/>
          </a:prstGeom>
          <a:noFill/>
        </p:spPr>
        <p:txBody>
          <a:bodyPr wrap="none" rtlCol="0">
            <a:spAutoFit/>
          </a:bodyPr>
          <a:lstStyle/>
          <a:p>
            <a:r>
              <a:rPr lang="en-IN" sz="1200" dirty="0" smtClean="0"/>
              <a:t>NF = Cotton, Flax, Hemp, Jute, Bamboo, Sisal, </a:t>
            </a:r>
            <a:r>
              <a:rPr lang="en-IN" sz="1200" dirty="0" err="1" smtClean="0"/>
              <a:t>Kenaf</a:t>
            </a:r>
            <a:r>
              <a:rPr lang="en-IN" sz="1200" dirty="0" smtClean="0"/>
              <a:t> etc.</a:t>
            </a:r>
            <a:endParaRPr lang="en-IN" sz="1200" dirty="0"/>
          </a:p>
        </p:txBody>
      </p:sp>
      <p:pic>
        <p:nvPicPr>
          <p:cNvPr id="12" name="Picture 2"/>
          <p:cNvPicPr>
            <a:picLocks noChangeAspect="1" noChangeArrowheads="1"/>
          </p:cNvPicPr>
          <p:nvPr/>
        </p:nvPicPr>
        <p:blipFill rotWithShape="1">
          <a:blip r:embed="rId7" cstate="print">
            <a:extLst>
              <a:ext uri="{28A0092B-C50C-407E-A947-70E740481C1C}">
                <a14:useLocalDpi xmlns:a14="http://schemas.microsoft.com/office/drawing/2010/main" xmlns="" val="0"/>
              </a:ext>
            </a:extLst>
          </a:blip>
          <a:srcRect l="12168" t="13992" r="74878" b="78545"/>
          <a:stretch/>
        </p:blipFill>
        <p:spPr bwMode="auto">
          <a:xfrm>
            <a:off x="6591171" y="11372"/>
            <a:ext cx="2552830" cy="8268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5" name="Rounded Rectangle 14"/>
          <p:cNvSpPr/>
          <p:nvPr/>
        </p:nvSpPr>
        <p:spPr>
          <a:xfrm>
            <a:off x="76200" y="1292423"/>
            <a:ext cx="3810000" cy="373677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6" name="Picture 2"/>
          <p:cNvPicPr>
            <a:picLocks noChangeAspect="1" noChangeArrowheads="1"/>
          </p:cNvPicPr>
          <p:nvPr/>
        </p:nvPicPr>
        <p:blipFill>
          <a:blip r:embed="rId8" cstate="print"/>
          <a:srcRect/>
          <a:stretch>
            <a:fillRect/>
          </a:stretch>
        </p:blipFill>
        <p:spPr bwMode="auto">
          <a:xfrm>
            <a:off x="152400" y="6356350"/>
            <a:ext cx="1143000" cy="349250"/>
          </a:xfrm>
          <a:prstGeom prst="rect">
            <a:avLst/>
          </a:prstGeom>
          <a:noFill/>
          <a:ln w="9525">
            <a:noFill/>
            <a:miter lim="800000"/>
            <a:headEnd/>
            <a:tailEnd/>
          </a:ln>
        </p:spPr>
      </p:pic>
    </p:spTree>
    <p:extLst>
      <p:ext uri="{BB962C8B-B14F-4D97-AF65-F5344CB8AC3E}">
        <p14:creationId xmlns:p14="http://schemas.microsoft.com/office/powerpoint/2010/main" xmlns="" val="35173708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19</a:t>
            </a:fld>
            <a:endParaRPr lang="en-IN"/>
          </a:p>
        </p:txBody>
      </p:sp>
      <p:graphicFrame>
        <p:nvGraphicFramePr>
          <p:cNvPr id="5" name="Diagram 4"/>
          <p:cNvGraphicFramePr/>
          <p:nvPr>
            <p:extLst>
              <p:ext uri="{D42A27DB-BD31-4B8C-83A1-F6EECF244321}">
                <p14:modId xmlns:p14="http://schemas.microsoft.com/office/powerpoint/2010/main" xmlns="" val="3359621758"/>
              </p:ext>
            </p:extLst>
          </p:nvPr>
        </p:nvGraphicFramePr>
        <p:xfrm>
          <a:off x="762000" y="1524000"/>
          <a:ext cx="38100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hart 5"/>
          <p:cNvGraphicFramePr>
            <a:graphicFrameLocks/>
          </p:cNvGraphicFramePr>
          <p:nvPr>
            <p:extLst>
              <p:ext uri="{D42A27DB-BD31-4B8C-83A1-F6EECF244321}">
                <p14:modId xmlns:p14="http://schemas.microsoft.com/office/powerpoint/2010/main" xmlns="" val="904693291"/>
              </p:ext>
            </p:extLst>
          </p:nvPr>
        </p:nvGraphicFramePr>
        <p:xfrm>
          <a:off x="3657600" y="3886200"/>
          <a:ext cx="4572000" cy="2438400"/>
        </p:xfrm>
        <a:graphic>
          <a:graphicData uri="http://schemas.openxmlformats.org/drawingml/2006/chart">
            <c:chart xmlns:c="http://schemas.openxmlformats.org/drawingml/2006/chart" xmlns:r="http://schemas.openxmlformats.org/officeDocument/2006/relationships" r:id="rId6"/>
          </a:graphicData>
        </a:graphic>
      </p:graphicFrame>
      <p:sp>
        <p:nvSpPr>
          <p:cNvPr id="8" name="Rounded Rectangle 7"/>
          <p:cNvSpPr/>
          <p:nvPr/>
        </p:nvSpPr>
        <p:spPr>
          <a:xfrm>
            <a:off x="609600" y="1447800"/>
            <a:ext cx="4191000" cy="2514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object 6"/>
          <p:cNvSpPr txBox="1">
            <a:spLocks/>
          </p:cNvSpPr>
          <p:nvPr/>
        </p:nvSpPr>
        <p:spPr bwMode="auto">
          <a:xfrm>
            <a:off x="2438400" y="1066800"/>
            <a:ext cx="5105400" cy="246221"/>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600" b="1" dirty="0" smtClean="0">
                <a:solidFill>
                  <a:srgbClr val="002060"/>
                </a:solidFill>
              </a:rPr>
              <a:t>Application-wise Dissection of Patent Portfolio</a:t>
            </a:r>
            <a:endParaRPr kumimoji="0" lang="en-US" sz="1600" b="1" i="0" u="none" strike="noStrike" kern="0" cap="none" spc="-10" normalizeH="0" baseline="0" noProof="0" dirty="0">
              <a:ln>
                <a:noFill/>
              </a:ln>
              <a:solidFill>
                <a:srgbClr val="002060"/>
              </a:solidFill>
              <a:effectLst/>
              <a:uLnTx/>
              <a:uFillTx/>
            </a:endParaRPr>
          </a:p>
        </p:txBody>
      </p:sp>
      <p:pic>
        <p:nvPicPr>
          <p:cNvPr id="12" name="Picture 2"/>
          <p:cNvPicPr>
            <a:picLocks noChangeAspect="1" noChangeArrowheads="1"/>
          </p:cNvPicPr>
          <p:nvPr/>
        </p:nvPicPr>
        <p:blipFill rotWithShape="1">
          <a:blip r:embed="rId7" cstate="print">
            <a:extLst>
              <a:ext uri="{28A0092B-C50C-407E-A947-70E740481C1C}">
                <a14:useLocalDpi xmlns:a14="http://schemas.microsoft.com/office/drawing/2010/main" xmlns="" val="0"/>
              </a:ext>
            </a:extLst>
          </a:blip>
          <a:srcRect l="12168" t="13992" r="74878" b="78545"/>
          <a:stretch/>
        </p:blipFill>
        <p:spPr bwMode="auto">
          <a:xfrm>
            <a:off x="6591171" y="11372"/>
            <a:ext cx="2552830" cy="8268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3" name="Title 1"/>
          <p:cNvSpPr txBox="1">
            <a:spLocks/>
          </p:cNvSpPr>
          <p:nvPr/>
        </p:nvSpPr>
        <p:spPr>
          <a:xfrm>
            <a:off x="838200" y="196186"/>
            <a:ext cx="54909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smtClean="0">
                <a:solidFill>
                  <a:schemeClr val="bg1"/>
                </a:solidFill>
                <a:cs typeface="Arial" pitchFamily="34" charset="0"/>
              </a:rPr>
              <a:t>Patent Portfolio Analysis</a:t>
            </a:r>
            <a:r>
              <a:rPr lang="en-US" sz="2400" b="1" spc="-10" dirty="0" smtClean="0">
                <a:solidFill>
                  <a:schemeClr val="bg1"/>
                </a:solidFill>
              </a:rPr>
              <a:t> – GENIUS</a:t>
            </a:r>
            <a:endParaRPr lang="en-US" sz="2400" b="1" dirty="0"/>
          </a:p>
        </p:txBody>
      </p:sp>
      <p:sp>
        <p:nvSpPr>
          <p:cNvPr id="14" name="Rounded Rectangle 13"/>
          <p:cNvSpPr/>
          <p:nvPr/>
        </p:nvSpPr>
        <p:spPr>
          <a:xfrm>
            <a:off x="3352800" y="4038600"/>
            <a:ext cx="5181600" cy="2514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5" name="Picture 2"/>
          <p:cNvPicPr>
            <a:picLocks noChangeAspect="1" noChangeArrowheads="1"/>
          </p:cNvPicPr>
          <p:nvPr/>
        </p:nvPicPr>
        <p:blipFill>
          <a:blip r:embed="rId8" cstate="print"/>
          <a:srcRect/>
          <a:stretch>
            <a:fillRect/>
          </a:stretch>
        </p:blipFill>
        <p:spPr bwMode="auto">
          <a:xfrm>
            <a:off x="152400" y="6356350"/>
            <a:ext cx="1143000" cy="349250"/>
          </a:xfrm>
          <a:prstGeom prst="rect">
            <a:avLst/>
          </a:prstGeom>
          <a:noFill/>
          <a:ln w="9525">
            <a:noFill/>
            <a:miter lim="800000"/>
            <a:headEnd/>
            <a:tailEnd/>
          </a:ln>
        </p:spPr>
      </p:pic>
    </p:spTree>
    <p:extLst>
      <p:ext uri="{BB962C8B-B14F-4D97-AF65-F5344CB8AC3E}">
        <p14:creationId xmlns:p14="http://schemas.microsoft.com/office/powerpoint/2010/main" xmlns="" val="332406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rtlCol="0">
            <a:noAutofit/>
          </a:bodyPr>
          <a:lstStyle/>
          <a:p>
            <a:pPr marL="12700" eaLnBrk="1" fontAlgn="auto" hangingPunct="1">
              <a:spcBef>
                <a:spcPts val="0"/>
              </a:spcBef>
              <a:spcAft>
                <a:spcPts val="0"/>
              </a:spcAft>
              <a:defRPr/>
            </a:pPr>
            <a:r>
              <a:rPr lang="en-US" sz="2800" b="1" spc="-30" dirty="0" smtClean="0">
                <a:solidFill>
                  <a:srgbClr val="FFFFFF"/>
                </a:solidFill>
                <a:latin typeface="Arial"/>
                <a:cs typeface="Arial"/>
              </a:rPr>
              <a:t>Contents</a:t>
            </a:r>
            <a:endParaRPr sz="2800" b="1" dirty="0">
              <a:solidFill>
                <a:sysClr val="windowText" lastClr="000000"/>
              </a:solidFill>
              <a:latin typeface="Arial"/>
              <a:cs typeface="Arial"/>
            </a:endParaRPr>
          </a:p>
        </p:txBody>
      </p:sp>
      <p:sp>
        <p:nvSpPr>
          <p:cNvPr id="3076" name="object 4"/>
          <p:cNvSpPr>
            <a:spLocks noGrp="1"/>
          </p:cNvSpPr>
          <p:nvPr>
            <p:ph type="body" idx="1"/>
          </p:nvPr>
        </p:nvSpPr>
        <p:spPr>
          <a:xfrm>
            <a:off x="533400" y="1143000"/>
            <a:ext cx="8139113" cy="4953000"/>
          </a:xfrm>
        </p:spPr>
        <p:txBody>
          <a:bodyPr/>
          <a:lstStyle/>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Introduction to NFRPC and Applications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Growth Prospects of NFRPC</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IN" sz="1600" dirty="0" smtClean="0">
                <a:cs typeface="Arial" pitchFamily="34" charset="0"/>
              </a:rPr>
              <a:t>Evolution of Natural Fiber Composites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Key Developments - NFRPC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Objectives for the Landscape Study</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Trend Analysis and Graphical Representation</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Key Technology Trends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Patent Portfolio Analysis – Technological Dissection of Patent Portfolio and Analysis of Key Granted Patents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Analysis of Key Granted Patents Assigned to Educational Institutes and Universities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A – Sources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B – Definition of IPC Classes</a:t>
            </a:r>
          </a:p>
        </p:txBody>
      </p:sp>
      <p:sp>
        <p:nvSpPr>
          <p:cNvPr id="5" name="Rectangle 4"/>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7" name="Picture 2"/>
          <p:cNvPicPr>
            <a:picLocks noChangeAspect="1" noChangeArrowheads="1"/>
          </p:cNvPicPr>
          <p:nvPr/>
        </p:nvPicPr>
        <p:blipFill>
          <a:blip r:embed="rId3" cstate="print"/>
          <a:srcRect/>
          <a:stretch>
            <a:fillRect/>
          </a:stretch>
        </p:blipFill>
        <p:spPr bwMode="auto">
          <a:xfrm>
            <a:off x="152400" y="6432550"/>
            <a:ext cx="1066800" cy="34925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pPr>
              <a:defRPr/>
            </a:pPr>
            <a:fld id="{46318E3D-C770-4D91-B40E-7E88DA3097BF}" type="slidenum">
              <a:rPr lang="en-IN" smtClean="0"/>
              <a:pPr>
                <a:defRPr/>
              </a:pPr>
              <a:t>2</a:t>
            </a:fld>
            <a:endParaRPr lang="en-IN"/>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6" name="Table 15"/>
          <p:cNvGraphicFramePr>
            <a:graphicFrameLocks noGrp="1"/>
          </p:cNvGraphicFramePr>
          <p:nvPr>
            <p:extLst>
              <p:ext uri="{D42A27DB-BD31-4B8C-83A1-F6EECF244321}">
                <p14:modId xmlns:p14="http://schemas.microsoft.com/office/powerpoint/2010/main" xmlns="" val="1635089880"/>
              </p:ext>
            </p:extLst>
          </p:nvPr>
        </p:nvGraphicFramePr>
        <p:xfrm>
          <a:off x="228600" y="1524000"/>
          <a:ext cx="8686800" cy="4478655"/>
        </p:xfrm>
        <a:graphic>
          <a:graphicData uri="http://schemas.openxmlformats.org/drawingml/2006/table">
            <a:tbl>
              <a:tblPr firstRow="1" bandRow="1">
                <a:tableStyleId>{5C22544A-7EE6-4342-B048-85BDC9FD1C3A}</a:tableStyleId>
              </a:tblPr>
              <a:tblGrid>
                <a:gridCol w="1447800"/>
                <a:gridCol w="7239000"/>
              </a:tblGrid>
              <a:tr h="315895">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635641">
                <a:tc>
                  <a:txBody>
                    <a:bodyPr/>
                    <a:lstStyle/>
                    <a:p>
                      <a:pPr algn="ctr">
                        <a:lnSpc>
                          <a:spcPct val="115000"/>
                        </a:lnSpc>
                        <a:spcAft>
                          <a:spcPts val="1000"/>
                        </a:spcAft>
                      </a:pPr>
                      <a:r>
                        <a:rPr lang="en-IN" sz="1200" b="1" dirty="0" smtClean="0">
                          <a:latin typeface="Arial" pitchFamily="34" charset="0"/>
                          <a:ea typeface="Calibri"/>
                          <a:cs typeface="Arial" pitchFamily="34" charset="0"/>
                        </a:rPr>
                        <a:t>CN104228237A</a:t>
                      </a:r>
                      <a:endParaRPr lang="en-IN" sz="1200" dirty="0">
                        <a:latin typeface="Arial" pitchFamily="34" charset="0"/>
                        <a:ea typeface="Calibri"/>
                        <a:cs typeface="Arial" pitchFamily="34" charset="0"/>
                      </a:endParaRPr>
                    </a:p>
                  </a:txBody>
                  <a:tcPr marL="9525" marR="9525" marT="9525" marB="0" anchor="ctr"/>
                </a:tc>
                <a:tc>
                  <a:txBody>
                    <a:bodyPr/>
                    <a:lstStyle/>
                    <a:p>
                      <a:pPr marL="0" marR="0" indent="0" algn="just" defTabSz="914400" eaLnBrk="1" fontAlgn="b" latinLnBrk="0" hangingPunct="1">
                        <a:lnSpc>
                          <a:spcPts val="1800"/>
                        </a:lnSpc>
                        <a:spcBef>
                          <a:spcPts val="0"/>
                        </a:spcBef>
                        <a:spcAft>
                          <a:spcPts val="0"/>
                        </a:spcAft>
                        <a:buClrTx/>
                        <a:buSzTx/>
                        <a:buFontTx/>
                        <a:buNone/>
                        <a:tabLst/>
                        <a:defRPr/>
                      </a:pPr>
                      <a:r>
                        <a:rPr lang="en-US" sz="1200" b="0" i="0" dirty="0" smtClean="0">
                          <a:solidFill>
                            <a:schemeClr val="dk1"/>
                          </a:solidFill>
                          <a:effectLst/>
                          <a:latin typeface="Arial" pitchFamily="34" charset="0"/>
                          <a:ea typeface="+mn-ea"/>
                          <a:cs typeface="Arial" pitchFamily="34" charset="0"/>
                        </a:rPr>
                        <a:t>The invention belongs to the technical field of composite processing, and relates to a </a:t>
                      </a:r>
                      <a:r>
                        <a:rPr lang="en-US" sz="1200" b="0" i="0" u="sng" dirty="0" smtClean="0">
                          <a:solidFill>
                            <a:schemeClr val="dk1"/>
                          </a:solidFill>
                          <a:effectLst/>
                          <a:latin typeface="Arial" pitchFamily="34" charset="0"/>
                          <a:ea typeface="+mn-ea"/>
                          <a:cs typeface="Arial" pitchFamily="34" charset="0"/>
                        </a:rPr>
                        <a:t>natural fiber-reinforced thermoplastic composite material prepreg tape, and a preparation method thereof</a:t>
                      </a:r>
                      <a:r>
                        <a:rPr lang="en-US" sz="1200" b="0" i="0" dirty="0" smtClean="0">
                          <a:solidFill>
                            <a:schemeClr val="dk1"/>
                          </a:solidFill>
                          <a:effectLst/>
                          <a:latin typeface="Arial" pitchFamily="34" charset="0"/>
                          <a:ea typeface="+mn-ea"/>
                          <a:cs typeface="Arial" pitchFamily="34" charset="0"/>
                        </a:rPr>
                        <a:t>.  The prepared natural fiber/thermoplastic resin </a:t>
                      </a:r>
                      <a:r>
                        <a:rPr lang="en-US" sz="1200" b="0" i="0" u="sng" dirty="0" smtClean="0">
                          <a:solidFill>
                            <a:schemeClr val="dk1"/>
                          </a:solidFill>
                          <a:effectLst/>
                          <a:latin typeface="Arial" pitchFamily="34" charset="0"/>
                          <a:ea typeface="+mn-ea"/>
                          <a:cs typeface="Arial" pitchFamily="34" charset="0"/>
                        </a:rPr>
                        <a:t>skateboard surface can be stored for a long time</a:t>
                      </a:r>
                      <a:r>
                        <a:rPr lang="en-US" sz="1200" b="0" i="0" dirty="0" smtClean="0">
                          <a:solidFill>
                            <a:schemeClr val="dk1"/>
                          </a:solidFill>
                          <a:effectLst/>
                          <a:latin typeface="Arial" pitchFamily="34" charset="0"/>
                          <a:ea typeface="+mn-ea"/>
                          <a:cs typeface="Arial" pitchFamily="34" charset="0"/>
                        </a:rPr>
                        <a:t>, and after hot press, the natural fibers can be impregnated by the resin thoroughly, so that the material particularly the natural fibers can be kept dry. The natural fibers are not liable to mildew or deteriorate. </a:t>
                      </a:r>
                      <a:r>
                        <a:rPr lang="en-US" sz="1200" b="0" i="0" u="sng" dirty="0" smtClean="0">
                          <a:solidFill>
                            <a:schemeClr val="dk1"/>
                          </a:solidFill>
                          <a:effectLst/>
                          <a:latin typeface="Arial" pitchFamily="34" charset="0"/>
                          <a:ea typeface="+mn-ea"/>
                          <a:cs typeface="Arial" pitchFamily="34" charset="0"/>
                        </a:rPr>
                        <a:t>Products adopted by the invention have no harm to a human body and do not produce adverse reaction</a:t>
                      </a:r>
                      <a:r>
                        <a:rPr lang="en-US" sz="1200" b="0" i="0" dirty="0" smtClean="0">
                          <a:solidFill>
                            <a:schemeClr val="dk1"/>
                          </a:solidFill>
                          <a:effectLst/>
                          <a:latin typeface="+mn-lt"/>
                          <a:ea typeface="+mn-ea"/>
                          <a:cs typeface="+mn-cs"/>
                        </a:rPr>
                        <a:t>.</a:t>
                      </a:r>
                      <a:endParaRPr lang="en-US" sz="1200" b="0" i="0" u="none" strike="noStrike" dirty="0" smtClean="0">
                        <a:solidFill>
                          <a:srgbClr val="000000"/>
                        </a:solidFill>
                        <a:latin typeface="+mn-lt"/>
                        <a:cs typeface="Arial" pitchFamily="34" charset="0"/>
                      </a:endParaRPr>
                    </a:p>
                  </a:txBody>
                  <a:tcPr marL="9525" marR="9525" marT="9525" marB="0" anchor="ctr"/>
                </a:tc>
              </a:tr>
              <a:tr h="635641">
                <a:tc>
                  <a:txBody>
                    <a:bodyPr/>
                    <a:lstStyle/>
                    <a:p>
                      <a:pPr algn="ctr">
                        <a:lnSpc>
                          <a:spcPct val="115000"/>
                        </a:lnSpc>
                        <a:spcAft>
                          <a:spcPts val="1000"/>
                        </a:spcAft>
                      </a:pPr>
                      <a:r>
                        <a:rPr lang="en-IN" sz="1200" b="1" dirty="0" smtClean="0">
                          <a:latin typeface="Arial" pitchFamily="34" charset="0"/>
                          <a:ea typeface="Calibri"/>
                          <a:cs typeface="Arial" pitchFamily="34" charset="0"/>
                        </a:rPr>
                        <a:t>CN102953231B</a:t>
                      </a:r>
                      <a:endParaRPr lang="en-IN" sz="1200" dirty="0">
                        <a:latin typeface="Arial" pitchFamily="34" charset="0"/>
                        <a:ea typeface="Calibri"/>
                        <a:cs typeface="Arial" pitchFamily="34" charset="0"/>
                      </a:endParaRPr>
                    </a:p>
                  </a:txBody>
                  <a:tcPr marL="9525" marR="9525" marT="9525" marB="0" anchor="ctr"/>
                </a:tc>
                <a:tc>
                  <a:txBody>
                    <a:bodyPr/>
                    <a:lstStyle/>
                    <a:p>
                      <a:pPr marL="0" marR="0" indent="0" algn="just" defTabSz="914400" eaLnBrk="1" fontAlgn="b" latinLnBrk="0" hangingPunct="1">
                        <a:lnSpc>
                          <a:spcPts val="1800"/>
                        </a:lnSpc>
                        <a:spcBef>
                          <a:spcPts val="0"/>
                        </a:spcBef>
                        <a:spcAft>
                          <a:spcPts val="0"/>
                        </a:spcAft>
                        <a:buClrTx/>
                        <a:buSzTx/>
                        <a:buFontTx/>
                        <a:buNone/>
                        <a:tabLst/>
                        <a:defRPr/>
                      </a:pPr>
                      <a:r>
                        <a:rPr lang="en-US" sz="1200" b="0" i="0" dirty="0" smtClean="0">
                          <a:solidFill>
                            <a:schemeClr val="dk1"/>
                          </a:solidFill>
                          <a:effectLst/>
                          <a:latin typeface="Arial" pitchFamily="34" charset="0"/>
                          <a:ea typeface="+mn-ea"/>
                          <a:cs typeface="Arial" pitchFamily="34" charset="0"/>
                        </a:rPr>
                        <a:t>The present invention belongs to the technical field of composite materials, relates to a thermoplastic composite material and its preparation method and uses.  The present invention is the composite material prepared environmental performance, degrade naturally; a certain mechanical strength to meet the strength requirements for automotive interior materials; in addition, the composite material as well as good processability and safety; Further, the present invention shorten the process and improve the production efficiency; more important is to achieve a light-weight and green automotive interior materials. </a:t>
                      </a:r>
                    </a:p>
                  </a:txBody>
                  <a:tcPr marL="9525" marR="9525" marT="9525" marB="0" anchor="ctr"/>
                </a:tc>
              </a:tr>
              <a:tr h="635641">
                <a:tc>
                  <a:txBody>
                    <a:bodyPr/>
                    <a:lstStyle/>
                    <a:p>
                      <a:pPr algn="ctr">
                        <a:lnSpc>
                          <a:spcPct val="115000"/>
                        </a:lnSpc>
                        <a:spcAft>
                          <a:spcPts val="1000"/>
                        </a:spcAft>
                      </a:pPr>
                      <a:r>
                        <a:rPr lang="en-IN" sz="1200" b="1" dirty="0" smtClean="0">
                          <a:latin typeface="Arial" pitchFamily="34" charset="0"/>
                          <a:ea typeface="Calibri"/>
                          <a:cs typeface="Arial" pitchFamily="34" charset="0"/>
                        </a:rPr>
                        <a:t>CN102477170B</a:t>
                      </a:r>
                      <a:endParaRPr lang="en-IN" sz="1200" dirty="0">
                        <a:latin typeface="Arial" pitchFamily="34" charset="0"/>
                        <a:ea typeface="Calibri"/>
                        <a:cs typeface="Arial" pitchFamily="34" charset="0"/>
                      </a:endParaRPr>
                    </a:p>
                  </a:txBody>
                  <a:tcPr marL="9525" marR="9525" marT="9525" marB="0" anchor="ctr"/>
                </a:tc>
                <a:tc>
                  <a:txBody>
                    <a:bodyPr/>
                    <a:lstStyle/>
                    <a:p>
                      <a:pPr marL="0" marR="0" indent="0" algn="just" defTabSz="914400" eaLnBrk="1" fontAlgn="b" latinLnBrk="0" hangingPunct="1">
                        <a:lnSpc>
                          <a:spcPts val="1800"/>
                        </a:lnSpc>
                        <a:spcBef>
                          <a:spcPts val="0"/>
                        </a:spcBef>
                        <a:spcAft>
                          <a:spcPts val="0"/>
                        </a:spcAft>
                        <a:buClrTx/>
                        <a:buSzTx/>
                        <a:buFontTx/>
                        <a:buNone/>
                        <a:tabLst/>
                        <a:defRPr/>
                      </a:pPr>
                      <a:r>
                        <a:rPr lang="en-US" sz="1200" b="0" i="0" dirty="0" smtClean="0">
                          <a:solidFill>
                            <a:schemeClr val="dk1"/>
                          </a:solidFill>
                          <a:effectLst/>
                          <a:latin typeface="Arial" pitchFamily="34" charset="0"/>
                          <a:ea typeface="+mn-ea"/>
                          <a:cs typeface="Arial" pitchFamily="34" charset="0"/>
                        </a:rPr>
                        <a:t>The present invention discloses a fully biodegradable fiber reinforced starch, natural plant-based composite material and its preparation method, belongs to the technical field of polymer materials. Composite of the invention comprises the following components</a:t>
                      </a:r>
                      <a:r>
                        <a:rPr lang="en-US" sz="1200" b="0" i="0" u="sng" dirty="0" smtClean="0">
                          <a:solidFill>
                            <a:schemeClr val="dk1"/>
                          </a:solidFill>
                          <a:effectLst/>
                          <a:latin typeface="Arial" pitchFamily="34" charset="0"/>
                          <a:ea typeface="+mn-ea"/>
                          <a:cs typeface="Arial" pitchFamily="34" charset="0"/>
                        </a:rPr>
                        <a:t>: 10-60wt% of natural vegetable fibers, 10-25wt% starch, 20-50wt% of an aliphatic polyester, 10-20wt% starch compatibilizer</a:t>
                      </a:r>
                      <a:r>
                        <a:rPr lang="en-US" sz="1200" b="0" i="0" dirty="0" smtClean="0">
                          <a:solidFill>
                            <a:schemeClr val="dk1"/>
                          </a:solidFill>
                          <a:effectLst/>
                          <a:latin typeface="Arial" pitchFamily="34" charset="0"/>
                          <a:ea typeface="+mn-ea"/>
                          <a:cs typeface="Arial" pitchFamily="34" charset="0"/>
                        </a:rPr>
                        <a:t>. The composite material of the present invention has excellent moldability, processability type, acid, alkali, and water having a high strength and modulus, and can be completely natural biodegradable</a:t>
                      </a:r>
                      <a:endParaRPr lang="en-US" sz="1200" b="0" i="0" u="none" strike="noStrike" dirty="0" smtClean="0">
                        <a:solidFill>
                          <a:srgbClr val="000000"/>
                        </a:solidFill>
                        <a:latin typeface="Arial" pitchFamily="34" charset="0"/>
                        <a:cs typeface="Arial" pitchFamily="34" charset="0"/>
                      </a:endParaRPr>
                    </a:p>
                  </a:txBody>
                  <a:tcPr marL="9525" marR="9525" marT="9525" marB="0" anchor="ctr"/>
                </a:tc>
              </a:tr>
            </a:tbl>
          </a:graphicData>
        </a:graphic>
      </p:graphicFrame>
      <p:sp>
        <p:nvSpPr>
          <p:cNvPr id="17" name="Rectangle 16"/>
          <p:cNvSpPr/>
          <p:nvPr/>
        </p:nvSpPr>
        <p:spPr>
          <a:xfrm>
            <a:off x="152400" y="1033046"/>
            <a:ext cx="7620000" cy="338554"/>
          </a:xfrm>
          <a:prstGeom prst="rect">
            <a:avLst/>
          </a:prstGeom>
        </p:spPr>
        <p:txBody>
          <a:bodyPr wrap="square">
            <a:spAutoFit/>
          </a:bodyPr>
          <a:lstStyle/>
          <a:p>
            <a:pPr algn="just"/>
            <a:r>
              <a:rPr lang="en-IN" sz="1600" b="1" dirty="0" smtClean="0">
                <a:latin typeface="Calibri (Body)"/>
              </a:rPr>
              <a:t>Key Patents:</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20</a:t>
            </a:fld>
            <a:endParaRPr lang="en-IN"/>
          </a:p>
        </p:txBody>
      </p:sp>
      <p:sp>
        <p:nvSpPr>
          <p:cNvPr id="12" name="Title 1"/>
          <p:cNvSpPr txBox="1">
            <a:spLocks/>
          </p:cNvSpPr>
          <p:nvPr/>
        </p:nvSpPr>
        <p:spPr>
          <a:xfrm>
            <a:off x="838200" y="196186"/>
            <a:ext cx="54909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smtClean="0">
                <a:solidFill>
                  <a:schemeClr val="bg1"/>
                </a:solidFill>
                <a:cs typeface="Arial" pitchFamily="34" charset="0"/>
              </a:rPr>
              <a:t>Patent Portfolio Analysis</a:t>
            </a:r>
            <a:r>
              <a:rPr lang="en-US" sz="2400" b="1" spc="-10" dirty="0" smtClean="0">
                <a:solidFill>
                  <a:schemeClr val="bg1"/>
                </a:solidFill>
              </a:rPr>
              <a:t> – GENIUS</a:t>
            </a:r>
            <a:endParaRPr lang="en-US" sz="2400" b="1" dirty="0"/>
          </a:p>
        </p:txBody>
      </p:sp>
      <p:pic>
        <p:nvPicPr>
          <p:cNvPr id="14" name="Picture 2"/>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2168" t="13992" r="74878" b="78545"/>
          <a:stretch/>
        </p:blipFill>
        <p:spPr bwMode="auto">
          <a:xfrm>
            <a:off x="6591171" y="11372"/>
            <a:ext cx="2552830" cy="8268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1" y="103495"/>
            <a:ext cx="7390216" cy="615553"/>
          </a:xfrm>
        </p:spPr>
        <p:txBody>
          <a:bodyPr wrap="square" rtlCol="0">
            <a:spAutoFit/>
          </a:bodyPr>
          <a:lstStyle/>
          <a:p>
            <a:pPr marL="342900" indent="-342900" eaLnBrk="1" fontAlgn="auto" hangingPunct="1">
              <a:spcBef>
                <a:spcPct val="20000"/>
              </a:spcBef>
              <a:spcAft>
                <a:spcPts val="0"/>
              </a:spcAft>
              <a:defRPr/>
            </a:pPr>
            <a:r>
              <a:rPr lang="en-US" sz="2000" b="1" kern="1200" dirty="0" smtClean="0">
                <a:solidFill>
                  <a:schemeClr val="bg1"/>
                </a:solidFill>
                <a:ea typeface="+mn-ea"/>
                <a:cs typeface="Arial" pitchFamily="34" charset="0"/>
              </a:rPr>
              <a:t>Patent Portfolio Analysis </a:t>
            </a:r>
            <a:r>
              <a:rPr lang="en-US" sz="2000" b="1" spc="-10" dirty="0" smtClean="0">
                <a:solidFill>
                  <a:schemeClr val="bg1"/>
                </a:solidFill>
                <a:cs typeface="Arial" pitchFamily="34" charset="0"/>
              </a:rPr>
              <a:t>– </a:t>
            </a:r>
            <a:r>
              <a:rPr lang="fr-FR" sz="2000" b="1" spc="-10" dirty="0">
                <a:solidFill>
                  <a:schemeClr val="bg1"/>
                </a:solidFill>
                <a:cs typeface="Arial" pitchFamily="34" charset="0"/>
              </a:rPr>
              <a:t>CHANGCHUN BOCHAO AUTOMOBILE PARTS CO LTD</a:t>
            </a:r>
            <a:endParaRPr sz="20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7414" name="Picture 2"/>
          <p:cNvPicPr>
            <a:picLocks noChangeAspect="1" noChangeArrowheads="1"/>
          </p:cNvPicPr>
          <p:nvPr/>
        </p:nvPicPr>
        <p:blipFill>
          <a:blip r:embed="rId3" cstate="print"/>
          <a:srcRect/>
          <a:stretch>
            <a:fillRect/>
          </a:stretch>
        </p:blipFill>
        <p:spPr bwMode="auto">
          <a:xfrm>
            <a:off x="228600" y="6324600"/>
            <a:ext cx="1066800" cy="349250"/>
          </a:xfrm>
          <a:prstGeom prst="rect">
            <a:avLst/>
          </a:prstGeom>
          <a:noFill/>
          <a:ln w="9525">
            <a:noFill/>
            <a:miter lim="800000"/>
            <a:headEnd/>
            <a:tailEnd/>
          </a:ln>
        </p:spPr>
      </p:pic>
      <p:graphicFrame>
        <p:nvGraphicFramePr>
          <p:cNvPr id="24" name="Diagram 23"/>
          <p:cNvGraphicFramePr/>
          <p:nvPr>
            <p:extLst>
              <p:ext uri="{D42A27DB-BD31-4B8C-83A1-F6EECF244321}">
                <p14:modId xmlns:p14="http://schemas.microsoft.com/office/powerpoint/2010/main" xmlns="" val="1740216583"/>
              </p:ext>
            </p:extLst>
          </p:nvPr>
        </p:nvGraphicFramePr>
        <p:xfrm>
          <a:off x="0" y="1092115"/>
          <a:ext cx="5019675" cy="2438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5" name="Rounded Rectangle 24"/>
          <p:cNvSpPr/>
          <p:nvPr/>
        </p:nvSpPr>
        <p:spPr>
          <a:xfrm>
            <a:off x="4800600" y="1253669"/>
            <a:ext cx="4191000" cy="3546931"/>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ct val="150000"/>
              </a:lnSpc>
            </a:pPr>
            <a:r>
              <a:rPr lang="en-US" sz="1400" dirty="0" smtClean="0">
                <a:solidFill>
                  <a:schemeClr val="tx1"/>
                </a:solidFill>
                <a:latin typeface="Arial" pitchFamily="34" charset="0"/>
                <a:cs typeface="Arial" pitchFamily="34" charset="0"/>
              </a:rPr>
              <a:t>Changchun Bo Chao is one of the key enterprise </a:t>
            </a:r>
            <a:r>
              <a:rPr lang="en-US" sz="1400" dirty="0">
                <a:solidFill>
                  <a:schemeClr val="tx1"/>
                </a:solidFill>
                <a:latin typeface="Arial" pitchFamily="34" charset="0"/>
                <a:cs typeface="Arial" pitchFamily="34" charset="0"/>
              </a:rPr>
              <a:t>which has achieved the ability of producing high-surface-density natural </a:t>
            </a:r>
            <a:r>
              <a:rPr lang="en-US" sz="1400" dirty="0" smtClean="0">
                <a:solidFill>
                  <a:schemeClr val="tx1"/>
                </a:solidFill>
                <a:latin typeface="Arial" pitchFamily="34" charset="0"/>
                <a:cs typeface="Arial" pitchFamily="34" charset="0"/>
              </a:rPr>
              <a:t>fiber </a:t>
            </a:r>
            <a:r>
              <a:rPr lang="en-US" sz="1400" dirty="0">
                <a:solidFill>
                  <a:schemeClr val="tx1"/>
                </a:solidFill>
                <a:latin typeface="Arial" pitchFamily="34" charset="0"/>
                <a:cs typeface="Arial" pitchFamily="34" charset="0"/>
              </a:rPr>
              <a:t>composite </a:t>
            </a:r>
            <a:r>
              <a:rPr lang="en-US" sz="1400" dirty="0" smtClean="0">
                <a:solidFill>
                  <a:schemeClr val="tx1"/>
                </a:solidFill>
                <a:latin typeface="Arial" pitchFamily="34" charset="0"/>
                <a:cs typeface="Arial" pitchFamily="34" charset="0"/>
              </a:rPr>
              <a:t>materials in China. </a:t>
            </a:r>
            <a:r>
              <a:rPr lang="en-US" sz="1400" dirty="0">
                <a:solidFill>
                  <a:schemeClr val="tx1"/>
                </a:solidFill>
                <a:latin typeface="Arial" pitchFamily="34" charset="0"/>
                <a:cs typeface="Arial" pitchFamily="34" charset="0"/>
              </a:rPr>
              <a:t>It has become the preferred natural </a:t>
            </a:r>
            <a:r>
              <a:rPr lang="en-US" sz="1400" dirty="0" smtClean="0">
                <a:solidFill>
                  <a:schemeClr val="tx1"/>
                </a:solidFill>
                <a:latin typeface="Arial" pitchFamily="34" charset="0"/>
                <a:cs typeface="Arial" pitchFamily="34" charset="0"/>
              </a:rPr>
              <a:t>fiber </a:t>
            </a:r>
            <a:r>
              <a:rPr lang="en-US" sz="1400" dirty="0">
                <a:solidFill>
                  <a:schemeClr val="tx1"/>
                </a:solidFill>
                <a:latin typeface="Arial" pitchFamily="34" charset="0"/>
                <a:cs typeface="Arial" pitchFamily="34" charset="0"/>
              </a:rPr>
              <a:t>material supplier of composites-producing </a:t>
            </a:r>
            <a:r>
              <a:rPr lang="en-US" sz="1400" dirty="0" smtClean="0">
                <a:solidFill>
                  <a:schemeClr val="tx1"/>
                </a:solidFill>
                <a:latin typeface="Arial" pitchFamily="34" charset="0"/>
                <a:cs typeface="Arial" pitchFamily="34" charset="0"/>
              </a:rPr>
              <a:t>companies. Low-Pressure-Natural-Fiber</a:t>
            </a:r>
            <a:r>
              <a:rPr lang="en-US" sz="1400" dirty="0">
                <a:solidFill>
                  <a:schemeClr val="tx1"/>
                </a:solidFill>
                <a:latin typeface="Arial" pitchFamily="34" charset="0"/>
                <a:cs typeface="Arial" pitchFamily="34" charset="0"/>
              </a:rPr>
              <a:t>, an absolutely environment friendly material with features of renewable natural </a:t>
            </a:r>
            <a:r>
              <a:rPr lang="en-US" sz="1400" dirty="0" smtClean="0">
                <a:solidFill>
                  <a:schemeClr val="tx1"/>
                </a:solidFill>
                <a:latin typeface="Arial" pitchFamily="34" charset="0"/>
                <a:cs typeface="Arial" pitchFamily="34" charset="0"/>
              </a:rPr>
              <a:t>fiber </a:t>
            </a:r>
            <a:r>
              <a:rPr lang="en-US" sz="1400" dirty="0">
                <a:solidFill>
                  <a:schemeClr val="tx1"/>
                </a:solidFill>
                <a:latin typeface="Arial" pitchFamily="34" charset="0"/>
                <a:cs typeface="Arial" pitchFamily="34" charset="0"/>
              </a:rPr>
              <a:t>reinforced, supper machinability, wide applications.</a:t>
            </a:r>
            <a:endParaRPr lang="en-IN" sz="1400" b="1" dirty="0" smtClean="0">
              <a:solidFill>
                <a:schemeClr val="tx1"/>
              </a:solidFill>
              <a:latin typeface="Arial" pitchFamily="34" charset="0"/>
              <a:cs typeface="Arial" pitchFamily="34" charset="0"/>
            </a:endParaRPr>
          </a:p>
        </p:txBody>
      </p:sp>
      <p:sp>
        <p:nvSpPr>
          <p:cNvPr id="27" name="object 6"/>
          <p:cNvSpPr txBox="1">
            <a:spLocks/>
          </p:cNvSpPr>
          <p:nvPr/>
        </p:nvSpPr>
        <p:spPr bwMode="auto">
          <a:xfrm>
            <a:off x="711200" y="4051756"/>
            <a:ext cx="372925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21</a:t>
            </a:fld>
            <a:endParaRPr lang="en-IN"/>
          </a:p>
        </p:txBody>
      </p:sp>
      <p:sp>
        <p:nvSpPr>
          <p:cNvPr id="4" name="Rectangle 3"/>
          <p:cNvSpPr/>
          <p:nvPr/>
        </p:nvSpPr>
        <p:spPr>
          <a:xfrm>
            <a:off x="5613579" y="762000"/>
            <a:ext cx="2082621" cy="507831"/>
          </a:xfrm>
          <a:prstGeom prst="rect">
            <a:avLst/>
          </a:prstGeom>
        </p:spPr>
        <p:txBody>
          <a:bodyPr wrap="none">
            <a:spAutoFit/>
          </a:bodyPr>
          <a:lstStyle/>
          <a:p>
            <a:pPr algn="just">
              <a:lnSpc>
                <a:spcPct val="150000"/>
              </a:lnSpc>
            </a:pPr>
            <a:r>
              <a:rPr lang="en-IN" b="1" dirty="0">
                <a:solidFill>
                  <a:srgbClr val="C00000"/>
                </a:solidFill>
                <a:latin typeface="Calibri (Body)"/>
              </a:rPr>
              <a:t>Company Profile </a:t>
            </a:r>
          </a:p>
        </p:txBody>
      </p:sp>
      <p:graphicFrame>
        <p:nvGraphicFramePr>
          <p:cNvPr id="20" name="Chart 19"/>
          <p:cNvGraphicFramePr>
            <a:graphicFrameLocks/>
          </p:cNvGraphicFramePr>
          <p:nvPr>
            <p:extLst>
              <p:ext uri="{D42A27DB-BD31-4B8C-83A1-F6EECF244321}">
                <p14:modId xmlns:p14="http://schemas.microsoft.com/office/powerpoint/2010/main" xmlns="" val="1462297331"/>
              </p:ext>
            </p:extLst>
          </p:nvPr>
        </p:nvGraphicFramePr>
        <p:xfrm>
          <a:off x="381000" y="4110338"/>
          <a:ext cx="3960000" cy="2160000"/>
        </p:xfrm>
        <a:graphic>
          <a:graphicData uri="http://schemas.openxmlformats.org/drawingml/2006/chart">
            <c:chart xmlns:c="http://schemas.openxmlformats.org/drawingml/2006/chart" xmlns:r="http://schemas.openxmlformats.org/officeDocument/2006/relationships" r:id="rId8"/>
          </a:graphicData>
        </a:graphic>
      </p:graphicFrame>
      <p:pic>
        <p:nvPicPr>
          <p:cNvPr id="13" name="Picture 2"/>
          <p:cNvPicPr>
            <a:picLocks noChangeAspect="1" noChangeArrowheads="1"/>
          </p:cNvPicPr>
          <p:nvPr/>
        </p:nvPicPr>
        <p:blipFill rotWithShape="1">
          <a:blip r:embed="rId9" cstate="print">
            <a:extLst>
              <a:ext uri="{28A0092B-C50C-407E-A947-70E740481C1C}">
                <a14:useLocalDpi xmlns:a14="http://schemas.microsoft.com/office/drawing/2010/main" xmlns="" val="0"/>
              </a:ext>
            </a:extLst>
          </a:blip>
          <a:srcRect l="45104" t="13992" r="45893" b="80598"/>
          <a:stretch/>
        </p:blipFill>
        <p:spPr bwMode="auto">
          <a:xfrm>
            <a:off x="7239000" y="118370"/>
            <a:ext cx="1904999" cy="6436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Rounded Rectangle 13"/>
          <p:cNvSpPr/>
          <p:nvPr/>
        </p:nvSpPr>
        <p:spPr>
          <a:xfrm>
            <a:off x="381000" y="1133058"/>
            <a:ext cx="4191000" cy="2514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Rounded Rectangle 14"/>
          <p:cNvSpPr/>
          <p:nvPr/>
        </p:nvSpPr>
        <p:spPr>
          <a:xfrm>
            <a:off x="457200" y="3810000"/>
            <a:ext cx="4038600" cy="23175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xmlns="" val="2507823083"/>
              </p:ext>
            </p:extLst>
          </p:nvPr>
        </p:nvGraphicFramePr>
        <p:xfrm>
          <a:off x="185382" y="1219200"/>
          <a:ext cx="4386618" cy="2860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xmlns="" val="29419684"/>
              </p:ext>
            </p:extLst>
          </p:nvPr>
        </p:nvGraphicFramePr>
        <p:xfrm>
          <a:off x="762000" y="4495800"/>
          <a:ext cx="3657600" cy="1905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6" name="Chart 5"/>
          <p:cNvGraphicFramePr>
            <a:graphicFrameLocks/>
          </p:cNvGraphicFramePr>
          <p:nvPr>
            <p:extLst>
              <p:ext uri="{D42A27DB-BD31-4B8C-83A1-F6EECF244321}">
                <p14:modId xmlns:p14="http://schemas.microsoft.com/office/powerpoint/2010/main" xmlns="" val="3620197382"/>
              </p:ext>
            </p:extLst>
          </p:nvPr>
        </p:nvGraphicFramePr>
        <p:xfrm>
          <a:off x="4906370" y="2085833"/>
          <a:ext cx="3636000" cy="19812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7" name="Chart 6"/>
          <p:cNvGraphicFramePr>
            <a:graphicFrameLocks/>
          </p:cNvGraphicFramePr>
          <p:nvPr>
            <p:extLst>
              <p:ext uri="{D42A27DB-BD31-4B8C-83A1-F6EECF244321}">
                <p14:modId xmlns:p14="http://schemas.microsoft.com/office/powerpoint/2010/main" xmlns="" val="398933084"/>
              </p:ext>
            </p:extLst>
          </p:nvPr>
        </p:nvGraphicFramePr>
        <p:xfrm>
          <a:off x="5334000" y="4453719"/>
          <a:ext cx="3096000" cy="2160000"/>
        </p:xfrm>
        <a:graphic>
          <a:graphicData uri="http://schemas.openxmlformats.org/drawingml/2006/chart">
            <c:chart xmlns:c="http://schemas.openxmlformats.org/drawingml/2006/chart" xmlns:r="http://schemas.openxmlformats.org/officeDocument/2006/relationships" r:id="rId11"/>
          </a:graphicData>
        </a:graphic>
      </p:graphicFrame>
      <p:sp>
        <p:nvSpPr>
          <p:cNvPr id="8" name="object 6"/>
          <p:cNvSpPr txBox="1">
            <a:spLocks/>
          </p:cNvSpPr>
          <p:nvPr/>
        </p:nvSpPr>
        <p:spPr bwMode="auto">
          <a:xfrm>
            <a:off x="2390782" y="1066800"/>
            <a:ext cx="372925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Product–wise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9" name="object 6"/>
          <p:cNvSpPr txBox="1">
            <a:spLocks/>
          </p:cNvSpPr>
          <p:nvPr/>
        </p:nvSpPr>
        <p:spPr bwMode="auto">
          <a:xfrm>
            <a:off x="2514600" y="4191000"/>
            <a:ext cx="4044856"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Application-wise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0" name="object 6"/>
          <p:cNvSpPr txBox="1">
            <a:spLocks/>
          </p:cNvSpPr>
          <p:nvPr/>
        </p:nvSpPr>
        <p:spPr>
          <a:xfrm>
            <a:off x="380999" y="54114"/>
            <a:ext cx="6858001" cy="707886"/>
          </a:xfrm>
          <a:prstGeom prst="rect">
            <a:avLst/>
          </a:prstGeom>
        </p:spPr>
        <p:txBody>
          <a:bodyPr wrap="square" rtlCol="0">
            <a:spAutoFit/>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marL="342900" indent="-342900" eaLnBrk="1" fontAlgn="auto" hangingPunct="1">
              <a:spcBef>
                <a:spcPct val="20000"/>
              </a:spcBef>
              <a:spcAft>
                <a:spcPts val="0"/>
              </a:spcAft>
              <a:defRPr/>
            </a:pPr>
            <a:r>
              <a:rPr lang="en-US" sz="2000" b="1" kern="1200" dirty="0" smtClean="0">
                <a:solidFill>
                  <a:schemeClr val="bg1"/>
                </a:solidFill>
                <a:cs typeface="Arial" pitchFamily="34" charset="0"/>
              </a:rPr>
              <a:t>Patent Portfolio Analysis </a:t>
            </a:r>
            <a:r>
              <a:rPr lang="en-US" sz="2000" b="1" spc="-10" dirty="0" smtClean="0">
                <a:solidFill>
                  <a:schemeClr val="bg1"/>
                </a:solidFill>
                <a:cs typeface="Arial" pitchFamily="34" charset="0"/>
              </a:rPr>
              <a:t>– CHANGCHUN BOCHAO AUTOMOBILE PARTS CO LTD</a:t>
            </a:r>
            <a:endParaRPr lang="en-US" sz="2000" spc="-10" dirty="0">
              <a:solidFill>
                <a:schemeClr val="bg1"/>
              </a:solidFill>
              <a:cs typeface="Arial" pitchFamily="34" charset="0"/>
            </a:endParaRPr>
          </a:p>
        </p:txBody>
      </p:sp>
      <p:sp>
        <p:nvSpPr>
          <p:cNvPr id="11" name="TextBox 10"/>
          <p:cNvSpPr txBox="1"/>
          <p:nvPr/>
        </p:nvSpPr>
        <p:spPr>
          <a:xfrm>
            <a:off x="438164" y="3685401"/>
            <a:ext cx="4078361" cy="276999"/>
          </a:xfrm>
          <a:prstGeom prst="rect">
            <a:avLst/>
          </a:prstGeom>
          <a:noFill/>
        </p:spPr>
        <p:txBody>
          <a:bodyPr wrap="none" rtlCol="0">
            <a:spAutoFit/>
          </a:bodyPr>
          <a:lstStyle/>
          <a:p>
            <a:r>
              <a:rPr lang="en-IN" sz="1200" dirty="0" smtClean="0"/>
              <a:t>NF = Cotton, Flax, Hemp, Jute, Bamboo, Sisal, </a:t>
            </a:r>
            <a:r>
              <a:rPr lang="en-IN" sz="1200" dirty="0" err="1" smtClean="0"/>
              <a:t>Kenaf</a:t>
            </a:r>
            <a:r>
              <a:rPr lang="en-IN" sz="1200" dirty="0" smtClean="0"/>
              <a:t> etc</a:t>
            </a:r>
            <a:endParaRPr lang="en-IN" sz="1200" dirty="0"/>
          </a:p>
        </p:txBody>
      </p:sp>
      <p:pic>
        <p:nvPicPr>
          <p:cNvPr id="12" name="Picture 2"/>
          <p:cNvPicPr>
            <a:picLocks noChangeAspect="1" noChangeArrowheads="1"/>
          </p:cNvPicPr>
          <p:nvPr/>
        </p:nvPicPr>
        <p:blipFill rotWithShape="1">
          <a:blip r:embed="rId12" cstate="print">
            <a:extLst>
              <a:ext uri="{28A0092B-C50C-407E-A947-70E740481C1C}">
                <a14:useLocalDpi xmlns:a14="http://schemas.microsoft.com/office/drawing/2010/main" xmlns="" val="0"/>
              </a:ext>
            </a:extLst>
          </a:blip>
          <a:srcRect l="45104" t="13992" r="45893" b="80598"/>
          <a:stretch/>
        </p:blipFill>
        <p:spPr bwMode="auto">
          <a:xfrm>
            <a:off x="7239000" y="152400"/>
            <a:ext cx="1904999" cy="6436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3" name="Rounded Rectangle 12"/>
          <p:cNvSpPr/>
          <p:nvPr/>
        </p:nvSpPr>
        <p:spPr>
          <a:xfrm>
            <a:off x="307075" y="1552433"/>
            <a:ext cx="4191000" cy="25146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Rounded Rectangle 13"/>
          <p:cNvSpPr/>
          <p:nvPr/>
        </p:nvSpPr>
        <p:spPr>
          <a:xfrm>
            <a:off x="685800" y="4724400"/>
            <a:ext cx="3810000" cy="1447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p:cNvSpPr>
            <a:spLocks noGrp="1"/>
          </p:cNvSpPr>
          <p:nvPr>
            <p:ph type="sldNum" sz="quarter" idx="12"/>
          </p:nvPr>
        </p:nvSpPr>
        <p:spPr/>
        <p:txBody>
          <a:bodyPr/>
          <a:lstStyle/>
          <a:p>
            <a:pPr>
              <a:defRPr/>
            </a:pPr>
            <a:fld id="{F464AE3C-6DE8-4057-A5E9-FE67EE97612B}" type="slidenum">
              <a:rPr lang="en-IN" smtClean="0"/>
              <a:pPr>
                <a:defRPr/>
              </a:pPr>
              <a:t>22</a:t>
            </a:fld>
            <a:endParaRPr lang="en-IN"/>
          </a:p>
        </p:txBody>
      </p:sp>
      <p:sp>
        <p:nvSpPr>
          <p:cNvPr id="15" name="Rounded Rectangle 14"/>
          <p:cNvSpPr/>
          <p:nvPr/>
        </p:nvSpPr>
        <p:spPr>
          <a:xfrm>
            <a:off x="4753970" y="1869516"/>
            <a:ext cx="3962400" cy="202823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Rounded Rectangle 15"/>
          <p:cNvSpPr/>
          <p:nvPr/>
        </p:nvSpPr>
        <p:spPr>
          <a:xfrm>
            <a:off x="5334000" y="4572000"/>
            <a:ext cx="2857500" cy="1828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7" name="Picture 2"/>
          <p:cNvPicPr>
            <a:picLocks noChangeAspect="1" noChangeArrowheads="1"/>
          </p:cNvPicPr>
          <p:nvPr/>
        </p:nvPicPr>
        <p:blipFill>
          <a:blip r:embed="rId13" cstate="print"/>
          <a:srcRect/>
          <a:stretch>
            <a:fillRect/>
          </a:stretch>
        </p:blipFill>
        <p:spPr bwMode="auto">
          <a:xfrm>
            <a:off x="152400" y="6356350"/>
            <a:ext cx="1143000" cy="349250"/>
          </a:xfrm>
          <a:prstGeom prst="rect">
            <a:avLst/>
          </a:prstGeom>
          <a:noFill/>
          <a:ln w="9525">
            <a:noFill/>
            <a:miter lim="800000"/>
            <a:headEnd/>
            <a:tailEnd/>
          </a:ln>
        </p:spPr>
      </p:pic>
    </p:spTree>
    <p:extLst>
      <p:ext uri="{BB962C8B-B14F-4D97-AF65-F5344CB8AC3E}">
        <p14:creationId xmlns:p14="http://schemas.microsoft.com/office/powerpoint/2010/main" xmlns="" val="27990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7" name="Rectangle 16"/>
          <p:cNvSpPr/>
          <p:nvPr/>
        </p:nvSpPr>
        <p:spPr>
          <a:xfrm>
            <a:off x="304800" y="1143000"/>
            <a:ext cx="7620000" cy="338554"/>
          </a:xfrm>
          <a:prstGeom prst="rect">
            <a:avLst/>
          </a:prstGeom>
        </p:spPr>
        <p:txBody>
          <a:bodyPr wrap="square">
            <a:spAutoFit/>
          </a:bodyPr>
          <a:lstStyle/>
          <a:p>
            <a:pPr algn="just"/>
            <a:r>
              <a:rPr lang="en-IN" sz="1600" b="1" dirty="0" smtClean="0">
                <a:latin typeface="Calibri (Body)"/>
              </a:rPr>
              <a:t>Key Patents:</a:t>
            </a:r>
          </a:p>
        </p:txBody>
      </p:sp>
      <p:graphicFrame>
        <p:nvGraphicFramePr>
          <p:cNvPr id="18" name="Table 17"/>
          <p:cNvGraphicFramePr>
            <a:graphicFrameLocks noGrp="1"/>
          </p:cNvGraphicFramePr>
          <p:nvPr>
            <p:extLst>
              <p:ext uri="{D42A27DB-BD31-4B8C-83A1-F6EECF244321}">
                <p14:modId xmlns:p14="http://schemas.microsoft.com/office/powerpoint/2010/main" xmlns="" val="850822482"/>
              </p:ext>
            </p:extLst>
          </p:nvPr>
        </p:nvGraphicFramePr>
        <p:xfrm>
          <a:off x="152400" y="1752600"/>
          <a:ext cx="8763000" cy="3429000"/>
        </p:xfrm>
        <a:graphic>
          <a:graphicData uri="http://schemas.openxmlformats.org/drawingml/2006/table">
            <a:tbl>
              <a:tblPr firstRow="1" bandRow="1">
                <a:tableStyleId>{5C22544A-7EE6-4342-B048-85BDC9FD1C3A}</a:tableStyleId>
              </a:tblPr>
              <a:tblGrid>
                <a:gridCol w="1676400"/>
                <a:gridCol w="7086600"/>
              </a:tblGrid>
              <a:tr h="552504">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1315902">
                <a:tc>
                  <a:txBody>
                    <a:bodyPr/>
                    <a:lstStyle/>
                    <a:p>
                      <a:pPr algn="ctr">
                        <a:lnSpc>
                          <a:spcPct val="115000"/>
                        </a:lnSpc>
                        <a:spcAft>
                          <a:spcPts val="1000"/>
                        </a:spcAft>
                      </a:pPr>
                      <a:r>
                        <a:rPr lang="en-IN" sz="1200" b="1" dirty="0" smtClean="0">
                          <a:latin typeface="Arial" pitchFamily="34" charset="0"/>
                          <a:ea typeface="Calibri"/>
                          <a:cs typeface="Arial" pitchFamily="34" charset="0"/>
                        </a:rPr>
                        <a:t>CN108099298A</a:t>
                      </a:r>
                      <a:endParaRPr lang="en-IN" sz="1200" dirty="0">
                        <a:latin typeface="Arial" pitchFamily="34" charset="0"/>
                        <a:ea typeface="Calibri"/>
                        <a:cs typeface="Arial" pitchFamily="34" charset="0"/>
                      </a:endParaRPr>
                    </a:p>
                  </a:txBody>
                  <a:tcPr marL="9525" marR="9525" marT="9525" marB="0" anchor="ctr"/>
                </a:tc>
                <a:tc>
                  <a:txBody>
                    <a:bodyPr/>
                    <a:lstStyle/>
                    <a:p>
                      <a:pPr algn="just">
                        <a:lnSpc>
                          <a:spcPct val="115000"/>
                        </a:lnSpc>
                        <a:spcAft>
                          <a:spcPts val="1000"/>
                        </a:spcAft>
                      </a:pPr>
                      <a:r>
                        <a:rPr lang="en-US" sz="1200" b="0" i="0" dirty="0" smtClean="0">
                          <a:solidFill>
                            <a:schemeClr val="dk1"/>
                          </a:solidFill>
                          <a:effectLst/>
                          <a:latin typeface="Arial" pitchFamily="34" charset="0"/>
                          <a:ea typeface="+mn-ea"/>
                          <a:cs typeface="Arial" pitchFamily="34" charset="0"/>
                        </a:rPr>
                        <a:t>The present invention discloses a species of formaldehyde and acetaldehyde released natural </a:t>
                      </a:r>
                      <a:r>
                        <a:rPr lang="en-US" sz="1200" b="0" i="0" u="sng" dirty="0" smtClean="0">
                          <a:solidFill>
                            <a:schemeClr val="dk1"/>
                          </a:solidFill>
                          <a:effectLst/>
                          <a:latin typeface="Arial" pitchFamily="34" charset="0"/>
                          <a:ea typeface="+mn-ea"/>
                          <a:cs typeface="Arial" pitchFamily="34" charset="0"/>
                        </a:rPr>
                        <a:t>hemp fiber polymer matrix composites reinforced felt material and its preparation method</a:t>
                      </a:r>
                      <a:r>
                        <a:rPr lang="en-US" sz="1200" b="0" i="0" dirty="0" smtClean="0">
                          <a:solidFill>
                            <a:schemeClr val="dk1"/>
                          </a:solidFill>
                          <a:effectLst/>
                          <a:latin typeface="Arial" pitchFamily="34" charset="0"/>
                          <a:ea typeface="+mn-ea"/>
                          <a:cs typeface="Arial" pitchFamily="34" charset="0"/>
                        </a:rPr>
                        <a:t>, belonging to the field of design and manufacture of automotive materials. </a:t>
                      </a:r>
                      <a:r>
                        <a:rPr lang="en-US" sz="1200" b="0" i="0" u="sng" dirty="0" smtClean="0">
                          <a:solidFill>
                            <a:schemeClr val="dk1"/>
                          </a:solidFill>
                          <a:effectLst/>
                          <a:latin typeface="Arial" pitchFamily="34" charset="0"/>
                          <a:ea typeface="+mn-ea"/>
                          <a:cs typeface="Arial" pitchFamily="34" charset="0"/>
                        </a:rPr>
                        <a:t>P</a:t>
                      </a:r>
                      <a:r>
                        <a:rPr lang="en-IN" sz="1200" b="0" i="0" u="sng" dirty="0" err="1" smtClean="0">
                          <a:solidFill>
                            <a:schemeClr val="dk1"/>
                          </a:solidFill>
                          <a:effectLst/>
                          <a:latin typeface="Arial" pitchFamily="34" charset="0"/>
                          <a:ea typeface="+mn-ea"/>
                          <a:cs typeface="Arial" pitchFamily="34" charset="0"/>
                        </a:rPr>
                        <a:t>olymer</a:t>
                      </a:r>
                      <a:r>
                        <a:rPr lang="en-IN" sz="1200" b="0" i="0" u="sng" dirty="0" smtClean="0">
                          <a:solidFill>
                            <a:schemeClr val="dk1"/>
                          </a:solidFill>
                          <a:effectLst/>
                          <a:latin typeface="Arial" pitchFamily="34" charset="0"/>
                          <a:ea typeface="+mn-ea"/>
                          <a:cs typeface="Arial" pitchFamily="34" charset="0"/>
                        </a:rPr>
                        <a:t> is a polymeric </a:t>
                      </a:r>
                      <a:r>
                        <a:rPr lang="en-IN" sz="1200" b="0" i="0" u="sng" dirty="0" err="1" smtClean="0">
                          <a:solidFill>
                            <a:schemeClr val="dk1"/>
                          </a:solidFill>
                          <a:effectLst/>
                          <a:latin typeface="Arial" pitchFamily="34" charset="0"/>
                          <a:ea typeface="+mn-ea"/>
                          <a:cs typeface="Arial" pitchFamily="34" charset="0"/>
                        </a:rPr>
                        <a:t>fibers</a:t>
                      </a:r>
                      <a:r>
                        <a:rPr lang="en-IN" sz="1200" b="0" i="0" u="sng" dirty="0" smtClean="0">
                          <a:solidFill>
                            <a:schemeClr val="dk1"/>
                          </a:solidFill>
                          <a:effectLst/>
                          <a:latin typeface="Arial" pitchFamily="34" charset="0"/>
                          <a:ea typeface="+mn-ea"/>
                          <a:cs typeface="Arial" pitchFamily="34" charset="0"/>
                        </a:rPr>
                        <a:t> may be polypropylene PP, polyethylene PE, polycarbonates PC, nylon 6PA6, nylon 66PA66 or </a:t>
                      </a:r>
                      <a:r>
                        <a:rPr lang="en-IN" sz="1200" b="0" i="0" u="sng" dirty="0" err="1" smtClean="0">
                          <a:solidFill>
                            <a:schemeClr val="dk1"/>
                          </a:solidFill>
                          <a:effectLst/>
                          <a:latin typeface="Arial" pitchFamily="34" charset="0"/>
                          <a:ea typeface="+mn-ea"/>
                          <a:cs typeface="Arial" pitchFamily="34" charset="0"/>
                        </a:rPr>
                        <a:t>polylactide</a:t>
                      </a:r>
                      <a:r>
                        <a:rPr lang="en-IN" sz="1200" b="0" i="0" u="sng" dirty="0" smtClean="0">
                          <a:solidFill>
                            <a:schemeClr val="dk1"/>
                          </a:solidFill>
                          <a:effectLst/>
                          <a:latin typeface="Arial" pitchFamily="34" charset="0"/>
                          <a:ea typeface="+mn-ea"/>
                          <a:cs typeface="Arial" pitchFamily="34" charset="0"/>
                        </a:rPr>
                        <a:t> (or </a:t>
                      </a:r>
                      <a:r>
                        <a:rPr lang="en-IN" sz="1200" b="0" i="0" u="sng" dirty="0" err="1" smtClean="0">
                          <a:solidFill>
                            <a:schemeClr val="dk1"/>
                          </a:solidFill>
                          <a:effectLst/>
                          <a:latin typeface="Arial" pitchFamily="34" charset="0"/>
                          <a:ea typeface="+mn-ea"/>
                          <a:cs typeface="Arial" pitchFamily="34" charset="0"/>
                        </a:rPr>
                        <a:t>polylactic</a:t>
                      </a:r>
                      <a:r>
                        <a:rPr lang="en-IN" sz="1200" b="0" i="0" u="sng" dirty="0" smtClean="0">
                          <a:solidFill>
                            <a:schemeClr val="dk1"/>
                          </a:solidFill>
                          <a:effectLst/>
                          <a:latin typeface="Arial" pitchFamily="34" charset="0"/>
                          <a:ea typeface="+mn-ea"/>
                          <a:cs typeface="Arial" pitchFamily="34" charset="0"/>
                        </a:rPr>
                        <a:t> acid) PLA.</a:t>
                      </a:r>
                      <a:endParaRPr lang="en-IN" sz="1200" b="0" u="sng" dirty="0">
                        <a:latin typeface="Arial" pitchFamily="34" charset="0"/>
                        <a:ea typeface="Calibri"/>
                        <a:cs typeface="Arial" pitchFamily="34" charset="0"/>
                      </a:endParaRPr>
                    </a:p>
                  </a:txBody>
                  <a:tcPr marL="9525" marR="9525" marT="9525" marB="0" anchor="ctr"/>
                </a:tc>
              </a:tr>
              <a:tr h="1560594">
                <a:tc>
                  <a:txBody>
                    <a:bodyPr/>
                    <a:lstStyle/>
                    <a:p>
                      <a:pPr algn="ctr">
                        <a:lnSpc>
                          <a:spcPct val="115000"/>
                        </a:lnSpc>
                        <a:spcAft>
                          <a:spcPts val="1000"/>
                        </a:spcAft>
                      </a:pPr>
                      <a:r>
                        <a:rPr lang="en-IN" sz="1200" b="1" dirty="0" smtClean="0">
                          <a:latin typeface="Arial" pitchFamily="34" charset="0"/>
                          <a:ea typeface="Calibri"/>
                          <a:cs typeface="Arial" pitchFamily="34" charset="0"/>
                        </a:rPr>
                        <a:t>CN106476356A</a:t>
                      </a:r>
                      <a:endParaRPr lang="en-IN" sz="1200" dirty="0">
                        <a:latin typeface="Arial" pitchFamily="34" charset="0"/>
                        <a:ea typeface="Calibri"/>
                        <a:cs typeface="Arial" pitchFamily="34" charset="0"/>
                      </a:endParaRPr>
                    </a:p>
                  </a:txBody>
                  <a:tcPr marL="9525" marR="9525" marT="9525" marB="0" anchor="ctr"/>
                </a:tc>
                <a:tc>
                  <a:txBody>
                    <a:bodyPr/>
                    <a:lstStyle/>
                    <a:p>
                      <a:pPr algn="just">
                        <a:lnSpc>
                          <a:spcPct val="115000"/>
                        </a:lnSpc>
                        <a:spcAft>
                          <a:spcPts val="1000"/>
                        </a:spcAft>
                      </a:pPr>
                      <a:r>
                        <a:rPr lang="en-US" sz="1200" b="0" i="0" dirty="0" smtClean="0">
                          <a:solidFill>
                            <a:schemeClr val="dk1"/>
                          </a:solidFill>
                          <a:effectLst/>
                          <a:latin typeface="Arial" pitchFamily="34" charset="0"/>
                          <a:ea typeface="+mn-ea"/>
                          <a:cs typeface="Arial" pitchFamily="34" charset="0"/>
                        </a:rPr>
                        <a:t>The invention provides a fibrilia enhanced polyurethane composite board and a preparation method thereof, and belongs to the </a:t>
                      </a:r>
                      <a:r>
                        <a:rPr lang="en-US" sz="1200" b="0" i="0" u="sng" dirty="0" smtClean="0">
                          <a:solidFill>
                            <a:schemeClr val="dk1"/>
                          </a:solidFill>
                          <a:effectLst/>
                          <a:latin typeface="Arial" pitchFamily="34" charset="0"/>
                          <a:ea typeface="+mn-ea"/>
                          <a:cs typeface="Arial" pitchFamily="34" charset="0"/>
                        </a:rPr>
                        <a:t>field of automobile material design </a:t>
                      </a:r>
                      <a:r>
                        <a:rPr lang="en-US" sz="1200" b="0" i="0" dirty="0" smtClean="0">
                          <a:solidFill>
                            <a:schemeClr val="dk1"/>
                          </a:solidFill>
                          <a:effectLst/>
                          <a:latin typeface="Arial" pitchFamily="34" charset="0"/>
                          <a:ea typeface="+mn-ea"/>
                          <a:cs typeface="Arial" pitchFamily="34" charset="0"/>
                        </a:rPr>
                        <a:t>and manufacturing.  The present invention proposes to add a </a:t>
                      </a:r>
                      <a:r>
                        <a:rPr lang="en-US" sz="1200" b="0" i="0" u="sng" dirty="0" smtClean="0">
                          <a:solidFill>
                            <a:schemeClr val="dk1"/>
                          </a:solidFill>
                          <a:effectLst/>
                          <a:latin typeface="Arial" pitchFamily="34" charset="0"/>
                          <a:ea typeface="+mn-ea"/>
                          <a:cs typeface="Arial" pitchFamily="34" charset="0"/>
                        </a:rPr>
                        <a:t>hemp fiber reinforced polyurethane between the double skin panel as the intermediate layer</a:t>
                      </a:r>
                      <a:r>
                        <a:rPr lang="en-US" sz="1200" b="0" i="0" dirty="0" smtClean="0">
                          <a:solidFill>
                            <a:schemeClr val="dk1"/>
                          </a:solidFill>
                          <a:effectLst/>
                          <a:latin typeface="Arial" pitchFamily="34" charset="0"/>
                          <a:ea typeface="+mn-ea"/>
                          <a:cs typeface="Arial" pitchFamily="34" charset="0"/>
                        </a:rPr>
                        <a:t>, to achieve a new type of hemp fiber reinforced polyurethane composite panels. The preparation method comprises the following steps: firstly, laying a refinedly opened fibrilia felt on one panel layer; then, spraying the polyurethane on the fibrilia felt; next, laying the other panel layer on the polyurethane; then, heating, shaping and cooling to obtain a product. </a:t>
                      </a:r>
                      <a:endParaRPr lang="en-IN" sz="1200" b="0" dirty="0">
                        <a:latin typeface="Arial" pitchFamily="34" charset="0"/>
                        <a:ea typeface="Calibri"/>
                        <a:cs typeface="Arial" pitchFamily="34" charset="0"/>
                      </a:endParaRPr>
                    </a:p>
                  </a:txBody>
                  <a:tcPr marL="9525" marR="9525" marT="9525" marB="0" anchor="ctr"/>
                </a:tc>
              </a:tr>
            </a:tbl>
          </a:graphicData>
        </a:graphic>
      </p:graphicFrame>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23</a:t>
            </a:fld>
            <a:endParaRPr lang="en-IN"/>
          </a:p>
        </p:txBody>
      </p:sp>
      <p:sp>
        <p:nvSpPr>
          <p:cNvPr id="19" name="object 6"/>
          <p:cNvSpPr txBox="1">
            <a:spLocks noGrp="1"/>
          </p:cNvSpPr>
          <p:nvPr>
            <p:ph type="title"/>
          </p:nvPr>
        </p:nvSpPr>
        <p:spPr>
          <a:xfrm>
            <a:off x="1" y="76200"/>
            <a:ext cx="7239000" cy="615553"/>
          </a:xfrm>
        </p:spPr>
        <p:txBody>
          <a:bodyPr wrap="square" rtlCol="0">
            <a:spAutoFit/>
          </a:bodyPr>
          <a:lstStyle/>
          <a:p>
            <a:pPr marL="342900" indent="-342900" eaLnBrk="1" fontAlgn="auto" hangingPunct="1">
              <a:spcBef>
                <a:spcPct val="20000"/>
              </a:spcBef>
              <a:spcAft>
                <a:spcPts val="0"/>
              </a:spcAft>
              <a:defRPr/>
            </a:pPr>
            <a:r>
              <a:rPr lang="en-US" sz="2000" b="1" kern="1200" dirty="0" smtClean="0">
                <a:solidFill>
                  <a:schemeClr val="bg1"/>
                </a:solidFill>
                <a:ea typeface="+mn-ea"/>
                <a:cs typeface="Arial" pitchFamily="34" charset="0"/>
              </a:rPr>
              <a:t>Patent Portfolio Analysis </a:t>
            </a:r>
            <a:r>
              <a:rPr lang="en-US" sz="2000" b="1" spc="-10" dirty="0" smtClean="0">
                <a:solidFill>
                  <a:schemeClr val="bg1"/>
                </a:solidFill>
                <a:cs typeface="Arial" pitchFamily="34" charset="0"/>
              </a:rPr>
              <a:t>– </a:t>
            </a:r>
            <a:r>
              <a:rPr lang="fr-FR" sz="2000" b="1" spc="-10" dirty="0">
                <a:solidFill>
                  <a:schemeClr val="bg1"/>
                </a:solidFill>
                <a:cs typeface="Arial" pitchFamily="34" charset="0"/>
              </a:rPr>
              <a:t>CHANGCHUN BOCHAO AUTOMOBILE PARTS CO LTD</a:t>
            </a:r>
            <a:endParaRPr sz="2000" spc="-10" dirty="0">
              <a:solidFill>
                <a:schemeClr val="bg1"/>
              </a:solidFill>
              <a:cs typeface="Arial" pitchFamily="34" charset="0"/>
            </a:endParaRPr>
          </a:p>
        </p:txBody>
      </p:sp>
      <p:pic>
        <p:nvPicPr>
          <p:cNvPr id="15" name="Picture 2"/>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45104" t="13992" r="45893" b="80598"/>
          <a:stretch/>
        </p:blipFill>
        <p:spPr bwMode="auto">
          <a:xfrm>
            <a:off x="7239000" y="76200"/>
            <a:ext cx="1904999" cy="6436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84027" y="147935"/>
            <a:ext cx="5497773" cy="461665"/>
          </a:xfrm>
          <a:prstGeom prst="rect">
            <a:avLst/>
          </a:prstGeom>
        </p:spPr>
        <p:txBody>
          <a:bodyPr wrap="square">
            <a:spAutoFit/>
          </a:bodyPr>
          <a:lstStyle/>
          <a:p>
            <a:pPr algn="ctr">
              <a:defRPr/>
            </a:pPr>
            <a:r>
              <a:rPr lang="en-US" sz="2400" b="1" dirty="0">
                <a:solidFill>
                  <a:schemeClr val="bg1"/>
                </a:solidFill>
              </a:rPr>
              <a:t>Patent Portfolio </a:t>
            </a:r>
            <a:r>
              <a:rPr lang="en-US" sz="2400" b="1" dirty="0" smtClean="0">
                <a:solidFill>
                  <a:schemeClr val="bg1"/>
                </a:solidFill>
              </a:rPr>
              <a:t>Analysis</a:t>
            </a:r>
            <a:r>
              <a:rPr lang="en-US" sz="2400" b="1" spc="-10" dirty="0" smtClean="0">
                <a:solidFill>
                  <a:schemeClr val="bg1"/>
                </a:solidFill>
              </a:rPr>
              <a:t>- Faurecia </a:t>
            </a:r>
            <a:endParaRPr lang="en-US" sz="2800" b="1" dirty="0"/>
          </a:p>
        </p:txBody>
      </p:sp>
      <p:pic>
        <p:nvPicPr>
          <p:cNvPr id="19463"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9464" name="Rectangle 11"/>
          <p:cNvSpPr>
            <a:spLocks noChangeArrowheads="1"/>
          </p:cNvSpPr>
          <p:nvPr/>
        </p:nvSpPr>
        <p:spPr bwMode="auto">
          <a:xfrm>
            <a:off x="12192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3" name="Rounded Rectangle 12"/>
          <p:cNvSpPr/>
          <p:nvPr/>
        </p:nvSpPr>
        <p:spPr>
          <a:xfrm>
            <a:off x="4724400" y="1219200"/>
            <a:ext cx="4343400" cy="27432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ts val="2200"/>
              </a:lnSpc>
            </a:pPr>
            <a:r>
              <a:rPr lang="en-US" sz="1400" b="1" dirty="0" smtClean="0">
                <a:solidFill>
                  <a:schemeClr val="tx1"/>
                </a:solidFill>
                <a:latin typeface="Arial" pitchFamily="34" charset="0"/>
                <a:cs typeface="Arial" pitchFamily="34" charset="0"/>
              </a:rPr>
              <a:t>Faurecia</a:t>
            </a:r>
            <a:r>
              <a:rPr lang="en-US" sz="1400" dirty="0">
                <a:solidFill>
                  <a:schemeClr val="tx1"/>
                </a:solidFill>
                <a:latin typeface="Arial" pitchFamily="34" charset="0"/>
                <a:cs typeface="Arial" pitchFamily="34" charset="0"/>
              </a:rPr>
              <a:t> is the 6th largest international automotive parts manufacturer in the world; in 2013 it was #1 for vehicle interiors and emission control technology. One in four automobiles is equipped by Faurecia. It designs and manufactures seats, exhaust systems, interior systems (dashboards, centre consoles, door panels, acoustic modules) and decorative aspects of a vehicle </a:t>
            </a:r>
            <a:r>
              <a:rPr lang="en-US" sz="1400" dirty="0" smtClean="0">
                <a:solidFill>
                  <a:schemeClr val="tx1"/>
                </a:solidFill>
                <a:latin typeface="Arial" pitchFamily="34" charset="0"/>
                <a:cs typeface="Arial" pitchFamily="34" charset="0"/>
              </a:rPr>
              <a:t>(aluminum, </a:t>
            </a:r>
            <a:r>
              <a:rPr lang="en-US" sz="1400" dirty="0">
                <a:solidFill>
                  <a:schemeClr val="tx1"/>
                </a:solidFill>
                <a:latin typeface="Arial" pitchFamily="34" charset="0"/>
                <a:cs typeface="Arial" pitchFamily="34" charset="0"/>
              </a:rPr>
              <a:t>wood</a:t>
            </a:r>
            <a:r>
              <a:rPr lang="en-US" sz="1400" dirty="0" smtClean="0">
                <a:solidFill>
                  <a:schemeClr val="tx1"/>
                </a:solidFill>
                <a:latin typeface="Arial" pitchFamily="34" charset="0"/>
                <a:cs typeface="Arial" pitchFamily="34" charset="0"/>
              </a:rPr>
              <a:t>).</a:t>
            </a:r>
            <a:endParaRPr lang="en-IN" sz="1400" b="1" dirty="0" smtClean="0">
              <a:solidFill>
                <a:schemeClr val="tx1"/>
              </a:solidFill>
              <a:latin typeface="Arial" pitchFamily="34" charset="0"/>
              <a:cs typeface="Arial" pitchFamily="34" charset="0"/>
            </a:endParaRPr>
          </a:p>
          <a:p>
            <a:endParaRPr lang="en-IN" sz="1500" b="1" dirty="0">
              <a:solidFill>
                <a:srgbClr val="002060"/>
              </a:solidFill>
            </a:endParaRPr>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24</a:t>
            </a:fld>
            <a:endParaRPr lang="en-IN"/>
          </a:p>
        </p:txBody>
      </p:sp>
      <p:sp>
        <p:nvSpPr>
          <p:cNvPr id="2" name="AutoShape 4" descr="Image result for incessant technologies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162800" y="-20471"/>
            <a:ext cx="1981200" cy="9330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3" name="Diagram 2"/>
          <p:cNvGraphicFramePr/>
          <p:nvPr>
            <p:extLst>
              <p:ext uri="{D42A27DB-BD31-4B8C-83A1-F6EECF244321}">
                <p14:modId xmlns:p14="http://schemas.microsoft.com/office/powerpoint/2010/main" xmlns="" val="3784914910"/>
              </p:ext>
            </p:extLst>
          </p:nvPr>
        </p:nvGraphicFramePr>
        <p:xfrm>
          <a:off x="152400" y="1191904"/>
          <a:ext cx="4267199" cy="26942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6" name="Chart 15"/>
          <p:cNvGraphicFramePr>
            <a:graphicFrameLocks/>
          </p:cNvGraphicFramePr>
          <p:nvPr>
            <p:extLst>
              <p:ext uri="{D42A27DB-BD31-4B8C-83A1-F6EECF244321}">
                <p14:modId xmlns:p14="http://schemas.microsoft.com/office/powerpoint/2010/main" xmlns="" val="2094554719"/>
              </p:ext>
            </p:extLst>
          </p:nvPr>
        </p:nvGraphicFramePr>
        <p:xfrm>
          <a:off x="2590800" y="4090395"/>
          <a:ext cx="4572000" cy="2743200"/>
        </p:xfrm>
        <a:graphic>
          <a:graphicData uri="http://schemas.openxmlformats.org/drawingml/2006/chart">
            <c:chart xmlns:c="http://schemas.openxmlformats.org/drawingml/2006/chart" xmlns:r="http://schemas.openxmlformats.org/officeDocument/2006/relationships" r:id="rId8"/>
          </a:graphicData>
        </a:graphic>
      </p:graphicFrame>
      <p:sp>
        <p:nvSpPr>
          <p:cNvPr id="17" name="object 6"/>
          <p:cNvSpPr txBox="1">
            <a:spLocks/>
          </p:cNvSpPr>
          <p:nvPr/>
        </p:nvSpPr>
        <p:spPr bwMode="auto">
          <a:xfrm>
            <a:off x="2781300" y="4159478"/>
            <a:ext cx="42672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 </a:t>
            </a:r>
          </a:p>
        </p:txBody>
      </p:sp>
      <p:sp>
        <p:nvSpPr>
          <p:cNvPr id="4" name="Rounded Rectangle 3"/>
          <p:cNvSpPr/>
          <p:nvPr/>
        </p:nvSpPr>
        <p:spPr>
          <a:xfrm>
            <a:off x="76200" y="1094419"/>
            <a:ext cx="4572000" cy="286798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Rounded Rectangle 13"/>
          <p:cNvSpPr/>
          <p:nvPr/>
        </p:nvSpPr>
        <p:spPr>
          <a:xfrm>
            <a:off x="2628900" y="4036847"/>
            <a:ext cx="4572000" cy="25163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ectangle 4"/>
          <p:cNvSpPr/>
          <p:nvPr/>
        </p:nvSpPr>
        <p:spPr>
          <a:xfrm>
            <a:off x="5906299" y="849868"/>
            <a:ext cx="2018501" cy="369332"/>
          </a:xfrm>
          <a:prstGeom prst="rect">
            <a:avLst/>
          </a:prstGeom>
        </p:spPr>
        <p:txBody>
          <a:bodyPr wrap="none">
            <a:spAutoFit/>
          </a:bodyPr>
          <a:lstStyle/>
          <a:p>
            <a:r>
              <a:rPr lang="en-IN" b="1" dirty="0">
                <a:solidFill>
                  <a:srgbClr val="C00000"/>
                </a:solidFill>
              </a:rPr>
              <a:t>Company Profile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25</a:t>
            </a:fld>
            <a:endParaRPr lang="en-IN"/>
          </a:p>
        </p:txBody>
      </p:sp>
      <p:sp>
        <p:nvSpPr>
          <p:cNvPr id="4" name="Title 1"/>
          <p:cNvSpPr txBox="1">
            <a:spLocks/>
          </p:cNvSpPr>
          <p:nvPr/>
        </p:nvSpPr>
        <p:spPr>
          <a:xfrm>
            <a:off x="0" y="76200"/>
            <a:ext cx="7162800" cy="68580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smtClean="0">
                <a:ln>
                  <a:noFill/>
                </a:ln>
                <a:solidFill>
                  <a:schemeClr val="bg1"/>
                </a:solidFill>
                <a:effectLst/>
                <a:uLnTx/>
                <a:uFillTx/>
                <a:latin typeface="Arial" pitchFamily="34" charset="0"/>
                <a:cs typeface="Arial" pitchFamily="34" charset="0"/>
              </a:rPr>
              <a:t>Patent Portfolio Analysis </a:t>
            </a:r>
            <a:r>
              <a:rPr kumimoji="0" lang="en-US" sz="2400" b="1" i="0" u="none" strike="noStrike" kern="0" cap="none" spc="-10" normalizeH="0" baseline="0" noProof="0" dirty="0" smtClean="0">
                <a:ln>
                  <a:noFill/>
                </a:ln>
                <a:solidFill>
                  <a:schemeClr val="bg1"/>
                </a:solidFill>
                <a:effectLst/>
                <a:uLnTx/>
                <a:uFillTx/>
                <a:latin typeface="Arial" pitchFamily="34" charset="0"/>
              </a:rPr>
              <a:t>– Faurecia</a:t>
            </a:r>
            <a:endParaRPr kumimoji="0" lang="en-US" sz="2800" b="0" i="0" u="none" strike="noStrike" kern="0" cap="none" spc="0" normalizeH="0" baseline="0" noProof="0" dirty="0">
              <a:ln>
                <a:noFill/>
              </a:ln>
              <a:solidFill>
                <a:schemeClr val="tx2"/>
              </a:solidFill>
              <a:effectLst/>
              <a:uLnTx/>
              <a:uFillTx/>
              <a:latin typeface="Arial" pitchFamily="34" charset="0"/>
            </a:endParaRPr>
          </a:p>
        </p:txBody>
      </p:sp>
      <p:sp>
        <p:nvSpPr>
          <p:cNvPr id="5" name="Rectangle 4"/>
          <p:cNvSpPr/>
          <p:nvPr/>
        </p:nvSpPr>
        <p:spPr>
          <a:xfrm>
            <a:off x="381000" y="1109246"/>
            <a:ext cx="7620000" cy="338554"/>
          </a:xfrm>
          <a:prstGeom prst="rect">
            <a:avLst/>
          </a:prstGeom>
        </p:spPr>
        <p:txBody>
          <a:bodyPr wrap="square">
            <a:spAutoFit/>
          </a:bodyPr>
          <a:lstStyle/>
          <a:p>
            <a:pPr algn="just"/>
            <a:r>
              <a:rPr lang="en-IN" sz="1600" b="1" dirty="0" smtClean="0">
                <a:latin typeface="Calibri (Body)"/>
              </a:rPr>
              <a:t>Key Patents:</a:t>
            </a:r>
          </a:p>
        </p:txBody>
      </p:sp>
      <p:graphicFrame>
        <p:nvGraphicFramePr>
          <p:cNvPr id="7" name="Table 6"/>
          <p:cNvGraphicFramePr>
            <a:graphicFrameLocks noGrp="1"/>
          </p:cNvGraphicFramePr>
          <p:nvPr>
            <p:extLst>
              <p:ext uri="{D42A27DB-BD31-4B8C-83A1-F6EECF244321}">
                <p14:modId xmlns:p14="http://schemas.microsoft.com/office/powerpoint/2010/main" xmlns="" val="3002854212"/>
              </p:ext>
            </p:extLst>
          </p:nvPr>
        </p:nvGraphicFramePr>
        <p:xfrm>
          <a:off x="228600" y="1677191"/>
          <a:ext cx="8763000" cy="1606556"/>
        </p:xfrm>
        <a:graphic>
          <a:graphicData uri="http://schemas.openxmlformats.org/drawingml/2006/table">
            <a:tbl>
              <a:tblPr firstRow="1" bandRow="1">
                <a:tableStyleId>{5C22544A-7EE6-4342-B048-85BDC9FD1C3A}</a:tableStyleId>
              </a:tblPr>
              <a:tblGrid>
                <a:gridCol w="1981200"/>
                <a:gridCol w="6781800"/>
              </a:tblGrid>
              <a:tr h="328134">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1271276">
                <a:tc>
                  <a:txBody>
                    <a:bodyPr/>
                    <a:lstStyle/>
                    <a:p>
                      <a:pPr algn="ctr">
                        <a:lnSpc>
                          <a:spcPct val="115000"/>
                        </a:lnSpc>
                        <a:spcAft>
                          <a:spcPts val="1000"/>
                        </a:spcAft>
                      </a:pPr>
                      <a:r>
                        <a:rPr lang="en-IN" sz="1200" b="1" dirty="0" smtClean="0">
                          <a:latin typeface="Arial" pitchFamily="34" charset="0"/>
                          <a:ea typeface="Calibri"/>
                          <a:cs typeface="Arial" pitchFamily="34" charset="0"/>
                        </a:rPr>
                        <a:t>US9951215B2</a:t>
                      </a:r>
                      <a:endParaRPr lang="en-IN" sz="1200" dirty="0">
                        <a:latin typeface="Arial" pitchFamily="34" charset="0"/>
                        <a:ea typeface="Calibri"/>
                        <a:cs typeface="Arial" pitchFamily="34" charset="0"/>
                      </a:endParaRPr>
                    </a:p>
                  </a:txBody>
                  <a:tcPr marL="9525" marR="9525" marT="9525" marB="0" anchor="ctr"/>
                </a:tc>
                <a:tc>
                  <a:txBody>
                    <a:bodyPr/>
                    <a:lstStyle/>
                    <a:p>
                      <a:pPr algn="just"/>
                      <a:r>
                        <a:rPr lang="en-US" sz="1200" b="0" i="0" dirty="0" smtClean="0">
                          <a:solidFill>
                            <a:schemeClr val="dk1"/>
                          </a:solidFill>
                          <a:effectLst/>
                          <a:latin typeface="Arial" pitchFamily="34" charset="0"/>
                          <a:ea typeface="+mn-ea"/>
                          <a:cs typeface="Arial" pitchFamily="34" charset="0"/>
                        </a:rPr>
                        <a:t>The invention relates to an injectable composite material comprising: </a:t>
                      </a:r>
                      <a:r>
                        <a:rPr lang="en-US" sz="1200" b="0" i="0" u="sng" dirty="0" smtClean="0">
                          <a:solidFill>
                            <a:schemeClr val="dk1"/>
                          </a:solidFill>
                          <a:effectLst/>
                          <a:latin typeface="Arial" pitchFamily="34" charset="0"/>
                          <a:ea typeface="+mn-ea"/>
                          <a:cs typeface="Arial" pitchFamily="34" charset="0"/>
                        </a:rPr>
                        <a:t>(a) 28 to 95% by weight of a polypropylene-polyethylene copolymer; (b) 0 to 10% by weight of a flow enhancer; (c) 1 to 20% by weight of an impact modifier; (d) 1 to 20% by weight of a </a:t>
                      </a:r>
                      <a:r>
                        <a:rPr lang="en-US" sz="1200" b="0" i="0" u="sng" dirty="0" err="1" smtClean="0">
                          <a:solidFill>
                            <a:schemeClr val="dk1"/>
                          </a:solidFill>
                          <a:effectLst/>
                          <a:latin typeface="Arial" pitchFamily="34" charset="0"/>
                          <a:ea typeface="+mn-ea"/>
                          <a:cs typeface="Arial" pitchFamily="34" charset="0"/>
                        </a:rPr>
                        <a:t>compatibilizing</a:t>
                      </a:r>
                      <a:r>
                        <a:rPr lang="en-US" sz="1200" b="0" i="0" u="sng" dirty="0" smtClean="0">
                          <a:solidFill>
                            <a:schemeClr val="dk1"/>
                          </a:solidFill>
                          <a:effectLst/>
                          <a:latin typeface="Arial" pitchFamily="34" charset="0"/>
                          <a:ea typeface="+mn-ea"/>
                          <a:cs typeface="Arial" pitchFamily="34" charset="0"/>
                        </a:rPr>
                        <a:t> agent; and (e) 3 to 70% by weight of natural fibers, wherein the polypropylene-polyethylene copolymer forms a matrix.</a:t>
                      </a:r>
                      <a:r>
                        <a:rPr lang="en-US" sz="1200" b="0" i="0" dirty="0" smtClean="0">
                          <a:solidFill>
                            <a:schemeClr val="dk1"/>
                          </a:solidFill>
                          <a:effectLst/>
                          <a:latin typeface="Arial" pitchFamily="34" charset="0"/>
                          <a:ea typeface="+mn-ea"/>
                          <a:cs typeface="Arial" pitchFamily="34" charset="0"/>
                        </a:rPr>
                        <a:t> It also relates to a method for preparing this composite material as well as to a method for its use for manufacturing parts by injection or by over molding.</a:t>
                      </a:r>
                    </a:p>
                  </a:txBody>
                  <a:tcPr marL="9525" marR="9525" marT="9525" marB="0" anchor="ctr"/>
                </a:tc>
              </a:tr>
            </a:tbl>
          </a:graphicData>
        </a:graphic>
      </p:graphicFrame>
      <p:pic>
        <p:nvPicPr>
          <p:cNvPr id="8"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9"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pic>
        <p:nvPicPr>
          <p:cNvPr id="10"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162800" y="-20471"/>
            <a:ext cx="1981200" cy="9330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819400"/>
            <a:ext cx="8385175" cy="436562"/>
          </a:xfrm>
        </p:spPr>
        <p:txBody>
          <a:bodyPr/>
          <a:lstStyle/>
          <a:p>
            <a:r>
              <a:rPr lang="en-US" sz="3200" b="1" kern="1200" dirty="0" smtClean="0">
                <a:cs typeface="Arial" pitchFamily="34" charset="0"/>
              </a:rPr>
              <a:t>Analysis of Key Granted Patent </a:t>
            </a:r>
            <a:r>
              <a:rPr lang="en-IN" sz="3200" b="1" kern="1200" dirty="0" smtClean="0">
                <a:cs typeface="Arial" pitchFamily="34" charset="0"/>
              </a:rPr>
              <a:t>Assigned to Educational Institutes and Universities </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cs typeface="Arial" pitchFamily="34" charset="0"/>
              </a:rPr>
              <a:t>– Institutes &amp; Universities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xmlns="" val="996615907"/>
              </p:ext>
            </p:extLst>
          </p:nvPr>
        </p:nvGraphicFramePr>
        <p:xfrm>
          <a:off x="228600" y="914400"/>
          <a:ext cx="8686800" cy="5337809"/>
        </p:xfrm>
        <a:graphic>
          <a:graphicData uri="http://schemas.openxmlformats.org/drawingml/2006/table">
            <a:tbl>
              <a:tblPr firstRow="1" bandRow="1">
                <a:tableStyleId>{5C22544A-7EE6-4342-B048-85BDC9FD1C3A}</a:tableStyleId>
              </a:tblPr>
              <a:tblGrid>
                <a:gridCol w="1828800"/>
                <a:gridCol w="6858000"/>
              </a:tblGrid>
              <a:tr h="313022">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960119">
                <a:tc>
                  <a:txBody>
                    <a:bodyPr/>
                    <a:lstStyle/>
                    <a:p>
                      <a:pPr algn="ctr" fontAlgn="t"/>
                      <a:r>
                        <a:rPr lang="en-IN" sz="1200" b="1" i="0" u="none" strike="noStrike" dirty="0" smtClean="0">
                          <a:solidFill>
                            <a:schemeClr val="tx1"/>
                          </a:solidFill>
                          <a:effectLst/>
                          <a:latin typeface="Arial" pitchFamily="34" charset="0"/>
                          <a:cs typeface="Arial" pitchFamily="34" charset="0"/>
                        </a:rPr>
                        <a:t>CN102757628B</a:t>
                      </a:r>
                    </a:p>
                    <a:p>
                      <a:pPr algn="ctr" fontAlgn="t"/>
                      <a:r>
                        <a:rPr lang="en-IN" sz="1200" b="1" i="0" u="none" strike="noStrike" dirty="0" smtClean="0">
                          <a:solidFill>
                            <a:schemeClr val="tx1"/>
                          </a:solidFill>
                          <a:effectLst/>
                          <a:latin typeface="Arial" pitchFamily="34" charset="0"/>
                          <a:cs typeface="Arial" pitchFamily="34" charset="0"/>
                        </a:rPr>
                        <a:t>University of </a:t>
                      </a:r>
                      <a:r>
                        <a:rPr lang="en-IN" sz="1200" b="1" i="0" u="none" strike="noStrike" dirty="0" err="1" smtClean="0">
                          <a:solidFill>
                            <a:schemeClr val="tx1"/>
                          </a:solidFill>
                          <a:effectLst/>
                          <a:latin typeface="Arial" pitchFamily="34" charset="0"/>
                          <a:cs typeface="Arial" pitchFamily="34" charset="0"/>
                        </a:rPr>
                        <a:t>Tongji</a:t>
                      </a:r>
                      <a:endParaRPr lang="en-IN" sz="1200" b="1" i="0" u="none" strike="noStrike" dirty="0">
                        <a:solidFill>
                          <a:schemeClr val="tx1"/>
                        </a:solidFill>
                        <a:effectLst/>
                        <a:latin typeface="Arial" pitchFamily="34" charset="0"/>
                        <a:cs typeface="Arial" pitchFamily="34" charset="0"/>
                      </a:endParaRPr>
                    </a:p>
                  </a:txBody>
                  <a:tcPr marL="9525" marR="9525" marT="9525" marB="0" anchor="ctr"/>
                </a:tc>
                <a:tc>
                  <a:txBody>
                    <a:bodyPr/>
                    <a:lstStyle/>
                    <a:p>
                      <a:pPr marL="53975" indent="0" algn="just" fontAlgn="b">
                        <a:lnSpc>
                          <a:spcPct val="100000"/>
                        </a:lnSpc>
                        <a:buNone/>
                      </a:pPr>
                      <a:r>
                        <a:rPr lang="en-US" sz="1200" b="0" i="0" dirty="0" smtClean="0">
                          <a:solidFill>
                            <a:schemeClr val="dk1"/>
                          </a:solidFill>
                          <a:effectLst/>
                          <a:latin typeface="Arial" pitchFamily="34" charset="0"/>
                          <a:ea typeface="+mn-ea"/>
                          <a:cs typeface="Arial" pitchFamily="34" charset="0"/>
                        </a:rPr>
                        <a:t>The present invention belongs to the field of materials technology, </a:t>
                      </a:r>
                      <a:r>
                        <a:rPr lang="en-US" sz="1200" b="0" i="0" u="sng" dirty="0" smtClean="0">
                          <a:solidFill>
                            <a:schemeClr val="dk1"/>
                          </a:solidFill>
                          <a:effectLst/>
                          <a:latin typeface="Arial" pitchFamily="34" charset="0"/>
                          <a:ea typeface="+mn-ea"/>
                          <a:cs typeface="Arial" pitchFamily="34" charset="0"/>
                        </a:rPr>
                        <a:t>relates to a flame retardant natural fiber-reinforced polylactic acid and its preparation method</a:t>
                      </a:r>
                      <a:r>
                        <a:rPr lang="en-US" sz="1200" b="0" i="0" dirty="0" smtClean="0">
                          <a:solidFill>
                            <a:schemeClr val="dk1"/>
                          </a:solidFill>
                          <a:effectLst/>
                          <a:latin typeface="Arial" pitchFamily="34" charset="0"/>
                          <a:ea typeface="+mn-ea"/>
                          <a:cs typeface="Arial" pitchFamily="34" charset="0"/>
                        </a:rPr>
                        <a:t>, the resulting material has good mechanical properties and flame retardant properties, </a:t>
                      </a:r>
                      <a:r>
                        <a:rPr lang="en-US" sz="1200" b="0" i="0" u="sng" dirty="0" smtClean="0">
                          <a:solidFill>
                            <a:schemeClr val="dk1"/>
                          </a:solidFill>
                          <a:effectLst/>
                          <a:latin typeface="Arial" pitchFamily="34" charset="0"/>
                          <a:ea typeface="+mn-ea"/>
                          <a:cs typeface="Arial" pitchFamily="34" charset="0"/>
                        </a:rPr>
                        <a:t>can be used in electrical and electronic packaging</a:t>
                      </a:r>
                      <a:r>
                        <a:rPr lang="en-US" sz="1200" b="0" i="0" dirty="0" smtClean="0">
                          <a:solidFill>
                            <a:schemeClr val="dk1"/>
                          </a:solidFill>
                          <a:effectLst/>
                          <a:latin typeface="Arial" pitchFamily="34" charset="0"/>
                          <a:ea typeface="+mn-ea"/>
                          <a:cs typeface="Arial" pitchFamily="34" charset="0"/>
                        </a:rPr>
                        <a:t>. In the present invention, </a:t>
                      </a:r>
                      <a:r>
                        <a:rPr lang="en-US" sz="1200" b="0" i="0" u="sng" dirty="0" smtClean="0">
                          <a:solidFill>
                            <a:schemeClr val="dk1"/>
                          </a:solidFill>
                          <a:effectLst/>
                          <a:latin typeface="Arial" pitchFamily="34" charset="0"/>
                          <a:ea typeface="+mn-ea"/>
                          <a:cs typeface="Arial" pitchFamily="34" charset="0"/>
                        </a:rPr>
                        <a:t>said natural fibers are ramie fibers, jute fibers, flax fibers, hemp fibers, kenaf fibers, sisal fibers, bamboo fibers, or one or more</a:t>
                      </a:r>
                      <a:r>
                        <a:rPr lang="en-US" sz="1200" b="0" i="0" dirty="0" smtClean="0">
                          <a:solidFill>
                            <a:schemeClr val="dk1"/>
                          </a:solidFill>
                          <a:effectLst/>
                          <a:latin typeface="Arial" pitchFamily="34" charset="0"/>
                          <a:ea typeface="+mn-ea"/>
                          <a:cs typeface="Arial" pitchFamily="34" charset="0"/>
                        </a:rPr>
                        <a:t>.</a:t>
                      </a:r>
                      <a:endParaRPr lang="en-US" sz="1200" b="0" i="0" u="none" strike="noStrike" dirty="0">
                        <a:solidFill>
                          <a:srgbClr val="000000"/>
                        </a:solidFill>
                        <a:latin typeface="Arial" pitchFamily="34" charset="0"/>
                        <a:cs typeface="Arial" pitchFamily="34" charset="0"/>
                      </a:endParaRPr>
                    </a:p>
                  </a:txBody>
                  <a:tcPr marL="9525" marR="9525" marT="9525" marB="0" anchor="ctr"/>
                </a:tc>
              </a:tr>
              <a:tr h="1143000">
                <a:tc>
                  <a:txBody>
                    <a:bodyPr/>
                    <a:lstStyle/>
                    <a:p>
                      <a:pPr algn="ctr" fontAlgn="t"/>
                      <a:r>
                        <a:rPr lang="en-IN" sz="1200" b="1" i="0" u="none" strike="noStrike" dirty="0" smtClean="0">
                          <a:solidFill>
                            <a:schemeClr val="tx1"/>
                          </a:solidFill>
                          <a:effectLst/>
                          <a:latin typeface="Arial" pitchFamily="34" charset="0"/>
                          <a:cs typeface="Arial" pitchFamily="34" charset="0"/>
                        </a:rPr>
                        <a:t>CN102746625A</a:t>
                      </a:r>
                    </a:p>
                    <a:p>
                      <a:pPr marL="0" marR="0" indent="0" algn="ctr" defTabSz="914400" eaLnBrk="1" fontAlgn="t" latinLnBrk="0" hangingPunct="1">
                        <a:lnSpc>
                          <a:spcPct val="100000"/>
                        </a:lnSpc>
                        <a:spcBef>
                          <a:spcPts val="0"/>
                        </a:spcBef>
                        <a:spcAft>
                          <a:spcPts val="0"/>
                        </a:spcAft>
                        <a:buClrTx/>
                        <a:buSzTx/>
                        <a:buFontTx/>
                        <a:buNone/>
                        <a:tabLst/>
                        <a:defRPr/>
                      </a:pPr>
                      <a:r>
                        <a:rPr lang="en-IN" sz="1200" b="1" i="0" u="none" strike="noStrike" dirty="0" smtClean="0">
                          <a:solidFill>
                            <a:schemeClr val="tx1"/>
                          </a:solidFill>
                          <a:effectLst/>
                          <a:latin typeface="Arial" pitchFamily="34" charset="0"/>
                          <a:cs typeface="Arial" pitchFamily="34" charset="0"/>
                        </a:rPr>
                        <a:t>University of </a:t>
                      </a:r>
                      <a:r>
                        <a:rPr lang="en-IN" sz="1200" b="1" i="0" u="none" strike="noStrike" dirty="0" err="1" smtClean="0">
                          <a:solidFill>
                            <a:schemeClr val="tx1"/>
                          </a:solidFill>
                          <a:effectLst/>
                          <a:latin typeface="Arial" pitchFamily="34" charset="0"/>
                          <a:cs typeface="Arial" pitchFamily="34" charset="0"/>
                        </a:rPr>
                        <a:t>Tongji</a:t>
                      </a:r>
                      <a:endParaRPr lang="en-IN" sz="1200" b="1" i="0" u="none" strike="noStrike" dirty="0" smtClean="0">
                        <a:solidFill>
                          <a:schemeClr val="tx1"/>
                        </a:solidFill>
                        <a:effectLst/>
                        <a:latin typeface="Arial" pitchFamily="34" charset="0"/>
                        <a:cs typeface="Arial" pitchFamily="34" charset="0"/>
                      </a:endParaRPr>
                    </a:p>
                  </a:txBody>
                  <a:tcPr marL="9525" marR="9525" marT="9525" marB="0" anchor="ctr"/>
                </a:tc>
                <a:tc>
                  <a:txBody>
                    <a:bodyPr/>
                    <a:lstStyle/>
                    <a:p>
                      <a:pPr marL="53975" indent="0" algn="just" fontAlgn="b">
                        <a:lnSpc>
                          <a:spcPct val="100000"/>
                        </a:lnSpc>
                      </a:pPr>
                      <a:r>
                        <a:rPr lang="en-US" sz="1200" b="0" i="0" dirty="0" smtClean="0">
                          <a:solidFill>
                            <a:schemeClr val="dk1"/>
                          </a:solidFill>
                          <a:effectLst/>
                          <a:latin typeface="Arial" pitchFamily="34" charset="0"/>
                          <a:ea typeface="+mn-ea"/>
                          <a:cs typeface="Arial" pitchFamily="34" charset="0"/>
                        </a:rPr>
                        <a:t>The invention belongs to the technical field of material, and specially relates to a </a:t>
                      </a:r>
                      <a:r>
                        <a:rPr lang="en-US" sz="1200" b="0" i="0" u="sng" dirty="0" smtClean="0">
                          <a:solidFill>
                            <a:schemeClr val="dk1"/>
                          </a:solidFill>
                          <a:effectLst/>
                          <a:latin typeface="Arial" pitchFamily="34" charset="0"/>
                          <a:ea typeface="+mn-ea"/>
                          <a:cs typeface="Arial" pitchFamily="34" charset="0"/>
                        </a:rPr>
                        <a:t>natural fiber reinforced polylactic acid composite material with a halogen-free flame retardant and a method for preparing the same</a:t>
                      </a:r>
                      <a:r>
                        <a:rPr lang="en-US" sz="1200" b="0" i="0" dirty="0" smtClean="0">
                          <a:solidFill>
                            <a:schemeClr val="dk1"/>
                          </a:solidFill>
                          <a:effectLst/>
                          <a:latin typeface="Arial" pitchFamily="34" charset="0"/>
                          <a:ea typeface="+mn-ea"/>
                          <a:cs typeface="Arial" pitchFamily="34" charset="0"/>
                        </a:rPr>
                        <a:t>. The preparation method comprises proportionately mixing the dried polylactic acid, the flame retardant, an anti-oxidant, a compatibilizer and an anti-dripping agent, adding the mixture and a natural fiber into an extruder in accordance with a certain proportion, and then extruding with blending to get the natural fiber reinforced </a:t>
                      </a:r>
                      <a:r>
                        <a:rPr lang="en-US" sz="1200" b="0" i="0" u="sng" dirty="0" smtClean="0">
                          <a:solidFill>
                            <a:schemeClr val="dk1"/>
                          </a:solidFill>
                          <a:effectLst/>
                          <a:latin typeface="Arial" pitchFamily="34" charset="0"/>
                          <a:ea typeface="+mn-ea"/>
                          <a:cs typeface="Arial" pitchFamily="34" charset="0"/>
                        </a:rPr>
                        <a:t>polylactic acid composite material </a:t>
                      </a:r>
                      <a:r>
                        <a:rPr lang="en-US" sz="1200" b="0" i="0" dirty="0" smtClean="0">
                          <a:solidFill>
                            <a:schemeClr val="dk1"/>
                          </a:solidFill>
                          <a:effectLst/>
                          <a:latin typeface="Arial" pitchFamily="34" charset="0"/>
                          <a:ea typeface="+mn-ea"/>
                          <a:cs typeface="Arial" pitchFamily="34" charset="0"/>
                        </a:rPr>
                        <a:t>with the halogen-free flame retardant. In the present invention, </a:t>
                      </a:r>
                      <a:r>
                        <a:rPr lang="en-US" sz="1200" b="0" i="0" u="sng" dirty="0" smtClean="0">
                          <a:solidFill>
                            <a:schemeClr val="dk1"/>
                          </a:solidFill>
                          <a:effectLst/>
                          <a:latin typeface="Arial" pitchFamily="34" charset="0"/>
                          <a:ea typeface="+mn-ea"/>
                          <a:cs typeface="Arial" pitchFamily="34" charset="0"/>
                        </a:rPr>
                        <a:t>the natural fiber is one or more ramie fibers, jute fibers, flax fibers, hemp fibers, kenaf fibers, bamboo, or sisal fibers</a:t>
                      </a:r>
                      <a:r>
                        <a:rPr lang="en-US" sz="1200" b="0" i="0" dirty="0" smtClean="0">
                          <a:solidFill>
                            <a:schemeClr val="dk1"/>
                          </a:solidFill>
                          <a:effectLst/>
                          <a:latin typeface="Arial" pitchFamily="34" charset="0"/>
                          <a:ea typeface="+mn-ea"/>
                          <a:cs typeface="Arial" pitchFamily="34" charset="0"/>
                        </a:rPr>
                        <a:t>.</a:t>
                      </a:r>
                      <a:endParaRPr lang="en-US" sz="1200" b="0" i="0" u="sng" strike="noStrike" dirty="0" smtClean="0">
                        <a:solidFill>
                          <a:srgbClr val="000000"/>
                        </a:solidFill>
                        <a:latin typeface="Arial" pitchFamily="34" charset="0"/>
                        <a:cs typeface="Arial" pitchFamily="34" charset="0"/>
                      </a:endParaRPr>
                    </a:p>
                  </a:txBody>
                  <a:tcPr marL="9525" marR="9525" marT="9525" marB="0" anchor="ctr"/>
                </a:tc>
              </a:tr>
              <a:tr h="1062989">
                <a:tc>
                  <a:txBody>
                    <a:bodyPr/>
                    <a:lstStyle/>
                    <a:p>
                      <a:pPr algn="ctr" fontAlgn="t"/>
                      <a:r>
                        <a:rPr lang="en-IN" sz="1200" b="1" i="0" u="none" strike="noStrike" dirty="0" smtClean="0">
                          <a:solidFill>
                            <a:schemeClr val="tx1"/>
                          </a:solidFill>
                          <a:effectLst/>
                          <a:latin typeface="Arial" pitchFamily="34" charset="0"/>
                          <a:cs typeface="Arial" pitchFamily="34" charset="0"/>
                        </a:rPr>
                        <a:t>CN102417691B</a:t>
                      </a:r>
                    </a:p>
                    <a:p>
                      <a:pPr marL="0" marR="0" indent="0" algn="ctr" defTabSz="914400" eaLnBrk="1" fontAlgn="t" latinLnBrk="0" hangingPunct="1">
                        <a:lnSpc>
                          <a:spcPct val="100000"/>
                        </a:lnSpc>
                        <a:spcBef>
                          <a:spcPts val="0"/>
                        </a:spcBef>
                        <a:spcAft>
                          <a:spcPts val="0"/>
                        </a:spcAft>
                        <a:buClrTx/>
                        <a:buSzTx/>
                        <a:buFontTx/>
                        <a:buNone/>
                        <a:tabLst/>
                        <a:defRPr/>
                      </a:pPr>
                      <a:r>
                        <a:rPr lang="en-IN" sz="1200" b="1" i="0" u="none" strike="noStrike" dirty="0" smtClean="0">
                          <a:solidFill>
                            <a:schemeClr val="tx1"/>
                          </a:solidFill>
                          <a:effectLst/>
                          <a:latin typeface="Arial" pitchFamily="34" charset="0"/>
                          <a:cs typeface="Arial" pitchFamily="34" charset="0"/>
                        </a:rPr>
                        <a:t>University of </a:t>
                      </a:r>
                      <a:r>
                        <a:rPr lang="en-IN" sz="1200" b="1" i="0" u="none" strike="noStrike" dirty="0" err="1" smtClean="0">
                          <a:solidFill>
                            <a:schemeClr val="tx1"/>
                          </a:solidFill>
                          <a:effectLst/>
                          <a:latin typeface="Arial" pitchFamily="34" charset="0"/>
                          <a:cs typeface="Arial" pitchFamily="34" charset="0"/>
                        </a:rPr>
                        <a:t>Tongji</a:t>
                      </a:r>
                      <a:endParaRPr lang="en-IN" sz="1200" b="1" i="0" u="none" strike="noStrike" dirty="0" smtClean="0">
                        <a:solidFill>
                          <a:schemeClr val="tx1"/>
                        </a:solidFill>
                        <a:effectLst/>
                        <a:latin typeface="Arial" pitchFamily="34" charset="0"/>
                        <a:cs typeface="Arial" pitchFamily="34" charset="0"/>
                      </a:endParaRPr>
                    </a:p>
                  </a:txBody>
                  <a:tcPr marL="9525" marR="9525" marT="9525" marB="0" anchor="ctr"/>
                </a:tc>
                <a:tc>
                  <a:txBody>
                    <a:bodyPr/>
                    <a:lstStyle/>
                    <a:p>
                      <a:pPr marL="53975" indent="0" algn="just" fontAlgn="b">
                        <a:lnSpc>
                          <a:spcPct val="100000"/>
                        </a:lnSpc>
                      </a:pPr>
                      <a:r>
                        <a:rPr lang="en-US" sz="1200" b="0" i="0" dirty="0" smtClean="0">
                          <a:solidFill>
                            <a:schemeClr val="dk1"/>
                          </a:solidFill>
                          <a:effectLst/>
                          <a:latin typeface="Arial" pitchFamily="34" charset="0"/>
                          <a:ea typeface="+mn-ea"/>
                          <a:cs typeface="Arial" pitchFamily="34" charset="0"/>
                        </a:rPr>
                        <a:t>The present invention belongs to the technical field of materials, </a:t>
                      </a:r>
                      <a:r>
                        <a:rPr lang="en-US" sz="1200" b="0" i="0" u="sng" dirty="0" smtClean="0">
                          <a:solidFill>
                            <a:schemeClr val="dk1"/>
                          </a:solidFill>
                          <a:effectLst/>
                          <a:latin typeface="Arial" pitchFamily="34" charset="0"/>
                          <a:ea typeface="+mn-ea"/>
                          <a:cs typeface="Arial" pitchFamily="34" charset="0"/>
                        </a:rPr>
                        <a:t>particularly relates to a method for preparing a phenolic resin composite material</a:t>
                      </a:r>
                      <a:r>
                        <a:rPr lang="en-US" sz="1200" b="0" i="0" dirty="0" smtClean="0">
                          <a:solidFill>
                            <a:schemeClr val="dk1"/>
                          </a:solidFill>
                          <a:effectLst/>
                          <a:latin typeface="Arial" pitchFamily="34" charset="0"/>
                          <a:ea typeface="+mn-ea"/>
                          <a:cs typeface="Arial" pitchFamily="34" charset="0"/>
                        </a:rPr>
                        <a:t>, a flame retardant DOPO modified natural fiber-reinforced.  </a:t>
                      </a:r>
                      <a:r>
                        <a:rPr lang="en-US" sz="1200" b="0" i="0" u="sng" dirty="0" smtClean="0">
                          <a:solidFill>
                            <a:schemeClr val="dk1"/>
                          </a:solidFill>
                          <a:effectLst/>
                          <a:latin typeface="Arial" pitchFamily="34" charset="0"/>
                          <a:ea typeface="+mn-ea"/>
                          <a:cs typeface="Arial" pitchFamily="34" charset="0"/>
                        </a:rPr>
                        <a:t>A flame-retardant reinforced by natural fibers DOPO modified phenolic resin prepared composite material</a:t>
                      </a:r>
                      <a:r>
                        <a:rPr lang="en-US" sz="1200" b="0" i="0" dirty="0" smtClean="0">
                          <a:solidFill>
                            <a:schemeClr val="dk1"/>
                          </a:solidFill>
                          <a:effectLst/>
                          <a:latin typeface="Arial" pitchFamily="34" charset="0"/>
                          <a:ea typeface="+mn-ea"/>
                          <a:cs typeface="Arial" pitchFamily="34" charset="0"/>
                        </a:rPr>
                        <a:t>, characterized by the following steps: (1) the amount of DOPO by adding a solvent to prepare a mass fraction of DOPO f 40% of solution; (2) after the natural fibers and baked at 10 ° C ~160 ° C 0.Γ24 sealed hours; (3) the step (2) was immersed in a natural fiber obtained in step (I) formulated solution for DOPO retardant modification, `0.Γ48 hours after extraction of natural fibers, DOPO prepared mass content of natural fiber is 0.19Γ50%; after (4) step (3) treatment of natural fibers in the resulting flame 10 drying under ° C ~120 ° C 0.Γ24 hours; (4) obtained in (5) the step of natural fibers and phenolic resin weight ratio of 1: 9,: I uniformly compound prepared prepreg; (6 ) of step (5) to give the natural fiber prepreg of phenolic resin into the mold, the resin composite material reinforced phenolic composites by hot pressing retardant modified process for preparing natural fiber; wherein: </a:t>
                      </a:r>
                      <a:r>
                        <a:rPr lang="en-US" sz="1200" b="0" i="0" u="sng" dirty="0" smtClean="0">
                          <a:solidFill>
                            <a:schemeClr val="dk1"/>
                          </a:solidFill>
                          <a:effectLst/>
                          <a:latin typeface="Arial" pitchFamily="34" charset="0"/>
                          <a:ea typeface="+mn-ea"/>
                          <a:cs typeface="Arial" pitchFamily="34" charset="0"/>
                        </a:rPr>
                        <a:t>said natural fibers are ramie fibers, flax, kenaf, sisal, jute or hemp fibers To several; the phenolic resin is a thermosetting phenolic resin</a:t>
                      </a:r>
                      <a:r>
                        <a:rPr lang="en-US" sz="1200" b="0" i="0" dirty="0" smtClean="0">
                          <a:solidFill>
                            <a:schemeClr val="dk1"/>
                          </a:solidFill>
                          <a:effectLst/>
                          <a:latin typeface="Arial" pitchFamily="34" charset="0"/>
                          <a:ea typeface="+mn-ea"/>
                          <a:cs typeface="Arial" pitchFamily="34" charset="0"/>
                        </a:rPr>
                        <a:t>.</a:t>
                      </a:r>
                      <a:endParaRPr lang="en-US" sz="1200" dirty="0" smtClean="0">
                        <a:solidFill>
                          <a:schemeClr val="dk1"/>
                        </a:solidFill>
                        <a:latin typeface="Arial" pitchFamily="34" charset="0"/>
                        <a:ea typeface="+mn-ea"/>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27</a:t>
            </a:fld>
            <a:endParaRPr lang="en-IN"/>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cs typeface="Arial" pitchFamily="34" charset="0"/>
              </a:rPr>
              <a:t>– Institutes &amp; Universities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xmlns="" val="3347873857"/>
              </p:ext>
            </p:extLst>
          </p:nvPr>
        </p:nvGraphicFramePr>
        <p:xfrm>
          <a:off x="228600" y="1408728"/>
          <a:ext cx="8686800" cy="3166153"/>
        </p:xfrm>
        <a:graphic>
          <a:graphicData uri="http://schemas.openxmlformats.org/drawingml/2006/table">
            <a:tbl>
              <a:tblPr firstRow="1" bandRow="1">
                <a:tableStyleId>{5C22544A-7EE6-4342-B048-85BDC9FD1C3A}</a:tableStyleId>
              </a:tblPr>
              <a:tblGrid>
                <a:gridCol w="2191996"/>
                <a:gridCol w="6494804"/>
              </a:tblGrid>
              <a:tr h="332399">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1197932">
                <a:tc>
                  <a:txBody>
                    <a:bodyPr/>
                    <a:lstStyle/>
                    <a:p>
                      <a:pPr algn="ctr" fontAlgn="b"/>
                      <a:r>
                        <a:rPr lang="en-US" sz="1200" b="1" i="0" u="none" strike="noStrike" dirty="0" smtClean="0">
                          <a:solidFill>
                            <a:srgbClr val="000000"/>
                          </a:solidFill>
                          <a:effectLst/>
                          <a:latin typeface="Arial" pitchFamily="34" charset="0"/>
                          <a:cs typeface="Arial" pitchFamily="34" charset="0"/>
                        </a:rPr>
                        <a:t>CN105111478B</a:t>
                      </a:r>
                    </a:p>
                    <a:p>
                      <a:pPr algn="ctr" fontAlgn="b"/>
                      <a:r>
                        <a:rPr lang="en-US" sz="1200" b="1" i="0" u="none" strike="noStrike" dirty="0" smtClean="0">
                          <a:solidFill>
                            <a:srgbClr val="000000"/>
                          </a:solidFill>
                          <a:effectLst/>
                          <a:latin typeface="Arial" pitchFamily="34" charset="0"/>
                          <a:cs typeface="Arial" pitchFamily="34" charset="0"/>
                        </a:rPr>
                        <a:t>Fujian </a:t>
                      </a:r>
                      <a:r>
                        <a:rPr lang="en-US" sz="1200" b="1" i="0" u="none" strike="noStrike" dirty="0">
                          <a:solidFill>
                            <a:srgbClr val="000000"/>
                          </a:solidFill>
                          <a:effectLst/>
                          <a:latin typeface="Arial" pitchFamily="34" charset="0"/>
                          <a:cs typeface="Arial" pitchFamily="34" charset="0"/>
                        </a:rPr>
                        <a:t>Agriculture and Forestry University</a:t>
                      </a:r>
                    </a:p>
                  </a:txBody>
                  <a:tcPr marL="9525" marR="9525" marT="9525" marB="0" anchor="ctr"/>
                </a:tc>
                <a:tc>
                  <a:txBody>
                    <a:bodyPr/>
                    <a:lstStyle/>
                    <a:p>
                      <a:pPr marL="53975" indent="0" algn="just" fontAlgn="b">
                        <a:lnSpc>
                          <a:spcPct val="100000"/>
                        </a:lnSpc>
                      </a:pPr>
                      <a:r>
                        <a:rPr lang="en-US" sz="1200" b="0" i="0" dirty="0" smtClean="0">
                          <a:solidFill>
                            <a:schemeClr val="dk1"/>
                          </a:solidFill>
                          <a:effectLst/>
                          <a:latin typeface="Arial" pitchFamily="34" charset="0"/>
                          <a:ea typeface="+mn-ea"/>
                          <a:cs typeface="Arial" pitchFamily="34" charset="0"/>
                        </a:rPr>
                        <a:t>The object of the present invention is to provide the compatibility interface between a </a:t>
                      </a:r>
                      <a:r>
                        <a:rPr lang="en-US" sz="1200" b="0" i="0" u="sng" dirty="0" smtClean="0">
                          <a:solidFill>
                            <a:schemeClr val="dk1"/>
                          </a:solidFill>
                          <a:effectLst/>
                          <a:latin typeface="Arial" pitchFamily="34" charset="0"/>
                          <a:ea typeface="+mn-ea"/>
                          <a:cs typeface="Arial" pitchFamily="34" charset="0"/>
                        </a:rPr>
                        <a:t>modified epoxy monomer bamboo fiber reinforced unsaturated polyester  (UPE) composite material and its preparation method to improve the UPE bamboo fiber and resin matrix, enhance the bamboo fiber / UPE overall performance of the composite</a:t>
                      </a:r>
                      <a:r>
                        <a:rPr lang="en-US" sz="1200" b="0" i="0" dirty="0" smtClean="0">
                          <a:solidFill>
                            <a:schemeClr val="dk1"/>
                          </a:solidFill>
                          <a:effectLst/>
                          <a:latin typeface="Arial" pitchFamily="34" charset="0"/>
                          <a:ea typeface="+mn-ea"/>
                          <a:cs typeface="Arial" pitchFamily="34" charset="0"/>
                        </a:rPr>
                        <a:t>. Bamboo fiber of the present invention prepared UPE reinforced composite material having a higher tensile strength, flexural strength and flexural modulus, impact strength and no significant reduction.</a:t>
                      </a:r>
                      <a:endParaRPr lang="en-IN" sz="1200" b="0" i="0" u="none" strike="noStrike" dirty="0" smtClean="0">
                        <a:solidFill>
                          <a:srgbClr val="000000"/>
                        </a:solidFill>
                        <a:latin typeface="Arial" pitchFamily="34" charset="0"/>
                        <a:ea typeface="+mn-ea"/>
                        <a:cs typeface="Arial" pitchFamily="34" charset="0"/>
                      </a:endParaRPr>
                    </a:p>
                  </a:txBody>
                  <a:tcPr marL="9525" marR="9525" marT="9525" marB="0" anchor="ctr"/>
                </a:tc>
              </a:tr>
              <a:tr h="1632941">
                <a:tc>
                  <a:txBody>
                    <a:bodyPr/>
                    <a:lstStyle/>
                    <a:p>
                      <a:pPr algn="ctr" fontAlgn="b"/>
                      <a:r>
                        <a:rPr lang="en-US" sz="1200" b="1" i="0" u="none" strike="noStrike" dirty="0" smtClean="0">
                          <a:solidFill>
                            <a:srgbClr val="000000"/>
                          </a:solidFill>
                          <a:latin typeface="Arial" pitchFamily="34" charset="0"/>
                          <a:ea typeface="+mn-ea"/>
                          <a:cs typeface="Arial" pitchFamily="34" charset="0"/>
                        </a:rPr>
                        <a:t>CN103497495B</a:t>
                      </a:r>
                    </a:p>
                    <a:p>
                      <a:pPr algn="ctr" fontAlgn="b"/>
                      <a:r>
                        <a:rPr lang="en-US" sz="1200" b="1" i="0" u="none" strike="noStrike" dirty="0" smtClean="0">
                          <a:solidFill>
                            <a:srgbClr val="000000"/>
                          </a:solidFill>
                          <a:latin typeface="Arial" pitchFamily="34" charset="0"/>
                          <a:ea typeface="+mn-ea"/>
                          <a:cs typeface="Arial" pitchFamily="34" charset="0"/>
                        </a:rPr>
                        <a:t>Fujian Agriculture and Forestry University</a:t>
                      </a:r>
                    </a:p>
                  </a:txBody>
                  <a:tcPr marL="9525" marR="9525" marT="9525" marB="0" anchor="ctr"/>
                </a:tc>
                <a:tc>
                  <a:txBody>
                    <a:bodyPr/>
                    <a:lstStyle/>
                    <a:p>
                      <a:pPr algn="just" fontAlgn="b">
                        <a:lnSpc>
                          <a:spcPct val="100000"/>
                        </a:lnSpc>
                      </a:pPr>
                      <a:r>
                        <a:rPr lang="en-US" sz="1200" b="0" i="0" dirty="0" smtClean="0">
                          <a:solidFill>
                            <a:schemeClr val="dk1"/>
                          </a:solidFill>
                          <a:effectLst/>
                          <a:latin typeface="Arial" pitchFamily="34" charset="0"/>
                          <a:ea typeface="+mn-ea"/>
                          <a:cs typeface="Arial" pitchFamily="34" charset="0"/>
                        </a:rPr>
                        <a:t>The present invention discloses a </a:t>
                      </a:r>
                      <a:r>
                        <a:rPr lang="en-US" sz="1200" b="0" i="0" u="sng" dirty="0" smtClean="0">
                          <a:solidFill>
                            <a:schemeClr val="dk1"/>
                          </a:solidFill>
                          <a:effectLst/>
                          <a:latin typeface="Arial" pitchFamily="34" charset="0"/>
                          <a:ea typeface="+mn-ea"/>
                          <a:cs typeface="Arial" pitchFamily="34" charset="0"/>
                        </a:rPr>
                        <a:t>plasma modified bamboo fiber reinforced unsaturated polyester composite material and its preparation method </a:t>
                      </a:r>
                      <a:r>
                        <a:rPr lang="en-US" sz="1200" b="0" i="0" dirty="0" smtClean="0">
                          <a:solidFill>
                            <a:schemeClr val="dk1"/>
                          </a:solidFill>
                          <a:effectLst/>
                          <a:latin typeface="Arial" pitchFamily="34" charset="0"/>
                          <a:ea typeface="+mn-ea"/>
                          <a:cs typeface="Arial" pitchFamily="34" charset="0"/>
                        </a:rPr>
                        <a:t>using plasma technology to the original bamboo fiber surface modification, the modified bamboo fiber, unsaturated polyester resin, cross- linking agents, accelerators and initiators obtained by compression molding the modified bamboo fiber reinforced unsaturated polyester composites. Plasma modification bamboo fiber prepared according to the invention enhances the strength and flexural modulus of unsaturated polyester composites have good tensile strength, bending.</a:t>
                      </a:r>
                      <a:endParaRPr lang="en-IN" sz="1200" b="0" i="0" u="none" strike="noStrike" dirty="0" smtClean="0">
                        <a:solidFill>
                          <a:srgbClr val="000000"/>
                        </a:solidFill>
                        <a:latin typeface="Arial" pitchFamily="34" charset="0"/>
                        <a:ea typeface="+mn-ea"/>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28</a:t>
            </a:fld>
            <a:endParaRPr lang="en-IN"/>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cs typeface="Arial" pitchFamily="34" charset="0"/>
              </a:rPr>
              <a:t>– Institutes &amp; Universities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xmlns="" val="2994703393"/>
              </p:ext>
            </p:extLst>
          </p:nvPr>
        </p:nvGraphicFramePr>
        <p:xfrm>
          <a:off x="228600" y="1344929"/>
          <a:ext cx="8686800" cy="3635620"/>
        </p:xfrm>
        <a:graphic>
          <a:graphicData uri="http://schemas.openxmlformats.org/drawingml/2006/table">
            <a:tbl>
              <a:tblPr firstRow="1" bandRow="1">
                <a:tableStyleId>{5C22544A-7EE6-4342-B048-85BDC9FD1C3A}</a:tableStyleId>
              </a:tblPr>
              <a:tblGrid>
                <a:gridCol w="2191996"/>
                <a:gridCol w="6494804"/>
              </a:tblGrid>
              <a:tr h="307730">
                <a:tc>
                  <a:txBody>
                    <a:bodyPr/>
                    <a:lstStyle/>
                    <a:p>
                      <a:pPr algn="ctr"/>
                      <a:r>
                        <a:rPr lang="en-US" sz="1600" dirty="0" smtClean="0"/>
                        <a:t>Patent No.</a:t>
                      </a:r>
                      <a:endParaRPr lang="en-US" sz="1600" dirty="0"/>
                    </a:p>
                  </a:txBody>
                  <a:tcPr anchor="ctr"/>
                </a:tc>
                <a:tc>
                  <a:txBody>
                    <a:bodyPr/>
                    <a:lstStyle/>
                    <a:p>
                      <a:pPr algn="ctr"/>
                      <a:r>
                        <a:rPr lang="en-US" sz="1600" dirty="0" smtClean="0"/>
                        <a:t>Key Features</a:t>
                      </a:r>
                      <a:endParaRPr lang="en-US" sz="1600" dirty="0"/>
                    </a:p>
                  </a:txBody>
                  <a:tcPr anchor="ctr"/>
                </a:tc>
              </a:tr>
              <a:tr h="1254988">
                <a:tc>
                  <a:txBody>
                    <a:bodyPr/>
                    <a:lstStyle/>
                    <a:p>
                      <a:pPr algn="ctr" fontAlgn="t"/>
                      <a:r>
                        <a:rPr lang="en-IN" sz="1200" b="1" i="0" u="none" strike="noStrike" dirty="0" smtClean="0">
                          <a:solidFill>
                            <a:schemeClr val="tx1"/>
                          </a:solidFill>
                          <a:effectLst/>
                          <a:latin typeface="Arial" pitchFamily="34" charset="0"/>
                          <a:cs typeface="Arial" pitchFamily="34" charset="0"/>
                        </a:rPr>
                        <a:t>US20150041081A1</a:t>
                      </a:r>
                    </a:p>
                    <a:p>
                      <a:pPr algn="ctr" fontAlgn="t"/>
                      <a:r>
                        <a:rPr lang="en-IN" sz="1200" b="1" i="0" u="none" dirty="0" smtClean="0">
                          <a:solidFill>
                            <a:schemeClr val="tx1"/>
                          </a:solidFill>
                          <a:effectLst/>
                          <a:latin typeface="Arial" pitchFamily="34" charset="0"/>
                          <a:ea typeface="+mn-ea"/>
                          <a:cs typeface="Arial" pitchFamily="34" charset="0"/>
                        </a:rPr>
                        <a:t>University of Michigan </a:t>
                      </a:r>
                      <a:endParaRPr lang="en-IN" sz="1200" b="1" i="0" u="none" strike="noStrike" dirty="0">
                        <a:solidFill>
                          <a:schemeClr val="tx1"/>
                        </a:solidFill>
                        <a:effectLst/>
                        <a:latin typeface="Arial" pitchFamily="34" charset="0"/>
                        <a:cs typeface="Arial" pitchFamily="34" charset="0"/>
                      </a:endParaRPr>
                    </a:p>
                  </a:txBody>
                  <a:tcPr marL="9525" marR="9525" marT="9525" marB="0" anchor="ctr"/>
                </a:tc>
                <a:tc>
                  <a:txBody>
                    <a:bodyPr/>
                    <a:lstStyle/>
                    <a:p>
                      <a:pPr algn="just"/>
                      <a:r>
                        <a:rPr lang="en-US" sz="1200" b="0" i="0" dirty="0" smtClean="0">
                          <a:solidFill>
                            <a:schemeClr val="dk1"/>
                          </a:solidFill>
                          <a:effectLst/>
                          <a:latin typeface="Arial" pitchFamily="34" charset="0"/>
                          <a:ea typeface="+mn-ea"/>
                          <a:cs typeface="Arial" pitchFamily="34" charset="0"/>
                        </a:rPr>
                        <a:t>A method of making a </a:t>
                      </a:r>
                      <a:r>
                        <a:rPr lang="en-US" sz="1200" b="0" i="0" u="sng" dirty="0" smtClean="0">
                          <a:solidFill>
                            <a:schemeClr val="dk1"/>
                          </a:solidFill>
                          <a:effectLst/>
                          <a:latin typeface="Arial" pitchFamily="34" charset="0"/>
                          <a:ea typeface="+mn-ea"/>
                          <a:cs typeface="Arial" pitchFamily="34" charset="0"/>
                        </a:rPr>
                        <a:t>natural fiber composite panel</a:t>
                      </a:r>
                      <a:r>
                        <a:rPr lang="en-US" sz="1200" b="0" i="0" dirty="0" smtClean="0">
                          <a:solidFill>
                            <a:schemeClr val="dk1"/>
                          </a:solidFill>
                          <a:effectLst/>
                          <a:latin typeface="Arial" pitchFamily="34" charset="0"/>
                          <a:ea typeface="+mn-ea"/>
                          <a:cs typeface="Arial" pitchFamily="34" charset="0"/>
                        </a:rPr>
                        <a:t>, comprising the steps of:(a) treating a plant source comprising natural fibers with a solvent;</a:t>
                      </a:r>
                    </a:p>
                    <a:p>
                      <a:pPr algn="just"/>
                      <a:r>
                        <a:rPr lang="en-US" sz="1200" b="0" i="0" dirty="0" smtClean="0">
                          <a:solidFill>
                            <a:schemeClr val="dk1"/>
                          </a:solidFill>
                          <a:effectLst/>
                          <a:latin typeface="Arial" pitchFamily="34" charset="0"/>
                          <a:ea typeface="+mn-ea"/>
                          <a:cs typeface="Arial" pitchFamily="34" charset="0"/>
                        </a:rPr>
                        <a:t>(b) processing the treated plant source including arranging the natural fibers into a sheet-like orientation; and</a:t>
                      </a:r>
                    </a:p>
                    <a:p>
                      <a:pPr algn="just"/>
                      <a:r>
                        <a:rPr lang="en-US" sz="1200" b="0" i="0" dirty="0" smtClean="0">
                          <a:solidFill>
                            <a:schemeClr val="dk1"/>
                          </a:solidFill>
                          <a:effectLst/>
                          <a:latin typeface="Arial" pitchFamily="34" charset="0"/>
                          <a:ea typeface="+mn-ea"/>
                          <a:cs typeface="Arial" pitchFamily="34" charset="0"/>
                        </a:rPr>
                        <a:t>(c) forming a completed composite sheet by applying a polymeric material to the arranged natural fibers.</a:t>
                      </a:r>
                    </a:p>
                  </a:txBody>
                  <a:tcPr marL="9525" marR="9525" marT="9525" marB="0" anchor="ctr"/>
                </a:tc>
              </a:tr>
              <a:tr h="2045352">
                <a:tc>
                  <a:txBody>
                    <a:bodyPr/>
                    <a:lstStyle/>
                    <a:p>
                      <a:pPr algn="ctr" fontAlgn="t"/>
                      <a:r>
                        <a:rPr lang="en-IN" sz="1200" b="1" i="0" u="none" strike="noStrike" dirty="0" smtClean="0">
                          <a:solidFill>
                            <a:schemeClr val="tx1"/>
                          </a:solidFill>
                          <a:effectLst/>
                          <a:latin typeface="Arial" pitchFamily="34" charset="0"/>
                          <a:cs typeface="Arial" pitchFamily="34" charset="0"/>
                        </a:rPr>
                        <a:t>US20050013982A1</a:t>
                      </a:r>
                    </a:p>
                    <a:p>
                      <a:pPr marL="0" marR="0" indent="0" algn="ctr" defTabSz="914400" eaLnBrk="1" fontAlgn="t" latinLnBrk="0" hangingPunct="1">
                        <a:lnSpc>
                          <a:spcPct val="100000"/>
                        </a:lnSpc>
                        <a:spcBef>
                          <a:spcPts val="0"/>
                        </a:spcBef>
                        <a:spcAft>
                          <a:spcPts val="0"/>
                        </a:spcAft>
                        <a:buClrTx/>
                        <a:buSzTx/>
                        <a:buFontTx/>
                        <a:buNone/>
                        <a:tabLst/>
                        <a:defRPr/>
                      </a:pPr>
                      <a:r>
                        <a:rPr lang="en-IN" sz="1200" b="1" i="0" u="none" dirty="0" smtClean="0">
                          <a:solidFill>
                            <a:schemeClr val="tx1"/>
                          </a:solidFill>
                          <a:effectLst/>
                          <a:latin typeface="Arial" pitchFamily="34" charset="0"/>
                          <a:ea typeface="+mn-ea"/>
                          <a:cs typeface="Arial" pitchFamily="34" charset="0"/>
                        </a:rPr>
                        <a:t>University of Michigan </a:t>
                      </a:r>
                      <a:endParaRPr lang="en-IN" sz="1200" b="1" i="0" u="none" strike="noStrike" dirty="0" smtClean="0">
                        <a:solidFill>
                          <a:schemeClr val="tx1"/>
                        </a:solidFill>
                        <a:effectLst/>
                        <a:latin typeface="Arial" pitchFamily="34" charset="0"/>
                        <a:cs typeface="Arial" pitchFamily="34" charset="0"/>
                      </a:endParaRPr>
                    </a:p>
                    <a:p>
                      <a:pPr algn="l" fontAlgn="t"/>
                      <a:endParaRPr lang="en-IN" sz="1200" b="1" i="0" u="none" strike="noStrike" dirty="0">
                        <a:solidFill>
                          <a:schemeClr val="tx1"/>
                        </a:solidFill>
                        <a:effectLst/>
                        <a:latin typeface="Arial" pitchFamily="34" charset="0"/>
                        <a:cs typeface="Arial" pitchFamily="34" charset="0"/>
                      </a:endParaRPr>
                    </a:p>
                  </a:txBody>
                  <a:tcPr marL="9525" marR="9525" marT="9525" marB="0" anchor="ctr"/>
                </a:tc>
                <a:tc>
                  <a:txBody>
                    <a:bodyPr/>
                    <a:lstStyle/>
                    <a:p>
                      <a:pPr marL="53975" indent="0" algn="just" fontAlgn="b">
                        <a:lnSpc>
                          <a:spcPct val="100000"/>
                        </a:lnSpc>
                      </a:pPr>
                      <a:r>
                        <a:rPr lang="en-US" sz="1200" b="0" i="0" dirty="0" smtClean="0">
                          <a:solidFill>
                            <a:schemeClr val="dk1"/>
                          </a:solidFill>
                          <a:effectLst/>
                          <a:latin typeface="Arial" pitchFamily="34" charset="0"/>
                          <a:ea typeface="+mn-ea"/>
                          <a:cs typeface="Arial" pitchFamily="34" charset="0"/>
                        </a:rPr>
                        <a:t>The present invention relates to a </a:t>
                      </a:r>
                      <a:r>
                        <a:rPr lang="en-US" sz="1200" b="0" i="0" u="sng" dirty="0" smtClean="0">
                          <a:solidFill>
                            <a:schemeClr val="dk1"/>
                          </a:solidFill>
                          <a:effectLst/>
                          <a:latin typeface="Arial" pitchFamily="34" charset="0"/>
                          <a:ea typeface="+mn-ea"/>
                          <a:cs typeface="Arial" pitchFamily="34" charset="0"/>
                        </a:rPr>
                        <a:t>thermoplastic polymer composition reinforced with natural fibers such as cellulose or other fillers and to a process for manufacturing the composition</a:t>
                      </a:r>
                      <a:r>
                        <a:rPr lang="en-US" sz="1200" b="0" i="0" dirty="0" smtClean="0">
                          <a:solidFill>
                            <a:schemeClr val="dk1"/>
                          </a:solidFill>
                          <a:effectLst/>
                          <a:latin typeface="Arial" pitchFamily="34" charset="0"/>
                          <a:ea typeface="+mn-ea"/>
                          <a:cs typeface="Arial" pitchFamily="34" charset="0"/>
                        </a:rPr>
                        <a:t>. The process for making a naturally derived fiber-reinforced thermoplastic polymer composition comprises melting a high melting temperature thermoplastic polymer, mixing the melted thermoplastic polymer with an organic or inorganic salt to reduce the melting temperature of the melted thermoplastic polymer to a melting temperature which does not degrade the natural fibers, and then adding the naturally derived fibers to produce the naturally derived fiber-reinforced thermoplastic polymer composition. The naturally derived fiber-reinforced thermoplastic polymer composition can then be melted at the reduced melting temperature to manufacture a plurality of articles.</a:t>
                      </a:r>
                      <a:endParaRPr lang="en-US" sz="1200" u="none" dirty="0" smtClean="0">
                        <a:solidFill>
                          <a:schemeClr val="dk1"/>
                        </a:solidFill>
                        <a:latin typeface="Arial" pitchFamily="34" charset="0"/>
                        <a:ea typeface="+mn-ea"/>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29</a:t>
            </a:fld>
            <a:endParaRPr lang="en-IN"/>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sz="2800" b="1" spc="-10" dirty="0" smtClean="0">
                <a:solidFill>
                  <a:prstClr val="white"/>
                </a:solidFill>
                <a:cs typeface="Arial" pitchFamily="34" charset="0"/>
              </a:rPr>
              <a:t>Introduction to NFRPC and Applications </a:t>
            </a:r>
            <a:br>
              <a:rPr lang="en-IN" sz="2800" b="1" spc="-10" dirty="0" smtClean="0">
                <a:solidFill>
                  <a:prstClr val="white"/>
                </a:solidFill>
                <a:cs typeface="Arial" pitchFamily="34" charset="0"/>
              </a:rPr>
            </a:br>
            <a:r>
              <a:rPr lang="en-US" sz="2800" b="1" dirty="0" smtClean="0">
                <a:solidFill>
                  <a:srgbClr val="FF0000"/>
                </a:solidFill>
              </a:rPr>
              <a:t/>
            </a:r>
            <a:br>
              <a:rPr lang="en-US" sz="2800" b="1" dirty="0" smtClean="0">
                <a:solidFill>
                  <a:srgbClr val="FF0000"/>
                </a:solidFill>
              </a:rPr>
            </a:br>
            <a:endParaRPr lang="en-US" b="1" dirty="0"/>
          </a:p>
        </p:txBody>
      </p:sp>
      <p:sp>
        <p:nvSpPr>
          <p:cNvPr id="3" name="Text Placeholder 2"/>
          <p:cNvSpPr>
            <a:spLocks noGrp="1"/>
          </p:cNvSpPr>
          <p:nvPr>
            <p:ph type="body" idx="1"/>
          </p:nvPr>
        </p:nvSpPr>
        <p:spPr>
          <a:xfrm>
            <a:off x="228600" y="1371600"/>
            <a:ext cx="8458200" cy="2895600"/>
          </a:xfrm>
        </p:spPr>
        <p:txBody>
          <a:bodyPr/>
          <a:lstStyle/>
          <a:p>
            <a:pPr algn="just">
              <a:lnSpc>
                <a:spcPct val="150000"/>
              </a:lnSpc>
              <a:buFont typeface="Courier New" pitchFamily="49" charset="0"/>
              <a:buChar char="o"/>
              <a:defRPr/>
            </a:pPr>
            <a:r>
              <a:rPr lang="en-US" sz="1450" dirty="0" smtClean="0"/>
              <a:t>Natural fiber reinforced polymer composites (NFRPC) are the materials where renewable natural fibers (such as hemp, sisal, jute, kenaf, flax, etc.) are used as reinforcing material (fillers) for different kind of polymer matrices (thermoplastics, thermosettings, and biopolymers) to obtain high performance composites. </a:t>
            </a:r>
          </a:p>
          <a:p>
            <a:pPr algn="just">
              <a:lnSpc>
                <a:spcPct val="150000"/>
              </a:lnSpc>
              <a:buFont typeface="Courier New" pitchFamily="49" charset="0"/>
              <a:buChar char="o"/>
              <a:defRPr/>
            </a:pPr>
            <a:r>
              <a:rPr lang="en-US" sz="1450" dirty="0" smtClean="0"/>
              <a:t>NFRPC materials recently became highly valuable materials since the reuse of waste natural fibers as reinforcement for polymer is sustainable option to the environment. </a:t>
            </a:r>
          </a:p>
          <a:p>
            <a:pPr algn="just">
              <a:lnSpc>
                <a:spcPct val="150000"/>
              </a:lnSpc>
              <a:buFont typeface="Courier New" pitchFamily="49" charset="0"/>
              <a:buChar char="o"/>
              <a:defRPr/>
            </a:pPr>
            <a:r>
              <a:rPr lang="en-US" sz="1450" dirty="0" smtClean="0"/>
              <a:t>The natural fibers have the advantage that they are renewable resources and have marketing appeal as they are cheap, renewable, partially recyclable and biodegradable.        </a:t>
            </a:r>
            <a:endParaRPr lang="en-US" sz="1450" dirty="0"/>
          </a:p>
        </p:txBody>
      </p:sp>
      <p:pic>
        <p:nvPicPr>
          <p:cNvPr id="4101" name="Picture 2"/>
          <p:cNvPicPr>
            <a:picLocks noChangeAspect="1" noChangeArrowheads="1"/>
          </p:cNvPicPr>
          <p:nvPr/>
        </p:nvPicPr>
        <p:blipFill>
          <a:blip r:embed="rId2" cstate="print"/>
          <a:srcRect/>
          <a:stretch>
            <a:fillRect/>
          </a:stretch>
        </p:blipFill>
        <p:spPr bwMode="auto">
          <a:xfrm>
            <a:off x="152400" y="6400800"/>
            <a:ext cx="1143000" cy="381000"/>
          </a:xfrm>
          <a:prstGeom prst="rect">
            <a:avLst/>
          </a:prstGeom>
          <a:noFill/>
          <a:ln w="9525">
            <a:noFill/>
            <a:miter lim="800000"/>
            <a:headEnd/>
            <a:tailEnd/>
          </a:ln>
        </p:spPr>
      </p:pic>
      <p:sp>
        <p:nvSpPr>
          <p:cNvPr id="11" name="Text Placeholder 2"/>
          <p:cNvSpPr txBox="1">
            <a:spLocks/>
          </p:cNvSpPr>
          <p:nvPr/>
        </p:nvSpPr>
        <p:spPr bwMode="auto">
          <a:xfrm>
            <a:off x="228600" y="4800600"/>
            <a:ext cx="8534400" cy="1143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342900" indent="-342900" algn="just">
              <a:lnSpc>
                <a:spcPct val="150000"/>
              </a:lnSpc>
              <a:spcAft>
                <a:spcPts val="0"/>
              </a:spcAft>
              <a:buFont typeface="Courier New" pitchFamily="49" charset="0"/>
              <a:buChar char="o"/>
            </a:pPr>
            <a:r>
              <a:rPr lang="en-US" sz="1450" dirty="0" smtClean="0"/>
              <a:t>As environmentally attractive materials, natural fiber composites have been proven as an alternative to the glass reinforced or carbon reinforced polymer composites that can utility in different applications like automotive, aerospace, construction, packaging, electronics, sports etc. </a:t>
            </a:r>
            <a:endParaRPr kumimoji="0" lang="en-US" sz="1450" b="0" i="0" u="none" strike="noStrike" kern="0" cap="none" spc="0" normalizeH="0" baseline="0" noProof="0" dirty="0">
              <a:ln>
                <a:noFill/>
              </a:ln>
              <a:solidFill>
                <a:schemeClr val="tx1"/>
              </a:solidFill>
              <a:effectLst/>
              <a:uLnTx/>
              <a:uFillTx/>
              <a:latin typeface="Arial" pitchFamily="34" charset="0"/>
            </a:endParaRPr>
          </a:p>
        </p:txBody>
      </p:sp>
      <p:sp>
        <p:nvSpPr>
          <p:cNvPr id="5" name="TextBox 4"/>
          <p:cNvSpPr txBox="1"/>
          <p:nvPr/>
        </p:nvSpPr>
        <p:spPr>
          <a:xfrm>
            <a:off x="152400" y="4355068"/>
            <a:ext cx="1569660" cy="369332"/>
          </a:xfrm>
          <a:prstGeom prst="rect">
            <a:avLst/>
          </a:prstGeom>
          <a:noFill/>
        </p:spPr>
        <p:txBody>
          <a:bodyPr wrap="none" rtlCol="0">
            <a:spAutoFit/>
          </a:bodyPr>
          <a:lstStyle/>
          <a:p>
            <a:pPr lvl="0"/>
            <a:r>
              <a:rPr lang="en-US" b="1" dirty="0" smtClean="0"/>
              <a:t>Applications</a:t>
            </a:r>
            <a:endParaRPr lang="en-US" b="1" dirty="0"/>
          </a:p>
        </p:txBody>
      </p:sp>
      <p:sp>
        <p:nvSpPr>
          <p:cNvPr id="10" name="TextBox 9"/>
          <p:cNvSpPr txBox="1"/>
          <p:nvPr/>
        </p:nvSpPr>
        <p:spPr>
          <a:xfrm>
            <a:off x="69012" y="926068"/>
            <a:ext cx="1531188" cy="369332"/>
          </a:xfrm>
          <a:prstGeom prst="rect">
            <a:avLst/>
          </a:prstGeom>
          <a:noFill/>
        </p:spPr>
        <p:txBody>
          <a:bodyPr wrap="none" rtlCol="0">
            <a:spAutoFit/>
          </a:bodyPr>
          <a:lstStyle/>
          <a:p>
            <a:pPr lvl="0"/>
            <a:r>
              <a:rPr lang="en-US" b="1" dirty="0" smtClean="0"/>
              <a:t>Introduction</a:t>
            </a:r>
            <a:endParaRPr lang="en-US" b="1" dirty="0"/>
          </a:p>
        </p:txBody>
      </p:sp>
      <p:sp>
        <p:nvSpPr>
          <p:cNvPr id="9" name="TextBox 8"/>
          <p:cNvSpPr txBox="1"/>
          <p:nvPr/>
        </p:nvSpPr>
        <p:spPr>
          <a:xfrm>
            <a:off x="586740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 action="ppaction://noaction"/>
              </a:rPr>
              <a:t>Appendix 1</a:t>
            </a:r>
            <a:endParaRPr lang="en-IN" sz="900" dirty="0"/>
          </a:p>
        </p:txBody>
      </p:sp>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3</a:t>
            </a:fld>
            <a:endParaRPr lang="en-IN"/>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rPr>
              <a:t>– Other Companies</a:t>
            </a: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xmlns="" val="647282295"/>
              </p:ext>
            </p:extLst>
          </p:nvPr>
        </p:nvGraphicFramePr>
        <p:xfrm>
          <a:off x="228600" y="972103"/>
          <a:ext cx="8686800" cy="4285698"/>
        </p:xfrm>
        <a:graphic>
          <a:graphicData uri="http://schemas.openxmlformats.org/drawingml/2006/table">
            <a:tbl>
              <a:tblPr firstRow="1" bandRow="1">
                <a:tableStyleId>{5C22544A-7EE6-4342-B048-85BDC9FD1C3A}</a:tableStyleId>
              </a:tblPr>
              <a:tblGrid>
                <a:gridCol w="1981200"/>
                <a:gridCol w="6705600"/>
              </a:tblGrid>
              <a:tr h="353459">
                <a:tc>
                  <a:txBody>
                    <a:bodyPr/>
                    <a:lstStyle/>
                    <a:p>
                      <a:pPr algn="ctr"/>
                      <a:r>
                        <a:rPr lang="en-US" sz="1600" dirty="0" smtClean="0">
                          <a:latin typeface="Arial" pitchFamily="34" charset="0"/>
                          <a:cs typeface="Arial" pitchFamily="34" charset="0"/>
                        </a:rPr>
                        <a:t>Patent No.</a:t>
                      </a:r>
                      <a:endParaRPr lang="en-US" sz="1600" dirty="0">
                        <a:latin typeface="Arial" pitchFamily="34" charset="0"/>
                        <a:cs typeface="Arial" pitchFamily="34" charset="0"/>
                      </a:endParaRPr>
                    </a:p>
                  </a:txBody>
                  <a:tcPr anchor="ct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600" dirty="0" smtClean="0">
                          <a:latin typeface="Arial" pitchFamily="34" charset="0"/>
                          <a:cs typeface="Arial" pitchFamily="34" charset="0"/>
                        </a:rPr>
                        <a:t>Key Features</a:t>
                      </a:r>
                      <a:endParaRPr lang="en-US" sz="1600" dirty="0">
                        <a:latin typeface="Arial" pitchFamily="34" charset="0"/>
                        <a:cs typeface="Arial" pitchFamily="34" charset="0"/>
                      </a:endParaRPr>
                    </a:p>
                  </a:txBody>
                  <a:tcPr anchor="ctr"/>
                </a:tc>
              </a:tr>
              <a:tr h="1454881">
                <a:tc>
                  <a:txBody>
                    <a:bodyPr/>
                    <a:lstStyle/>
                    <a:p>
                      <a:pPr algn="ctr" fontAlgn="t"/>
                      <a:r>
                        <a:rPr lang="en-IN" sz="1200" b="1" i="0" u="none" strike="noStrike" dirty="0" smtClean="0">
                          <a:solidFill>
                            <a:schemeClr val="tx1"/>
                          </a:solidFill>
                          <a:effectLst/>
                          <a:latin typeface="Arial" pitchFamily="34" charset="0"/>
                          <a:cs typeface="Arial" pitchFamily="34" charset="0"/>
                        </a:rPr>
                        <a:t>US9988504B2</a:t>
                      </a:r>
                    </a:p>
                    <a:p>
                      <a:pPr algn="ctr" fontAlgn="t"/>
                      <a:r>
                        <a:rPr lang="en-IN" sz="1200" b="1" i="0" u="none" strike="noStrike" dirty="0" smtClean="0">
                          <a:solidFill>
                            <a:schemeClr val="tx1"/>
                          </a:solidFill>
                          <a:effectLst/>
                          <a:latin typeface="Arial" pitchFamily="34" charset="0"/>
                          <a:cs typeface="Arial" pitchFamily="34" charset="0"/>
                        </a:rPr>
                        <a:t>Huntsman</a:t>
                      </a:r>
                      <a:endParaRPr lang="en-IN" sz="1200" b="1" i="0" u="none" strike="noStrike" dirty="0">
                        <a:solidFill>
                          <a:schemeClr val="tx1"/>
                        </a:solidFill>
                        <a:effectLst/>
                        <a:latin typeface="Arial" pitchFamily="34" charset="0"/>
                        <a:cs typeface="Arial" pitchFamily="34" charset="0"/>
                      </a:endParaRPr>
                    </a:p>
                  </a:txBody>
                  <a:tcPr marL="9525" marR="9525" marT="9525" marB="0" anchor="ctr"/>
                </a:tc>
                <a:tc>
                  <a:txBody>
                    <a:bodyPr/>
                    <a:lstStyle/>
                    <a:p>
                      <a:pPr algn="just"/>
                      <a:r>
                        <a:rPr lang="en-US" sz="1200" b="0" i="0" dirty="0" smtClean="0">
                          <a:solidFill>
                            <a:schemeClr val="dk1"/>
                          </a:solidFill>
                          <a:effectLst/>
                          <a:latin typeface="Arial" pitchFamily="34" charset="0"/>
                          <a:ea typeface="+mn-ea"/>
                          <a:cs typeface="Arial" pitchFamily="34" charset="0"/>
                        </a:rPr>
                        <a:t>A reinforced organic </a:t>
                      </a:r>
                      <a:r>
                        <a:rPr lang="en-US" sz="1200" b="0" i="0" u="sng" dirty="0" smtClean="0">
                          <a:solidFill>
                            <a:schemeClr val="dk1"/>
                          </a:solidFill>
                          <a:effectLst/>
                          <a:latin typeface="Arial" pitchFamily="34" charset="0"/>
                          <a:ea typeface="+mn-ea"/>
                          <a:cs typeface="Arial" pitchFamily="34" charset="0"/>
                        </a:rPr>
                        <a:t>natural fiber composite material </a:t>
                      </a:r>
                      <a:r>
                        <a:rPr lang="en-US" sz="1200" b="0" i="0" dirty="0" smtClean="0">
                          <a:solidFill>
                            <a:schemeClr val="dk1"/>
                          </a:solidFill>
                          <a:effectLst/>
                          <a:latin typeface="Arial" pitchFamily="34" charset="0"/>
                          <a:ea typeface="+mn-ea"/>
                          <a:cs typeface="Arial" pitchFamily="34" charset="0"/>
                        </a:rPr>
                        <a:t>having a lambda value in the range 15-35 </a:t>
                      </a:r>
                      <a:r>
                        <a:rPr lang="en-US" sz="1200" b="0" i="0" dirty="0" err="1" smtClean="0">
                          <a:solidFill>
                            <a:schemeClr val="dk1"/>
                          </a:solidFill>
                          <a:effectLst/>
                          <a:latin typeface="Arial" pitchFamily="34" charset="0"/>
                          <a:ea typeface="+mn-ea"/>
                          <a:cs typeface="Arial" pitchFamily="34" charset="0"/>
                        </a:rPr>
                        <a:t>mW</a:t>
                      </a:r>
                      <a:r>
                        <a:rPr lang="en-US" sz="1200" b="0" i="0" dirty="0" smtClean="0">
                          <a:solidFill>
                            <a:schemeClr val="dk1"/>
                          </a:solidFill>
                          <a:effectLst/>
                          <a:latin typeface="Arial" pitchFamily="34" charset="0"/>
                          <a:ea typeface="+mn-ea"/>
                          <a:cs typeface="Arial" pitchFamily="34" charset="0"/>
                        </a:rPr>
                        <a:t>/</a:t>
                      </a:r>
                      <a:r>
                        <a:rPr lang="en-US" sz="1200" b="0" i="0" dirty="0" err="1" smtClean="0">
                          <a:solidFill>
                            <a:schemeClr val="dk1"/>
                          </a:solidFill>
                          <a:effectLst/>
                          <a:latin typeface="Arial" pitchFamily="34" charset="0"/>
                          <a:ea typeface="+mn-ea"/>
                          <a:cs typeface="Arial" pitchFamily="34" charset="0"/>
                        </a:rPr>
                        <a:t>mK</a:t>
                      </a:r>
                      <a:r>
                        <a:rPr lang="en-US" sz="1200" b="0" i="0" dirty="0" smtClean="0">
                          <a:solidFill>
                            <a:schemeClr val="dk1"/>
                          </a:solidFill>
                          <a:effectLst/>
                          <a:latin typeface="Arial" pitchFamily="34" charset="0"/>
                          <a:ea typeface="+mn-ea"/>
                          <a:cs typeface="Arial" pitchFamily="34" charset="0"/>
                        </a:rPr>
                        <a:t>, said composite material comprising:25-85% by weight of hydrophobic </a:t>
                      </a:r>
                      <a:r>
                        <a:rPr lang="en-US" sz="1200" b="0" i="0" dirty="0" err="1" smtClean="0">
                          <a:solidFill>
                            <a:schemeClr val="dk1"/>
                          </a:solidFill>
                          <a:effectLst/>
                          <a:latin typeface="Arial" pitchFamily="34" charset="0"/>
                          <a:ea typeface="+mn-ea"/>
                          <a:cs typeface="Arial" pitchFamily="34" charset="0"/>
                        </a:rPr>
                        <a:t>nanoporous</a:t>
                      </a:r>
                      <a:r>
                        <a:rPr lang="en-US" sz="1200" b="0" i="0" dirty="0" smtClean="0">
                          <a:solidFill>
                            <a:schemeClr val="dk1"/>
                          </a:solidFill>
                          <a:effectLst/>
                          <a:latin typeface="Arial" pitchFamily="34" charset="0"/>
                          <a:ea typeface="+mn-ea"/>
                          <a:cs typeface="Arial" pitchFamily="34" charset="0"/>
                        </a:rPr>
                        <a:t> particles calculated on the total weight of the composite material, and at least </a:t>
                      </a:r>
                      <a:r>
                        <a:rPr lang="en-US" sz="1200" b="0" i="0" u="sng" dirty="0" smtClean="0">
                          <a:solidFill>
                            <a:schemeClr val="dk1"/>
                          </a:solidFill>
                          <a:effectLst/>
                          <a:latin typeface="Arial" pitchFamily="34" charset="0"/>
                          <a:ea typeface="+mn-ea"/>
                          <a:cs typeface="Arial" pitchFamily="34" charset="0"/>
                        </a:rPr>
                        <a:t>10% by weight of organic natural fibers </a:t>
                      </a:r>
                      <a:r>
                        <a:rPr lang="en-US" sz="1200" b="0" i="0" dirty="0" smtClean="0">
                          <a:solidFill>
                            <a:schemeClr val="dk1"/>
                          </a:solidFill>
                          <a:effectLst/>
                          <a:latin typeface="Arial" pitchFamily="34" charset="0"/>
                          <a:ea typeface="+mn-ea"/>
                          <a:cs typeface="Arial" pitchFamily="34" charset="0"/>
                        </a:rPr>
                        <a:t>having </a:t>
                      </a:r>
                      <a:r>
                        <a:rPr lang="en-US" sz="1200" b="0" i="0" dirty="0" err="1" smtClean="0">
                          <a:solidFill>
                            <a:schemeClr val="dk1"/>
                          </a:solidFill>
                          <a:effectLst/>
                          <a:latin typeface="Arial" pitchFamily="34" charset="0"/>
                          <a:ea typeface="+mn-ea"/>
                          <a:cs typeface="Arial" pitchFamily="34" charset="0"/>
                        </a:rPr>
                        <a:t>isocyanate</a:t>
                      </a:r>
                      <a:r>
                        <a:rPr lang="en-US" sz="1200" b="0" i="0" dirty="0" smtClean="0">
                          <a:solidFill>
                            <a:schemeClr val="dk1"/>
                          </a:solidFill>
                          <a:effectLst/>
                          <a:latin typeface="Arial" pitchFamily="34" charset="0"/>
                          <a:ea typeface="+mn-ea"/>
                          <a:cs typeface="Arial" pitchFamily="34" charset="0"/>
                        </a:rPr>
                        <a:t> reactive groups calculated on the total weight of the composite material, and 1-15% by weight of binder calculated on the total weight of the composite material, wherein, </a:t>
                      </a:r>
                      <a:r>
                        <a:rPr lang="en-US" sz="1200" b="0" i="0" u="sng" dirty="0" smtClean="0">
                          <a:solidFill>
                            <a:schemeClr val="dk1"/>
                          </a:solidFill>
                          <a:effectLst/>
                          <a:latin typeface="Arial" pitchFamily="34" charset="0"/>
                          <a:ea typeface="+mn-ea"/>
                          <a:cs typeface="Arial" pitchFamily="34" charset="0"/>
                        </a:rPr>
                        <a:t>the binder is a </a:t>
                      </a:r>
                      <a:r>
                        <a:rPr lang="en-US" sz="1200" b="0" i="0" u="sng" dirty="0" err="1" smtClean="0">
                          <a:solidFill>
                            <a:schemeClr val="dk1"/>
                          </a:solidFill>
                          <a:effectLst/>
                          <a:latin typeface="Arial" pitchFamily="34" charset="0"/>
                          <a:ea typeface="+mn-ea"/>
                          <a:cs typeface="Arial" pitchFamily="34" charset="0"/>
                        </a:rPr>
                        <a:t>polyurea</a:t>
                      </a:r>
                      <a:r>
                        <a:rPr lang="en-US" sz="1200" b="0" i="0" u="sng" dirty="0" smtClean="0">
                          <a:solidFill>
                            <a:schemeClr val="dk1"/>
                          </a:solidFill>
                          <a:effectLst/>
                          <a:latin typeface="Arial" pitchFamily="34" charset="0"/>
                          <a:ea typeface="+mn-ea"/>
                          <a:cs typeface="Arial" pitchFamily="34" charset="0"/>
                        </a:rPr>
                        <a:t>/polyurethane binder made from </a:t>
                      </a:r>
                      <a:r>
                        <a:rPr lang="en-US" sz="1200" b="0" i="0" u="sng" dirty="0" err="1" smtClean="0">
                          <a:solidFill>
                            <a:schemeClr val="dk1"/>
                          </a:solidFill>
                          <a:effectLst/>
                          <a:latin typeface="Arial" pitchFamily="34" charset="0"/>
                          <a:ea typeface="+mn-ea"/>
                          <a:cs typeface="Arial" pitchFamily="34" charset="0"/>
                        </a:rPr>
                        <a:t>emulsifiable</a:t>
                      </a:r>
                      <a:r>
                        <a:rPr lang="en-US" sz="1200" b="0" i="0" u="sng" dirty="0" smtClean="0">
                          <a:solidFill>
                            <a:schemeClr val="dk1"/>
                          </a:solidFill>
                          <a:effectLst/>
                          <a:latin typeface="Arial" pitchFamily="34" charset="0"/>
                          <a:ea typeface="+mn-ea"/>
                          <a:cs typeface="Arial" pitchFamily="34" charset="0"/>
                        </a:rPr>
                        <a:t> </a:t>
                      </a:r>
                      <a:r>
                        <a:rPr lang="en-US" sz="1200" b="0" i="0" u="sng" dirty="0" err="1" smtClean="0">
                          <a:solidFill>
                            <a:schemeClr val="dk1"/>
                          </a:solidFill>
                          <a:effectLst/>
                          <a:latin typeface="Arial" pitchFamily="34" charset="0"/>
                          <a:ea typeface="+mn-ea"/>
                          <a:cs typeface="Arial" pitchFamily="34" charset="0"/>
                        </a:rPr>
                        <a:t>polyisocyanate</a:t>
                      </a:r>
                      <a:r>
                        <a:rPr lang="en-US" sz="1200" b="0" i="0" u="sng" dirty="0" smtClean="0">
                          <a:solidFill>
                            <a:schemeClr val="dk1"/>
                          </a:solidFill>
                          <a:effectLst/>
                          <a:latin typeface="Arial" pitchFamily="34" charset="0"/>
                          <a:ea typeface="+mn-ea"/>
                          <a:cs typeface="Arial" pitchFamily="34" charset="0"/>
                        </a:rPr>
                        <a:t>, water, and surfactants</a:t>
                      </a:r>
                      <a:r>
                        <a:rPr lang="en-US" sz="1200" b="0" i="0" dirty="0" smtClean="0">
                          <a:solidFill>
                            <a:schemeClr val="dk1"/>
                          </a:solidFill>
                          <a:effectLst/>
                          <a:latin typeface="Arial" pitchFamily="34" charset="0"/>
                          <a:ea typeface="+mn-ea"/>
                          <a:cs typeface="Arial" pitchFamily="34" charset="0"/>
                        </a:rPr>
                        <a:t>.</a:t>
                      </a:r>
                    </a:p>
                  </a:txBody>
                  <a:tcPr marL="9525" marR="9525" marT="9525" marB="0" anchor="ctr"/>
                </a:tc>
              </a:tr>
              <a:tr h="1342674">
                <a:tc>
                  <a:txBody>
                    <a:bodyPr/>
                    <a:lstStyle/>
                    <a:p>
                      <a:pPr algn="ctr" fontAlgn="b"/>
                      <a:r>
                        <a:rPr lang="en-US" sz="1200" b="1" i="0" u="none" strike="noStrike" dirty="0" smtClean="0">
                          <a:solidFill>
                            <a:srgbClr val="000000"/>
                          </a:solidFill>
                          <a:effectLst/>
                          <a:latin typeface="Arial" pitchFamily="34" charset="0"/>
                          <a:cs typeface="Arial" pitchFamily="34" charset="0"/>
                        </a:rPr>
                        <a:t>CN106700394A</a:t>
                      </a:r>
                    </a:p>
                    <a:p>
                      <a:pPr algn="ctr" fontAlgn="b"/>
                      <a:r>
                        <a:rPr lang="en-US" sz="1200" b="1" i="0" u="none" strike="noStrike" dirty="0" smtClean="0">
                          <a:solidFill>
                            <a:srgbClr val="000000"/>
                          </a:solidFill>
                          <a:effectLst/>
                          <a:latin typeface="Arial" pitchFamily="34" charset="0"/>
                          <a:cs typeface="Arial" pitchFamily="34" charset="0"/>
                        </a:rPr>
                        <a:t>EFEI </a:t>
                      </a:r>
                      <a:r>
                        <a:rPr lang="en-US" sz="1200" b="1" i="0" u="none" strike="noStrike" dirty="0">
                          <a:solidFill>
                            <a:srgbClr val="000000"/>
                          </a:solidFill>
                          <a:effectLst/>
                          <a:latin typeface="Arial" pitchFamily="34" charset="0"/>
                          <a:cs typeface="Arial" pitchFamily="34" charset="0"/>
                        </a:rPr>
                        <a:t>ORINKO NEW MAT CO LTD</a:t>
                      </a:r>
                    </a:p>
                  </a:txBody>
                  <a:tcPr marL="9525" marR="9525" marT="9525" marB="0" anchor="ctr"/>
                </a:tc>
                <a:tc>
                  <a:txBody>
                    <a:bodyPr/>
                    <a:lstStyle/>
                    <a:p>
                      <a:pPr algn="just"/>
                      <a:r>
                        <a:rPr lang="en-US" sz="1200" b="0" i="0" dirty="0" smtClean="0">
                          <a:solidFill>
                            <a:schemeClr val="dk1"/>
                          </a:solidFill>
                          <a:effectLst/>
                          <a:latin typeface="Arial" pitchFamily="34" charset="0"/>
                          <a:ea typeface="+mn-ea"/>
                          <a:cs typeface="Arial" pitchFamily="34" charset="0"/>
                        </a:rPr>
                        <a:t>A </a:t>
                      </a:r>
                      <a:r>
                        <a:rPr lang="en-US" sz="1200" b="0" i="0" u="sng" dirty="0" smtClean="0">
                          <a:solidFill>
                            <a:schemeClr val="dk1"/>
                          </a:solidFill>
                          <a:effectLst/>
                          <a:latin typeface="Arial" pitchFamily="34" charset="0"/>
                          <a:ea typeface="+mn-ea"/>
                          <a:cs typeface="Arial" pitchFamily="34" charset="0"/>
                        </a:rPr>
                        <a:t>natural fiber-reinforced acrylonitrile - butadiene - styrene copolymer </a:t>
                      </a:r>
                      <a:r>
                        <a:rPr lang="en-US" sz="1200" b="0" i="0" dirty="0" smtClean="0">
                          <a:solidFill>
                            <a:schemeClr val="dk1"/>
                          </a:solidFill>
                          <a:effectLst/>
                          <a:latin typeface="Arial" pitchFamily="34" charset="0"/>
                          <a:ea typeface="+mn-ea"/>
                          <a:cs typeface="Arial" pitchFamily="34" charset="0"/>
                        </a:rPr>
                        <a:t>composite materials made from main material and made by parts by weight, wherein: said Ingredients prepared from the following components in parts by weight to: </a:t>
                      </a:r>
                      <a:r>
                        <a:rPr lang="en-US" sz="1200" b="0" i="0" u="sng" dirty="0" smtClean="0">
                          <a:solidFill>
                            <a:schemeClr val="dk1"/>
                          </a:solidFill>
                          <a:effectLst/>
                          <a:latin typeface="Arial" pitchFamily="34" charset="0"/>
                          <a:ea typeface="+mn-ea"/>
                          <a:cs typeface="Arial" pitchFamily="34" charset="0"/>
                        </a:rPr>
                        <a:t>acrylonitrile - butadiene - styrene copolymer, 75~90 parts, 5~20 parts natural hemp fibers, </a:t>
                      </a:r>
                      <a:r>
                        <a:rPr lang="en-US" sz="1200" b="0" i="0" dirty="0" smtClean="0">
                          <a:solidFill>
                            <a:schemeClr val="dk1"/>
                          </a:solidFill>
                          <a:effectLst/>
                          <a:latin typeface="Arial" pitchFamily="34" charset="0"/>
                          <a:ea typeface="+mn-ea"/>
                          <a:cs typeface="Arial" pitchFamily="34" charset="0"/>
                        </a:rPr>
                        <a:t>toughening ~ 5 parts; the total parts by weight to 100 parts of main ingredient as a reference, the materials prepared from the following components in parts by weight from: antioxidant</a:t>
                      </a:r>
                    </a:p>
                    <a:p>
                      <a:r>
                        <a:rPr lang="en-US" sz="1200" b="0" i="0" dirty="0" smtClean="0">
                          <a:solidFill>
                            <a:schemeClr val="dk1"/>
                          </a:solidFill>
                          <a:effectLst/>
                          <a:latin typeface="Arial" pitchFamily="34" charset="0"/>
                          <a:ea typeface="+mn-ea"/>
                          <a:cs typeface="Arial" pitchFamily="34" charset="0"/>
                        </a:rPr>
                        <a:t>0.2 parts of lubricant 0.2~0.5 parts.</a:t>
                      </a:r>
                    </a:p>
                  </a:txBody>
                  <a:tcPr marL="9525" marR="9525" marT="9525" marB="0" anchor="ctr"/>
                </a:tc>
              </a:tr>
              <a:tr h="1134684">
                <a:tc>
                  <a:txBody>
                    <a:bodyPr/>
                    <a:lstStyle/>
                    <a:p>
                      <a:pPr algn="ctr" fontAlgn="t"/>
                      <a:r>
                        <a:rPr lang="en-IN" sz="1200" b="1" i="0" u="none" strike="noStrike" dirty="0" smtClean="0">
                          <a:solidFill>
                            <a:schemeClr val="tx1"/>
                          </a:solidFill>
                          <a:effectLst/>
                          <a:latin typeface="Arial" pitchFamily="34" charset="0"/>
                          <a:cs typeface="Arial" pitchFamily="34" charset="0"/>
                        </a:rPr>
                        <a:t>CN106189314A</a:t>
                      </a:r>
                    </a:p>
                    <a:p>
                      <a:pPr algn="ctr" fontAlgn="t"/>
                      <a:r>
                        <a:rPr lang="en-US" sz="1200" b="1" i="0" u="none" strike="noStrike" dirty="0" smtClean="0">
                          <a:solidFill>
                            <a:schemeClr val="tx1"/>
                          </a:solidFill>
                          <a:effectLst/>
                          <a:latin typeface="Arial" pitchFamily="34" charset="0"/>
                          <a:cs typeface="Arial" pitchFamily="34" charset="0"/>
                        </a:rPr>
                        <a:t>ZHIBANG KITCHEN CABINET CO LTD</a:t>
                      </a:r>
                      <a:endParaRPr lang="en-IN" sz="1200" b="1" i="0" u="none" strike="noStrike" dirty="0" smtClean="0">
                        <a:solidFill>
                          <a:schemeClr val="tx1"/>
                        </a:solidFill>
                        <a:effectLst/>
                        <a:latin typeface="Arial" pitchFamily="34" charset="0"/>
                        <a:cs typeface="Arial" pitchFamily="34" charset="0"/>
                      </a:endParaRPr>
                    </a:p>
                    <a:p>
                      <a:pPr algn="ctr" fontAlgn="t"/>
                      <a:endParaRPr lang="en-IN" sz="1200" b="1" i="0" u="none" strike="noStrike" dirty="0">
                        <a:solidFill>
                          <a:schemeClr val="tx1"/>
                        </a:solidFill>
                        <a:effectLst/>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b="0" i="0" dirty="0" smtClean="0">
                          <a:solidFill>
                            <a:schemeClr val="dk1"/>
                          </a:solidFill>
                          <a:effectLst/>
                          <a:latin typeface="Arial" pitchFamily="34" charset="0"/>
                          <a:ea typeface="+mn-ea"/>
                          <a:cs typeface="Arial" pitchFamily="34" charset="0"/>
                        </a:rPr>
                        <a:t>A modified SAN resin bamboo </a:t>
                      </a:r>
                      <a:r>
                        <a:rPr lang="en-IN" sz="1200" b="0" i="0" dirty="0" err="1" smtClean="0">
                          <a:solidFill>
                            <a:schemeClr val="dk1"/>
                          </a:solidFill>
                          <a:effectLst/>
                          <a:latin typeface="Arial" pitchFamily="34" charset="0"/>
                          <a:ea typeface="+mn-ea"/>
                          <a:cs typeface="Arial" pitchFamily="34" charset="0"/>
                        </a:rPr>
                        <a:t>fiber</a:t>
                      </a:r>
                      <a:r>
                        <a:rPr lang="en-IN" sz="1200" b="0" i="0" dirty="0" smtClean="0">
                          <a:solidFill>
                            <a:schemeClr val="dk1"/>
                          </a:solidFill>
                          <a:effectLst/>
                          <a:latin typeface="Arial" pitchFamily="34" charset="0"/>
                          <a:ea typeface="+mn-ea"/>
                          <a:cs typeface="Arial" pitchFamily="34" charset="0"/>
                        </a:rPr>
                        <a:t>-reinforced composite plate cabinet group, wherein the plastic sheet is made of bamboo or less parts by weight of materials: </a:t>
                      </a:r>
                      <a:r>
                        <a:rPr lang="en-IN" sz="1200" b="0" i="0" u="sng" dirty="0" smtClean="0">
                          <a:solidFill>
                            <a:schemeClr val="dk1"/>
                          </a:solidFill>
                          <a:effectLst/>
                          <a:latin typeface="Arial" pitchFamily="34" charset="0"/>
                          <a:ea typeface="+mn-ea"/>
                          <a:cs typeface="Arial" pitchFamily="34" charset="0"/>
                        </a:rPr>
                        <a:t>modified bamboo </a:t>
                      </a:r>
                      <a:r>
                        <a:rPr lang="en-IN" sz="1200" b="0" i="0" u="sng" dirty="0" err="1" smtClean="0">
                          <a:solidFill>
                            <a:schemeClr val="dk1"/>
                          </a:solidFill>
                          <a:effectLst/>
                          <a:latin typeface="Arial" pitchFamily="34" charset="0"/>
                          <a:ea typeface="+mn-ea"/>
                          <a:cs typeface="Arial" pitchFamily="34" charset="0"/>
                        </a:rPr>
                        <a:t>fiber</a:t>
                      </a:r>
                      <a:r>
                        <a:rPr lang="en-IN" sz="1200" b="0" i="0" u="sng" dirty="0" smtClean="0">
                          <a:solidFill>
                            <a:schemeClr val="dk1"/>
                          </a:solidFill>
                          <a:effectLst/>
                          <a:latin typeface="Arial" pitchFamily="34" charset="0"/>
                          <a:ea typeface="+mn-ea"/>
                          <a:cs typeface="Arial" pitchFamily="34" charset="0"/>
                        </a:rPr>
                        <a:t> 50-60, 10-15 </a:t>
                      </a:r>
                      <a:r>
                        <a:rPr lang="en-IN" sz="1200" b="0" i="0" u="sng" dirty="0" err="1" smtClean="0">
                          <a:solidFill>
                            <a:schemeClr val="dk1"/>
                          </a:solidFill>
                          <a:effectLst/>
                          <a:latin typeface="Arial" pitchFamily="34" charset="0"/>
                          <a:ea typeface="+mn-ea"/>
                          <a:cs typeface="Arial" pitchFamily="34" charset="0"/>
                        </a:rPr>
                        <a:t>metallocene</a:t>
                      </a:r>
                      <a:r>
                        <a:rPr lang="en-IN" sz="1200" b="0" i="0" u="sng" dirty="0" smtClean="0">
                          <a:solidFill>
                            <a:schemeClr val="dk1"/>
                          </a:solidFill>
                          <a:effectLst/>
                          <a:latin typeface="Arial" pitchFamily="34" charset="0"/>
                          <a:ea typeface="+mn-ea"/>
                          <a:cs typeface="Arial" pitchFamily="34" charset="0"/>
                        </a:rPr>
                        <a:t> polyethylene elastomer , SAN resins 20-30, maleic anhydride grafted polyethylene 3-5, 1-2, 0.1-0.2 </a:t>
                      </a:r>
                      <a:r>
                        <a:rPr lang="en-IN" sz="1200" b="0" i="0" dirty="0" smtClean="0">
                          <a:solidFill>
                            <a:schemeClr val="dk1"/>
                          </a:solidFill>
                          <a:effectLst/>
                          <a:latin typeface="Arial" pitchFamily="34" charset="0"/>
                          <a:ea typeface="+mn-ea"/>
                          <a:cs typeface="Arial" pitchFamily="34" charset="0"/>
                        </a:rPr>
                        <a:t>antioxidants, ionic liquids 5-8, 1-2 methyl acrylate, zinc hydrogenated castor oil.</a:t>
                      </a:r>
                      <a:endParaRPr lang="en-IN" sz="1200" u="none" dirty="0" smtClean="0">
                        <a:solidFill>
                          <a:schemeClr val="dk1"/>
                        </a:solidFill>
                        <a:latin typeface="Arial" pitchFamily="34" charset="0"/>
                        <a:ea typeface="+mn-ea"/>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30</a:t>
            </a:fld>
            <a:endParaRPr lang="en-IN"/>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pPr>
              <a:defRPr/>
            </a:pPr>
            <a:r>
              <a:rPr lang="en-US" sz="2400" b="1" kern="1200" spc="-10" dirty="0" smtClean="0">
                <a:solidFill>
                  <a:schemeClr val="bg1"/>
                </a:solidFill>
                <a:cs typeface="Arial" pitchFamily="34" charset="0"/>
              </a:rPr>
              <a:t>Granted Patents Analysis </a:t>
            </a:r>
            <a:r>
              <a:rPr lang="en-US" sz="2400" b="1" spc="-10" dirty="0" smtClean="0">
                <a:solidFill>
                  <a:schemeClr val="bg1"/>
                </a:solidFill>
              </a:rPr>
              <a:t>– Other Companies</a:t>
            </a: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xmlns="" val="1560469202"/>
              </p:ext>
            </p:extLst>
          </p:nvPr>
        </p:nvGraphicFramePr>
        <p:xfrm>
          <a:off x="228600" y="972103"/>
          <a:ext cx="8686800" cy="3068150"/>
        </p:xfrm>
        <a:graphic>
          <a:graphicData uri="http://schemas.openxmlformats.org/drawingml/2006/table">
            <a:tbl>
              <a:tblPr firstRow="1" bandRow="1">
                <a:tableStyleId>{5C22544A-7EE6-4342-B048-85BDC9FD1C3A}</a:tableStyleId>
              </a:tblPr>
              <a:tblGrid>
                <a:gridCol w="2209800"/>
                <a:gridCol w="6477000"/>
              </a:tblGrid>
              <a:tr h="309334">
                <a:tc>
                  <a:txBody>
                    <a:bodyPr/>
                    <a:lstStyle/>
                    <a:p>
                      <a:pPr algn="ctr"/>
                      <a:r>
                        <a:rPr lang="en-US" sz="1600" dirty="0" smtClean="0">
                          <a:latin typeface="Arial" pitchFamily="34" charset="0"/>
                          <a:cs typeface="Arial" pitchFamily="34" charset="0"/>
                        </a:rPr>
                        <a:t>Patent No.</a:t>
                      </a:r>
                      <a:endParaRPr lang="en-US" sz="1600" dirty="0">
                        <a:latin typeface="Arial" pitchFamily="34" charset="0"/>
                        <a:cs typeface="Arial" pitchFamily="34" charset="0"/>
                      </a:endParaRPr>
                    </a:p>
                  </a:txBody>
                  <a:tcPr anchor="ctr"/>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600" dirty="0" smtClean="0">
                          <a:latin typeface="Arial" pitchFamily="34" charset="0"/>
                          <a:cs typeface="Arial" pitchFamily="34" charset="0"/>
                        </a:rPr>
                        <a:t>Key Features</a:t>
                      </a:r>
                      <a:endParaRPr lang="en-US" sz="1600" dirty="0">
                        <a:latin typeface="Arial" pitchFamily="34" charset="0"/>
                        <a:cs typeface="Arial" pitchFamily="34" charset="0"/>
                      </a:endParaRPr>
                    </a:p>
                  </a:txBody>
                  <a:tcPr anchor="ctr"/>
                </a:tc>
              </a:tr>
              <a:tr h="1527337">
                <a:tc>
                  <a:txBody>
                    <a:bodyPr/>
                    <a:lstStyle/>
                    <a:p>
                      <a:pPr algn="ctr" fontAlgn="b"/>
                      <a:r>
                        <a:rPr lang="en-US" sz="1200" b="1" i="0" u="none" strike="noStrike" dirty="0" smtClean="0">
                          <a:solidFill>
                            <a:srgbClr val="000000"/>
                          </a:solidFill>
                          <a:latin typeface="Arial" pitchFamily="34" charset="0"/>
                          <a:cs typeface="Arial" pitchFamily="34" charset="0"/>
                        </a:rPr>
                        <a:t>WO2017202702A1</a:t>
                      </a:r>
                    </a:p>
                    <a:p>
                      <a:pPr algn="ctr" fontAlgn="b"/>
                      <a:r>
                        <a:rPr lang="en-US" sz="1200" b="1" i="0" u="none" strike="noStrike" dirty="0" smtClean="0">
                          <a:solidFill>
                            <a:srgbClr val="000000"/>
                          </a:solidFill>
                          <a:latin typeface="Arial" pitchFamily="34" charset="0"/>
                          <a:cs typeface="Arial" pitchFamily="34" charset="0"/>
                        </a:rPr>
                        <a:t>(AKZO</a:t>
                      </a:r>
                      <a:r>
                        <a:rPr lang="en-US" sz="1200" b="1" i="0" u="none" strike="noStrike" baseline="0" dirty="0" smtClean="0">
                          <a:solidFill>
                            <a:srgbClr val="000000"/>
                          </a:solidFill>
                          <a:latin typeface="Arial" pitchFamily="34" charset="0"/>
                          <a:cs typeface="Arial" pitchFamily="34" charset="0"/>
                        </a:rPr>
                        <a:t> NOBEL)</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US" sz="1200" b="0" i="0" dirty="0" smtClean="0">
                          <a:solidFill>
                            <a:schemeClr val="dk1"/>
                          </a:solidFill>
                          <a:effectLst/>
                          <a:latin typeface="Arial" pitchFamily="34" charset="0"/>
                          <a:ea typeface="+mn-ea"/>
                          <a:cs typeface="Arial" pitchFamily="34" charset="0"/>
                        </a:rPr>
                        <a:t>The present invention relates to a </a:t>
                      </a:r>
                      <a:r>
                        <a:rPr lang="en-US" sz="1200" b="0" i="0" u="sng" dirty="0" smtClean="0">
                          <a:solidFill>
                            <a:schemeClr val="dk1"/>
                          </a:solidFill>
                          <a:effectLst/>
                          <a:latin typeface="Arial" pitchFamily="34" charset="0"/>
                          <a:ea typeface="+mn-ea"/>
                          <a:cs typeface="Arial" pitchFamily="34" charset="0"/>
                        </a:rPr>
                        <a:t>process for preparing a natural </a:t>
                      </a:r>
                      <a:r>
                        <a:rPr lang="en-US" sz="1200" b="0" i="0" u="sng" dirty="0" err="1" smtClean="0">
                          <a:solidFill>
                            <a:schemeClr val="dk1"/>
                          </a:solidFill>
                          <a:effectLst/>
                          <a:latin typeface="Arial" pitchFamily="34" charset="0"/>
                          <a:ea typeface="+mn-ea"/>
                          <a:cs typeface="Arial" pitchFamily="34" charset="0"/>
                        </a:rPr>
                        <a:t>fibre</a:t>
                      </a:r>
                      <a:r>
                        <a:rPr lang="en-US" sz="1200" b="0" i="0" u="sng" dirty="0" smtClean="0">
                          <a:solidFill>
                            <a:schemeClr val="dk1"/>
                          </a:solidFill>
                          <a:effectLst/>
                          <a:latin typeface="Arial" pitchFamily="34" charset="0"/>
                          <a:ea typeface="+mn-ea"/>
                          <a:cs typeface="Arial" pitchFamily="34" charset="0"/>
                        </a:rPr>
                        <a:t>- reinforced composite material</a:t>
                      </a:r>
                      <a:r>
                        <a:rPr lang="en-US" sz="1200" b="0" i="0" dirty="0" smtClean="0">
                          <a:solidFill>
                            <a:schemeClr val="dk1"/>
                          </a:solidFill>
                          <a:effectLst/>
                          <a:latin typeface="Arial" pitchFamily="34" charset="0"/>
                          <a:ea typeface="+mn-ea"/>
                          <a:cs typeface="Arial" pitchFamily="34" charset="0"/>
                        </a:rPr>
                        <a:t> and to a radically curable mixture comprising natural fibers. Radically curable mixture comprising a radically curable thermosetting resin, </a:t>
                      </a:r>
                      <a:r>
                        <a:rPr lang="en-US" sz="1200" b="0" i="0" u="sng" dirty="0" smtClean="0">
                          <a:solidFill>
                            <a:schemeClr val="dk1"/>
                          </a:solidFill>
                          <a:effectLst/>
                          <a:latin typeface="Arial" pitchFamily="34" charset="0"/>
                          <a:ea typeface="+mn-ea"/>
                          <a:cs typeface="Arial" pitchFamily="34" charset="0"/>
                        </a:rPr>
                        <a:t>fibers from plants</a:t>
                      </a:r>
                      <a:r>
                        <a:rPr lang="en-US" sz="1200" b="0" i="0" dirty="0" smtClean="0">
                          <a:solidFill>
                            <a:schemeClr val="dk1"/>
                          </a:solidFill>
                          <a:effectLst/>
                          <a:latin typeface="Arial" pitchFamily="34" charset="0"/>
                          <a:ea typeface="+mn-ea"/>
                          <a:cs typeface="Arial" pitchFamily="34" charset="0"/>
                        </a:rPr>
                        <a:t> of the </a:t>
                      </a:r>
                      <a:r>
                        <a:rPr lang="en-US" sz="1200" b="0" i="0" u="sng" dirty="0" err="1" smtClean="0">
                          <a:solidFill>
                            <a:schemeClr val="dk1"/>
                          </a:solidFill>
                          <a:effectLst/>
                          <a:latin typeface="Arial" pitchFamily="34" charset="0"/>
                          <a:ea typeface="+mn-ea"/>
                          <a:cs typeface="Arial" pitchFamily="34" charset="0"/>
                        </a:rPr>
                        <a:t>Gramineae</a:t>
                      </a:r>
                      <a:r>
                        <a:rPr lang="en-US" sz="1200" b="0" i="0" u="sng" dirty="0" smtClean="0">
                          <a:solidFill>
                            <a:schemeClr val="dk1"/>
                          </a:solidFill>
                          <a:effectLst/>
                          <a:latin typeface="Arial" pitchFamily="34" charset="0"/>
                          <a:ea typeface="+mn-ea"/>
                          <a:cs typeface="Arial" pitchFamily="34" charset="0"/>
                        </a:rPr>
                        <a:t> family</a:t>
                      </a:r>
                      <a:r>
                        <a:rPr lang="en-US" sz="1200" b="0" i="0" dirty="0" smtClean="0">
                          <a:solidFill>
                            <a:schemeClr val="dk1"/>
                          </a:solidFill>
                          <a:effectLst/>
                          <a:latin typeface="Arial" pitchFamily="34" charset="0"/>
                          <a:ea typeface="+mn-ea"/>
                          <a:cs typeface="Arial" pitchFamily="34" charset="0"/>
                        </a:rPr>
                        <a:t>, one or more organic peroxides, and optionally fillers, wherein the content of radically curable thermosetting resin in the mixture is in the range 20-50 </a:t>
                      </a:r>
                      <a:r>
                        <a:rPr lang="en-US" sz="1200" b="0" i="0" dirty="0" err="1" smtClean="0">
                          <a:solidFill>
                            <a:schemeClr val="dk1"/>
                          </a:solidFill>
                          <a:effectLst/>
                          <a:latin typeface="Arial" pitchFamily="34" charset="0"/>
                          <a:ea typeface="+mn-ea"/>
                          <a:cs typeface="Arial" pitchFamily="34" charset="0"/>
                        </a:rPr>
                        <a:t>wt</a:t>
                      </a:r>
                      <a:r>
                        <a:rPr lang="en-US" sz="1200" b="0" i="0" dirty="0" smtClean="0">
                          <a:solidFill>
                            <a:schemeClr val="dk1"/>
                          </a:solidFill>
                          <a:effectLst/>
                          <a:latin typeface="Arial" pitchFamily="34" charset="0"/>
                          <a:ea typeface="+mn-ea"/>
                          <a:cs typeface="Arial" pitchFamily="34" charset="0"/>
                        </a:rPr>
                        <a:t>%, the total content of fillers and fibers in the mixture is in the range 50-80 </a:t>
                      </a:r>
                      <a:r>
                        <a:rPr lang="en-US" sz="1200" b="0" i="0" dirty="0" err="1" smtClean="0">
                          <a:solidFill>
                            <a:schemeClr val="dk1"/>
                          </a:solidFill>
                          <a:effectLst/>
                          <a:latin typeface="Arial" pitchFamily="34" charset="0"/>
                          <a:ea typeface="+mn-ea"/>
                          <a:cs typeface="Arial" pitchFamily="34" charset="0"/>
                        </a:rPr>
                        <a:t>wt</a:t>
                      </a:r>
                      <a:r>
                        <a:rPr lang="en-US" sz="1200" b="0" i="0" dirty="0" smtClean="0">
                          <a:solidFill>
                            <a:schemeClr val="dk1"/>
                          </a:solidFill>
                          <a:effectLst/>
                          <a:latin typeface="Arial" pitchFamily="34" charset="0"/>
                          <a:ea typeface="+mn-ea"/>
                          <a:cs typeface="Arial" pitchFamily="34" charset="0"/>
                        </a:rPr>
                        <a:t>%, and wherein the content of fibers from plants of the </a:t>
                      </a:r>
                      <a:r>
                        <a:rPr lang="en-US" sz="1200" b="0" i="0" dirty="0" err="1" smtClean="0">
                          <a:solidFill>
                            <a:schemeClr val="dk1"/>
                          </a:solidFill>
                          <a:effectLst/>
                          <a:latin typeface="Arial" pitchFamily="34" charset="0"/>
                          <a:ea typeface="+mn-ea"/>
                          <a:cs typeface="Arial" pitchFamily="34" charset="0"/>
                        </a:rPr>
                        <a:t>Gramineae</a:t>
                      </a:r>
                      <a:r>
                        <a:rPr lang="en-US" sz="1200" b="0" i="0" dirty="0" smtClean="0">
                          <a:solidFill>
                            <a:schemeClr val="dk1"/>
                          </a:solidFill>
                          <a:effectLst/>
                          <a:latin typeface="Arial" pitchFamily="34" charset="0"/>
                          <a:ea typeface="+mn-ea"/>
                          <a:cs typeface="Arial" pitchFamily="34" charset="0"/>
                        </a:rPr>
                        <a:t> family in the mixture is in the range 5-80 </a:t>
                      </a:r>
                      <a:r>
                        <a:rPr lang="en-US" sz="1200" b="0" i="0" dirty="0" err="1" smtClean="0">
                          <a:solidFill>
                            <a:schemeClr val="dk1"/>
                          </a:solidFill>
                          <a:effectLst/>
                          <a:latin typeface="Arial" pitchFamily="34" charset="0"/>
                          <a:ea typeface="+mn-ea"/>
                          <a:cs typeface="Arial" pitchFamily="34" charset="0"/>
                        </a:rPr>
                        <a:t>wt</a:t>
                      </a:r>
                      <a:r>
                        <a:rPr lang="en-US" sz="1200" b="0" i="0" dirty="0" smtClean="0">
                          <a:solidFill>
                            <a:schemeClr val="dk1"/>
                          </a:solidFill>
                          <a:effectLst/>
                          <a:latin typeface="Arial" pitchFamily="34" charset="0"/>
                          <a:ea typeface="+mn-ea"/>
                          <a:cs typeface="Arial" pitchFamily="34" charset="0"/>
                        </a:rPr>
                        <a:t>% and wherein the total moisture content of the fibers from plants of the </a:t>
                      </a:r>
                      <a:r>
                        <a:rPr lang="en-US" sz="1200" b="0" i="0" dirty="0" err="1" smtClean="0">
                          <a:solidFill>
                            <a:schemeClr val="dk1"/>
                          </a:solidFill>
                          <a:effectLst/>
                          <a:latin typeface="Arial" pitchFamily="34" charset="0"/>
                          <a:ea typeface="+mn-ea"/>
                          <a:cs typeface="Arial" pitchFamily="34" charset="0"/>
                        </a:rPr>
                        <a:t>Gramineae</a:t>
                      </a:r>
                      <a:r>
                        <a:rPr lang="en-US" sz="1200" b="0" i="0" dirty="0" smtClean="0">
                          <a:solidFill>
                            <a:schemeClr val="dk1"/>
                          </a:solidFill>
                          <a:effectLst/>
                          <a:latin typeface="Arial" pitchFamily="34" charset="0"/>
                          <a:ea typeface="+mn-ea"/>
                          <a:cs typeface="Arial" pitchFamily="34" charset="0"/>
                        </a:rPr>
                        <a:t> family is 0.5-25 </a:t>
                      </a:r>
                      <a:r>
                        <a:rPr lang="en-US" sz="1200" b="0" i="0" dirty="0" err="1" smtClean="0">
                          <a:solidFill>
                            <a:schemeClr val="dk1"/>
                          </a:solidFill>
                          <a:effectLst/>
                          <a:latin typeface="Arial" pitchFamily="34" charset="0"/>
                          <a:ea typeface="+mn-ea"/>
                          <a:cs typeface="Arial" pitchFamily="34" charset="0"/>
                        </a:rPr>
                        <a:t>wt</a:t>
                      </a:r>
                      <a:r>
                        <a:rPr lang="en-US" sz="1200" b="0" i="0" dirty="0" smtClean="0">
                          <a:solidFill>
                            <a:schemeClr val="dk1"/>
                          </a:solidFill>
                          <a:effectLst/>
                          <a:latin typeface="Arial" pitchFamily="34" charset="0"/>
                          <a:ea typeface="+mn-ea"/>
                          <a:cs typeface="Arial" pitchFamily="34" charset="0"/>
                        </a:rPr>
                        <a:t>%, based on the total weight of said fibers.</a:t>
                      </a:r>
                      <a:endParaRPr lang="en-US" sz="1200" u="sng" dirty="0">
                        <a:solidFill>
                          <a:schemeClr val="dk1"/>
                        </a:solidFill>
                        <a:latin typeface="Arial" pitchFamily="34" charset="0"/>
                        <a:ea typeface="+mn-ea"/>
                        <a:cs typeface="Arial" pitchFamily="34" charset="0"/>
                      </a:endParaRPr>
                    </a:p>
                  </a:txBody>
                  <a:tcPr marL="9525" marR="9525" marT="9525" marB="0" anchor="ctr"/>
                </a:tc>
              </a:tr>
              <a:tr h="1077425">
                <a:tc>
                  <a:txBody>
                    <a:bodyPr/>
                    <a:lstStyle/>
                    <a:p>
                      <a:pPr algn="ctr" fontAlgn="b"/>
                      <a:r>
                        <a:rPr lang="en-US" sz="1200" b="1" i="0" u="none" strike="noStrike" dirty="0" smtClean="0">
                          <a:solidFill>
                            <a:srgbClr val="000000"/>
                          </a:solidFill>
                          <a:latin typeface="Arial" pitchFamily="34" charset="0"/>
                          <a:cs typeface="Arial" pitchFamily="34" charset="0"/>
                        </a:rPr>
                        <a:t>DE19644017A1</a:t>
                      </a:r>
                    </a:p>
                    <a:p>
                      <a:pPr algn="ctr" fontAlgn="b"/>
                      <a:r>
                        <a:rPr lang="en-US" sz="1200" b="1" i="0" u="none" strike="noStrike" dirty="0" smtClean="0">
                          <a:solidFill>
                            <a:srgbClr val="000000"/>
                          </a:solidFill>
                          <a:latin typeface="Arial" pitchFamily="34" charset="0"/>
                          <a:cs typeface="Arial" pitchFamily="34" charset="0"/>
                        </a:rPr>
                        <a:t> (BASF)</a:t>
                      </a:r>
                      <a:endParaRPr lang="en-US" sz="1200" b="1" i="0" u="none" strike="noStrike" dirty="0">
                        <a:solidFill>
                          <a:srgbClr val="000000"/>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US" sz="1200" b="0" i="0" dirty="0" smtClean="0">
                          <a:solidFill>
                            <a:schemeClr val="dk1"/>
                          </a:solidFill>
                          <a:effectLst/>
                          <a:latin typeface="Arial" pitchFamily="34" charset="0"/>
                          <a:ea typeface="+mn-ea"/>
                          <a:cs typeface="Arial" pitchFamily="34" charset="0"/>
                        </a:rPr>
                        <a:t>The invention relates to </a:t>
                      </a:r>
                      <a:r>
                        <a:rPr lang="en-US" sz="1200" b="0" i="0" u="sng" dirty="0" smtClean="0">
                          <a:solidFill>
                            <a:schemeClr val="dk1"/>
                          </a:solidFill>
                          <a:effectLst/>
                          <a:latin typeface="Arial" pitchFamily="34" charset="0"/>
                          <a:ea typeface="+mn-ea"/>
                          <a:cs typeface="Arial" pitchFamily="34" charset="0"/>
                        </a:rPr>
                        <a:t>natural fiber-reinforced </a:t>
                      </a:r>
                      <a:r>
                        <a:rPr lang="en-US" sz="1200" b="0" i="0" u="sng" dirty="0" err="1" smtClean="0">
                          <a:solidFill>
                            <a:schemeClr val="dk1"/>
                          </a:solidFill>
                          <a:effectLst/>
                          <a:latin typeface="Arial" pitchFamily="34" charset="0"/>
                          <a:ea typeface="+mn-ea"/>
                          <a:cs typeface="Arial" pitchFamily="34" charset="0"/>
                        </a:rPr>
                        <a:t>polyisocyanate</a:t>
                      </a:r>
                      <a:r>
                        <a:rPr lang="en-US" sz="1200" b="0" i="0" u="sng" dirty="0" smtClean="0">
                          <a:solidFill>
                            <a:schemeClr val="dk1"/>
                          </a:solidFill>
                          <a:effectLst/>
                          <a:latin typeface="Arial" pitchFamily="34" charset="0"/>
                          <a:ea typeface="+mn-ea"/>
                          <a:cs typeface="Arial" pitchFamily="34" charset="0"/>
                        </a:rPr>
                        <a:t> </a:t>
                      </a:r>
                      <a:r>
                        <a:rPr lang="en-US" sz="1200" b="0" i="0" dirty="0" smtClean="0">
                          <a:solidFill>
                            <a:schemeClr val="dk1"/>
                          </a:solidFill>
                          <a:effectLst/>
                          <a:latin typeface="Arial" pitchFamily="34" charset="0"/>
                          <a:ea typeface="+mn-ea"/>
                          <a:cs typeface="Arial" pitchFamily="34" charset="0"/>
                        </a:rPr>
                        <a:t>poly addition products, process for their preparation by reacting </a:t>
                      </a:r>
                      <a:r>
                        <a:rPr lang="en-US" sz="1200" b="0" i="0" dirty="0" err="1" smtClean="0">
                          <a:solidFill>
                            <a:schemeClr val="dk1"/>
                          </a:solidFill>
                          <a:effectLst/>
                          <a:latin typeface="Arial" pitchFamily="34" charset="0"/>
                          <a:ea typeface="+mn-ea"/>
                          <a:cs typeface="Arial" pitchFamily="34" charset="0"/>
                        </a:rPr>
                        <a:t>polyisocyanates</a:t>
                      </a:r>
                      <a:r>
                        <a:rPr lang="en-US" sz="1200" b="0" i="0" dirty="0" smtClean="0">
                          <a:solidFill>
                            <a:schemeClr val="dk1"/>
                          </a:solidFill>
                          <a:effectLst/>
                          <a:latin typeface="Arial" pitchFamily="34" charset="0"/>
                          <a:ea typeface="+mn-ea"/>
                          <a:cs typeface="Arial" pitchFamily="34" charset="0"/>
                        </a:rPr>
                        <a:t> with </a:t>
                      </a:r>
                      <a:r>
                        <a:rPr lang="en-US" sz="1200" b="0" i="0" dirty="0" err="1" smtClean="0">
                          <a:solidFill>
                            <a:schemeClr val="dk1"/>
                          </a:solidFill>
                          <a:effectLst/>
                          <a:latin typeface="Arial" pitchFamily="34" charset="0"/>
                          <a:ea typeface="+mn-ea"/>
                          <a:cs typeface="Arial" pitchFamily="34" charset="0"/>
                        </a:rPr>
                        <a:t>isocyanate</a:t>
                      </a:r>
                      <a:r>
                        <a:rPr lang="en-US" sz="1200" b="0" i="0" dirty="0" smtClean="0">
                          <a:solidFill>
                            <a:schemeClr val="dk1"/>
                          </a:solidFill>
                          <a:effectLst/>
                          <a:latin typeface="Arial" pitchFamily="34" charset="0"/>
                          <a:ea typeface="+mn-ea"/>
                          <a:cs typeface="Arial" pitchFamily="34" charset="0"/>
                        </a:rPr>
                        <a:t>-reactive compounds and optionally chain extenders and / or </a:t>
                      </a:r>
                      <a:r>
                        <a:rPr lang="en-US" sz="1200" b="0" i="0" dirty="0" err="1" smtClean="0">
                          <a:solidFill>
                            <a:schemeClr val="dk1"/>
                          </a:solidFill>
                          <a:effectLst/>
                          <a:latin typeface="Arial" pitchFamily="34" charset="0"/>
                          <a:ea typeface="+mn-ea"/>
                          <a:cs typeface="Arial" pitchFamily="34" charset="0"/>
                        </a:rPr>
                        <a:t>crosslinkers</a:t>
                      </a:r>
                      <a:r>
                        <a:rPr lang="en-US" sz="1200" b="0" i="0" dirty="0" smtClean="0">
                          <a:solidFill>
                            <a:schemeClr val="dk1"/>
                          </a:solidFill>
                          <a:effectLst/>
                          <a:latin typeface="Arial" pitchFamily="34" charset="0"/>
                          <a:ea typeface="+mn-ea"/>
                          <a:cs typeface="Arial" pitchFamily="34" charset="0"/>
                        </a:rPr>
                        <a:t>, catalysts, blowing agents and auxiliaries and / or additives in the </a:t>
                      </a:r>
                      <a:r>
                        <a:rPr lang="en-US" sz="1200" b="0" i="0" u="sng" dirty="0" smtClean="0">
                          <a:solidFill>
                            <a:schemeClr val="dk1"/>
                          </a:solidFill>
                          <a:effectLst/>
                          <a:latin typeface="Arial" pitchFamily="34" charset="0"/>
                          <a:ea typeface="+mn-ea"/>
                          <a:cs typeface="Arial" pitchFamily="34" charset="0"/>
                        </a:rPr>
                        <a:t>presence of natural fibers (sisal fibers with mixtures of jute, hemp and / or flax fibers) and the use thereof</a:t>
                      </a:r>
                      <a:r>
                        <a:rPr lang="en-US" sz="1200" b="0" i="0" dirty="0" smtClean="0">
                          <a:solidFill>
                            <a:schemeClr val="dk1"/>
                          </a:solidFill>
                          <a:effectLst/>
                          <a:latin typeface="Arial" pitchFamily="34" charset="0"/>
                          <a:ea typeface="+mn-ea"/>
                          <a:cs typeface="Arial" pitchFamily="34" charset="0"/>
                        </a:rPr>
                        <a:t>.</a:t>
                      </a:r>
                      <a:r>
                        <a:rPr lang="en-US" sz="1200" b="0" i="0" baseline="0" dirty="0" smtClean="0">
                          <a:solidFill>
                            <a:schemeClr val="dk1"/>
                          </a:solidFill>
                          <a:effectLst/>
                          <a:latin typeface="Arial" pitchFamily="34" charset="0"/>
                          <a:ea typeface="+mn-ea"/>
                          <a:cs typeface="Arial" pitchFamily="34" charset="0"/>
                        </a:rPr>
                        <a:t> </a:t>
                      </a:r>
                      <a:endParaRPr lang="en-US" sz="1200" u="sng" dirty="0">
                        <a:solidFill>
                          <a:schemeClr val="dk1"/>
                        </a:solidFill>
                        <a:latin typeface="Arial" pitchFamily="34" charset="0"/>
                        <a:ea typeface="+mn-ea"/>
                        <a:cs typeface="Arial" pitchFamily="34" charset="0"/>
                      </a:endParaRP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pPr>
              <a:defRPr/>
            </a:pPr>
            <a:fld id="{46318E3D-C770-4D91-B40E-7E88DA3097BF}" type="slidenum">
              <a:rPr lang="en-IN" smtClean="0"/>
              <a:pPr>
                <a:defRPr/>
              </a:pPr>
              <a:t>31</a:t>
            </a:fld>
            <a:endParaRPr lang="en-IN"/>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400" b="1" dirty="0" smtClean="0">
                <a:solidFill>
                  <a:schemeClr val="bg1"/>
                </a:solidFill>
                <a:cs typeface="Arial" pitchFamily="34" charset="0"/>
              </a:rPr>
              <a:t>APPENDIX 1: SOURCES</a:t>
            </a:r>
            <a:endParaRPr lang="en-US" sz="24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7" name="TextBox 16"/>
          <p:cNvSpPr txBox="1"/>
          <p:nvPr/>
        </p:nvSpPr>
        <p:spPr>
          <a:xfrm>
            <a:off x="304800" y="931307"/>
            <a:ext cx="8763000" cy="4567917"/>
          </a:xfrm>
          <a:prstGeom prst="rect">
            <a:avLst/>
          </a:prstGeom>
          <a:noFill/>
        </p:spPr>
        <p:txBody>
          <a:bodyPr wrap="square" rtlCol="0">
            <a:spAutoFit/>
          </a:bodyPr>
          <a:lstStyle/>
          <a:p>
            <a:pPr lvl="0"/>
            <a:r>
              <a:rPr lang="en-IN" sz="1200" dirty="0" smtClean="0">
                <a:solidFill>
                  <a:prstClr val="black"/>
                </a:solidFill>
                <a:hlinkClick r:id="rId3"/>
              </a:rPr>
              <a:t>https://www.marketsandmarkets.com/Market-Reports/natural-fiber-composites-market-90779629.html?gclid=EAIaIQobChMI1uzy1e-l3AIVUVmGCh1HDgsNEAAYASAAEgJjLPD_BwE</a:t>
            </a:r>
            <a:r>
              <a:rPr lang="en-IN" sz="1200" dirty="0" smtClean="0">
                <a:solidFill>
                  <a:prstClr val="black"/>
                </a:solidFill>
              </a:rPr>
              <a:t> </a:t>
            </a:r>
          </a:p>
          <a:p>
            <a:pPr lvl="0"/>
            <a:endParaRPr lang="en-IN" sz="1200" dirty="0" smtClean="0">
              <a:solidFill>
                <a:prstClr val="black"/>
              </a:solidFill>
            </a:endParaRPr>
          </a:p>
          <a:p>
            <a:pPr lvl="0"/>
            <a:r>
              <a:rPr lang="en-IN" sz="1200" dirty="0" smtClean="0">
                <a:solidFill>
                  <a:prstClr val="black"/>
                </a:solidFill>
                <a:hlinkClick r:id="rId4"/>
              </a:rPr>
              <a:t>https://www.businesswire.com/news/home/20180509006307/en/Global-Natural-Fiber-Reinforced-Composites-Markets-2023</a:t>
            </a:r>
            <a:r>
              <a:rPr lang="en-IN" sz="1200" dirty="0" smtClean="0">
                <a:solidFill>
                  <a:prstClr val="black"/>
                </a:solidFill>
              </a:rPr>
              <a:t> 	</a:t>
            </a:r>
          </a:p>
          <a:p>
            <a:pPr lvl="0"/>
            <a:r>
              <a:rPr lang="en-US" sz="1200" dirty="0" smtClean="0">
                <a:solidFill>
                  <a:prstClr val="black"/>
                </a:solidFill>
                <a:hlinkClick r:id="rId5"/>
              </a:rPr>
              <a:t>https://www.grandviewresearch.com/industry-analysis/natural-fiber-composites-market</a:t>
            </a:r>
            <a:endParaRPr lang="en-US" sz="1200" dirty="0" smtClean="0">
              <a:solidFill>
                <a:prstClr val="black"/>
              </a:solidFill>
            </a:endParaRPr>
          </a:p>
          <a:p>
            <a:pPr lvl="0"/>
            <a:endParaRPr lang="en-US" sz="1200" dirty="0" smtClean="0">
              <a:solidFill>
                <a:prstClr val="black"/>
              </a:solidFill>
            </a:endParaRPr>
          </a:p>
          <a:p>
            <a:pPr lvl="0"/>
            <a:r>
              <a:rPr lang="en-US" sz="1200" dirty="0" smtClean="0">
                <a:solidFill>
                  <a:prstClr val="black"/>
                </a:solidFill>
                <a:hlinkClick r:id="rId6"/>
              </a:rPr>
              <a:t>http://tpac.geniuscn.com/about.php</a:t>
            </a:r>
            <a:r>
              <a:rPr lang="en-US" sz="1200" dirty="0" smtClean="0">
                <a:solidFill>
                  <a:prstClr val="black"/>
                </a:solidFill>
              </a:rPr>
              <a:t> </a:t>
            </a:r>
          </a:p>
          <a:p>
            <a:pPr lvl="0"/>
            <a:endParaRPr lang="en-US" sz="1200" dirty="0" smtClean="0">
              <a:solidFill>
                <a:prstClr val="black"/>
              </a:solidFill>
            </a:endParaRPr>
          </a:p>
          <a:p>
            <a:pPr lvl="0"/>
            <a:r>
              <a:rPr lang="en-US" sz="1200" dirty="0" smtClean="0">
                <a:solidFill>
                  <a:prstClr val="black"/>
                </a:solidFill>
                <a:hlinkClick r:id="rId7"/>
              </a:rPr>
              <a:t>http://www.bochaoautoparts.com/en/about/?152.html</a:t>
            </a:r>
            <a:r>
              <a:rPr lang="en-US" sz="1200" dirty="0" smtClean="0">
                <a:solidFill>
                  <a:prstClr val="black"/>
                </a:solidFill>
              </a:rPr>
              <a:t> </a:t>
            </a:r>
          </a:p>
          <a:p>
            <a:pPr lvl="0">
              <a:buFont typeface="Arial" pitchFamily="34" charset="0"/>
              <a:buChar char="•"/>
            </a:pPr>
            <a:endParaRPr lang="en-IN" sz="1200" dirty="0" smtClean="0">
              <a:solidFill>
                <a:prstClr val="black"/>
              </a:solidFill>
            </a:endParaRPr>
          </a:p>
          <a:p>
            <a:pPr lvl="0"/>
            <a:r>
              <a:rPr lang="en-IN" sz="1200" u="sng" dirty="0" smtClean="0">
                <a:solidFill>
                  <a:prstClr val="black"/>
                </a:solidFill>
                <a:hlinkClick r:id="rId8"/>
              </a:rPr>
              <a:t>http://www.faurecia.com/en</a:t>
            </a:r>
            <a:r>
              <a:rPr lang="en-IN" sz="1200" u="sng" dirty="0" smtClean="0">
                <a:solidFill>
                  <a:prstClr val="black"/>
                </a:solidFill>
              </a:rPr>
              <a:t> </a:t>
            </a:r>
          </a:p>
          <a:p>
            <a:pPr lvl="0"/>
            <a:endParaRPr lang="en-IN" sz="1200" dirty="0" smtClean="0">
              <a:solidFill>
                <a:prstClr val="black"/>
              </a:solidFill>
            </a:endParaRPr>
          </a:p>
          <a:p>
            <a:pPr lvl="0" algn="just"/>
            <a:r>
              <a:rPr lang="en-IN" sz="1200" dirty="0" smtClean="0">
                <a:solidFill>
                  <a:prstClr val="black"/>
                </a:solidFill>
                <a:hlinkClick r:id="rId9"/>
              </a:rPr>
              <a:t>https://www.prnewswire.com/news-releases/natural-fiber-composites-market-worth-583-billion-by-2019-285331091.html</a:t>
            </a:r>
            <a:endParaRPr lang="en-IN" sz="1200" dirty="0" smtClean="0">
              <a:solidFill>
                <a:prstClr val="black"/>
              </a:solidFill>
            </a:endParaRPr>
          </a:p>
          <a:p>
            <a:pPr lvl="0" algn="just"/>
            <a:endParaRPr lang="en-IN" sz="1200" dirty="0" smtClean="0">
              <a:solidFill>
                <a:prstClr val="black"/>
              </a:solidFill>
            </a:endParaRPr>
          </a:p>
          <a:p>
            <a:pPr lvl="0" algn="just"/>
            <a:r>
              <a:rPr lang="en-IN" sz="1200" dirty="0" smtClean="0">
                <a:solidFill>
                  <a:prstClr val="black"/>
                </a:solidFill>
                <a:hlinkClick r:id="rId10"/>
              </a:rPr>
              <a:t>https://www.slideserve.com/seoras/food-and-agriculture-organization</a:t>
            </a:r>
            <a:endParaRPr lang="en-IN" sz="1200" dirty="0" smtClean="0">
              <a:solidFill>
                <a:prstClr val="black"/>
              </a:solidFill>
            </a:endParaRPr>
          </a:p>
          <a:p>
            <a:pPr lvl="0" algn="just"/>
            <a:endParaRPr lang="en-IN" sz="1200" dirty="0" smtClean="0">
              <a:solidFill>
                <a:prstClr val="black"/>
              </a:solidFill>
            </a:endParaRPr>
          </a:p>
          <a:p>
            <a:pPr lvl="0" algn="just"/>
            <a:r>
              <a:rPr lang="en-IN" sz="1200" dirty="0" smtClean="0">
                <a:solidFill>
                  <a:prstClr val="black"/>
                </a:solidFill>
                <a:hlinkClick r:id="rId11"/>
              </a:rPr>
              <a:t>https://www.lucintel.com/lucintelbrief/potentialofnaturalfibercomposites-final.pdf</a:t>
            </a:r>
            <a:endParaRPr lang="en-IN" sz="1200" dirty="0" smtClean="0">
              <a:solidFill>
                <a:prstClr val="black"/>
              </a:solidFill>
            </a:endParaRPr>
          </a:p>
          <a:p>
            <a:pPr lvl="0" algn="just"/>
            <a:endParaRPr lang="en-IN" sz="1200" dirty="0" smtClean="0">
              <a:solidFill>
                <a:prstClr val="black"/>
              </a:solidFill>
            </a:endParaRPr>
          </a:p>
          <a:p>
            <a:pPr lvl="0" algn="just"/>
            <a:r>
              <a:rPr lang="en-IN" sz="1200" dirty="0" smtClean="0">
                <a:solidFill>
                  <a:prstClr val="black"/>
                </a:solidFill>
                <a:hlinkClick r:id="rId12"/>
              </a:rPr>
              <a:t>http://www.roadbikereview.com/reviews/museeuw-flax-carbon-racing-bikes-launched-in-the-us</a:t>
            </a:r>
            <a:endParaRPr lang="en-IN" sz="1200" dirty="0" smtClean="0">
              <a:solidFill>
                <a:prstClr val="black"/>
              </a:solidFill>
            </a:endParaRPr>
          </a:p>
          <a:p>
            <a:pPr lvl="0" algn="just"/>
            <a:endParaRPr lang="en-IN" sz="1200" dirty="0" smtClean="0">
              <a:solidFill>
                <a:prstClr val="black"/>
              </a:solidFill>
            </a:endParaRPr>
          </a:p>
          <a:p>
            <a:pPr lvl="0" algn="just"/>
            <a:r>
              <a:rPr lang="en-IN" sz="1200" dirty="0" smtClean="0">
                <a:solidFill>
                  <a:prstClr val="black"/>
                </a:solidFill>
                <a:hlinkClick r:id="rId13"/>
              </a:rPr>
              <a:t>https://www.plasticstoday.com/automotive-and-mobility/worlds-first-car-made-bio-composites-makes-global-debut/191672795856951</a:t>
            </a:r>
            <a:endParaRPr lang="en-IN" sz="1200" dirty="0" smtClean="0">
              <a:solidFill>
                <a:prstClr val="black"/>
              </a:solidFill>
            </a:endParaRPr>
          </a:p>
          <a:p>
            <a:pPr algn="just">
              <a:spcBef>
                <a:spcPts val="100"/>
              </a:spcBef>
            </a:pPr>
            <a:endParaRPr lang="en-IN" sz="1400" dirty="0" smtClean="0"/>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32</a:t>
            </a:fld>
            <a:endParaRPr lang="en-IN"/>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000" b="1" dirty="0" smtClean="0">
                <a:solidFill>
                  <a:schemeClr val="bg1"/>
                </a:solidFill>
                <a:cs typeface="Arial" pitchFamily="34" charset="0"/>
              </a:rPr>
              <a:t>APPENDIX 2: DEFINITION OF IPC CLASSES</a:t>
            </a:r>
            <a:endParaRPr lang="en-US" sz="20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8" name="Table 17"/>
          <p:cNvGraphicFramePr>
            <a:graphicFrameLocks noGrp="1"/>
          </p:cNvGraphicFramePr>
          <p:nvPr>
            <p:extLst>
              <p:ext uri="{D42A27DB-BD31-4B8C-83A1-F6EECF244321}">
                <p14:modId xmlns:p14="http://schemas.microsoft.com/office/powerpoint/2010/main" xmlns="" val="2141423939"/>
              </p:ext>
            </p:extLst>
          </p:nvPr>
        </p:nvGraphicFramePr>
        <p:xfrm>
          <a:off x="304800" y="912666"/>
          <a:ext cx="8686800" cy="5335734"/>
        </p:xfrm>
        <a:graphic>
          <a:graphicData uri="http://schemas.openxmlformats.org/drawingml/2006/table">
            <a:tbl>
              <a:tblPr firstRow="1" bandRow="1">
                <a:tableStyleId>{5C22544A-7EE6-4342-B048-85BDC9FD1C3A}</a:tableStyleId>
              </a:tblPr>
              <a:tblGrid>
                <a:gridCol w="990600"/>
                <a:gridCol w="7696200"/>
              </a:tblGrid>
              <a:tr h="373309">
                <a:tc>
                  <a:txBody>
                    <a:bodyPr/>
                    <a:lstStyle/>
                    <a:p>
                      <a:pPr algn="ctr"/>
                      <a:r>
                        <a:rPr lang="en-US" sz="1100" dirty="0" smtClean="0">
                          <a:latin typeface="+mn-lt"/>
                          <a:cs typeface="Arial" pitchFamily="34" charset="0"/>
                        </a:rPr>
                        <a:t>IPC CLASS</a:t>
                      </a:r>
                      <a:endParaRPr lang="en-US" sz="1100" dirty="0">
                        <a:latin typeface="+mn-lt"/>
                        <a:cs typeface="Arial" pitchFamily="34" charset="0"/>
                      </a:endParaRPr>
                    </a:p>
                  </a:txBody>
                  <a:tcPr anchor="ctr"/>
                </a:tc>
                <a:tc>
                  <a:txBody>
                    <a:bodyPr/>
                    <a:lstStyle/>
                    <a:p>
                      <a:pPr algn="ctr"/>
                      <a:r>
                        <a:rPr lang="en-US" sz="1100" b="1" dirty="0" smtClean="0">
                          <a:latin typeface="+mn-lt"/>
                          <a:cs typeface="Arial" pitchFamily="34" charset="0"/>
                        </a:rPr>
                        <a:t>DEFINITIONS</a:t>
                      </a:r>
                      <a:endParaRPr lang="en-US" sz="1100" b="1" dirty="0">
                        <a:latin typeface="+mn-lt"/>
                        <a:cs typeface="Arial" pitchFamily="34" charset="0"/>
                      </a:endParaRPr>
                    </a:p>
                  </a:txBody>
                  <a:tcPr anchor="ctr"/>
                </a:tc>
              </a:tr>
              <a:tr h="224182">
                <a:tc>
                  <a:txBody>
                    <a:bodyPr/>
                    <a:lstStyle/>
                    <a:p>
                      <a:pPr algn="ctr" fontAlgn="b"/>
                      <a:r>
                        <a:rPr lang="en-IN" sz="900" b="1" i="0" u="none" strike="noStrike" dirty="0" smtClean="0">
                          <a:solidFill>
                            <a:srgbClr val="000000"/>
                          </a:solidFill>
                          <a:latin typeface="Arial" pitchFamily="34" charset="0"/>
                          <a:cs typeface="Arial" pitchFamily="34" charset="0"/>
                        </a:rPr>
                        <a:t>C08L</a:t>
                      </a:r>
                      <a:endParaRPr lang="en-IN" sz="900" b="1" i="0" u="none" strike="noStrike" dirty="0">
                        <a:solidFill>
                          <a:srgbClr val="000000"/>
                        </a:solidFill>
                        <a:latin typeface="Arial" pitchFamily="34" charset="0"/>
                        <a:cs typeface="Arial" pitchFamily="34" charset="0"/>
                      </a:endParaRPr>
                    </a:p>
                  </a:txBody>
                  <a:tcPr marL="0" marR="0" marT="0" marB="0" anchor="ctr"/>
                </a:tc>
                <a:tc>
                  <a:txBody>
                    <a:bodyPr/>
                    <a:lstStyle/>
                    <a:p>
                      <a:pPr>
                        <a:lnSpc>
                          <a:spcPct val="115000"/>
                        </a:lnSpc>
                        <a:spcAft>
                          <a:spcPts val="1000"/>
                        </a:spcAft>
                      </a:pPr>
                      <a:r>
                        <a:rPr lang="en-IN" sz="900" b="0" i="0" dirty="0" smtClean="0">
                          <a:solidFill>
                            <a:schemeClr val="tx1"/>
                          </a:solidFill>
                          <a:effectLst/>
                          <a:latin typeface="Arial" pitchFamily="34" charset="0"/>
                          <a:ea typeface="+mn-ea"/>
                          <a:cs typeface="Arial" pitchFamily="34" charset="0"/>
                        </a:rPr>
                        <a:t>Chemistry;</a:t>
                      </a:r>
                      <a:r>
                        <a:rPr lang="en-IN" sz="900" b="0" i="0" baseline="0" dirty="0" smtClean="0">
                          <a:solidFill>
                            <a:schemeClr val="tx1"/>
                          </a:solidFill>
                          <a:effectLst/>
                          <a:latin typeface="Arial" pitchFamily="34" charset="0"/>
                          <a:ea typeface="+mn-ea"/>
                          <a:cs typeface="Arial" pitchFamily="34" charset="0"/>
                        </a:rPr>
                        <a:t> Metallurgy; T</a:t>
                      </a:r>
                      <a:r>
                        <a:rPr lang="en-US" sz="900" b="0" i="0" dirty="0" smtClean="0">
                          <a:solidFill>
                            <a:schemeClr val="tx1"/>
                          </a:solidFill>
                          <a:effectLst/>
                          <a:latin typeface="Arial" pitchFamily="34" charset="0"/>
                          <a:ea typeface="+mn-ea"/>
                          <a:cs typeface="Arial" pitchFamily="34" charset="0"/>
                        </a:rPr>
                        <a:t>heir preparation or chemical working-up; compositions based thereon; </a:t>
                      </a:r>
                      <a:r>
                        <a:rPr lang="en-IN" sz="900" b="0" i="0" dirty="0" smtClean="0">
                          <a:solidFill>
                            <a:schemeClr val="tx1"/>
                          </a:solidFill>
                          <a:effectLst/>
                          <a:latin typeface="Arial" pitchFamily="34" charset="0"/>
                          <a:ea typeface="+mn-ea"/>
                          <a:cs typeface="Arial" pitchFamily="34" charset="0"/>
                        </a:rPr>
                        <a:t>compositions of macromolecular compounds;</a:t>
                      </a:r>
                      <a:r>
                        <a:rPr lang="en-IN" sz="900" b="0" i="0" baseline="0" dirty="0" smtClean="0">
                          <a:solidFill>
                            <a:schemeClr val="tx1"/>
                          </a:solidFill>
                          <a:effectLst/>
                          <a:latin typeface="Arial" pitchFamily="34" charset="0"/>
                          <a:ea typeface="+mn-ea"/>
                          <a:cs typeface="Arial" pitchFamily="34" charset="0"/>
                        </a:rPr>
                        <a:t> </a:t>
                      </a:r>
                      <a:r>
                        <a:rPr lang="en-US" sz="900" b="0" i="0" dirty="0" smtClean="0">
                          <a:solidFill>
                            <a:schemeClr val="tx1"/>
                          </a:solidFill>
                          <a:effectLst/>
                          <a:latin typeface="Arial" pitchFamily="34" charset="0"/>
                          <a:ea typeface="+mn-ea"/>
                          <a:cs typeface="Arial" pitchFamily="34" charset="0"/>
                        </a:rPr>
                        <a:t>organic macromolecular compounds (compositions based on </a:t>
                      </a:r>
                      <a:r>
                        <a:rPr lang="en-US" sz="900" b="0" i="0" dirty="0" err="1" smtClean="0">
                          <a:solidFill>
                            <a:schemeClr val="tx1"/>
                          </a:solidFill>
                          <a:effectLst/>
                          <a:latin typeface="Arial" pitchFamily="34" charset="0"/>
                          <a:ea typeface="+mn-ea"/>
                          <a:cs typeface="Arial" pitchFamily="34" charset="0"/>
                        </a:rPr>
                        <a:t>polymerisable</a:t>
                      </a:r>
                      <a:r>
                        <a:rPr lang="en-US" sz="900" b="0" i="0" dirty="0" smtClean="0">
                          <a:solidFill>
                            <a:schemeClr val="tx1"/>
                          </a:solidFill>
                          <a:effectLst/>
                          <a:latin typeface="Arial" pitchFamily="34" charset="0"/>
                          <a:ea typeface="+mn-ea"/>
                          <a:cs typeface="Arial" pitchFamily="34" charset="0"/>
                        </a:rPr>
                        <a:t> monomers; artificial filaments or fibers; textile treating compositions; </a:t>
                      </a:r>
                      <a:endParaRPr lang="en-IN" sz="900" b="0" dirty="0">
                        <a:solidFill>
                          <a:schemeClr val="tx1"/>
                        </a:solidFill>
                        <a:latin typeface="Arial" pitchFamily="34" charset="0"/>
                        <a:ea typeface="Calibri"/>
                        <a:cs typeface="Arial" pitchFamily="34" charset="0"/>
                      </a:endParaRPr>
                    </a:p>
                  </a:txBody>
                  <a:tcPr/>
                </a:tc>
              </a:tr>
              <a:tr h="615215">
                <a:tc>
                  <a:txBody>
                    <a:bodyPr/>
                    <a:lstStyle/>
                    <a:p>
                      <a:pPr algn="ctr" fontAlgn="b"/>
                      <a:r>
                        <a:rPr lang="en-IN" sz="900" b="1" i="0" u="none" strike="noStrike" dirty="0" smtClean="0">
                          <a:solidFill>
                            <a:srgbClr val="000000"/>
                          </a:solidFill>
                          <a:latin typeface="Arial" pitchFamily="34" charset="0"/>
                          <a:ea typeface="+mn-ea"/>
                          <a:cs typeface="Arial" pitchFamily="34" charset="0"/>
                        </a:rPr>
                        <a:t>C08L</a:t>
                      </a:r>
                      <a:r>
                        <a:rPr lang="en-IN" sz="900" b="1" i="0" u="none" strike="noStrike" baseline="0" dirty="0" smtClean="0">
                          <a:solidFill>
                            <a:srgbClr val="000000"/>
                          </a:solidFill>
                          <a:latin typeface="Arial" pitchFamily="34" charset="0"/>
                          <a:ea typeface="+mn-ea"/>
                          <a:cs typeface="Arial" pitchFamily="34" charset="0"/>
                        </a:rPr>
                        <a:t> 23/12</a:t>
                      </a:r>
                      <a:endParaRPr lang="en-IN" sz="900" b="1" i="0" u="none" strike="noStrike" dirty="0">
                        <a:solidFill>
                          <a:srgbClr val="000000"/>
                        </a:solidFill>
                        <a:latin typeface="Arial" pitchFamily="34" charset="0"/>
                        <a:ea typeface="+mn-ea"/>
                        <a:cs typeface="Arial" pitchFamily="34" charset="0"/>
                      </a:endParaRP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tx1"/>
                          </a:solidFill>
                          <a:effectLst/>
                          <a:latin typeface="Arial" pitchFamily="34" charset="0"/>
                          <a:ea typeface="+mn-ea"/>
                          <a:cs typeface="Arial" pitchFamily="34" charset="0"/>
                        </a:rPr>
                        <a:t>Chemistry;</a:t>
                      </a:r>
                      <a:r>
                        <a:rPr lang="en-IN" sz="900" b="0" i="0" baseline="0" dirty="0" smtClean="0">
                          <a:solidFill>
                            <a:schemeClr val="tx1"/>
                          </a:solidFill>
                          <a:effectLst/>
                          <a:latin typeface="Arial" pitchFamily="34" charset="0"/>
                          <a:ea typeface="+mn-ea"/>
                          <a:cs typeface="Arial" pitchFamily="34" charset="0"/>
                        </a:rPr>
                        <a:t> Metallurgy; T</a:t>
                      </a:r>
                      <a:r>
                        <a:rPr lang="en-US" sz="900" b="0" i="0" dirty="0" smtClean="0">
                          <a:solidFill>
                            <a:schemeClr val="tx1"/>
                          </a:solidFill>
                          <a:effectLst/>
                          <a:latin typeface="Arial" pitchFamily="34" charset="0"/>
                          <a:ea typeface="+mn-ea"/>
                          <a:cs typeface="Arial" pitchFamily="34" charset="0"/>
                        </a:rPr>
                        <a:t>heir </a:t>
                      </a:r>
                      <a:r>
                        <a:rPr lang="en-US" sz="900" b="0" i="0" dirty="0" err="1" smtClean="0">
                          <a:solidFill>
                            <a:schemeClr val="tx1"/>
                          </a:solidFill>
                          <a:effectLst/>
                          <a:latin typeface="Arial" pitchFamily="34" charset="0"/>
                          <a:ea typeface="+mn-ea"/>
                          <a:cs typeface="Arial" pitchFamily="34" charset="0"/>
                        </a:rPr>
                        <a:t>preparattion</a:t>
                      </a:r>
                      <a:r>
                        <a:rPr lang="en-US" sz="900" b="0" i="0" dirty="0" smtClean="0">
                          <a:solidFill>
                            <a:schemeClr val="tx1"/>
                          </a:solidFill>
                          <a:effectLst/>
                          <a:latin typeface="Arial" pitchFamily="34" charset="0"/>
                          <a:ea typeface="+mn-ea"/>
                          <a:cs typeface="Arial" pitchFamily="34" charset="0"/>
                        </a:rPr>
                        <a:t> or chemical working-up; compositions based thereon; </a:t>
                      </a:r>
                      <a:r>
                        <a:rPr lang="en-IN" sz="900" b="0" i="0" dirty="0" smtClean="0">
                          <a:solidFill>
                            <a:schemeClr val="tx1"/>
                          </a:solidFill>
                          <a:effectLst/>
                          <a:latin typeface="Arial" pitchFamily="34" charset="0"/>
                          <a:ea typeface="+mn-ea"/>
                          <a:cs typeface="Arial" pitchFamily="34" charset="0"/>
                        </a:rPr>
                        <a:t>compositions of macromolecular compounds;</a:t>
                      </a:r>
                      <a:r>
                        <a:rPr lang="en-IN" sz="900" b="0" i="0" baseline="0" dirty="0" smtClean="0">
                          <a:solidFill>
                            <a:schemeClr val="tx1"/>
                          </a:solidFill>
                          <a:effectLst/>
                          <a:latin typeface="Arial" pitchFamily="34" charset="0"/>
                          <a:ea typeface="+mn-ea"/>
                          <a:cs typeface="Arial" pitchFamily="34" charset="0"/>
                        </a:rPr>
                        <a:t> </a:t>
                      </a:r>
                      <a:r>
                        <a:rPr lang="en-US" sz="900" b="0" i="0" dirty="0" smtClean="0">
                          <a:solidFill>
                            <a:schemeClr val="tx1"/>
                          </a:solidFill>
                          <a:effectLst/>
                          <a:latin typeface="Arial" pitchFamily="34" charset="0"/>
                          <a:ea typeface="+mn-ea"/>
                          <a:cs typeface="Arial" pitchFamily="34" charset="0"/>
                        </a:rPr>
                        <a:t>organic macromolecular compounds (compositions based on </a:t>
                      </a:r>
                      <a:r>
                        <a:rPr lang="en-US" sz="900" b="0" i="0" dirty="0" err="1" smtClean="0">
                          <a:solidFill>
                            <a:schemeClr val="tx1"/>
                          </a:solidFill>
                          <a:effectLst/>
                          <a:latin typeface="Arial" pitchFamily="34" charset="0"/>
                          <a:ea typeface="+mn-ea"/>
                          <a:cs typeface="Arial" pitchFamily="34" charset="0"/>
                        </a:rPr>
                        <a:t>polymerisable</a:t>
                      </a:r>
                      <a:r>
                        <a:rPr lang="en-US" sz="900" b="0" i="0" dirty="0" smtClean="0">
                          <a:solidFill>
                            <a:schemeClr val="tx1"/>
                          </a:solidFill>
                          <a:effectLst/>
                          <a:latin typeface="Arial" pitchFamily="34" charset="0"/>
                          <a:ea typeface="+mn-ea"/>
                          <a:cs typeface="Arial" pitchFamily="34" charset="0"/>
                        </a:rPr>
                        <a:t> monomers; artificial filaments or fibers; textile treating compositions); </a:t>
                      </a:r>
                      <a:r>
                        <a:rPr lang="en-US" sz="900" b="0" i="0" dirty="0" smtClean="0">
                          <a:solidFill>
                            <a:schemeClr val="dk1"/>
                          </a:solidFill>
                          <a:effectLst/>
                          <a:latin typeface="Arial" pitchFamily="34" charset="0"/>
                          <a:ea typeface="+mn-ea"/>
                          <a:cs typeface="Arial" pitchFamily="34" charset="0"/>
                        </a:rPr>
                        <a:t>Compositions of </a:t>
                      </a:r>
                      <a:r>
                        <a:rPr lang="en-US" sz="900" b="0" i="0" dirty="0" err="1" smtClean="0">
                          <a:solidFill>
                            <a:schemeClr val="dk1"/>
                          </a:solidFill>
                          <a:effectLst/>
                          <a:latin typeface="Arial" pitchFamily="34" charset="0"/>
                          <a:ea typeface="+mn-ea"/>
                          <a:cs typeface="Arial" pitchFamily="34" charset="0"/>
                        </a:rPr>
                        <a:t>homopolymers</a:t>
                      </a:r>
                      <a:r>
                        <a:rPr lang="en-US" sz="900" b="0" i="0" dirty="0" smtClean="0">
                          <a:solidFill>
                            <a:schemeClr val="dk1"/>
                          </a:solidFill>
                          <a:effectLst/>
                          <a:latin typeface="Arial" pitchFamily="34" charset="0"/>
                          <a:ea typeface="+mn-ea"/>
                          <a:cs typeface="Arial" pitchFamily="34" charset="0"/>
                        </a:rPr>
                        <a:t> or copolymers of unsaturated aliphatic hydrocarbons having only one carbon-to-carbon double bond; Compositions of derivatives of such polymers; </a:t>
                      </a:r>
                      <a:r>
                        <a:rPr lang="en-IN" sz="900" b="0" i="0" baseline="0" dirty="0" smtClean="0">
                          <a:solidFill>
                            <a:schemeClr val="tx1"/>
                          </a:solidFill>
                          <a:effectLst/>
                          <a:latin typeface="Arial" pitchFamily="34" charset="0"/>
                          <a:ea typeface="+mn-ea"/>
                          <a:cs typeface="Arial" pitchFamily="34" charset="0"/>
                        </a:rPr>
                        <a:t>Polypropylene:</a:t>
                      </a:r>
                      <a:endParaRPr lang="en-IN" sz="900" b="0" dirty="0" smtClean="0">
                        <a:solidFill>
                          <a:schemeClr val="tx1"/>
                        </a:solidFill>
                        <a:latin typeface="Arial" pitchFamily="34" charset="0"/>
                        <a:ea typeface="Calibri"/>
                        <a:cs typeface="Arial" pitchFamily="34" charset="0"/>
                      </a:endParaRPr>
                    </a:p>
                  </a:txBody>
                  <a:tcPr/>
                </a:tc>
              </a:tr>
              <a:tr h="592101">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900" b="1" i="0" u="none" strike="noStrike" dirty="0" smtClean="0">
                          <a:solidFill>
                            <a:srgbClr val="000000"/>
                          </a:solidFill>
                          <a:latin typeface="Arial" pitchFamily="34" charset="0"/>
                          <a:ea typeface="+mn-ea"/>
                          <a:cs typeface="Arial" pitchFamily="34" charset="0"/>
                        </a:rPr>
                        <a:t>C08L  67/04</a:t>
                      </a: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tx1"/>
                          </a:solidFill>
                          <a:effectLst/>
                          <a:latin typeface="Arial" pitchFamily="34" charset="0"/>
                          <a:ea typeface="+mn-ea"/>
                          <a:cs typeface="Arial" pitchFamily="34" charset="0"/>
                        </a:rPr>
                        <a:t>Chemistry;</a:t>
                      </a:r>
                      <a:r>
                        <a:rPr lang="en-IN" sz="900" b="0" i="0" baseline="0" dirty="0" smtClean="0">
                          <a:solidFill>
                            <a:schemeClr val="tx1"/>
                          </a:solidFill>
                          <a:effectLst/>
                          <a:latin typeface="Arial" pitchFamily="34" charset="0"/>
                          <a:ea typeface="+mn-ea"/>
                          <a:cs typeface="Arial" pitchFamily="34" charset="0"/>
                        </a:rPr>
                        <a:t> Metallurgy; T</a:t>
                      </a:r>
                      <a:r>
                        <a:rPr lang="en-US" sz="900" b="0" i="0" dirty="0" smtClean="0">
                          <a:solidFill>
                            <a:schemeClr val="tx1"/>
                          </a:solidFill>
                          <a:effectLst/>
                          <a:latin typeface="Arial" pitchFamily="34" charset="0"/>
                          <a:ea typeface="+mn-ea"/>
                          <a:cs typeface="Arial" pitchFamily="34" charset="0"/>
                        </a:rPr>
                        <a:t>heir preparation or chemical working-up; compositions based thereon; </a:t>
                      </a:r>
                      <a:r>
                        <a:rPr lang="en-IN" sz="900" b="0" i="0" dirty="0" smtClean="0">
                          <a:solidFill>
                            <a:schemeClr val="tx1"/>
                          </a:solidFill>
                          <a:effectLst/>
                          <a:latin typeface="Arial" pitchFamily="34" charset="0"/>
                          <a:ea typeface="+mn-ea"/>
                          <a:cs typeface="Arial" pitchFamily="34" charset="0"/>
                        </a:rPr>
                        <a:t>compositions of macromolecular compounds;</a:t>
                      </a:r>
                      <a:r>
                        <a:rPr lang="en-IN" sz="900" b="0" i="0" baseline="0" dirty="0" smtClean="0">
                          <a:solidFill>
                            <a:schemeClr val="tx1"/>
                          </a:solidFill>
                          <a:effectLst/>
                          <a:latin typeface="Arial" pitchFamily="34" charset="0"/>
                          <a:ea typeface="+mn-ea"/>
                          <a:cs typeface="Arial" pitchFamily="34" charset="0"/>
                        </a:rPr>
                        <a:t> </a:t>
                      </a:r>
                      <a:r>
                        <a:rPr lang="en-US" sz="900" b="0" i="0" dirty="0" smtClean="0">
                          <a:solidFill>
                            <a:schemeClr val="tx1"/>
                          </a:solidFill>
                          <a:effectLst/>
                          <a:latin typeface="Arial" pitchFamily="34" charset="0"/>
                          <a:ea typeface="+mn-ea"/>
                          <a:cs typeface="Arial" pitchFamily="34" charset="0"/>
                        </a:rPr>
                        <a:t>organic macromolecular compounds (compositions based on </a:t>
                      </a:r>
                      <a:r>
                        <a:rPr lang="en-US" sz="900" b="0" i="0" dirty="0" err="1" smtClean="0">
                          <a:solidFill>
                            <a:schemeClr val="tx1"/>
                          </a:solidFill>
                          <a:effectLst/>
                          <a:latin typeface="Arial" pitchFamily="34" charset="0"/>
                          <a:ea typeface="+mn-ea"/>
                          <a:cs typeface="Arial" pitchFamily="34" charset="0"/>
                        </a:rPr>
                        <a:t>polymerisable</a:t>
                      </a:r>
                      <a:r>
                        <a:rPr lang="en-US" sz="900" b="0" i="0" dirty="0" smtClean="0">
                          <a:solidFill>
                            <a:schemeClr val="tx1"/>
                          </a:solidFill>
                          <a:effectLst/>
                          <a:latin typeface="Arial" pitchFamily="34" charset="0"/>
                          <a:ea typeface="+mn-ea"/>
                          <a:cs typeface="Arial" pitchFamily="34" charset="0"/>
                        </a:rPr>
                        <a:t> monomers; artificial filaments or fibers; textile treating compositions); </a:t>
                      </a:r>
                      <a:r>
                        <a:rPr lang="en-US" sz="900" b="0" i="0" dirty="0" smtClean="0">
                          <a:solidFill>
                            <a:schemeClr val="dk1"/>
                          </a:solidFill>
                          <a:effectLst/>
                          <a:latin typeface="Arial" pitchFamily="34" charset="0"/>
                          <a:ea typeface="+mn-ea"/>
                          <a:cs typeface="Arial" pitchFamily="34" charset="0"/>
                        </a:rPr>
                        <a:t>Compositions of polyesters obtained by reactions forming a carboxylic ester link in the main chain (of polyester-amides; of polyester-imides); Compositions of derivatives of such polymers; </a:t>
                      </a:r>
                      <a:r>
                        <a:rPr lang="en-IN" sz="900" b="0" i="0" dirty="0" smtClean="0">
                          <a:solidFill>
                            <a:schemeClr val="dk1"/>
                          </a:solidFill>
                          <a:effectLst/>
                          <a:latin typeface="Arial" pitchFamily="34" charset="0"/>
                          <a:ea typeface="+mn-ea"/>
                          <a:cs typeface="Arial" pitchFamily="34" charset="0"/>
                        </a:rPr>
                        <a:t>Polyesters derived from </a:t>
                      </a:r>
                      <a:r>
                        <a:rPr lang="en-IN" sz="900" b="0" i="0" dirty="0" err="1" smtClean="0">
                          <a:solidFill>
                            <a:schemeClr val="dk1"/>
                          </a:solidFill>
                          <a:effectLst/>
                          <a:latin typeface="Arial" pitchFamily="34" charset="0"/>
                          <a:ea typeface="+mn-ea"/>
                          <a:cs typeface="Arial" pitchFamily="34" charset="0"/>
                        </a:rPr>
                        <a:t>hydroxy</a:t>
                      </a:r>
                      <a:r>
                        <a:rPr lang="en-IN" sz="900" b="0" i="0" dirty="0" smtClean="0">
                          <a:solidFill>
                            <a:schemeClr val="dk1"/>
                          </a:solidFill>
                          <a:effectLst/>
                          <a:latin typeface="Arial" pitchFamily="34" charset="0"/>
                          <a:ea typeface="+mn-ea"/>
                          <a:cs typeface="Arial" pitchFamily="34" charset="0"/>
                        </a:rPr>
                        <a:t> carboxylic acids, e.g. lactones  </a:t>
                      </a:r>
                      <a:endParaRPr lang="en-IN" sz="900" b="0" baseline="0" dirty="0" smtClean="0">
                        <a:solidFill>
                          <a:schemeClr val="dk1"/>
                        </a:solidFill>
                        <a:latin typeface="Arial" pitchFamily="34" charset="0"/>
                        <a:ea typeface="Calibri"/>
                        <a:cs typeface="Arial" pitchFamily="34" charset="0"/>
                      </a:endParaRPr>
                    </a:p>
                  </a:txBody>
                  <a:tcPr/>
                </a:tc>
              </a:tr>
              <a:tr h="489485">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900" b="1" i="0" u="none" strike="noStrike" dirty="0" smtClean="0">
                          <a:solidFill>
                            <a:srgbClr val="000000"/>
                          </a:solidFill>
                          <a:latin typeface="Arial" pitchFamily="34" charset="0"/>
                          <a:ea typeface="+mn-ea"/>
                          <a:cs typeface="Arial" pitchFamily="34" charset="0"/>
                        </a:rPr>
                        <a:t>C08L 97/02</a:t>
                      </a: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tx1"/>
                          </a:solidFill>
                          <a:effectLst/>
                          <a:latin typeface="Arial" pitchFamily="34" charset="0"/>
                          <a:ea typeface="+mn-ea"/>
                          <a:cs typeface="Arial" pitchFamily="34" charset="0"/>
                        </a:rPr>
                        <a:t>Chemistry;</a:t>
                      </a:r>
                      <a:r>
                        <a:rPr lang="en-IN" sz="900" b="0" i="0" baseline="0" dirty="0" smtClean="0">
                          <a:solidFill>
                            <a:schemeClr val="tx1"/>
                          </a:solidFill>
                          <a:effectLst/>
                          <a:latin typeface="Arial" pitchFamily="34" charset="0"/>
                          <a:ea typeface="+mn-ea"/>
                          <a:cs typeface="Arial" pitchFamily="34" charset="0"/>
                        </a:rPr>
                        <a:t> Metallurgy; T</a:t>
                      </a:r>
                      <a:r>
                        <a:rPr lang="en-US" sz="900" b="0" i="0" dirty="0" smtClean="0">
                          <a:solidFill>
                            <a:schemeClr val="tx1"/>
                          </a:solidFill>
                          <a:effectLst/>
                          <a:latin typeface="Arial" pitchFamily="34" charset="0"/>
                          <a:ea typeface="+mn-ea"/>
                          <a:cs typeface="Arial" pitchFamily="34" charset="0"/>
                        </a:rPr>
                        <a:t>heir preparation or chemical working-up; compositions based thereon; </a:t>
                      </a:r>
                      <a:r>
                        <a:rPr lang="en-IN" sz="900" b="0" i="0" dirty="0" smtClean="0">
                          <a:solidFill>
                            <a:schemeClr val="tx1"/>
                          </a:solidFill>
                          <a:effectLst/>
                          <a:latin typeface="Arial" pitchFamily="34" charset="0"/>
                          <a:ea typeface="+mn-ea"/>
                          <a:cs typeface="Arial" pitchFamily="34" charset="0"/>
                        </a:rPr>
                        <a:t>compositions of macromolecular compounds;</a:t>
                      </a:r>
                      <a:r>
                        <a:rPr lang="en-IN" sz="900" b="0" i="0" baseline="0" dirty="0" smtClean="0">
                          <a:solidFill>
                            <a:schemeClr val="tx1"/>
                          </a:solidFill>
                          <a:effectLst/>
                          <a:latin typeface="Arial" pitchFamily="34" charset="0"/>
                          <a:ea typeface="+mn-ea"/>
                          <a:cs typeface="Arial" pitchFamily="34" charset="0"/>
                        </a:rPr>
                        <a:t> </a:t>
                      </a:r>
                      <a:r>
                        <a:rPr lang="en-US" sz="900" b="0" i="0" dirty="0" smtClean="0">
                          <a:solidFill>
                            <a:schemeClr val="tx1"/>
                          </a:solidFill>
                          <a:effectLst/>
                          <a:latin typeface="Arial" pitchFamily="34" charset="0"/>
                          <a:ea typeface="+mn-ea"/>
                          <a:cs typeface="Arial" pitchFamily="34" charset="0"/>
                        </a:rPr>
                        <a:t>organic macromolecular compounds (compositions based on </a:t>
                      </a:r>
                      <a:r>
                        <a:rPr lang="en-US" sz="900" b="0" i="0" dirty="0" err="1" smtClean="0">
                          <a:solidFill>
                            <a:schemeClr val="tx1"/>
                          </a:solidFill>
                          <a:effectLst/>
                          <a:latin typeface="Arial" pitchFamily="34" charset="0"/>
                          <a:ea typeface="+mn-ea"/>
                          <a:cs typeface="Arial" pitchFamily="34" charset="0"/>
                        </a:rPr>
                        <a:t>polymerisable</a:t>
                      </a:r>
                      <a:r>
                        <a:rPr lang="en-US" sz="900" b="0" i="0" dirty="0" smtClean="0">
                          <a:solidFill>
                            <a:schemeClr val="tx1"/>
                          </a:solidFill>
                          <a:effectLst/>
                          <a:latin typeface="Arial" pitchFamily="34" charset="0"/>
                          <a:ea typeface="+mn-ea"/>
                          <a:cs typeface="Arial" pitchFamily="34" charset="0"/>
                        </a:rPr>
                        <a:t> monomers; artificial filaments or fibers; textile treating compositions); </a:t>
                      </a:r>
                      <a:r>
                        <a:rPr lang="en-US" sz="900" b="0" i="0" dirty="0" smtClean="0">
                          <a:solidFill>
                            <a:schemeClr val="dk1"/>
                          </a:solidFill>
                          <a:effectLst/>
                          <a:latin typeface="Arial" pitchFamily="34" charset="0"/>
                          <a:ea typeface="+mn-ea"/>
                          <a:cs typeface="Arial" pitchFamily="34" charset="0"/>
                        </a:rPr>
                        <a:t>Compositions of lignin-containing (of polysaccharides ); </a:t>
                      </a:r>
                      <a:r>
                        <a:rPr lang="en-US" sz="900" b="0" i="0" dirty="0" err="1" smtClean="0">
                          <a:solidFill>
                            <a:schemeClr val="dk1"/>
                          </a:solidFill>
                          <a:effectLst/>
                          <a:latin typeface="Arial" pitchFamily="34" charset="0"/>
                          <a:ea typeface="+mn-ea"/>
                          <a:cs typeface="Arial" pitchFamily="34" charset="0"/>
                        </a:rPr>
                        <a:t>Lignocellulosic</a:t>
                      </a:r>
                      <a:r>
                        <a:rPr lang="en-US" sz="900" b="0" i="0" dirty="0" smtClean="0">
                          <a:solidFill>
                            <a:schemeClr val="dk1"/>
                          </a:solidFill>
                          <a:effectLst/>
                          <a:latin typeface="Arial" pitchFamily="34" charset="0"/>
                          <a:ea typeface="+mn-ea"/>
                          <a:cs typeface="Arial" pitchFamily="34" charset="0"/>
                        </a:rPr>
                        <a:t> </a:t>
                      </a:r>
                      <a:r>
                        <a:rPr lang="en-US" sz="900" b="0" i="0" dirty="0" err="1" smtClean="0">
                          <a:solidFill>
                            <a:schemeClr val="dk1"/>
                          </a:solidFill>
                          <a:effectLst/>
                          <a:latin typeface="Arial" pitchFamily="34" charset="0"/>
                          <a:ea typeface="+mn-ea"/>
                          <a:cs typeface="Arial" pitchFamily="34" charset="0"/>
                        </a:rPr>
                        <a:t>material</a:t>
                      </a:r>
                      <a:r>
                        <a:rPr lang="en-US" sz="900" b="0" i="0" u="none" strike="noStrike" dirty="0" err="1" smtClean="0">
                          <a:solidFill>
                            <a:schemeClr val="dk1"/>
                          </a:solidFill>
                          <a:effectLst/>
                          <a:latin typeface="Arial" pitchFamily="34" charset="0"/>
                          <a:ea typeface="+mn-ea"/>
                          <a:cs typeface="Arial" pitchFamily="34" charset="0"/>
                          <a:hlinkClick r:id="rId3"/>
                        </a:rPr>
                        <a:t>l</a:t>
                      </a:r>
                      <a:r>
                        <a:rPr lang="en-US" sz="900" b="0" i="0" dirty="0" smtClean="0">
                          <a:solidFill>
                            <a:schemeClr val="dk1"/>
                          </a:solidFill>
                          <a:effectLst/>
                          <a:latin typeface="Arial" pitchFamily="34" charset="0"/>
                          <a:ea typeface="+mn-ea"/>
                          <a:cs typeface="Arial" pitchFamily="34" charset="0"/>
                        </a:rPr>
                        <a:t>, e.g. wood, straw or bagasse; </a:t>
                      </a:r>
                      <a:endParaRPr lang="en-IN" sz="900" b="0" dirty="0" smtClean="0">
                        <a:solidFill>
                          <a:schemeClr val="dk1"/>
                        </a:solidFill>
                        <a:latin typeface="Arial" pitchFamily="34" charset="0"/>
                        <a:ea typeface="Calibri"/>
                        <a:cs typeface="Arial" pitchFamily="34" charset="0"/>
                      </a:endParaRPr>
                    </a:p>
                  </a:txBody>
                  <a:tcPr/>
                </a:tc>
              </a:tr>
              <a:tr h="158269">
                <a:tc>
                  <a:txBody>
                    <a:bodyPr/>
                    <a:lstStyle/>
                    <a:p>
                      <a:pPr algn="ctr" fontAlgn="b"/>
                      <a:r>
                        <a:rPr lang="en-IN" sz="900" b="1" i="0" u="none" strike="noStrike" dirty="0" smtClean="0">
                          <a:solidFill>
                            <a:srgbClr val="000000"/>
                          </a:solidFill>
                          <a:latin typeface="Arial" pitchFamily="34" charset="0"/>
                          <a:ea typeface="+mn-ea"/>
                          <a:cs typeface="Arial" pitchFamily="34" charset="0"/>
                        </a:rPr>
                        <a:t>B32B</a:t>
                      </a:r>
                      <a:endParaRPr lang="en-IN" sz="900" b="1" i="0" u="none" strike="noStrike" dirty="0">
                        <a:solidFill>
                          <a:srgbClr val="000000"/>
                        </a:solidFill>
                        <a:latin typeface="Arial" pitchFamily="34" charset="0"/>
                        <a:ea typeface="+mn-ea"/>
                        <a:cs typeface="Arial" pitchFamily="34" charset="0"/>
                      </a:endParaRP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dk1"/>
                          </a:solidFill>
                          <a:effectLst/>
                          <a:latin typeface="Arial" pitchFamily="34" charset="0"/>
                          <a:ea typeface="+mn-ea"/>
                          <a:cs typeface="Arial" pitchFamily="34" charset="0"/>
                        </a:rPr>
                        <a:t>Performing Operations; Transporting; Layered Products; Layered Products</a:t>
                      </a:r>
                      <a:r>
                        <a:rPr lang="en-US" sz="900" b="0" i="0" dirty="0" smtClean="0">
                          <a:solidFill>
                            <a:schemeClr val="dk1"/>
                          </a:solidFill>
                          <a:effectLst/>
                          <a:latin typeface="Arial" pitchFamily="34" charset="0"/>
                          <a:ea typeface="+mn-ea"/>
                          <a:cs typeface="Arial" pitchFamily="34" charset="0"/>
                        </a:rPr>
                        <a:t>, I.E. Products Built-up Of Strata Of Flat Or Non-flat, E.G. Cellular Or Honeycomb, Form; </a:t>
                      </a:r>
                      <a:endParaRPr lang="en-IN" sz="900" b="0" dirty="0">
                        <a:solidFill>
                          <a:schemeClr val="dk1"/>
                        </a:solidFill>
                        <a:latin typeface="Arial" pitchFamily="34" charset="0"/>
                        <a:ea typeface="Calibri"/>
                        <a:cs typeface="Arial" pitchFamily="34" charset="0"/>
                      </a:endParaRPr>
                    </a:p>
                  </a:txBody>
                  <a:tcPr/>
                </a:tc>
              </a:tr>
              <a:tr h="603023">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900" b="1" i="0" u="none" strike="noStrike" dirty="0" smtClean="0">
                          <a:solidFill>
                            <a:srgbClr val="000000"/>
                          </a:solidFill>
                          <a:latin typeface="Arial" pitchFamily="34" charset="0"/>
                          <a:ea typeface="+mn-ea"/>
                          <a:cs typeface="Arial" pitchFamily="34" charset="0"/>
                        </a:rPr>
                        <a:t>B32B</a:t>
                      </a:r>
                      <a:r>
                        <a:rPr lang="en-IN" sz="900" b="1" i="0" u="none" strike="noStrike" baseline="0" dirty="0" smtClean="0">
                          <a:solidFill>
                            <a:srgbClr val="000000"/>
                          </a:solidFill>
                          <a:latin typeface="Arial" pitchFamily="34" charset="0"/>
                          <a:ea typeface="+mn-ea"/>
                          <a:cs typeface="Arial" pitchFamily="34" charset="0"/>
                        </a:rPr>
                        <a:t> 09/02</a:t>
                      </a:r>
                      <a:endParaRPr lang="en-IN" sz="900" b="1" i="0" u="none" strike="noStrike" dirty="0" smtClean="0">
                        <a:solidFill>
                          <a:srgbClr val="000000"/>
                        </a:solidFill>
                        <a:latin typeface="Arial" pitchFamily="34" charset="0"/>
                        <a:ea typeface="+mn-ea"/>
                        <a:cs typeface="Arial" pitchFamily="34" charset="0"/>
                      </a:endParaRP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dk1"/>
                          </a:solidFill>
                          <a:effectLst/>
                          <a:latin typeface="Arial" pitchFamily="34" charset="0"/>
                          <a:ea typeface="+mn-ea"/>
                          <a:cs typeface="Arial" pitchFamily="34" charset="0"/>
                        </a:rPr>
                        <a:t>Performing Operations; Transporting; Layered Products; Layered Products</a:t>
                      </a:r>
                      <a:r>
                        <a:rPr lang="en-US" sz="900" b="0" i="0" dirty="0" smtClean="0">
                          <a:solidFill>
                            <a:schemeClr val="dk1"/>
                          </a:solidFill>
                          <a:effectLst/>
                          <a:latin typeface="Arial" pitchFamily="34" charset="0"/>
                          <a:ea typeface="+mn-ea"/>
                          <a:cs typeface="Arial" pitchFamily="34" charset="0"/>
                        </a:rPr>
                        <a:t>, I.E. Products Built-up Of Strata Of Flat Or Non-flat, E.G. Cellular Or Honeycomb, Form;  Layered Products Essentially Comprising A Particular Substance Not Covered By Groups; </a:t>
                      </a:r>
                      <a:r>
                        <a:rPr lang="en-IN" sz="900" b="0" i="0" dirty="0" smtClean="0">
                          <a:solidFill>
                            <a:schemeClr val="dk1"/>
                          </a:solidFill>
                          <a:effectLst/>
                          <a:latin typeface="Arial" pitchFamily="34" charset="0"/>
                          <a:ea typeface="+mn-ea"/>
                          <a:cs typeface="Arial" pitchFamily="34" charset="0"/>
                        </a:rPr>
                        <a:t>Comprising Animal Or Vegetable Substances; </a:t>
                      </a:r>
                      <a:endParaRPr lang="en-IN" sz="900" b="0" dirty="0" smtClean="0">
                        <a:solidFill>
                          <a:schemeClr val="dk1"/>
                        </a:solidFill>
                        <a:latin typeface="Arial" pitchFamily="34" charset="0"/>
                        <a:ea typeface="Calibri"/>
                        <a:cs typeface="Arial" pitchFamily="34" charset="0"/>
                      </a:endParaRPr>
                    </a:p>
                  </a:txBody>
                  <a:tcPr/>
                </a:tc>
              </a:tr>
              <a:tr h="368529">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900" b="1" i="0" u="none" strike="noStrike" dirty="0" smtClean="0">
                          <a:solidFill>
                            <a:srgbClr val="000000"/>
                          </a:solidFill>
                          <a:latin typeface="Arial" pitchFamily="34" charset="0"/>
                          <a:ea typeface="+mn-ea"/>
                          <a:cs typeface="Arial" pitchFamily="34" charset="0"/>
                        </a:rPr>
                        <a:t>B32B</a:t>
                      </a:r>
                      <a:r>
                        <a:rPr lang="en-IN" sz="900" b="1" i="0" u="none" strike="noStrike" baseline="0" dirty="0" smtClean="0">
                          <a:solidFill>
                            <a:srgbClr val="000000"/>
                          </a:solidFill>
                          <a:latin typeface="Arial" pitchFamily="34" charset="0"/>
                          <a:ea typeface="+mn-ea"/>
                          <a:cs typeface="Arial" pitchFamily="34" charset="0"/>
                        </a:rPr>
                        <a:t> 27/04</a:t>
                      </a:r>
                      <a:endParaRPr lang="en-IN" sz="900" b="1" i="0" u="none" strike="noStrike" dirty="0">
                        <a:solidFill>
                          <a:srgbClr val="000000"/>
                        </a:solidFill>
                        <a:latin typeface="Arial" pitchFamily="34" charset="0"/>
                        <a:ea typeface="+mn-ea"/>
                        <a:cs typeface="Arial" pitchFamily="34" charset="0"/>
                      </a:endParaRPr>
                    </a:p>
                  </a:txBody>
                  <a:tcPr marL="0" marR="0" marT="0" marB="0" anchor="ctr"/>
                </a:tc>
                <a:tc>
                  <a:txBody>
                    <a:bodyPr/>
                    <a:lstStyle/>
                    <a:p>
                      <a:pPr marL="0" marR="0" indent="0"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dk1"/>
                          </a:solidFill>
                          <a:effectLst/>
                          <a:latin typeface="Arial" pitchFamily="34" charset="0"/>
                          <a:ea typeface="+mn-ea"/>
                          <a:cs typeface="Arial" pitchFamily="34" charset="0"/>
                        </a:rPr>
                        <a:t>Performing Operations; Transporting; Layered Products; Layered Products</a:t>
                      </a:r>
                      <a:r>
                        <a:rPr lang="en-US" sz="900" b="0" i="0" dirty="0" smtClean="0">
                          <a:solidFill>
                            <a:schemeClr val="dk1"/>
                          </a:solidFill>
                          <a:effectLst/>
                          <a:latin typeface="Arial" pitchFamily="34" charset="0"/>
                          <a:ea typeface="+mn-ea"/>
                          <a:cs typeface="Arial" pitchFamily="34" charset="0"/>
                        </a:rPr>
                        <a:t>, I.E. Products Built-up Of Strata Of Flat Or Non-flat, E.G. Cellular Or Honeycomb, Form; Layered</a:t>
                      </a:r>
                      <a:r>
                        <a:rPr lang="en-US" sz="900" b="0" i="0" baseline="0" dirty="0" smtClean="0">
                          <a:solidFill>
                            <a:schemeClr val="dk1"/>
                          </a:solidFill>
                          <a:effectLst/>
                          <a:latin typeface="Arial" pitchFamily="34" charset="0"/>
                          <a:ea typeface="+mn-ea"/>
                          <a:cs typeface="Arial" pitchFamily="34" charset="0"/>
                        </a:rPr>
                        <a:t> Products</a:t>
                      </a:r>
                      <a:r>
                        <a:rPr lang="en-US" sz="900" b="0" i="0" dirty="0" smtClean="0">
                          <a:solidFill>
                            <a:schemeClr val="dk1"/>
                          </a:solidFill>
                          <a:effectLst/>
                          <a:latin typeface="Arial" pitchFamily="34" charset="0"/>
                          <a:ea typeface="+mn-ea"/>
                          <a:cs typeface="Arial" pitchFamily="34" charset="0"/>
                        </a:rPr>
                        <a:t> Essentially Comprising Synthetic Resin; As </a:t>
                      </a:r>
                      <a:r>
                        <a:rPr lang="en-US" sz="900" b="0" i="0" dirty="0" err="1" smtClean="0">
                          <a:solidFill>
                            <a:schemeClr val="dk1"/>
                          </a:solidFill>
                          <a:effectLst/>
                          <a:latin typeface="Arial" pitchFamily="34" charset="0"/>
                          <a:ea typeface="+mn-ea"/>
                          <a:cs typeface="Arial" pitchFamily="34" charset="0"/>
                        </a:rPr>
                        <a:t>Impregnant</a:t>
                      </a:r>
                      <a:r>
                        <a:rPr lang="en-US" sz="900" b="0" i="0" dirty="0" smtClean="0">
                          <a:solidFill>
                            <a:schemeClr val="dk1"/>
                          </a:solidFill>
                          <a:effectLst/>
                          <a:latin typeface="Arial" pitchFamily="34" charset="0"/>
                          <a:ea typeface="+mn-ea"/>
                          <a:cs typeface="Arial" pitchFamily="34" charset="0"/>
                        </a:rPr>
                        <a:t>, Bonding, Or Embedding Substance; </a:t>
                      </a:r>
                      <a:endParaRPr lang="en-IN" sz="900" b="0" dirty="0" smtClean="0">
                        <a:solidFill>
                          <a:schemeClr val="dk1"/>
                        </a:solidFill>
                        <a:latin typeface="Arial" pitchFamily="34" charset="0"/>
                        <a:ea typeface="Calibri"/>
                        <a:cs typeface="Arial" pitchFamily="34" charset="0"/>
                      </a:endParaRPr>
                    </a:p>
                  </a:txBody>
                  <a:tcPr/>
                </a:tc>
              </a:tr>
              <a:tr h="240863">
                <a:tc>
                  <a:txBody>
                    <a:bodyPr/>
                    <a:lstStyle/>
                    <a:p>
                      <a:pPr algn="ctr" fontAlgn="b"/>
                      <a:r>
                        <a:rPr lang="en-IN" sz="900" b="1" i="0" u="none" strike="noStrike" dirty="0" smtClean="0">
                          <a:solidFill>
                            <a:srgbClr val="000000"/>
                          </a:solidFill>
                          <a:latin typeface="Arial" pitchFamily="34" charset="0"/>
                          <a:ea typeface="+mn-ea"/>
                          <a:cs typeface="Arial" pitchFamily="34" charset="0"/>
                        </a:rPr>
                        <a:t>C08J</a:t>
                      </a:r>
                      <a:endParaRPr lang="en-IN" sz="900" b="1" i="0" u="none" strike="noStrike" dirty="0">
                        <a:solidFill>
                          <a:srgbClr val="000000"/>
                        </a:solidFill>
                        <a:latin typeface="Arial" pitchFamily="34" charset="0"/>
                        <a:ea typeface="+mn-ea"/>
                        <a:cs typeface="Arial" pitchFamily="34" charset="0"/>
                      </a:endParaRPr>
                    </a:p>
                  </a:txBody>
                  <a:tcPr marL="0" marR="0" marT="0" marB="0" anchor="ctr"/>
                </a:tc>
                <a:tc>
                  <a:txBody>
                    <a:bodyPr/>
                    <a:lstStyle/>
                    <a:p>
                      <a:pPr algn="just" fontAlgn="base">
                        <a:lnSpc>
                          <a:spcPct val="115000"/>
                        </a:lnSpc>
                        <a:spcAft>
                          <a:spcPts val="0"/>
                        </a:spcAft>
                      </a:pPr>
                      <a:r>
                        <a:rPr lang="en-IN" sz="900" b="0" i="0" dirty="0" smtClean="0">
                          <a:solidFill>
                            <a:schemeClr val="dk1"/>
                          </a:solidFill>
                          <a:effectLst/>
                          <a:latin typeface="Arial" pitchFamily="34" charset="0"/>
                          <a:ea typeface="+mn-ea"/>
                          <a:cs typeface="Arial" pitchFamily="34" charset="0"/>
                        </a:rPr>
                        <a:t>Chemistry;</a:t>
                      </a:r>
                      <a:r>
                        <a:rPr lang="en-IN" sz="900" b="0" i="0" baseline="0" dirty="0" smtClean="0">
                          <a:solidFill>
                            <a:schemeClr val="dk1"/>
                          </a:solidFill>
                          <a:effectLst/>
                          <a:latin typeface="Arial" pitchFamily="34" charset="0"/>
                          <a:ea typeface="+mn-ea"/>
                          <a:cs typeface="Arial" pitchFamily="34" charset="0"/>
                        </a:rPr>
                        <a:t> Metallurgy; </a:t>
                      </a:r>
                      <a:r>
                        <a:rPr lang="en-US" sz="900" b="0" i="0" dirty="0" smtClean="0">
                          <a:solidFill>
                            <a:schemeClr val="dk1"/>
                          </a:solidFill>
                          <a:effectLst/>
                          <a:latin typeface="Arial" pitchFamily="34" charset="0"/>
                          <a:ea typeface="+mn-ea"/>
                          <a:cs typeface="Arial" pitchFamily="34" charset="0"/>
                        </a:rPr>
                        <a:t>Their Preparation Or Chemical Working-Up; Compositions Based Thereon; </a:t>
                      </a:r>
                      <a:r>
                        <a:rPr lang="en-IN" sz="900" b="0" i="0" dirty="0" smtClean="0">
                          <a:solidFill>
                            <a:schemeClr val="dk1"/>
                          </a:solidFill>
                          <a:effectLst/>
                          <a:latin typeface="Arial" pitchFamily="34" charset="0"/>
                          <a:ea typeface="+mn-ea"/>
                          <a:cs typeface="Arial" pitchFamily="34" charset="0"/>
                        </a:rPr>
                        <a:t>Compositions Of Macromolecular Compounds;</a:t>
                      </a:r>
                      <a:r>
                        <a:rPr lang="en-IN" sz="900" b="0" i="0" baseline="0" dirty="0" smtClean="0">
                          <a:solidFill>
                            <a:schemeClr val="dk1"/>
                          </a:solidFill>
                          <a:effectLst/>
                          <a:latin typeface="Arial" pitchFamily="34" charset="0"/>
                          <a:ea typeface="+mn-ea"/>
                          <a:cs typeface="Arial" pitchFamily="34" charset="0"/>
                        </a:rPr>
                        <a:t> Working-up</a:t>
                      </a:r>
                      <a:r>
                        <a:rPr lang="en-US" sz="900" b="0" i="0" dirty="0" smtClean="0">
                          <a:solidFill>
                            <a:schemeClr val="dk1"/>
                          </a:solidFill>
                          <a:effectLst/>
                          <a:latin typeface="Arial" pitchFamily="34" charset="0"/>
                          <a:ea typeface="+mn-ea"/>
                          <a:cs typeface="Arial" pitchFamily="34" charset="0"/>
                        </a:rPr>
                        <a:t>; General Processes Of Compounding; After-treatment Not Covered By Subclasses </a:t>
                      </a:r>
                      <a:endParaRPr lang="en-IN" sz="900" b="0" dirty="0" smtClean="0">
                        <a:solidFill>
                          <a:schemeClr val="dk1"/>
                        </a:solidFill>
                        <a:latin typeface="Arial" pitchFamily="34" charset="0"/>
                        <a:ea typeface="Calibri"/>
                        <a:cs typeface="Arial" pitchFamily="34" charset="0"/>
                      </a:endParaRPr>
                    </a:p>
                  </a:txBody>
                  <a:tcPr/>
                </a:tc>
              </a:tr>
              <a:tr h="152400">
                <a:tc>
                  <a:txBody>
                    <a:bodyPr/>
                    <a:lstStyle/>
                    <a:p>
                      <a:pPr algn="ctr" fontAlgn="b"/>
                      <a:r>
                        <a:rPr lang="en-IN" sz="900" b="1" i="0" u="none" strike="noStrike" dirty="0" smtClean="0">
                          <a:solidFill>
                            <a:srgbClr val="000000"/>
                          </a:solidFill>
                          <a:latin typeface="Arial" pitchFamily="34" charset="0"/>
                          <a:ea typeface="+mn-ea"/>
                          <a:cs typeface="Arial" pitchFamily="34" charset="0"/>
                        </a:rPr>
                        <a:t>C08J 05/04</a:t>
                      </a:r>
                      <a:endParaRPr lang="en-IN" sz="900" b="1" i="0" u="none" strike="noStrike" dirty="0">
                        <a:solidFill>
                          <a:srgbClr val="000000"/>
                        </a:solidFill>
                        <a:latin typeface="Arial" pitchFamily="34" charset="0"/>
                        <a:ea typeface="+mn-ea"/>
                        <a:cs typeface="Arial" pitchFamily="34" charset="0"/>
                      </a:endParaRPr>
                    </a:p>
                  </a:txBody>
                  <a:tcPr marL="0" marR="0" marT="0" marB="0" anchor="ctr"/>
                </a:tc>
                <a:tc>
                  <a:txBody>
                    <a:bodyPr/>
                    <a:lstStyle/>
                    <a:p>
                      <a:pPr marL="0" marR="0" indent="0" algn="just" defTabSz="914400" eaLnBrk="1" fontAlgn="auto" latinLnBrk="0" hangingPunct="1">
                        <a:lnSpc>
                          <a:spcPct val="115000"/>
                        </a:lnSpc>
                        <a:spcBef>
                          <a:spcPts val="0"/>
                        </a:spcBef>
                        <a:spcAft>
                          <a:spcPts val="1000"/>
                        </a:spcAft>
                        <a:buClrTx/>
                        <a:buSzTx/>
                        <a:buFontTx/>
                        <a:buNone/>
                        <a:tabLst/>
                        <a:defRPr/>
                      </a:pPr>
                      <a:r>
                        <a:rPr lang="en-IN" sz="900" b="0" i="0" dirty="0" smtClean="0">
                          <a:solidFill>
                            <a:schemeClr val="dk1"/>
                          </a:solidFill>
                          <a:effectLst/>
                          <a:latin typeface="Arial" pitchFamily="34" charset="0"/>
                          <a:ea typeface="+mn-ea"/>
                          <a:cs typeface="Arial" pitchFamily="34" charset="0"/>
                        </a:rPr>
                        <a:t>Chemistry;</a:t>
                      </a:r>
                      <a:r>
                        <a:rPr lang="en-IN" sz="900" b="0" i="0" baseline="0" dirty="0" smtClean="0">
                          <a:solidFill>
                            <a:schemeClr val="dk1"/>
                          </a:solidFill>
                          <a:effectLst/>
                          <a:latin typeface="Arial" pitchFamily="34" charset="0"/>
                          <a:ea typeface="+mn-ea"/>
                          <a:cs typeface="Arial" pitchFamily="34" charset="0"/>
                        </a:rPr>
                        <a:t> Metallurgy; </a:t>
                      </a:r>
                      <a:r>
                        <a:rPr lang="en-US" sz="900" b="0" i="0" dirty="0" smtClean="0">
                          <a:solidFill>
                            <a:schemeClr val="dk1"/>
                          </a:solidFill>
                          <a:effectLst/>
                          <a:latin typeface="Arial" pitchFamily="34" charset="0"/>
                          <a:ea typeface="+mn-ea"/>
                          <a:cs typeface="Arial" pitchFamily="34" charset="0"/>
                        </a:rPr>
                        <a:t>Their Preparation Or Chemical Working-up; Compositions Based Thereon; </a:t>
                      </a:r>
                      <a:r>
                        <a:rPr lang="en-IN" sz="900" b="0" i="0" dirty="0" smtClean="0">
                          <a:solidFill>
                            <a:schemeClr val="dk1"/>
                          </a:solidFill>
                          <a:effectLst/>
                          <a:latin typeface="Arial" pitchFamily="34" charset="0"/>
                          <a:ea typeface="+mn-ea"/>
                          <a:cs typeface="Arial" pitchFamily="34" charset="0"/>
                        </a:rPr>
                        <a:t>Compositions Of Macromolecular Compounds;</a:t>
                      </a:r>
                      <a:r>
                        <a:rPr lang="en-IN" sz="900" b="0" i="0" baseline="0" dirty="0" smtClean="0">
                          <a:solidFill>
                            <a:schemeClr val="dk1"/>
                          </a:solidFill>
                          <a:effectLst/>
                          <a:latin typeface="Arial" pitchFamily="34" charset="0"/>
                          <a:ea typeface="+mn-ea"/>
                          <a:cs typeface="Arial" pitchFamily="34" charset="0"/>
                        </a:rPr>
                        <a:t> Working-up</a:t>
                      </a:r>
                      <a:r>
                        <a:rPr lang="en-US" sz="900" b="0" i="0" dirty="0" smtClean="0">
                          <a:solidFill>
                            <a:schemeClr val="dk1"/>
                          </a:solidFill>
                          <a:effectLst/>
                          <a:latin typeface="Arial" pitchFamily="34" charset="0"/>
                          <a:ea typeface="+mn-ea"/>
                          <a:cs typeface="Arial" pitchFamily="34" charset="0"/>
                        </a:rPr>
                        <a:t>; General Processes Of Compounding; After-treatment Not Covered By Subclasses;</a:t>
                      </a:r>
                      <a:r>
                        <a:rPr lang="en-US" sz="900" b="0" i="0" baseline="0" dirty="0" smtClean="0">
                          <a:solidFill>
                            <a:schemeClr val="dk1"/>
                          </a:solidFill>
                          <a:effectLst/>
                          <a:latin typeface="Arial" pitchFamily="34" charset="0"/>
                          <a:ea typeface="+mn-ea"/>
                          <a:cs typeface="Arial" pitchFamily="34" charset="0"/>
                        </a:rPr>
                        <a:t> Manufacture Of Articles Or Shaped Materials Containing Macromolecular Substances (Manufacture Of Semi-permeable Membranes B01d 67/00-b01d 71/00); </a:t>
                      </a:r>
                      <a:r>
                        <a:rPr lang="en-US" sz="900" b="0" i="0" dirty="0" smtClean="0">
                          <a:solidFill>
                            <a:schemeClr val="dk1"/>
                          </a:solidFill>
                          <a:effectLst/>
                          <a:latin typeface="Arial" pitchFamily="34" charset="0"/>
                          <a:ea typeface="+mn-ea"/>
                          <a:cs typeface="Arial" pitchFamily="34" charset="0"/>
                        </a:rPr>
                        <a:t>Reinforcing Macromolecular Compounds With Loose Or Coherent Fibrous Material </a:t>
                      </a:r>
                      <a:endParaRPr lang="en-IN" sz="900" b="0" dirty="0" smtClean="0">
                        <a:solidFill>
                          <a:schemeClr val="dk1"/>
                        </a:solidFill>
                        <a:latin typeface="Arial" pitchFamily="34" charset="0"/>
                        <a:ea typeface="Calibri"/>
                        <a:cs typeface="Arial" pitchFamily="34" charset="0"/>
                      </a:endParaRPr>
                    </a:p>
                  </a:txBody>
                  <a:tcPr/>
                </a:tc>
              </a:tr>
            </a:tbl>
          </a:graphicData>
        </a:graphic>
      </p:graphicFrame>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33</a:t>
            </a:fld>
            <a:endParaRPr lang="en-IN"/>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Disclaimer</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277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sp>
        <p:nvSpPr>
          <p:cNvPr id="32777" name="TextBox 14"/>
          <p:cNvSpPr txBox="1">
            <a:spLocks noChangeArrowheads="1"/>
          </p:cNvSpPr>
          <p:nvPr/>
        </p:nvSpPr>
        <p:spPr bwMode="auto">
          <a:xfrm>
            <a:off x="304800" y="990600"/>
            <a:ext cx="8534400" cy="3416300"/>
          </a:xfrm>
          <a:prstGeom prst="rect">
            <a:avLst/>
          </a:prstGeom>
          <a:noFill/>
          <a:ln w="9525">
            <a:noFill/>
            <a:miter lim="800000"/>
            <a:headEnd/>
            <a:tailEnd/>
          </a:ln>
        </p:spPr>
        <p:txBody>
          <a:bodyPr>
            <a:spAutoFit/>
          </a:bodyPr>
          <a:lstStyle/>
          <a:p>
            <a:pPr algn="just"/>
            <a:r>
              <a:rPr lang="en-US" dirty="0">
                <a:solidFill>
                  <a:srgbClr val="4D4D4D"/>
                </a:solidFill>
              </a:rPr>
              <a:t>IIPRD has prepared this sample report as an exemplary report, wherein the content of the report is based on internal evaluation of Patents and Non-Patent Literature that is conducted based on Databases and Information sources that are believed to be reliable by IIPRD. A complete list of patent documents retrieved is not disclosed herein as the report is exemplary but can be shared if desired based on terms and conditions of IIPRD. IIPRD disclaims all warranties as to the accuracy, completeness or adequacy of such information. The above sample report is prepared based on the search conducted on the keywords and other information extracted from the understanding of the Patent Analysts of IIPRD, and subjectivity of the researcher and analyst. Neither IIPRD nor its affiliates nor any of its proprietors, employees (together, "personnel") are intending to provide legal advice in this matter.</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34</a:t>
            </a:fld>
            <a:endParaRPr lang="en-IN"/>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Contact</a:t>
            </a:r>
            <a:r>
              <a:rPr lang="en-US" sz="2800" spc="-10" dirty="0">
                <a:solidFill>
                  <a:schemeClr val="bg1"/>
                </a:solidFill>
                <a:cs typeface="Arial" pitchFamily="34" charset="0"/>
              </a:rPr>
              <a:t> </a:t>
            </a:r>
            <a:r>
              <a:rPr lang="en-US" sz="2800" b="1" spc="-10" dirty="0">
                <a:solidFill>
                  <a:schemeClr val="bg1"/>
                </a:solidFill>
                <a:cs typeface="Arial" pitchFamily="34" charset="0"/>
              </a:rPr>
              <a:t>Details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379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33800" name="Text Box 1"/>
          <p:cNvSpPr txBox="1">
            <a:spLocks noChangeArrowheads="1"/>
          </p:cNvSpPr>
          <p:nvPr/>
        </p:nvSpPr>
        <p:spPr bwMode="auto">
          <a:xfrm>
            <a:off x="457200" y="1036638"/>
            <a:ext cx="8305800" cy="1020762"/>
          </a:xfrm>
          <a:prstGeom prst="rect">
            <a:avLst/>
          </a:prstGeom>
          <a:noFill/>
          <a:ln w="9525">
            <a:noFill/>
            <a:miter lim="800000"/>
            <a:headEnd/>
            <a:tailEnd/>
          </a:ln>
        </p:spPr>
        <p:txBody>
          <a:bodyPr lIns="45720" rIns="45720" anchor="ctr"/>
          <a:lstStyle/>
          <a:p>
            <a:pPr algn="ctr">
              <a:buClr>
                <a:srgbClr val="FFFFFF"/>
              </a:buClr>
              <a:buSzPct val="100000"/>
              <a:buFont typeface="Corbe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FF"/>
                </a:solidFill>
                <a:latin typeface="Corbel" pitchFamily="34" charset="0"/>
                <a:ea typeface="MS PGothic" pitchFamily="34" charset="-128"/>
              </a:rPr>
              <a:t>CONTACT DETAILS</a:t>
            </a:r>
          </a:p>
        </p:txBody>
      </p:sp>
      <p:sp>
        <p:nvSpPr>
          <p:cNvPr id="13" name="AutoShape 2"/>
          <p:cNvSpPr>
            <a:spLocks noChangeArrowheads="1"/>
          </p:cNvSpPr>
          <p:nvPr/>
        </p:nvSpPr>
        <p:spPr bwMode="auto">
          <a:xfrm>
            <a:off x="457200" y="2362200"/>
            <a:ext cx="8077200" cy="3886200"/>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lIns="90000" tIns="46800" rIns="90000" bIns="46800" anchor="ctr"/>
          <a:lstStyle/>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b="1" dirty="0">
                <a:solidFill>
                  <a:schemeClr val="tx1"/>
                </a:solidFill>
                <a:latin typeface="Arial" pitchFamily="34" charset="0"/>
                <a:ea typeface="ＭＳ Ｐゴシック" charset="0"/>
                <a:cs typeface="Arial" pitchFamily="34" charset="0"/>
              </a:rPr>
              <a:t>Contact Details</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Noida (NCR) Office – Head Office</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E-13, UPSIDC Site-IV, Behind Grand Venice, Greater Noida, 201308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Person: Tarun Khurana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No.: +91-120-2342010-11/4296878</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E-Mail: </a:t>
            </a:r>
            <a:r>
              <a:rPr lang="en-GB" dirty="0">
                <a:solidFill>
                  <a:srgbClr val="0070C0"/>
                </a:solidFill>
                <a:latin typeface="Arial" pitchFamily="34" charset="0"/>
                <a:ea typeface="ＭＳ Ｐゴシック" charset="0"/>
                <a:cs typeface="Arial" pitchFamily="34" charset="0"/>
                <a:hlinkClick r:id="rId4"/>
              </a:rPr>
              <a:t>iiprd@iiprd.com</a:t>
            </a:r>
            <a:r>
              <a:rPr lang="en-GB" dirty="0">
                <a:solidFill>
                  <a:schemeClr val="tx1"/>
                </a:solidFill>
                <a:latin typeface="Arial" pitchFamily="34" charset="0"/>
                <a:ea typeface="ＭＳ Ｐゴシック" charset="0"/>
                <a:cs typeface="Arial" pitchFamily="34" charset="0"/>
              </a:rPr>
              <a:t>,</a:t>
            </a:r>
            <a:r>
              <a:rPr lang="en-GB" dirty="0">
                <a:solidFill>
                  <a:srgbClr val="0070C0"/>
                </a:solidFill>
                <a:latin typeface="Arial" pitchFamily="34" charset="0"/>
                <a:ea typeface="ＭＳ Ｐゴシック" charset="0"/>
                <a:cs typeface="Arial" pitchFamily="34" charset="0"/>
              </a:rPr>
              <a:t> </a:t>
            </a:r>
            <a:r>
              <a:rPr lang="en-GB" dirty="0">
                <a:solidFill>
                  <a:srgbClr val="0070C0"/>
                </a:solidFill>
                <a:latin typeface="Arial" pitchFamily="34" charset="0"/>
                <a:ea typeface="ＭＳ Ｐゴシック" charset="0"/>
                <a:cs typeface="Arial" pitchFamily="34" charset="0"/>
                <a:hlinkClick r:id="rId5"/>
              </a:rPr>
              <a:t>info@khuranaandkhurana.com</a:t>
            </a:r>
            <a:endParaRPr lang="en-GB" dirty="0">
              <a:solidFill>
                <a:srgbClr val="0070C0"/>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Website: </a:t>
            </a:r>
            <a:r>
              <a:rPr lang="en-GB" dirty="0">
                <a:solidFill>
                  <a:schemeClr val="tx1"/>
                </a:solidFill>
                <a:latin typeface="Arial" pitchFamily="34" charset="0"/>
                <a:ea typeface="ＭＳ Ｐゴシック" charset="0"/>
                <a:cs typeface="Arial" pitchFamily="34" charset="0"/>
                <a:hlinkClick r:id="rId6"/>
              </a:rPr>
              <a:t>www.iiprd.com</a:t>
            </a:r>
            <a:r>
              <a:rPr lang="en-GB" dirty="0">
                <a:solidFill>
                  <a:schemeClr val="tx1"/>
                </a:solidFill>
                <a:latin typeface="Arial" pitchFamily="34" charset="0"/>
                <a:ea typeface="ＭＳ Ｐゴシック" charset="0"/>
                <a:cs typeface="Arial" pitchFamily="34" charset="0"/>
              </a:rPr>
              <a:t> | </a:t>
            </a:r>
            <a:r>
              <a:rPr lang="en-GB" dirty="0">
                <a:solidFill>
                  <a:schemeClr val="tx1"/>
                </a:solidFill>
                <a:latin typeface="Arial" pitchFamily="34" charset="0"/>
                <a:ea typeface="ＭＳ Ｐゴシック" charset="0"/>
                <a:cs typeface="Arial" pitchFamily="34" charset="0"/>
                <a:hlinkClick r:id="rId7"/>
              </a:rPr>
              <a:t>www.khuranaandkhurana.com</a:t>
            </a:r>
          </a:p>
        </p:txBody>
      </p:sp>
      <p:pic>
        <p:nvPicPr>
          <p:cNvPr id="33802" name="Picture 4"/>
          <p:cNvPicPr>
            <a:picLocks noChangeAspect="1"/>
          </p:cNvPicPr>
          <p:nvPr/>
        </p:nvPicPr>
        <p:blipFill>
          <a:blip r:embed="rId8" cstate="print"/>
          <a:srcRect/>
          <a:stretch>
            <a:fillRect/>
          </a:stretch>
        </p:blipFill>
        <p:spPr bwMode="auto">
          <a:xfrm>
            <a:off x="3335338" y="990600"/>
            <a:ext cx="2608262" cy="838200"/>
          </a:xfrm>
          <a:prstGeom prst="rect">
            <a:avLst/>
          </a:prstGeom>
          <a:noFill/>
          <a:ln w="9525">
            <a:noFill/>
            <a:miter lim="800000"/>
            <a:headEnd/>
            <a:tailEnd/>
          </a:ln>
        </p:spPr>
      </p:pic>
      <p:sp>
        <p:nvSpPr>
          <p:cNvPr id="18" name="Text Box 4"/>
          <p:cNvSpPr txBox="1">
            <a:spLocks noChangeArrowheads="1"/>
          </p:cNvSpPr>
          <p:nvPr/>
        </p:nvSpPr>
        <p:spPr bwMode="auto">
          <a:xfrm>
            <a:off x="609600" y="1752600"/>
            <a:ext cx="8128000" cy="457200"/>
          </a:xfrm>
          <a:prstGeom prst="rect">
            <a:avLst/>
          </a:prstGeom>
          <a:noFill/>
          <a:ln w="9525">
            <a:noFill/>
            <a:round/>
            <a:headEnd/>
            <a:tailEnd/>
          </a:ln>
        </p:spPr>
        <p:txBody>
          <a:bodyPr tIns="0" rIns="45720" bIns="0" anchor="b"/>
          <a:lstStyle/>
          <a:p>
            <a:pPr algn="ctr" fontAlgn="auto">
              <a:spcBef>
                <a:spcPts val="900"/>
              </a:spcBef>
              <a:spcAft>
                <a:spcPts val="0"/>
              </a:spcAft>
              <a:buClr>
                <a:srgbClr val="6EA0B0"/>
              </a:buClr>
              <a:buSzPct val="80000"/>
              <a:buFont typeface="Wingdings 2" pitchFamily="18" charset="2"/>
              <a:buNone/>
              <a:tabLst>
                <a:tab pos="0" algn="l"/>
                <a:tab pos="876300" algn="l"/>
                <a:tab pos="1790700" algn="l"/>
                <a:tab pos="2705100" algn="l"/>
                <a:tab pos="3619500" algn="l"/>
                <a:tab pos="4533900" algn="l"/>
                <a:tab pos="5448300" algn="l"/>
                <a:tab pos="6362700" algn="l"/>
                <a:tab pos="7277100" algn="l"/>
                <a:tab pos="8191500" algn="l"/>
                <a:tab pos="9105900" algn="l"/>
                <a:tab pos="10020300" algn="l"/>
              </a:tabLst>
              <a:defRPr/>
            </a:pPr>
            <a:r>
              <a:rPr lang="en-IN" sz="2000" cap="small" dirty="0" smtClean="0">
                <a:ea typeface="DejaVu Sans"/>
              </a:rPr>
              <a:t>California . Delhi </a:t>
            </a:r>
            <a:r>
              <a:rPr lang="en-IN" sz="2000" cap="small" dirty="0">
                <a:ea typeface="DejaVu Sans"/>
              </a:rPr>
              <a:t>. </a:t>
            </a:r>
            <a:r>
              <a:rPr lang="en-IN" sz="2000" cap="small" dirty="0" smtClean="0">
                <a:ea typeface="DejaVu Sans"/>
              </a:rPr>
              <a:t>Noida . Mumbai </a:t>
            </a:r>
            <a:r>
              <a:rPr lang="en-IN" sz="2000" cap="small" dirty="0">
                <a:ea typeface="DejaVu Sans"/>
              </a:rPr>
              <a:t>. Bangalore . </a:t>
            </a:r>
            <a:r>
              <a:rPr lang="en-IN" sz="2000" cap="small" dirty="0" smtClean="0">
                <a:ea typeface="DejaVu Sans"/>
              </a:rPr>
              <a:t>Pune . Hyderabad</a:t>
            </a:r>
            <a:endParaRPr lang="en-GB" sz="2000" cap="small" dirty="0">
              <a:effectLst>
                <a:outerShdw blurRad="38100" dist="38100" dir="2700000" algn="tl">
                  <a:srgbClr val="000000"/>
                </a:outerShdw>
              </a:effectLst>
              <a:ea typeface="DejaVu Sans"/>
            </a:endParaRP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35</a:t>
            </a:fld>
            <a:endParaRPr lang="en-IN"/>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spc="-10" dirty="0">
                <a:solidFill>
                  <a:schemeClr val="bg1"/>
                </a:solidFill>
                <a:cs typeface="Arial" pitchFamily="34" charset="0"/>
              </a:rPr>
              <a:t>About IIPRD</a:t>
            </a:r>
            <a:endParaRPr sz="28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atin typeface="Arial" pitchFamily="34" charset="0"/>
              <a:cs typeface="Arial" pitchFamily="34" charset="0"/>
            </a:endParaRPr>
          </a:p>
        </p:txBody>
      </p:sp>
      <p:pic>
        <p:nvPicPr>
          <p:cNvPr id="3482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r>
              <a:rPr lang="en-US" sz="800" dirty="0"/>
              <a:t>Office- E-13, UPSIDC, Site-IV, Kasna Road, Greater Noida, National Capital Region - 201308, India ,Phone: +91.120.2342010, 3104849, Fax: 2342011, Website: </a:t>
            </a:r>
            <a:r>
              <a:rPr lang="en-US" sz="800" dirty="0">
                <a:hlinkClick r:id="rId4"/>
              </a:rPr>
              <a:t>www.iiprd.com</a:t>
            </a:r>
            <a:r>
              <a:rPr lang="en-US" sz="800" dirty="0"/>
              <a:t>, Email: iiprd@iiprd.com</a:t>
            </a:r>
          </a:p>
        </p:txBody>
      </p:sp>
      <p:sp>
        <p:nvSpPr>
          <p:cNvPr id="34825" name="TextBox 14"/>
          <p:cNvSpPr txBox="1">
            <a:spLocks noChangeArrowheads="1"/>
          </p:cNvSpPr>
          <p:nvPr/>
        </p:nvSpPr>
        <p:spPr bwMode="auto">
          <a:xfrm>
            <a:off x="533400" y="1141412"/>
            <a:ext cx="7924800" cy="1754188"/>
          </a:xfrm>
          <a:prstGeom prst="rect">
            <a:avLst/>
          </a:prstGeom>
          <a:noFill/>
          <a:ln w="9525">
            <a:noFill/>
            <a:miter lim="800000"/>
            <a:headEnd/>
            <a:tailEnd/>
          </a:ln>
        </p:spPr>
        <p:txBody>
          <a:bodyPr>
            <a:spAutoFit/>
          </a:bodyPr>
          <a:lstStyle/>
          <a:p>
            <a:pPr algn="just"/>
            <a:r>
              <a:rPr lang="en-US" dirty="0">
                <a:solidFill>
                  <a:srgbClr val="4D4D4D"/>
                </a:solidFill>
              </a:rPr>
              <a:t>IIPRD is a premier Intellectual Property Consulting and Commercialization/Licensing Firm with a diversified business practice providing services in the domain of Commercialization, Valuation, Licensing, Transfer of Technology and Due-Diligence of Intellectual Property Assets along with providing complete IP and Patent Analytics and Litigation Support Services to International Corporate and Global IP Law Firms.</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36</a:t>
            </a:fld>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Growth Prospects for </a:t>
            </a:r>
            <a:r>
              <a:rPr lang="en-US" sz="2800" b="1" spc="-10" dirty="0" smtClean="0">
                <a:solidFill>
                  <a:schemeClr val="bg1"/>
                </a:solidFill>
                <a:cs typeface="Arial" pitchFamily="34" charset="0"/>
              </a:rPr>
              <a:t>NFRPC</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149"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6151" name="Rectangle 14"/>
          <p:cNvSpPr>
            <a:spLocks noChangeArrowheads="1"/>
          </p:cNvSpPr>
          <p:nvPr/>
        </p:nvSpPr>
        <p:spPr bwMode="auto">
          <a:xfrm>
            <a:off x="152400" y="990600"/>
            <a:ext cx="8686800" cy="5409173"/>
          </a:xfrm>
          <a:prstGeom prst="rect">
            <a:avLst/>
          </a:prstGeom>
          <a:noFill/>
          <a:ln w="9525">
            <a:noFill/>
            <a:miter lim="800000"/>
            <a:headEnd/>
            <a:tailEnd/>
          </a:ln>
        </p:spPr>
        <p:txBody>
          <a:bodyPr wrap="square">
            <a:spAutoFit/>
          </a:bodyPr>
          <a:lstStyle/>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450" dirty="0" smtClean="0"/>
              <a:t>The NFRPCs market was worth USD 3.36 Billion, in 2015, and is projected to reach USD 6.50 Billion in 2021, expected to register a CAGR of 11.68% between 2016 and 2021. </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IN" sz="1450" dirty="0" smtClean="0"/>
              <a:t>Government regulations and huge demand of green composites will drive the </a:t>
            </a:r>
            <a:r>
              <a:rPr lang="en-US" sz="1450" dirty="0" smtClean="0"/>
              <a:t>NFRPC</a:t>
            </a:r>
            <a:r>
              <a:rPr lang="en-IN" sz="1450" dirty="0" smtClean="0"/>
              <a:t>’s market.</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450" dirty="0" smtClean="0"/>
              <a:t>North America dominated the global NFRPCs market in 2017 followed by Asia-Pacific and Europe and is expected to dominate the market during 2018-2023 due to high demand from the construction industry. </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450" dirty="0" smtClean="0"/>
              <a:t>The market dominance of the non-wood fiber segment is due to widespread applications of the </a:t>
            </a:r>
            <a:r>
              <a:rPr lang="en-US" sz="1450" dirty="0" err="1" smtClean="0"/>
              <a:t>bast</a:t>
            </a:r>
            <a:r>
              <a:rPr lang="en-US" sz="1450" dirty="0" smtClean="0"/>
              <a:t> fibers (flax, hemp, kenaf, jute, </a:t>
            </a:r>
            <a:r>
              <a:rPr lang="en-US" sz="1450" dirty="0" err="1" smtClean="0"/>
              <a:t>mesta</a:t>
            </a:r>
            <a:r>
              <a:rPr lang="en-US" sz="1450" dirty="0" smtClean="0"/>
              <a:t>, ramie, rosella, </a:t>
            </a:r>
            <a:r>
              <a:rPr lang="en-US" sz="1450" dirty="0" err="1" smtClean="0"/>
              <a:t>isora</a:t>
            </a:r>
            <a:r>
              <a:rPr lang="en-US" sz="1450" dirty="0" smtClean="0"/>
              <a:t>). </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450" dirty="0" smtClean="0"/>
              <a:t>Germany is one of the largest producers of automobiles and a major importer of hemp in Europe. China dominated the Asia Pacific market and is likely to continue dominance over the coming years.</a:t>
            </a:r>
            <a:endParaRPr lang="en-IN" sz="1450" dirty="0" smtClean="0"/>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450" dirty="0" smtClean="0"/>
              <a:t>The companies in the industry are highly integrated from the manufacturing to distribution of finished products to various locations. Advanced Environmental Recycling Technologies, Inc. (U.S.), </a:t>
            </a:r>
            <a:r>
              <a:rPr lang="en-US" sz="1450" dirty="0" err="1" smtClean="0"/>
              <a:t>FlexForm</a:t>
            </a:r>
            <a:r>
              <a:rPr lang="en-US" sz="1450" dirty="0" smtClean="0"/>
              <a:t> Technologies (US), </a:t>
            </a:r>
            <a:r>
              <a:rPr lang="en-US" sz="1450" dirty="0" err="1" smtClean="0"/>
              <a:t>Procotex</a:t>
            </a:r>
            <a:r>
              <a:rPr lang="en-US" sz="1450" dirty="0" smtClean="0"/>
              <a:t> Sa Corporation </a:t>
            </a:r>
            <a:r>
              <a:rPr lang="en-US" sz="1450" dirty="0" err="1" smtClean="0"/>
              <a:t>Nv</a:t>
            </a:r>
            <a:r>
              <a:rPr lang="en-US" sz="1450" dirty="0" smtClean="0"/>
              <a:t> (Belgium), </a:t>
            </a:r>
            <a:r>
              <a:rPr lang="en-US" sz="1450" dirty="0" err="1" smtClean="0"/>
              <a:t>Tecnaro</a:t>
            </a:r>
            <a:r>
              <a:rPr lang="en-US" sz="1450" dirty="0" smtClean="0"/>
              <a:t> </a:t>
            </a:r>
            <a:r>
              <a:rPr lang="en-US" sz="1450" dirty="0" err="1" smtClean="0"/>
              <a:t>Gmbh</a:t>
            </a:r>
            <a:r>
              <a:rPr lang="en-US" sz="1450" dirty="0" smtClean="0"/>
              <a:t>. (Germany), UPM </a:t>
            </a:r>
            <a:r>
              <a:rPr lang="en-US" sz="1450" dirty="0" err="1" smtClean="0"/>
              <a:t>Biocomposites</a:t>
            </a:r>
            <a:r>
              <a:rPr lang="en-US" sz="1450" dirty="0" smtClean="0"/>
              <a:t> (US),  and </a:t>
            </a:r>
            <a:r>
              <a:rPr lang="en-US" sz="1450" dirty="0" err="1" smtClean="0"/>
              <a:t>Trex</a:t>
            </a:r>
            <a:r>
              <a:rPr lang="en-US" sz="1450" dirty="0" smtClean="0"/>
              <a:t> Company, Inc (US) are some of the key players in the industry.</a:t>
            </a:r>
          </a:p>
          <a:p>
            <a:pPr marL="231775" indent="-231775" algn="just" fontAlgn="auto">
              <a:lnSpc>
                <a:spcPct val="150000"/>
              </a:lnSpc>
              <a:spcBef>
                <a:spcPts val="200"/>
              </a:spcBef>
              <a:spcAft>
                <a:spcPts val="200"/>
              </a:spcAft>
              <a:buClr>
                <a:prstClr val="black"/>
              </a:buClr>
              <a:buSzPct val="150000"/>
              <a:tabLst>
                <a:tab pos="177800" algn="l"/>
              </a:tabLst>
              <a:defRPr/>
            </a:pPr>
            <a:endParaRPr lang="en-IN" sz="1400" dirty="0" smtClean="0"/>
          </a:p>
        </p:txBody>
      </p:sp>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4</a:t>
            </a:fld>
            <a:endParaRPr lang="en-IN" dirty="0"/>
          </a:p>
        </p:txBody>
      </p:sp>
      <p:sp>
        <p:nvSpPr>
          <p:cNvPr id="8" name="TextBox 7"/>
          <p:cNvSpPr txBox="1"/>
          <p:nvPr/>
        </p:nvSpPr>
        <p:spPr>
          <a:xfrm>
            <a:off x="586740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 action="ppaction://noaction"/>
              </a:rPr>
              <a:t>Appendix 1</a:t>
            </a:r>
            <a:endParaRPr lang="en-IN" sz="9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5</a:t>
            </a:fld>
            <a:endParaRPr lang="en-IN"/>
          </a:p>
        </p:txBody>
      </p:sp>
      <p:pic>
        <p:nvPicPr>
          <p:cNvPr id="4" name="Picture 5" descr="N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 y="1162050"/>
            <a:ext cx="8686800" cy="4705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Box 4"/>
          <p:cNvSpPr txBox="1"/>
          <p:nvPr/>
        </p:nvSpPr>
        <p:spPr>
          <a:xfrm>
            <a:off x="2266335" y="228600"/>
            <a:ext cx="4855816" cy="400110"/>
          </a:xfrm>
          <a:prstGeom prst="rect">
            <a:avLst/>
          </a:prstGeom>
          <a:noFill/>
        </p:spPr>
        <p:txBody>
          <a:bodyPr wrap="none" rtlCol="0">
            <a:spAutoFit/>
          </a:bodyPr>
          <a:lstStyle/>
          <a:p>
            <a:r>
              <a:rPr lang="en-IN" sz="2000" b="1" dirty="0" smtClean="0">
                <a:solidFill>
                  <a:schemeClr val="bg1"/>
                </a:solidFill>
              </a:rPr>
              <a:t>Evolution of Natural Fiber Composites</a:t>
            </a:r>
            <a:endParaRPr lang="en-IN" sz="2000" b="1" dirty="0">
              <a:solidFill>
                <a:schemeClr val="bg1"/>
              </a:solidFill>
            </a:endParaRPr>
          </a:p>
        </p:txBody>
      </p:sp>
      <p:pic>
        <p:nvPicPr>
          <p:cNvPr id="6" name="Picture 2"/>
          <p:cNvPicPr>
            <a:picLocks noChangeAspect="1" noChangeArrowheads="1"/>
          </p:cNvPicPr>
          <p:nvPr/>
        </p:nvPicPr>
        <p:blipFill>
          <a:blip r:embed="rId3" cstate="print"/>
          <a:srcRect/>
          <a:stretch>
            <a:fillRect/>
          </a:stretch>
        </p:blipFill>
        <p:spPr bwMode="auto">
          <a:xfrm>
            <a:off x="152400" y="6356350"/>
            <a:ext cx="1143000" cy="349250"/>
          </a:xfrm>
          <a:prstGeom prst="rect">
            <a:avLst/>
          </a:prstGeom>
          <a:noFill/>
          <a:ln w="9525">
            <a:noFill/>
            <a:miter lim="800000"/>
            <a:headEnd/>
            <a:tailEnd/>
          </a:ln>
        </p:spPr>
      </p:pic>
      <p:sp>
        <p:nvSpPr>
          <p:cNvPr id="7" name="TextBox 6"/>
          <p:cNvSpPr txBox="1"/>
          <p:nvPr/>
        </p:nvSpPr>
        <p:spPr>
          <a:xfrm>
            <a:off x="586740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 action="ppaction://noaction"/>
              </a:rPr>
              <a:t>Appendix 1</a:t>
            </a:r>
            <a:endParaRPr lang="en-IN" sz="900" dirty="0"/>
          </a:p>
        </p:txBody>
      </p:sp>
    </p:spTree>
    <p:extLst>
      <p:ext uri="{BB962C8B-B14F-4D97-AF65-F5344CB8AC3E}">
        <p14:creationId xmlns:p14="http://schemas.microsoft.com/office/powerpoint/2010/main" xmlns="" val="3915848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ight Arrow 4"/>
          <p:cNvSpPr/>
          <p:nvPr/>
        </p:nvSpPr>
        <p:spPr>
          <a:xfrm>
            <a:off x="381000" y="674792"/>
            <a:ext cx="8360589" cy="5573608"/>
          </a:xfrm>
          <a:custGeom>
            <a:avLst/>
            <a:gdLst>
              <a:gd name="connsiteX0" fmla="*/ 0 w 5562600"/>
              <a:gd name="connsiteY0" fmla="*/ 5334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7" fmla="*/ 0 w 5562600"/>
              <a:gd name="connsiteY7" fmla="*/ 533400 h 2133600"/>
              <a:gd name="connsiteX0" fmla="*/ 0 w 5562600"/>
              <a:gd name="connsiteY0" fmla="*/ 16002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0" fmla="*/ 0 w 5535304"/>
              <a:gd name="connsiteY0" fmla="*/ 1040641 h 2133600"/>
              <a:gd name="connsiteX1" fmla="*/ 4468504 w 5535304"/>
              <a:gd name="connsiteY1" fmla="*/ 533400 h 2133600"/>
              <a:gd name="connsiteX2" fmla="*/ 4468504 w 5535304"/>
              <a:gd name="connsiteY2" fmla="*/ 0 h 2133600"/>
              <a:gd name="connsiteX3" fmla="*/ 5535304 w 5535304"/>
              <a:gd name="connsiteY3" fmla="*/ 1066800 h 2133600"/>
              <a:gd name="connsiteX4" fmla="*/ 4468504 w 5535304"/>
              <a:gd name="connsiteY4" fmla="*/ 2133600 h 2133600"/>
              <a:gd name="connsiteX5" fmla="*/ 4468504 w 5535304"/>
              <a:gd name="connsiteY5" fmla="*/ 1600200 h 2133600"/>
              <a:gd name="connsiteX6" fmla="*/ 0 w 5535304"/>
              <a:gd name="connsiteY6" fmla="*/ 1040641 h 2133600"/>
              <a:gd name="connsiteX0" fmla="*/ 0 w 5577312"/>
              <a:gd name="connsiteY0" fmla="*/ 767421 h 2133600"/>
              <a:gd name="connsiteX1" fmla="*/ 4510512 w 5577312"/>
              <a:gd name="connsiteY1" fmla="*/ 533400 h 2133600"/>
              <a:gd name="connsiteX2" fmla="*/ 4510512 w 5577312"/>
              <a:gd name="connsiteY2" fmla="*/ 0 h 2133600"/>
              <a:gd name="connsiteX3" fmla="*/ 5577312 w 5577312"/>
              <a:gd name="connsiteY3" fmla="*/ 1066800 h 2133600"/>
              <a:gd name="connsiteX4" fmla="*/ 4510512 w 5577312"/>
              <a:gd name="connsiteY4" fmla="*/ 2133600 h 2133600"/>
              <a:gd name="connsiteX5" fmla="*/ 4510512 w 5577312"/>
              <a:gd name="connsiteY5" fmla="*/ 1600200 h 2133600"/>
              <a:gd name="connsiteX6" fmla="*/ 0 w 5577312"/>
              <a:gd name="connsiteY6" fmla="*/ 767421 h 2133600"/>
              <a:gd name="connsiteX0" fmla="*/ 0 w 5602517"/>
              <a:gd name="connsiteY0" fmla="*/ 702842 h 2133600"/>
              <a:gd name="connsiteX1" fmla="*/ 4535717 w 5602517"/>
              <a:gd name="connsiteY1" fmla="*/ 533400 h 2133600"/>
              <a:gd name="connsiteX2" fmla="*/ 4535717 w 5602517"/>
              <a:gd name="connsiteY2" fmla="*/ 0 h 2133600"/>
              <a:gd name="connsiteX3" fmla="*/ 5602517 w 5602517"/>
              <a:gd name="connsiteY3" fmla="*/ 1066800 h 2133600"/>
              <a:gd name="connsiteX4" fmla="*/ 4535717 w 5602517"/>
              <a:gd name="connsiteY4" fmla="*/ 2133600 h 2133600"/>
              <a:gd name="connsiteX5" fmla="*/ 4535717 w 5602517"/>
              <a:gd name="connsiteY5" fmla="*/ 1600200 h 2133600"/>
              <a:gd name="connsiteX6" fmla="*/ 0 w 5602517"/>
              <a:gd name="connsiteY6" fmla="*/ 702842 h 2133600"/>
              <a:gd name="connsiteX0" fmla="*/ 0 w 5804157"/>
              <a:gd name="connsiteY0" fmla="*/ 673036 h 2133600"/>
              <a:gd name="connsiteX1" fmla="*/ 4737357 w 5804157"/>
              <a:gd name="connsiteY1" fmla="*/ 533400 h 2133600"/>
              <a:gd name="connsiteX2" fmla="*/ 4737357 w 5804157"/>
              <a:gd name="connsiteY2" fmla="*/ 0 h 2133600"/>
              <a:gd name="connsiteX3" fmla="*/ 5804157 w 5804157"/>
              <a:gd name="connsiteY3" fmla="*/ 1066800 h 2133600"/>
              <a:gd name="connsiteX4" fmla="*/ 4737357 w 5804157"/>
              <a:gd name="connsiteY4" fmla="*/ 2133600 h 2133600"/>
              <a:gd name="connsiteX5" fmla="*/ 4737357 w 5804157"/>
              <a:gd name="connsiteY5" fmla="*/ 1600200 h 2133600"/>
              <a:gd name="connsiteX6" fmla="*/ 0 w 5804157"/>
              <a:gd name="connsiteY6"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4923" h="2133600">
                <a:moveTo>
                  <a:pt x="10766" y="673036"/>
                </a:moveTo>
                <a:lnTo>
                  <a:pt x="4748123" y="533400"/>
                </a:lnTo>
                <a:lnTo>
                  <a:pt x="4748123" y="0"/>
                </a:lnTo>
                <a:lnTo>
                  <a:pt x="5814923" y="1066800"/>
                </a:lnTo>
                <a:lnTo>
                  <a:pt x="4748123" y="2133600"/>
                </a:lnTo>
                <a:lnTo>
                  <a:pt x="4748123" y="1600200"/>
                </a:lnTo>
                <a:cubicBezTo>
                  <a:pt x="3118506" y="1372362"/>
                  <a:pt x="1603230" y="1201727"/>
                  <a:pt x="0" y="989491"/>
                </a:cubicBezTo>
                <a:cubicBezTo>
                  <a:pt x="3589" y="686387"/>
                  <a:pt x="7177" y="929336"/>
                  <a:pt x="10766" y="673036"/>
                </a:cubicBezTo>
                <a:close/>
              </a:path>
            </a:pathLst>
          </a:custGeom>
          <a:gradFill flip="none" rotWithShape="1">
            <a:gsLst>
              <a:gs pos="63000">
                <a:schemeClr val="accent6">
                  <a:lumMod val="75000"/>
                </a:schemeClr>
              </a:gs>
              <a:gs pos="0">
                <a:srgbClr val="FFC000"/>
              </a:gs>
            </a:gsLst>
            <a:lin ang="10800000" scaled="1"/>
            <a:tileRect/>
          </a:gradFill>
          <a:ln>
            <a:noFill/>
          </a:ln>
          <a:scene3d>
            <a:camera prst="orthographicFront">
              <a:rot lat="17222692" lon="18162154" rev="4074046"/>
            </a:camera>
            <a:lightRig rig="threePt" dir="t"/>
          </a:scene3d>
          <a:sp3d extrusionH="254000">
            <a:bevelT w="190500" h="508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1371600" y="76200"/>
            <a:ext cx="6248400" cy="685800"/>
          </a:xfrm>
        </p:spPr>
        <p:txBody>
          <a:bodyPr anchor="ctr"/>
          <a:lstStyle/>
          <a:p>
            <a:pPr>
              <a:defRPr/>
            </a:pPr>
            <a:r>
              <a:rPr lang="en-US" sz="2400" b="1" spc="-10" dirty="0" smtClean="0">
                <a:solidFill>
                  <a:schemeClr val="bg1"/>
                </a:solidFill>
              </a:rPr>
              <a:t>Key Developments - NFRPC  </a:t>
            </a:r>
            <a:endParaRPr lang="en-IN" sz="2400" b="1" spc="-10" dirty="0" smtClean="0">
              <a:solidFill>
                <a:schemeClr val="bg1"/>
              </a:solidFill>
              <a:cs typeface="Arial" pitchFamily="34" charset="0"/>
            </a:endParaRPr>
          </a:p>
        </p:txBody>
      </p:sp>
      <p:sp>
        <p:nvSpPr>
          <p:cNvPr id="31" name="TextBox 30"/>
          <p:cNvSpPr txBox="1"/>
          <p:nvPr/>
        </p:nvSpPr>
        <p:spPr>
          <a:xfrm>
            <a:off x="4991100" y="4372767"/>
            <a:ext cx="3238500" cy="401072"/>
          </a:xfrm>
          <a:prstGeom prst="rect">
            <a:avLst/>
          </a:prstGeom>
          <a:noFill/>
          <a:ln>
            <a:solidFill>
              <a:srgbClr val="0070C0"/>
            </a:solidFill>
          </a:ln>
        </p:spPr>
        <p:txBody>
          <a:bodyPr wrap="square">
            <a:spAutoFit/>
          </a:bodyPr>
          <a:lstStyle/>
          <a:p>
            <a:pPr algn="ctr">
              <a:lnSpc>
                <a:spcPts val="1200"/>
              </a:lnSpc>
              <a:defRPr/>
            </a:pPr>
            <a:r>
              <a:rPr lang="en-US" sz="1200" dirty="0" smtClean="0">
                <a:solidFill>
                  <a:schemeClr val="tx2">
                    <a:lumMod val="75000"/>
                  </a:schemeClr>
                </a:solidFill>
                <a:latin typeface="+mn-lt"/>
              </a:rPr>
              <a:t>Ford Motors innovated a car trim bin for it’s Ford Flex CUV model  </a:t>
            </a:r>
            <a:endParaRPr lang="en-US" sz="1200" dirty="0">
              <a:solidFill>
                <a:schemeClr val="tx2">
                  <a:lumMod val="75000"/>
                </a:schemeClr>
              </a:solidFill>
              <a:latin typeface="+mn-lt"/>
            </a:endParaRPr>
          </a:p>
        </p:txBody>
      </p:sp>
      <p:grpSp>
        <p:nvGrpSpPr>
          <p:cNvPr id="3" name="Group 8"/>
          <p:cNvGrpSpPr>
            <a:grpSpLocks noChangeAspect="1"/>
          </p:cNvGrpSpPr>
          <p:nvPr/>
        </p:nvGrpSpPr>
        <p:grpSpPr bwMode="auto">
          <a:xfrm>
            <a:off x="163513" y="3583780"/>
            <a:ext cx="1143000" cy="788987"/>
            <a:chOff x="6058210" y="2317132"/>
            <a:chExt cx="2964645" cy="2047043"/>
          </a:xfrm>
        </p:grpSpPr>
        <p:sp>
          <p:nvSpPr>
            <p:cNvPr id="10" name="Oval 9"/>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12" name="Oval 11"/>
            <p:cNvSpPr/>
            <p:nvPr/>
          </p:nvSpPr>
          <p:spPr>
            <a:xfrm>
              <a:off x="6058210" y="2543665"/>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1942</a:t>
              </a:r>
              <a:endParaRPr lang="en-US" sz="1600" kern="0" dirty="0">
                <a:latin typeface="Calibri"/>
                <a:cs typeface="+mn-cs"/>
              </a:endParaRPr>
            </a:p>
          </p:txBody>
        </p:sp>
      </p:grpSp>
      <p:sp>
        <p:nvSpPr>
          <p:cNvPr id="8202" name="TextBox 5"/>
          <p:cNvSpPr txBox="1">
            <a:spLocks noChangeArrowheads="1"/>
          </p:cNvSpPr>
          <p:nvPr/>
        </p:nvSpPr>
        <p:spPr bwMode="auto">
          <a:xfrm>
            <a:off x="3962400" y="1524000"/>
            <a:ext cx="2133600" cy="553998"/>
          </a:xfrm>
          <a:prstGeom prst="rect">
            <a:avLst/>
          </a:prstGeom>
          <a:noFill/>
          <a:ln w="9525">
            <a:solidFill>
              <a:srgbClr val="0070C0"/>
            </a:solidFill>
            <a:miter lim="800000"/>
            <a:headEnd/>
            <a:tailEnd/>
          </a:ln>
        </p:spPr>
        <p:txBody>
          <a:bodyPr wrap="square">
            <a:spAutoFit/>
          </a:bodyPr>
          <a:lstStyle/>
          <a:p>
            <a:pPr algn="ctr">
              <a:lnSpc>
                <a:spcPts val="1800"/>
              </a:lnSpc>
              <a:defRPr/>
            </a:pPr>
            <a:r>
              <a:rPr lang="en-IN" sz="1200" dirty="0" smtClean="0">
                <a:solidFill>
                  <a:schemeClr val="tx2">
                    <a:lumMod val="75000"/>
                  </a:schemeClr>
                </a:solidFill>
                <a:latin typeface="+mj-lt"/>
              </a:rPr>
              <a:t>Global NFRPC market reached</a:t>
            </a:r>
          </a:p>
          <a:p>
            <a:pPr algn="ctr">
              <a:lnSpc>
                <a:spcPts val="1800"/>
              </a:lnSpc>
              <a:defRPr/>
            </a:pPr>
            <a:r>
              <a:rPr lang="en-IN" sz="1200" dirty="0" smtClean="0">
                <a:solidFill>
                  <a:schemeClr val="tx2">
                    <a:lumMod val="75000"/>
                  </a:schemeClr>
                </a:solidFill>
                <a:latin typeface="+mj-lt"/>
              </a:rPr>
              <a:t>$4.46 B </a:t>
            </a:r>
            <a:endParaRPr lang="en-US" sz="1200" dirty="0">
              <a:solidFill>
                <a:schemeClr val="tx2">
                  <a:lumMod val="75000"/>
                </a:schemeClr>
              </a:solidFill>
              <a:latin typeface="+mj-lt"/>
            </a:endParaRPr>
          </a:p>
        </p:txBody>
      </p:sp>
      <p:sp>
        <p:nvSpPr>
          <p:cNvPr id="8" name="TextBox 7"/>
          <p:cNvSpPr txBox="1"/>
          <p:nvPr/>
        </p:nvSpPr>
        <p:spPr>
          <a:xfrm>
            <a:off x="6400800" y="1551774"/>
            <a:ext cx="2438400" cy="348813"/>
          </a:xfrm>
          <a:prstGeom prst="rect">
            <a:avLst/>
          </a:prstGeom>
          <a:noFill/>
          <a:ln>
            <a:solidFill>
              <a:srgbClr val="0070C0"/>
            </a:solidFill>
          </a:ln>
        </p:spPr>
        <p:txBody>
          <a:bodyPr wrap="square">
            <a:spAutoFit/>
          </a:bodyPr>
          <a:lstStyle/>
          <a:p>
            <a:pPr algn="ctr">
              <a:lnSpc>
                <a:spcPts val="2000"/>
              </a:lnSpc>
              <a:defRPr/>
            </a:pPr>
            <a:r>
              <a:rPr lang="en-IN" sz="1200" dirty="0" smtClean="0">
                <a:solidFill>
                  <a:schemeClr val="tx2">
                    <a:lumMod val="75000"/>
                  </a:schemeClr>
                </a:solidFill>
                <a:latin typeface="+mj-lt"/>
              </a:rPr>
              <a:t>World’s first car made from NFRPC</a:t>
            </a:r>
          </a:p>
        </p:txBody>
      </p:sp>
      <p:sp>
        <p:nvSpPr>
          <p:cNvPr id="5" name="TextBox 4"/>
          <p:cNvSpPr txBox="1"/>
          <p:nvPr/>
        </p:nvSpPr>
        <p:spPr>
          <a:xfrm>
            <a:off x="152400" y="1353214"/>
            <a:ext cx="1828800" cy="605294"/>
          </a:xfrm>
          <a:prstGeom prst="rect">
            <a:avLst/>
          </a:prstGeom>
          <a:noFill/>
          <a:ln>
            <a:solidFill>
              <a:srgbClr val="0070C0"/>
            </a:solidFill>
          </a:ln>
        </p:spPr>
        <p:txBody>
          <a:bodyPr>
            <a:spAutoFit/>
          </a:bodyPr>
          <a:lstStyle/>
          <a:p>
            <a:pPr algn="ctr">
              <a:lnSpc>
                <a:spcPts val="2000"/>
              </a:lnSpc>
              <a:defRPr/>
            </a:pPr>
            <a:r>
              <a:rPr lang="en-US" sz="1200" dirty="0" smtClean="0">
                <a:solidFill>
                  <a:schemeClr val="tx2">
                    <a:lumMod val="75000"/>
                  </a:schemeClr>
                </a:solidFill>
                <a:latin typeface="+mj-lt"/>
              </a:rPr>
              <a:t>Henry Ford developed Plant based car </a:t>
            </a:r>
            <a:endParaRPr lang="en-US" sz="1200" dirty="0">
              <a:solidFill>
                <a:schemeClr val="tx2">
                  <a:lumMod val="75000"/>
                </a:schemeClr>
              </a:solidFill>
              <a:latin typeface="+mj-lt"/>
            </a:endParaRPr>
          </a:p>
        </p:txBody>
      </p:sp>
      <p:pic>
        <p:nvPicPr>
          <p:cNvPr id="33" name="Picture 2"/>
          <p:cNvPicPr>
            <a:picLocks noChangeAspect="1" noChangeArrowheads="1"/>
          </p:cNvPicPr>
          <p:nvPr/>
        </p:nvPicPr>
        <p:blipFill>
          <a:blip r:embed="rId2" cstate="print"/>
          <a:srcRect/>
          <a:stretch>
            <a:fillRect/>
          </a:stretch>
        </p:blipFill>
        <p:spPr bwMode="auto">
          <a:xfrm>
            <a:off x="76200" y="6324600"/>
            <a:ext cx="1219200" cy="349250"/>
          </a:xfrm>
          <a:prstGeom prst="rect">
            <a:avLst/>
          </a:prstGeom>
          <a:noFill/>
          <a:ln w="9525">
            <a:noFill/>
            <a:miter lim="800000"/>
            <a:headEnd/>
            <a:tailEnd/>
          </a:ln>
        </p:spPr>
      </p:pic>
      <p:sp>
        <p:nvSpPr>
          <p:cNvPr id="50" name="Slide Number Placeholder 49"/>
          <p:cNvSpPr>
            <a:spLocks noGrp="1"/>
          </p:cNvSpPr>
          <p:nvPr>
            <p:ph type="sldNum" sz="quarter" idx="12"/>
          </p:nvPr>
        </p:nvSpPr>
        <p:spPr/>
        <p:txBody>
          <a:bodyPr/>
          <a:lstStyle/>
          <a:p>
            <a:pPr>
              <a:defRPr/>
            </a:pPr>
            <a:fld id="{46318E3D-C770-4D91-B40E-7E88DA3097BF}" type="slidenum">
              <a:rPr lang="en-IN" smtClean="0"/>
              <a:pPr>
                <a:defRPr/>
              </a:pPr>
              <a:t>6</a:t>
            </a:fld>
            <a:endParaRPr lang="en-IN" dirty="0"/>
          </a:p>
        </p:txBody>
      </p:sp>
      <p:cxnSp>
        <p:nvCxnSpPr>
          <p:cNvPr id="61" name="Straight Arrow Connector 60"/>
          <p:cNvCxnSpPr/>
          <p:nvPr/>
        </p:nvCxnSpPr>
        <p:spPr>
          <a:xfrm>
            <a:off x="4626638" y="3178633"/>
            <a:ext cx="972470" cy="10766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1" idx="0"/>
            <a:endCxn id="5" idx="2"/>
          </p:cNvCxnSpPr>
          <p:nvPr/>
        </p:nvCxnSpPr>
        <p:spPr>
          <a:xfrm flipV="1">
            <a:off x="700882" y="1958508"/>
            <a:ext cx="365918" cy="1625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flipV="1">
            <a:off x="5137940" y="2209801"/>
            <a:ext cx="461168" cy="396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4" name="Group 8"/>
          <p:cNvGrpSpPr>
            <a:grpSpLocks noChangeAspect="1"/>
          </p:cNvGrpSpPr>
          <p:nvPr/>
        </p:nvGrpSpPr>
        <p:grpSpPr bwMode="auto">
          <a:xfrm>
            <a:off x="3886200" y="2766188"/>
            <a:ext cx="1143000" cy="788987"/>
            <a:chOff x="5860567" y="2317132"/>
            <a:chExt cx="2964645" cy="2047043"/>
          </a:xfrm>
        </p:grpSpPr>
        <p:sp>
          <p:nvSpPr>
            <p:cNvPr id="78" name="Oval 77"/>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9" name="Oval 78"/>
            <p:cNvSpPr/>
            <p:nvPr/>
          </p:nvSpPr>
          <p:spPr>
            <a:xfrm>
              <a:off x="6688196"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0" name="Oval 79"/>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2010</a:t>
              </a:r>
              <a:endParaRPr lang="en-US" sz="1600" kern="0" dirty="0">
                <a:latin typeface="Calibri"/>
                <a:cs typeface="+mn-cs"/>
              </a:endParaRPr>
            </a:p>
          </p:txBody>
        </p:sp>
      </p:grpSp>
      <p:grpSp>
        <p:nvGrpSpPr>
          <p:cNvPr id="6" name="Group 8"/>
          <p:cNvGrpSpPr>
            <a:grpSpLocks noChangeAspect="1"/>
          </p:cNvGrpSpPr>
          <p:nvPr/>
        </p:nvGrpSpPr>
        <p:grpSpPr bwMode="auto">
          <a:xfrm>
            <a:off x="5181600" y="2487613"/>
            <a:ext cx="1143000" cy="788987"/>
            <a:chOff x="5860567" y="2317132"/>
            <a:chExt cx="2964645" cy="2047043"/>
          </a:xfrm>
        </p:grpSpPr>
        <p:sp>
          <p:nvSpPr>
            <p:cNvPr id="82" name="Oval 81"/>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3" name="Oval 8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84" name="Oval 8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2016</a:t>
              </a:r>
              <a:endParaRPr lang="en-US" sz="1600" kern="0" dirty="0">
                <a:latin typeface="Calibri"/>
                <a:cs typeface="+mn-cs"/>
              </a:endParaRPr>
            </a:p>
          </p:txBody>
        </p:sp>
      </p:grpSp>
      <p:grpSp>
        <p:nvGrpSpPr>
          <p:cNvPr id="7" name="Group 8"/>
          <p:cNvGrpSpPr>
            <a:grpSpLocks noChangeAspect="1"/>
          </p:cNvGrpSpPr>
          <p:nvPr/>
        </p:nvGrpSpPr>
        <p:grpSpPr bwMode="auto">
          <a:xfrm>
            <a:off x="6479381" y="2209800"/>
            <a:ext cx="1143000" cy="788987"/>
            <a:chOff x="5860567" y="2317132"/>
            <a:chExt cx="2964645" cy="2047043"/>
          </a:xfrm>
        </p:grpSpPr>
        <p:sp>
          <p:nvSpPr>
            <p:cNvPr id="92" name="Oval 91"/>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3" name="Oval 9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94" name="Oval 9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2017</a:t>
              </a:r>
              <a:endParaRPr lang="en-US" sz="1600" kern="0" dirty="0">
                <a:latin typeface="Calibri"/>
                <a:cs typeface="+mn-cs"/>
              </a:endParaRPr>
            </a:p>
          </p:txBody>
        </p:sp>
      </p:grpSp>
      <p:cxnSp>
        <p:nvCxnSpPr>
          <p:cNvPr id="101" name="Straight Arrow Connector 100"/>
          <p:cNvCxnSpPr/>
          <p:nvPr/>
        </p:nvCxnSpPr>
        <p:spPr>
          <a:xfrm flipV="1">
            <a:off x="7163594" y="1880903"/>
            <a:ext cx="225425" cy="430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219200" y="2133600"/>
            <a:ext cx="2482258" cy="646331"/>
          </a:xfrm>
          <a:prstGeom prst="rect">
            <a:avLst/>
          </a:prstGeom>
          <a:ln>
            <a:solidFill>
              <a:schemeClr val="accent1">
                <a:lumMod val="75000"/>
              </a:schemeClr>
            </a:solidFill>
          </a:ln>
        </p:spPr>
        <p:txBody>
          <a:bodyPr wrap="square">
            <a:spAutoFit/>
          </a:bodyPr>
          <a:lstStyle/>
          <a:p>
            <a:pPr algn="ctr"/>
            <a:r>
              <a:rPr lang="en-US" sz="1200" dirty="0">
                <a:solidFill>
                  <a:schemeClr val="tx2">
                    <a:lumMod val="75000"/>
                  </a:schemeClr>
                </a:solidFill>
                <a:latin typeface="+mn-lt"/>
              </a:rPr>
              <a:t>First time in </a:t>
            </a:r>
            <a:r>
              <a:rPr lang="en-US" sz="1200" dirty="0" smtClean="0">
                <a:solidFill>
                  <a:schemeClr val="tx2">
                    <a:lumMod val="75000"/>
                  </a:schemeClr>
                </a:solidFill>
                <a:latin typeface="+mn-lt"/>
              </a:rPr>
              <a:t>world, NFRPC was </a:t>
            </a:r>
            <a:r>
              <a:rPr lang="en-US" sz="1200" dirty="0">
                <a:solidFill>
                  <a:schemeClr val="tx2">
                    <a:lumMod val="75000"/>
                  </a:schemeClr>
                </a:solidFill>
                <a:latin typeface="+mn-lt"/>
              </a:rPr>
              <a:t>used for a mobile phone </a:t>
            </a:r>
            <a:r>
              <a:rPr lang="en-US" sz="1200" dirty="0" smtClean="0">
                <a:solidFill>
                  <a:schemeClr val="tx2">
                    <a:lumMod val="75000"/>
                  </a:schemeClr>
                </a:solidFill>
                <a:latin typeface="+mn-lt"/>
              </a:rPr>
              <a:t>casing - </a:t>
            </a:r>
            <a:r>
              <a:rPr lang="en-US" sz="1200" dirty="0">
                <a:solidFill>
                  <a:schemeClr val="tx2">
                    <a:lumMod val="75000"/>
                  </a:schemeClr>
                </a:solidFill>
                <a:latin typeface="+mn-lt"/>
              </a:rPr>
              <a:t>Model Name: </a:t>
            </a:r>
            <a:r>
              <a:rPr lang="en-US" sz="1200" dirty="0" smtClean="0">
                <a:solidFill>
                  <a:schemeClr val="tx2">
                    <a:lumMod val="75000"/>
                  </a:schemeClr>
                </a:solidFill>
                <a:latin typeface="+mn-lt"/>
              </a:rPr>
              <a:t> </a:t>
            </a:r>
            <a:r>
              <a:rPr lang="en-US" sz="1200" dirty="0">
                <a:solidFill>
                  <a:schemeClr val="tx2">
                    <a:lumMod val="75000"/>
                  </a:schemeClr>
                </a:solidFill>
                <a:latin typeface="+mn-lt"/>
              </a:rPr>
              <a:t>“FOMA(R) N701iECO”</a:t>
            </a:r>
            <a:endParaRPr lang="en-IN" sz="1200" dirty="0">
              <a:solidFill>
                <a:schemeClr val="tx2">
                  <a:lumMod val="75000"/>
                </a:schemeClr>
              </a:solidFill>
              <a:latin typeface="+mn-lt"/>
            </a:endParaRPr>
          </a:p>
        </p:txBody>
      </p:sp>
      <p:grpSp>
        <p:nvGrpSpPr>
          <p:cNvPr id="9" name="Group 8"/>
          <p:cNvGrpSpPr>
            <a:grpSpLocks noChangeAspect="1"/>
          </p:cNvGrpSpPr>
          <p:nvPr/>
        </p:nvGrpSpPr>
        <p:grpSpPr bwMode="auto">
          <a:xfrm>
            <a:off x="1203029" y="3277416"/>
            <a:ext cx="1143000" cy="788987"/>
            <a:chOff x="5860567" y="2317132"/>
            <a:chExt cx="2964645" cy="2047043"/>
          </a:xfrm>
        </p:grpSpPr>
        <p:sp>
          <p:nvSpPr>
            <p:cNvPr id="41" name="Oval 40"/>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Oval 41"/>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43" name="Oval 42"/>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2006</a:t>
              </a:r>
              <a:endParaRPr lang="en-US" sz="1600" kern="0" dirty="0">
                <a:latin typeface="Calibri"/>
                <a:cs typeface="+mn-cs"/>
              </a:endParaRPr>
            </a:p>
          </p:txBody>
        </p:sp>
      </p:grpSp>
      <p:cxnSp>
        <p:nvCxnSpPr>
          <p:cNvPr id="44" name="Straight Arrow Connector 43"/>
          <p:cNvCxnSpPr/>
          <p:nvPr/>
        </p:nvCxnSpPr>
        <p:spPr>
          <a:xfrm flipV="1">
            <a:off x="1825807" y="2816040"/>
            <a:ext cx="110332" cy="5581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143000" y="4953000"/>
            <a:ext cx="3474184" cy="461665"/>
          </a:xfrm>
          <a:prstGeom prst="rect">
            <a:avLst/>
          </a:prstGeom>
          <a:ln>
            <a:solidFill>
              <a:schemeClr val="accent1">
                <a:lumMod val="75000"/>
              </a:schemeClr>
            </a:solidFill>
          </a:ln>
        </p:spPr>
        <p:txBody>
          <a:bodyPr wrap="square">
            <a:spAutoFit/>
          </a:bodyPr>
          <a:lstStyle/>
          <a:p>
            <a:pPr algn="ctr"/>
            <a:r>
              <a:rPr lang="en-US" sz="1200" dirty="0" err="1">
                <a:solidFill>
                  <a:schemeClr val="tx2">
                    <a:lumMod val="75000"/>
                  </a:schemeClr>
                </a:solidFill>
                <a:latin typeface="+mn-lt"/>
              </a:rPr>
              <a:t>Museeuw</a:t>
            </a:r>
            <a:r>
              <a:rPr lang="en-US" sz="1200" dirty="0">
                <a:solidFill>
                  <a:schemeClr val="tx2">
                    <a:lumMod val="75000"/>
                  </a:schemeClr>
                </a:solidFill>
                <a:latin typeface="+mn-lt"/>
              </a:rPr>
              <a:t> Bikes has developed first racing bike with </a:t>
            </a:r>
            <a:r>
              <a:rPr lang="en-US" sz="1200" dirty="0" smtClean="0">
                <a:solidFill>
                  <a:schemeClr val="tx2">
                    <a:lumMod val="75000"/>
                  </a:schemeClr>
                </a:solidFill>
                <a:latin typeface="+mn-lt"/>
              </a:rPr>
              <a:t>flax – epoxy NFRPC</a:t>
            </a:r>
            <a:endParaRPr lang="en-IN" sz="1200" dirty="0">
              <a:solidFill>
                <a:schemeClr val="tx2">
                  <a:lumMod val="75000"/>
                </a:schemeClr>
              </a:solidFill>
              <a:latin typeface="+mn-lt"/>
            </a:endParaRPr>
          </a:p>
        </p:txBody>
      </p:sp>
      <p:grpSp>
        <p:nvGrpSpPr>
          <p:cNvPr id="13" name="Group 8"/>
          <p:cNvGrpSpPr>
            <a:grpSpLocks noChangeAspect="1"/>
          </p:cNvGrpSpPr>
          <p:nvPr/>
        </p:nvGrpSpPr>
        <p:grpSpPr bwMode="auto">
          <a:xfrm>
            <a:off x="2514600" y="3008562"/>
            <a:ext cx="1143000" cy="788987"/>
            <a:chOff x="5860567" y="2317132"/>
            <a:chExt cx="2964645" cy="2047043"/>
          </a:xfrm>
        </p:grpSpPr>
        <p:sp>
          <p:nvSpPr>
            <p:cNvPr id="47" name="Oval 46"/>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Oval 47"/>
            <p:cNvSpPr/>
            <p:nvPr/>
          </p:nvSpPr>
          <p:spPr>
            <a:xfrm>
              <a:off x="6688196"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latin typeface="Calibri"/>
              </a:endParaRPr>
            </a:p>
          </p:txBody>
        </p:sp>
        <p:sp>
          <p:nvSpPr>
            <p:cNvPr id="49" name="Oval 48"/>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smtClean="0">
                  <a:latin typeface="Calibri"/>
                  <a:cs typeface="+mn-cs"/>
                </a:rPr>
                <a:t>   2008</a:t>
              </a:r>
              <a:endParaRPr lang="en-US" sz="1600" kern="0" dirty="0">
                <a:latin typeface="Calibri"/>
                <a:cs typeface="+mn-cs"/>
              </a:endParaRPr>
            </a:p>
          </p:txBody>
        </p:sp>
      </p:grpSp>
      <p:cxnSp>
        <p:nvCxnSpPr>
          <p:cNvPr id="52" name="Straight Arrow Connector 51"/>
          <p:cNvCxnSpPr/>
          <p:nvPr/>
        </p:nvCxnSpPr>
        <p:spPr>
          <a:xfrm>
            <a:off x="3200400" y="3733800"/>
            <a:ext cx="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867400" y="60960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 action="ppaction://noaction"/>
              </a:rPr>
              <a:t>Appendix 1</a:t>
            </a:r>
            <a:endParaRPr lang="en-IN" sz="900" dirty="0"/>
          </a:p>
        </p:txBody>
      </p:sp>
    </p:spTree>
    <p:extLst>
      <p:ext uri="{BB962C8B-B14F-4D97-AF65-F5344CB8AC3E}">
        <p14:creationId xmlns:p14="http://schemas.microsoft.com/office/powerpoint/2010/main" xmlns="" val="1984701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Objectives of the </a:t>
            </a:r>
            <a:r>
              <a:rPr lang="en-US" sz="2800" b="1" spc="-10" dirty="0" smtClean="0">
                <a:solidFill>
                  <a:schemeClr val="bg1"/>
                </a:solidFill>
                <a:cs typeface="Arial" pitchFamily="34" charset="0"/>
              </a:rPr>
              <a:t>Landscape Study</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Rectangle 11"/>
          <p:cNvSpPr/>
          <p:nvPr/>
        </p:nvSpPr>
        <p:spPr>
          <a:xfrm>
            <a:off x="381000" y="927080"/>
            <a:ext cx="8153400" cy="2627194"/>
          </a:xfrm>
          <a:prstGeom prst="rect">
            <a:avLst/>
          </a:prstGeom>
        </p:spPr>
        <p:txBody>
          <a:bodyPr>
            <a:spAutoFit/>
          </a:bodyPr>
          <a:lstStyle/>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500" dirty="0" smtClean="0"/>
              <a:t>To understand </a:t>
            </a:r>
            <a:r>
              <a:rPr lang="en-US" sz="1500" dirty="0"/>
              <a:t>technology and </a:t>
            </a:r>
            <a:r>
              <a:rPr lang="en-US" sz="1500" dirty="0" smtClean="0"/>
              <a:t>prepare patent </a:t>
            </a:r>
            <a:r>
              <a:rPr lang="en-US" sz="1500" dirty="0"/>
              <a:t>landscape</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500" dirty="0" smtClean="0"/>
              <a:t>To understand </a:t>
            </a:r>
            <a:r>
              <a:rPr lang="en-US" sz="1500" dirty="0"/>
              <a:t>major patent holders, geographical distribution of patents, top sub-technologies based on </a:t>
            </a:r>
            <a:r>
              <a:rPr lang="en-US" sz="1500" dirty="0" smtClean="0"/>
              <a:t>IPC </a:t>
            </a:r>
            <a:r>
              <a:rPr lang="en-US" sz="1500" dirty="0"/>
              <a:t>codes</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500" dirty="0" smtClean="0"/>
              <a:t> Analysis </a:t>
            </a:r>
            <a:r>
              <a:rPr lang="en-US" sz="1500" dirty="0"/>
              <a:t>of patent filing trends over the years, top assignees, top patent classifications, among others</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500" kern="0" dirty="0" smtClean="0"/>
              <a:t>To conduct </a:t>
            </a:r>
            <a:r>
              <a:rPr lang="en-US" sz="1500" kern="0" dirty="0"/>
              <a:t>Patent Portfolio based study of patents relating to core focus area of </a:t>
            </a:r>
            <a:r>
              <a:rPr lang="en-US" sz="1500" kern="0" dirty="0" smtClean="0"/>
              <a:t>NFRPC </a:t>
            </a:r>
            <a:r>
              <a:rPr lang="en-US" sz="1500" kern="0" dirty="0"/>
              <a:t>in the patents/ </a:t>
            </a:r>
            <a:r>
              <a:rPr lang="en-US" sz="1500" kern="0" dirty="0" smtClean="0"/>
              <a:t>applications</a:t>
            </a:r>
            <a:endParaRPr lang="en-US" sz="1500" kern="0" dirty="0"/>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7</a:t>
            </a:fld>
            <a:endParaRPr lang="en-IN"/>
          </a:p>
        </p:txBody>
      </p:sp>
      <p:sp>
        <p:nvSpPr>
          <p:cNvPr id="9" name="Rectangle 8"/>
          <p:cNvSpPr/>
          <p:nvPr/>
        </p:nvSpPr>
        <p:spPr>
          <a:xfrm>
            <a:off x="381000" y="3962400"/>
            <a:ext cx="8305800" cy="1500411"/>
          </a:xfrm>
          <a:prstGeom prst="rect">
            <a:avLst/>
          </a:prstGeom>
        </p:spPr>
        <p:txBody>
          <a:bodyPr wrap="square">
            <a:spAutoFit/>
          </a:bodyPr>
          <a:lstStyle/>
          <a:p>
            <a:pPr marL="341313" indent="-341313" algn="just" fontAlgn="auto">
              <a:lnSpc>
                <a:spcPct val="150000"/>
              </a:lnSpc>
              <a:spcBef>
                <a:spcPts val="0"/>
              </a:spcBef>
              <a:spcAft>
                <a:spcPts val="0"/>
              </a:spcAft>
              <a:buClr>
                <a:prstClr val="black"/>
              </a:buClr>
              <a:buSzPct val="150000"/>
              <a:defRPr/>
            </a:pPr>
            <a:r>
              <a:rPr lang="en-IN" sz="1600" b="1" i="1" dirty="0" smtClean="0"/>
              <a:t>Assumptions:</a:t>
            </a:r>
            <a:endParaRPr lang="en-US" sz="1600" b="1" i="1" dirty="0" smtClean="0"/>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500" dirty="0" smtClean="0"/>
              <a:t>Report </a:t>
            </a:r>
            <a:r>
              <a:rPr lang="en-IN" sz="1500" dirty="0"/>
              <a:t>provides patent analysis for </a:t>
            </a:r>
            <a:r>
              <a:rPr lang="en-US" sz="1500" dirty="0" smtClean="0"/>
              <a:t>NFRPC</a:t>
            </a:r>
            <a:r>
              <a:rPr lang="en-IN" sz="1500" dirty="0" smtClean="0"/>
              <a:t> market</a:t>
            </a:r>
            <a:r>
              <a:rPr lang="en-IN" sz="1500" dirty="0"/>
              <a:t>, which includes study of </a:t>
            </a:r>
            <a:r>
              <a:rPr lang="en-IN" sz="1500" dirty="0" smtClean="0"/>
              <a:t>synthetic processes </a:t>
            </a:r>
            <a:r>
              <a:rPr lang="en-IN" sz="1500" dirty="0"/>
              <a:t>of </a:t>
            </a:r>
            <a:r>
              <a:rPr lang="en-US" sz="1500" dirty="0" smtClean="0"/>
              <a:t>NFRPC</a:t>
            </a:r>
            <a:r>
              <a:rPr lang="en-IN" sz="1500" dirty="0" smtClean="0"/>
              <a:t> </a:t>
            </a:r>
            <a:r>
              <a:rPr lang="en-IN" sz="1500" dirty="0"/>
              <a:t>and advance technology based </a:t>
            </a:r>
            <a:r>
              <a:rPr lang="en-IN" sz="1500" dirty="0" smtClean="0"/>
              <a:t>patents.</a:t>
            </a:r>
            <a:endParaRPr lang="en-IN" sz="1500" dirty="0"/>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500" dirty="0" smtClean="0"/>
              <a:t>The landscape study </a:t>
            </a:r>
            <a:r>
              <a:rPr lang="en-IN" sz="1500" dirty="0"/>
              <a:t>focuses on patents pertaining to </a:t>
            </a:r>
            <a:r>
              <a:rPr lang="en-US" sz="1500" dirty="0" smtClean="0"/>
              <a:t>NFRPC</a:t>
            </a:r>
            <a:r>
              <a:rPr lang="en-IN" sz="1500" dirty="0" smtClean="0"/>
              <a:t>’s filed </a:t>
            </a:r>
            <a:r>
              <a:rPr lang="en-IN" sz="1500" dirty="0"/>
              <a:t>between </a:t>
            </a:r>
            <a:r>
              <a:rPr lang="en-IN" sz="1500" b="1" dirty="0" smtClean="0"/>
              <a:t>1998-2018.</a:t>
            </a:r>
            <a:endParaRPr lang="en-US" sz="15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pPr marL="180000" indent="-457200" eaLnBrk="1" hangingPunct="1">
              <a:lnSpc>
                <a:spcPct val="150000"/>
              </a:lnSpc>
              <a:spcBef>
                <a:spcPts val="200"/>
              </a:spcBef>
              <a:spcAft>
                <a:spcPts val="200"/>
              </a:spcAft>
              <a:tabLst>
                <a:tab pos="468313" algn="l"/>
              </a:tabLst>
              <a:defRPr/>
            </a:pPr>
            <a:r>
              <a:rPr lang="en-US" sz="2800" b="1" dirty="0" smtClean="0">
                <a:cs typeface="Arial" pitchFamily="34" charset="0"/>
              </a:rPr>
              <a:t>Trend Analysis and Graphical Representation</a:t>
            </a:r>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Filing Trends – Last 20 Years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Rounded Rectangle 13"/>
          <p:cNvSpPr/>
          <p:nvPr/>
        </p:nvSpPr>
        <p:spPr bwMode="auto">
          <a:xfrm>
            <a:off x="381000" y="51054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9</a:t>
            </a:fld>
            <a:endParaRPr lang="en-IN"/>
          </a:p>
        </p:txBody>
      </p:sp>
      <p:sp>
        <p:nvSpPr>
          <p:cNvPr id="25" name="TextBox 12"/>
          <p:cNvSpPr txBox="1">
            <a:spLocks noChangeArrowheads="1"/>
          </p:cNvSpPr>
          <p:nvPr/>
        </p:nvSpPr>
        <p:spPr bwMode="auto">
          <a:xfrm>
            <a:off x="381000" y="5410200"/>
            <a:ext cx="8458200" cy="923330"/>
          </a:xfrm>
          <a:prstGeom prst="rect">
            <a:avLst/>
          </a:prstGeom>
          <a:noFill/>
          <a:ln w="9525">
            <a:solidFill>
              <a:schemeClr val="accent1">
                <a:shade val="50000"/>
              </a:schemeClr>
            </a:solidFill>
            <a:miter lim="800000"/>
            <a:headEnd/>
            <a:tailEnd/>
          </a:ln>
        </p:spPr>
        <p:txBody>
          <a:bodyPr wrap="square">
            <a:spAutoFit/>
          </a:bodyPr>
          <a:lstStyle/>
          <a:p>
            <a:pPr algn="just">
              <a:lnSpc>
                <a:spcPct val="150000"/>
              </a:lnSpc>
            </a:pPr>
            <a:r>
              <a:rPr lang="en-US" sz="1200" dirty="0" smtClean="0"/>
              <a:t>Global patent filing trend analysis shows an overall rise in the number of patent applications filed in last 20 years. There is significant rise in the no. of patent applications filed from the year 2010 with highest filing in the year 2012 followed by a dip during 2013-2015. Maximum number of applications were filed from CN, followed by US  and EP jurisdictions.</a:t>
            </a:r>
          </a:p>
        </p:txBody>
      </p:sp>
      <p:graphicFrame>
        <p:nvGraphicFramePr>
          <p:cNvPr id="13" name="Chart 12"/>
          <p:cNvGraphicFramePr/>
          <p:nvPr/>
        </p:nvGraphicFramePr>
        <p:xfrm>
          <a:off x="304800" y="990600"/>
          <a:ext cx="8305800" cy="4114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p:nvPr/>
        </p:nvGraphicFramePr>
        <p:xfrm>
          <a:off x="1676400" y="914400"/>
          <a:ext cx="2609849" cy="27432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27034</TotalTime>
  <Words>4191</Words>
  <Application>Microsoft Office PowerPoint</Application>
  <PresentationFormat>On-screen Show (4:3)</PresentationFormat>
  <Paragraphs>491</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Slide 1</vt:lpstr>
      <vt:lpstr>Contents</vt:lpstr>
      <vt:lpstr>Introduction to NFRPC and Applications   </vt:lpstr>
      <vt:lpstr>Growth Prospects for NFRPC</vt:lpstr>
      <vt:lpstr>Slide 5</vt:lpstr>
      <vt:lpstr>Key Developments - NFRPC  </vt:lpstr>
      <vt:lpstr>Objectives of the Landscape Study</vt:lpstr>
      <vt:lpstr>Trend Analysis and Graphical Representation</vt:lpstr>
      <vt:lpstr>Filing Trends – Last 20 Years</vt:lpstr>
      <vt:lpstr>Publication Trends - Last 20 Years</vt:lpstr>
      <vt:lpstr>Top Assignee</vt:lpstr>
      <vt:lpstr>Top International Patent Classifications (IPCs)</vt:lpstr>
      <vt:lpstr>Slide 13</vt:lpstr>
      <vt:lpstr>Key Technological Trends</vt:lpstr>
      <vt:lpstr>PATENT FOCUS AND APPLICATION AREA</vt:lpstr>
      <vt:lpstr>Natural Fiber and Polymer Type</vt:lpstr>
      <vt:lpstr>Patent Portfolio Analysis</vt:lpstr>
      <vt:lpstr>Slide 18</vt:lpstr>
      <vt:lpstr>Slide 19</vt:lpstr>
      <vt:lpstr>Slide 20</vt:lpstr>
      <vt:lpstr>Patent Portfolio Analysis – CHANGCHUN BOCHAO AUTOMOBILE PARTS CO LTD</vt:lpstr>
      <vt:lpstr>Slide 22</vt:lpstr>
      <vt:lpstr>Patent Portfolio Analysis – CHANGCHUN BOCHAO AUTOMOBILE PARTS CO LTD</vt:lpstr>
      <vt:lpstr>Slide 24</vt:lpstr>
      <vt:lpstr>Slide 25</vt:lpstr>
      <vt:lpstr>Analysis of Key Granted Patent Assigned to Educational Institutes and Universities </vt:lpstr>
      <vt:lpstr>Granted Patents Analysis – Institutes &amp; Universities</vt:lpstr>
      <vt:lpstr>Granted Patents Analysis – Institutes &amp; Universities</vt:lpstr>
      <vt:lpstr>Granted Patents Analysis – Institutes &amp; Universities</vt:lpstr>
      <vt:lpstr>Granted Patents Analysis – Other Companies</vt:lpstr>
      <vt:lpstr>Granted Patents Analysis – Other Companies</vt:lpstr>
      <vt:lpstr>APPENDIX 1: SOURCES</vt:lpstr>
      <vt:lpstr>APPENDIX 2: DEFINITION OF IPC CLASSES</vt:lpstr>
      <vt:lpstr>Disclaimer</vt:lpstr>
      <vt:lpstr>Contact Details</vt:lpstr>
      <vt:lpstr>About IIPRD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ABHI</dc:creator>
  <cp:lastModifiedBy>Sonam Khan</cp:lastModifiedBy>
  <cp:revision>1120</cp:revision>
  <dcterms:created xsi:type="dcterms:W3CDTF">2015-07-15T23:24:58Z</dcterms:created>
  <dcterms:modified xsi:type="dcterms:W3CDTF">2018-08-06T10:39:48Z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720937</vt:lpwstr>
  </property>
  <property fmtid="{D5CDD505-2E9C-101B-9397-08002B2CF9AE}" pid="3" name="NXPowerLiteSettings">
    <vt:lpwstr>C7000400038000</vt:lpwstr>
  </property>
  <property fmtid="{D5CDD505-2E9C-101B-9397-08002B2CF9AE}" pid="4" name="NXPowerLiteVersion">
    <vt:lpwstr>S8.2.1</vt:lpwstr>
  </property>
</Properties>
</file>