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theme/themeOverride1.xml" ContentType="application/vnd.openxmlformats-officedocument.themeOverride+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drawings/drawing1.xml" ContentType="application/vnd.openxmlformats-officedocument.drawingml.chartshapes+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drawings/drawing2.xml" ContentType="application/vnd.openxmlformats-officedocument.drawingml.chartshapes+xml"/>
  <Override PartName="/ppt/charts/chart20.xml" ContentType="application/vnd.openxmlformats-officedocument.drawingml.chart+xml"/>
  <Override PartName="/ppt/drawings/drawing3.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5"/>
  </p:notesMasterIdLst>
  <p:handoutMasterIdLst>
    <p:handoutMasterId r:id="rId36"/>
  </p:handoutMasterIdLst>
  <p:sldIdLst>
    <p:sldId id="261" r:id="rId2"/>
    <p:sldId id="381" r:id="rId3"/>
    <p:sldId id="329" r:id="rId4"/>
    <p:sldId id="331" r:id="rId5"/>
    <p:sldId id="454" r:id="rId6"/>
    <p:sldId id="332" r:id="rId7"/>
    <p:sldId id="419" r:id="rId8"/>
    <p:sldId id="420" r:id="rId9"/>
    <p:sldId id="421" r:id="rId10"/>
    <p:sldId id="422" r:id="rId11"/>
    <p:sldId id="423" r:id="rId12"/>
    <p:sldId id="424" r:id="rId13"/>
    <p:sldId id="425" r:id="rId14"/>
    <p:sldId id="426" r:id="rId15"/>
    <p:sldId id="431" r:id="rId16"/>
    <p:sldId id="410" r:id="rId17"/>
    <p:sldId id="432" r:id="rId18"/>
    <p:sldId id="435" r:id="rId19"/>
    <p:sldId id="436" r:id="rId20"/>
    <p:sldId id="445" r:id="rId21"/>
    <p:sldId id="438" r:id="rId22"/>
    <p:sldId id="440" r:id="rId23"/>
    <p:sldId id="442" r:id="rId24"/>
    <p:sldId id="443" r:id="rId25"/>
    <p:sldId id="448" r:id="rId26"/>
    <p:sldId id="453" r:id="rId27"/>
    <p:sldId id="449" r:id="rId28"/>
    <p:sldId id="451" r:id="rId29"/>
    <p:sldId id="408" r:id="rId30"/>
    <p:sldId id="447" r:id="rId31"/>
    <p:sldId id="277" r:id="rId32"/>
    <p:sldId id="452" r:id="rId33"/>
    <p:sldId id="280" r:id="rId34"/>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D8E8"/>
    <a:srgbClr val="DCE6F2"/>
    <a:srgbClr val="FF0000"/>
    <a:srgbClr val="4D4D4D"/>
    <a:srgbClr val="CC3300"/>
    <a:srgbClr val="333333"/>
    <a:srgbClr val="5F5F5F"/>
    <a:srgbClr val="777777"/>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90" autoAdjust="0"/>
    <p:restoredTop sz="84588" autoAdjust="0"/>
  </p:normalViewPr>
  <p:slideViewPr>
    <p:cSldViewPr>
      <p:cViewPr varScale="1">
        <p:scale>
          <a:sx n="93" d="100"/>
          <a:sy n="93" d="100"/>
        </p:scale>
        <p:origin x="768" y="200"/>
      </p:cViewPr>
      <p:guideLst>
        <p:guide orient="horz" pos="2880"/>
        <p:guide pos="2160"/>
      </p:guideLst>
    </p:cSldViewPr>
  </p:slideViewPr>
  <p:outlineViewPr>
    <p:cViewPr>
      <p:scale>
        <a:sx n="33" d="100"/>
        <a:sy n="33" d="100"/>
      </p:scale>
      <p:origin x="0" y="1524"/>
    </p:cViewPr>
  </p:outlineViewPr>
  <p:notesTextViewPr>
    <p:cViewPr>
      <p:scale>
        <a:sx n="100" d="100"/>
        <a:sy n="100" d="100"/>
      </p:scale>
      <p:origin x="0" y="0"/>
    </p:cViewPr>
  </p:notesTextViewPr>
  <p:sorterViewPr>
    <p:cViewPr>
      <p:scale>
        <a:sx n="70" d="100"/>
        <a:sy n="7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E:\Work_KK\Landscape\NMC%20batteries_EV_Final.xlsx" TargetMode="External"/></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Dell\Desktop\Garima\NMC%20batteries_EV_Final_v3.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E:\Work_KK\Landscape\NMC%20batteries_EV_Final_v1.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E:\Work_KK\Landscape\NMC%20batteries_EV_Final_v1.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E:\Work_KK\Landscape\NMC%20batteries_EV_Final_v1.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E:\Work_KK\Landscape\NMC%20batteries_EV_Final_v1.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E:\Work_KK\Landscape\NMC%20batteries_EV_Final_v2.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Users\Dell\Desktop\Garima\NMC%20batteries_EV_Final_v3.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C:\Users\Dell\Desktop\Garima\NMC%20batteries_EV_Final_v3.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C:\Users\Dell\Desktop\Garima\NMC%20batteries_EV_Final_v3.xlsx" TargetMode="External"/></Relationships>
</file>

<file path=ppt/charts/_rels/chart19.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Dell\Desktop\Garima\NMC%20batteries_EV_Final_v3.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Garima%20Tirpathi\Desktop\NMC%20batteries_EV_Final_v3.xlsx" TargetMode="External"/></Relationships>
</file>

<file path=ppt/charts/_rels/chart20.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C:\Users\Dell\Desktop\Garima\NMC%20batteries_EV_Final_v3.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Garima%20Tirpathi\Desktop\NMC%20batteries_EV_Final_v3.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Dell\Desktop\Garima\NMC%20batteries_EV_Final_v3.xlsx" TargetMode="External"/></Relationships>
</file>

<file path=ppt/charts/_rels/chart5.xml.rels><?xml version="1.0" encoding="UTF-8" standalone="yes"?>
<Relationships xmlns="http://schemas.openxmlformats.org/package/2006/relationships"><Relationship Id="rId2" Type="http://schemas.openxmlformats.org/officeDocument/2006/relationships/oleObject" Target="file:////C:\Users\lenovo\Desktop\Sample%20Landscape_Relevant%20Set_192_graphs_24-05.xlsx" TargetMode="External"/><Relationship Id="rId1" Type="http://schemas.openxmlformats.org/officeDocument/2006/relationships/themeOverride" Target="../theme/themeOverride1.xml"/></Relationships>
</file>

<file path=ppt/charts/_rels/chart6.xml.rels><?xml version="1.0" encoding="UTF-8" standalone="yes"?>
<Relationships xmlns="http://schemas.openxmlformats.org/package/2006/relationships"><Relationship Id="rId1" Type="http://schemas.openxmlformats.org/officeDocument/2006/relationships/oleObject" Target="file:////E:\Work_KK\Landscape\NMC%20batteries_EV_Final.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Dell\Desktop\Garima\NMC%20batteries_EV_Final_v3.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E:\Work_KK\Landscape\NMC%20batteries_EV_Final_v3.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Dell\Desktop\Garima\NMC%20batteries_EV_Final_v3.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0"/>
    <c:plotArea>
      <c:layout/>
      <c:lineChart>
        <c:grouping val="stacked"/>
        <c:varyColors val="0"/>
        <c:ser>
          <c:idx val="0"/>
          <c:order val="0"/>
          <c:dLbls>
            <c:spPr>
              <a:noFill/>
              <a:ln>
                <a:noFill/>
              </a:ln>
              <a:effectLst/>
            </c:spPr>
            <c:txPr>
              <a:bodyPr/>
              <a:lstStyle/>
              <a:p>
                <a:pPr>
                  <a:defRPr sz="12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Sheet7!$D$7:$D$17</c:f>
              <c:strCache>
                <c:ptCount val="11"/>
                <c:pt idx="0">
                  <c:v>2008</c:v>
                </c:pt>
                <c:pt idx="1">
                  <c:v>2009</c:v>
                </c:pt>
                <c:pt idx="2">
                  <c:v>2010</c:v>
                </c:pt>
                <c:pt idx="3">
                  <c:v>2011</c:v>
                </c:pt>
                <c:pt idx="4">
                  <c:v>2012</c:v>
                </c:pt>
                <c:pt idx="5">
                  <c:v>2013</c:v>
                </c:pt>
                <c:pt idx="6">
                  <c:v>2014</c:v>
                </c:pt>
                <c:pt idx="7">
                  <c:v>2015</c:v>
                </c:pt>
                <c:pt idx="8">
                  <c:v>2016</c:v>
                </c:pt>
                <c:pt idx="9">
                  <c:v>2017</c:v>
                </c:pt>
                <c:pt idx="10">
                  <c:v>2018</c:v>
                </c:pt>
              </c:strCache>
            </c:strRef>
          </c:cat>
          <c:val>
            <c:numRef>
              <c:f>Sheet7!$E$7:$E$17</c:f>
              <c:numCache>
                <c:formatCode>General</c:formatCode>
                <c:ptCount val="11"/>
                <c:pt idx="0">
                  <c:v>3</c:v>
                </c:pt>
                <c:pt idx="1">
                  <c:v>6</c:v>
                </c:pt>
                <c:pt idx="2">
                  <c:v>9</c:v>
                </c:pt>
                <c:pt idx="3">
                  <c:v>15</c:v>
                </c:pt>
                <c:pt idx="4">
                  <c:v>22</c:v>
                </c:pt>
                <c:pt idx="5">
                  <c:v>14</c:v>
                </c:pt>
                <c:pt idx="6">
                  <c:v>23</c:v>
                </c:pt>
                <c:pt idx="7">
                  <c:v>34</c:v>
                </c:pt>
                <c:pt idx="8">
                  <c:v>37</c:v>
                </c:pt>
                <c:pt idx="9">
                  <c:v>27</c:v>
                </c:pt>
                <c:pt idx="10">
                  <c:v>11</c:v>
                </c:pt>
              </c:numCache>
            </c:numRef>
          </c:val>
          <c:smooth val="0"/>
          <c:extLst>
            <c:ext xmlns:c16="http://schemas.microsoft.com/office/drawing/2014/chart" uri="{C3380CC4-5D6E-409C-BE32-E72D297353CC}">
              <c16:uniqueId val="{00000000-81B7-4B42-AC00-0F5C09FD2901}"/>
            </c:ext>
          </c:extLst>
        </c:ser>
        <c:dLbls>
          <c:showLegendKey val="0"/>
          <c:showVal val="0"/>
          <c:showCatName val="0"/>
          <c:showSerName val="0"/>
          <c:showPercent val="0"/>
          <c:showBubbleSize val="0"/>
        </c:dLbls>
        <c:marker val="1"/>
        <c:smooth val="0"/>
        <c:axId val="119863552"/>
        <c:axId val="132007040"/>
      </c:lineChart>
      <c:catAx>
        <c:axId val="119863552"/>
        <c:scaling>
          <c:orientation val="minMax"/>
        </c:scaling>
        <c:delete val="0"/>
        <c:axPos val="b"/>
        <c:numFmt formatCode="General" sourceLinked="0"/>
        <c:majorTickMark val="out"/>
        <c:minorTickMark val="out"/>
        <c:tickLblPos val="nextTo"/>
        <c:txPr>
          <a:bodyPr/>
          <a:lstStyle/>
          <a:p>
            <a:pPr>
              <a:defRPr sz="1000" b="1"/>
            </a:pPr>
            <a:endParaRPr lang="en-US"/>
          </a:p>
        </c:txPr>
        <c:crossAx val="132007040"/>
        <c:crosses val="autoZero"/>
        <c:auto val="1"/>
        <c:lblAlgn val="ctr"/>
        <c:lblOffset val="100"/>
        <c:noMultiLvlLbl val="0"/>
      </c:catAx>
      <c:valAx>
        <c:axId val="132007040"/>
        <c:scaling>
          <c:orientation val="minMax"/>
        </c:scaling>
        <c:delete val="0"/>
        <c:axPos val="l"/>
        <c:numFmt formatCode="General" sourceLinked="1"/>
        <c:majorTickMark val="out"/>
        <c:minorTickMark val="none"/>
        <c:tickLblPos val="nextTo"/>
        <c:txPr>
          <a:bodyPr/>
          <a:lstStyle/>
          <a:p>
            <a:pPr>
              <a:defRPr sz="1000" b="1"/>
            </a:pPr>
            <a:endParaRPr lang="en-US"/>
          </a:p>
        </c:txPr>
        <c:crossAx val="119863552"/>
        <c:crosses val="autoZero"/>
        <c:crossBetween val="between"/>
      </c:valAx>
    </c:plotArea>
    <c:plotVisOnly val="1"/>
    <c:dispBlanksAs val="zero"/>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7.3291982370128281E-2"/>
          <c:y val="7.7080220741638131E-2"/>
          <c:w val="0.60726712227009361"/>
          <c:h val="0.87163772797631067"/>
        </c:manualLayout>
      </c:layout>
      <c:pie3DChart>
        <c:varyColors val="1"/>
        <c:ser>
          <c:idx val="0"/>
          <c:order val="0"/>
          <c:explosion val="25"/>
          <c:dLbls>
            <c:spPr>
              <a:noFill/>
              <a:ln>
                <a:noFill/>
              </a:ln>
              <a:effectLst/>
            </c:spPr>
            <c:txPr>
              <a:bodyPr/>
              <a:lstStyle/>
              <a:p>
                <a:pPr>
                  <a:defRPr sz="1000" b="1"/>
                </a:pPr>
                <a:endParaRPr lang="en-US"/>
              </a:p>
            </c:txPr>
            <c:showLegendKey val="0"/>
            <c:showVal val="0"/>
            <c:showCatName val="0"/>
            <c:showSerName val="0"/>
            <c:showPercent val="1"/>
            <c:showBubbleSize val="0"/>
            <c:showLeaderLines val="0"/>
            <c:extLst>
              <c:ext xmlns:c15="http://schemas.microsoft.com/office/drawing/2012/chart" uri="{CE6537A1-D6FC-4f65-9D91-7224C49458BB}"/>
            </c:extLst>
          </c:dLbls>
          <c:cat>
            <c:strRef>
              <c:f>Sheet7!$H$17:$H$20</c:f>
              <c:strCache>
                <c:ptCount val="4"/>
                <c:pt idx="0">
                  <c:v>Unmodified NMC</c:v>
                </c:pt>
                <c:pt idx="1">
                  <c:v>Modified NMC</c:v>
                </c:pt>
                <c:pt idx="2">
                  <c:v>Coated NMC</c:v>
                </c:pt>
                <c:pt idx="3">
                  <c:v>Mixed with other active materials</c:v>
                </c:pt>
              </c:strCache>
            </c:strRef>
          </c:cat>
          <c:val>
            <c:numRef>
              <c:f>Sheet7!$I$17:$I$20</c:f>
              <c:numCache>
                <c:formatCode>General</c:formatCode>
                <c:ptCount val="4"/>
                <c:pt idx="0">
                  <c:v>131</c:v>
                </c:pt>
                <c:pt idx="1">
                  <c:v>26</c:v>
                </c:pt>
                <c:pt idx="2">
                  <c:v>19</c:v>
                </c:pt>
                <c:pt idx="3">
                  <c:v>36</c:v>
                </c:pt>
              </c:numCache>
            </c:numRef>
          </c:val>
          <c:extLst>
            <c:ext xmlns:c16="http://schemas.microsoft.com/office/drawing/2014/chart" uri="{C3380CC4-5D6E-409C-BE32-E72D297353CC}">
              <c16:uniqueId val="{00000000-E649-2248-A504-E51C265584C5}"/>
            </c:ext>
          </c:extLst>
        </c:ser>
        <c:dLbls>
          <c:showLegendKey val="0"/>
          <c:showVal val="0"/>
          <c:showCatName val="0"/>
          <c:showSerName val="0"/>
          <c:showPercent val="1"/>
          <c:showBubbleSize val="0"/>
          <c:showLeaderLines val="0"/>
        </c:dLbls>
      </c:pie3DChart>
    </c:plotArea>
    <c:legend>
      <c:legendPos val="r"/>
      <c:layout>
        <c:manualLayout>
          <c:xMode val="edge"/>
          <c:yMode val="edge"/>
          <c:x val="0.67884538738213362"/>
          <c:y val="0.15384615384615408"/>
          <c:w val="0.30263609409934888"/>
          <c:h val="0.64217242075509795"/>
        </c:manualLayout>
      </c:layout>
      <c:overlay val="0"/>
      <c:txPr>
        <a:bodyPr/>
        <a:lstStyle/>
        <a:p>
          <a:pPr>
            <a:defRPr sz="1200" b="1">
              <a:latin typeface="Arial" pitchFamily="34" charset="0"/>
              <a:cs typeface="Arial" pitchFamily="34" charset="0"/>
            </a:defRPr>
          </a:pPr>
          <a:endParaRPr lang="en-US"/>
        </a:p>
      </c:txPr>
    </c:legend>
    <c:plotVisOnly val="1"/>
    <c:dispBlanksAs val="zero"/>
    <c:showDLblsOverMax val="0"/>
  </c:chart>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300">
                <a:solidFill>
                  <a:schemeClr val="tx1"/>
                </a:solidFill>
                <a:latin typeface="Arial" pitchFamily="34" charset="0"/>
                <a:cs typeface="Arial" pitchFamily="34" charset="0"/>
              </a:defRPr>
            </a:pPr>
            <a:r>
              <a:rPr lang="en-IN" sz="1300" dirty="0">
                <a:solidFill>
                  <a:schemeClr val="tx1"/>
                </a:solidFill>
                <a:latin typeface="Arial" pitchFamily="34" charset="0"/>
                <a:cs typeface="Arial" pitchFamily="34" charset="0"/>
              </a:rPr>
              <a:t>Anode</a:t>
            </a:r>
            <a:r>
              <a:rPr lang="en-IN" sz="1300" baseline="0" dirty="0">
                <a:solidFill>
                  <a:schemeClr val="tx1"/>
                </a:solidFill>
                <a:latin typeface="Arial" pitchFamily="34" charset="0"/>
                <a:cs typeface="Arial" pitchFamily="34" charset="0"/>
              </a:rPr>
              <a:t> Materials </a:t>
            </a:r>
            <a:r>
              <a:rPr lang="en-IN" sz="1300" baseline="0" dirty="0" err="1">
                <a:solidFill>
                  <a:schemeClr val="tx1"/>
                </a:solidFill>
                <a:latin typeface="Arial" pitchFamily="34" charset="0"/>
                <a:cs typeface="Arial" pitchFamily="34" charset="0"/>
              </a:rPr>
              <a:t>Vs</a:t>
            </a:r>
            <a:r>
              <a:rPr lang="en-IN" sz="1300" baseline="0" dirty="0">
                <a:solidFill>
                  <a:schemeClr val="tx1"/>
                </a:solidFill>
                <a:latin typeface="Arial" pitchFamily="34" charset="0"/>
                <a:cs typeface="Arial" pitchFamily="34" charset="0"/>
              </a:rPr>
              <a:t> </a:t>
            </a:r>
            <a:r>
              <a:rPr lang="en-IN" sz="1300" baseline="0" dirty="0">
                <a:solidFill>
                  <a:srgbClr val="00B050"/>
                </a:solidFill>
                <a:latin typeface="Arial" pitchFamily="34" charset="0"/>
                <a:cs typeface="Arial" pitchFamily="34" charset="0"/>
              </a:rPr>
              <a:t>Unmodified Cathode</a:t>
            </a:r>
            <a:endParaRPr lang="en-IN" sz="1300" dirty="0">
              <a:solidFill>
                <a:srgbClr val="00B050"/>
              </a:solidFill>
              <a:latin typeface="Arial" pitchFamily="34" charset="0"/>
              <a:cs typeface="Arial" pitchFamily="34" charset="0"/>
            </a:endParaRPr>
          </a:p>
        </c:rich>
      </c:tx>
      <c:layout>
        <c:manualLayout>
          <c:xMode val="edge"/>
          <c:yMode val="edge"/>
          <c:x val="0.11595144356955382"/>
          <c:y val="2.7777777777777922E-2"/>
        </c:manualLayout>
      </c:layout>
      <c:overlay val="0"/>
    </c:title>
    <c:autoTitleDeleted val="0"/>
    <c:view3D>
      <c:rotX val="30"/>
      <c:rotY val="0"/>
      <c:rAngAx val="0"/>
    </c:view3D>
    <c:floor>
      <c:thickness val="0"/>
    </c:floor>
    <c:sideWall>
      <c:thickness val="0"/>
    </c:sideWall>
    <c:backWall>
      <c:thickness val="0"/>
    </c:backWall>
    <c:plotArea>
      <c:layout>
        <c:manualLayout>
          <c:layoutTarget val="inner"/>
          <c:xMode val="edge"/>
          <c:yMode val="edge"/>
          <c:x val="9.3055555555555655E-2"/>
          <c:y val="0.20766056816427358"/>
          <c:w val="0.81499049687754566"/>
          <c:h val="0.67637254901960753"/>
        </c:manualLayout>
      </c:layout>
      <c:pie3DChart>
        <c:varyColors val="1"/>
        <c:ser>
          <c:idx val="0"/>
          <c:order val="0"/>
          <c:dLbls>
            <c:dLbl>
              <c:idx val="0"/>
              <c:delete val="1"/>
              <c:extLst>
                <c:ext xmlns:c15="http://schemas.microsoft.com/office/drawing/2012/chart" uri="{CE6537A1-D6FC-4f65-9D91-7224C49458BB}"/>
                <c:ext xmlns:c16="http://schemas.microsoft.com/office/drawing/2014/chart" uri="{C3380CC4-5D6E-409C-BE32-E72D297353CC}">
                  <c16:uniqueId val="{00000000-8B48-494B-BBFA-42F04A93F65B}"/>
                </c:ext>
              </c:extLst>
            </c:dLbl>
            <c:dLbl>
              <c:idx val="1"/>
              <c:layout>
                <c:manualLayout>
                  <c:x val="-0.11073731408573928"/>
                  <c:y val="-2.552930883639545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8B48-494B-BBFA-42F04A93F65B}"/>
                </c:ext>
              </c:extLst>
            </c:dLbl>
            <c:dLbl>
              <c:idx val="2"/>
              <c:layout>
                <c:manualLayout>
                  <c:x val="0"/>
                  <c:y val="2.5353601633129204E-3"/>
                </c:manualLayout>
              </c:layout>
              <c:tx>
                <c:rich>
                  <a:bodyPr/>
                  <a:lstStyle/>
                  <a:p>
                    <a:r>
                      <a:rPr lang="en-US" dirty="0"/>
                      <a:t>Li Containing
16%</a:t>
                    </a:r>
                  </a:p>
                </c:rich>
              </c:tx>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8B48-494B-BBFA-42F04A93F65B}"/>
                </c:ext>
              </c:extLst>
            </c:dLbl>
            <c:dLbl>
              <c:idx val="3"/>
              <c:layout>
                <c:manualLayout>
                  <c:x val="6.319553805774287E-3"/>
                  <c:y val="1.0908063575386408E-2"/>
                </c:manualLayout>
              </c:layout>
              <c:tx>
                <c:rich>
                  <a:bodyPr/>
                  <a:lstStyle/>
                  <a:p>
                    <a:r>
                      <a:rPr lang="en-US" b="1" dirty="0">
                        <a:solidFill>
                          <a:schemeClr val="tx1"/>
                        </a:solidFill>
                      </a:rPr>
                      <a:t>S</a:t>
                    </a:r>
                    <a:r>
                      <a:rPr lang="en-US" dirty="0"/>
                      <a:t>i Containing
6%</a:t>
                    </a:r>
                  </a:p>
                </c:rich>
              </c:tx>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8B48-494B-BBFA-42F04A93F65B}"/>
                </c:ext>
              </c:extLst>
            </c:dLbl>
            <c:dLbl>
              <c:idx val="4"/>
              <c:layout>
                <c:manualLayout>
                  <c:x val="-0.11160150239840708"/>
                  <c:y val="3.905743399722094E-2"/>
                </c:manualLayout>
              </c:layout>
              <c:tx>
                <c:rich>
                  <a:bodyPr/>
                  <a:lstStyle/>
                  <a:p>
                    <a:r>
                      <a:rPr lang="en-US" dirty="0"/>
                      <a:t>Generic/Other
16%</a:t>
                    </a:r>
                  </a:p>
                </c:rich>
              </c:tx>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4-8B48-494B-BBFA-42F04A93F65B}"/>
                </c:ext>
              </c:extLst>
            </c:dLbl>
            <c:spPr>
              <a:noFill/>
              <a:ln>
                <a:noFill/>
              </a:ln>
              <a:effectLst/>
            </c:spPr>
            <c:txPr>
              <a:bodyPr/>
              <a:lstStyle/>
              <a:p>
                <a:pPr>
                  <a:defRPr sz="900" b="1">
                    <a:solidFill>
                      <a:schemeClr val="tx1"/>
                    </a:solidFill>
                    <a:latin typeface="Arial" pitchFamily="34" charset="0"/>
                    <a:cs typeface="Arial" pitchFamily="34" charset="0"/>
                  </a:defRPr>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Sheet7!$H$32:$H$36</c:f>
              <c:strCache>
                <c:ptCount val="5"/>
                <c:pt idx="0">
                  <c:v>Graphite/Carbon</c:v>
                </c:pt>
                <c:pt idx="1">
                  <c:v>Li Metal</c:v>
                </c:pt>
                <c:pt idx="2">
                  <c:v>Li Containing</c:v>
                </c:pt>
                <c:pt idx="3">
                  <c:v>Si Containing</c:v>
                </c:pt>
                <c:pt idx="4">
                  <c:v>Generic/Others</c:v>
                </c:pt>
              </c:strCache>
            </c:strRef>
          </c:cat>
          <c:val>
            <c:numRef>
              <c:f>Sheet7!$I$32:$I$36</c:f>
              <c:numCache>
                <c:formatCode>General</c:formatCode>
                <c:ptCount val="5"/>
                <c:pt idx="0">
                  <c:v>80</c:v>
                </c:pt>
                <c:pt idx="1">
                  <c:v>10</c:v>
                </c:pt>
                <c:pt idx="2">
                  <c:v>23</c:v>
                </c:pt>
                <c:pt idx="3">
                  <c:v>9</c:v>
                </c:pt>
                <c:pt idx="4">
                  <c:v>24</c:v>
                </c:pt>
              </c:numCache>
            </c:numRef>
          </c:val>
          <c:extLst>
            <c:ext xmlns:c16="http://schemas.microsoft.com/office/drawing/2014/chart" uri="{C3380CC4-5D6E-409C-BE32-E72D297353CC}">
              <c16:uniqueId val="{00000005-8B48-494B-BBFA-42F04A93F65B}"/>
            </c:ext>
          </c:extLst>
        </c:ser>
        <c:dLbls>
          <c:showLegendKey val="0"/>
          <c:showVal val="0"/>
          <c:showCatName val="1"/>
          <c:showSerName val="0"/>
          <c:showPercent val="1"/>
          <c:showBubbleSize val="0"/>
          <c:showLeaderLines val="1"/>
        </c:dLbls>
      </c:pie3DChart>
    </c:plotArea>
    <c:plotVisOnly val="1"/>
    <c:dispBlanksAs val="zero"/>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300">
                <a:latin typeface="Arial" pitchFamily="34" charset="0"/>
                <a:cs typeface="Arial" pitchFamily="34" charset="0"/>
              </a:defRPr>
            </a:pPr>
            <a:r>
              <a:rPr lang="en-IN" sz="1300" dirty="0">
                <a:latin typeface="Arial" pitchFamily="34" charset="0"/>
                <a:cs typeface="Arial" pitchFamily="34" charset="0"/>
              </a:rPr>
              <a:t>Anode</a:t>
            </a:r>
            <a:r>
              <a:rPr lang="en-IN" sz="1300" baseline="0" dirty="0">
                <a:latin typeface="Arial" pitchFamily="34" charset="0"/>
                <a:cs typeface="Arial" pitchFamily="34" charset="0"/>
              </a:rPr>
              <a:t> Materials </a:t>
            </a:r>
            <a:r>
              <a:rPr lang="en-IN" sz="1300" baseline="0" dirty="0" err="1">
                <a:latin typeface="Arial" pitchFamily="34" charset="0"/>
                <a:cs typeface="Arial" pitchFamily="34" charset="0"/>
              </a:rPr>
              <a:t>Vs</a:t>
            </a:r>
            <a:r>
              <a:rPr lang="en-IN" sz="1300" baseline="0" dirty="0">
                <a:latin typeface="Arial" pitchFamily="34" charset="0"/>
                <a:cs typeface="Arial" pitchFamily="34" charset="0"/>
              </a:rPr>
              <a:t> </a:t>
            </a:r>
            <a:r>
              <a:rPr lang="en-IN" sz="1300" baseline="0" dirty="0">
                <a:solidFill>
                  <a:srgbClr val="C00000"/>
                </a:solidFill>
                <a:latin typeface="Arial" pitchFamily="34" charset="0"/>
                <a:cs typeface="Arial" pitchFamily="34" charset="0"/>
              </a:rPr>
              <a:t>Modified NMC</a:t>
            </a:r>
            <a:endParaRPr lang="en-IN" sz="1300" dirty="0">
              <a:solidFill>
                <a:srgbClr val="C00000"/>
              </a:solidFill>
              <a:latin typeface="Arial" pitchFamily="34" charset="0"/>
              <a:cs typeface="Arial" pitchFamily="34" charset="0"/>
            </a:endParaRPr>
          </a:p>
        </c:rich>
      </c:tx>
      <c:overlay val="0"/>
    </c:title>
    <c:autoTitleDeleted val="0"/>
    <c:view3D>
      <c:rotX val="30"/>
      <c:rotY val="0"/>
      <c:rAngAx val="0"/>
    </c:view3D>
    <c:floor>
      <c:thickness val="0"/>
    </c:floor>
    <c:sideWall>
      <c:thickness val="0"/>
    </c:sideWall>
    <c:backWall>
      <c:thickness val="0"/>
    </c:backWall>
    <c:plotArea>
      <c:layout>
        <c:manualLayout>
          <c:layoutTarget val="inner"/>
          <c:xMode val="edge"/>
          <c:yMode val="edge"/>
          <c:x val="0.1375000641643154"/>
          <c:y val="0.22021352060722141"/>
          <c:w val="0.78944223243908296"/>
          <c:h val="0.62965311768461441"/>
        </c:manualLayout>
      </c:layout>
      <c:pie3DChart>
        <c:varyColors val="1"/>
        <c:ser>
          <c:idx val="0"/>
          <c:order val="0"/>
          <c:dLbls>
            <c:dLbl>
              <c:idx val="0"/>
              <c:layout>
                <c:manualLayout>
                  <c:x val="-0.23205751860337376"/>
                  <c:y val="6.6030361069731161E-2"/>
                </c:manualLayout>
              </c:layout>
              <c:tx>
                <c:rich>
                  <a:bodyPr/>
                  <a:lstStyle/>
                  <a:p>
                    <a:r>
                      <a:rPr lang="en-US" sz="800" dirty="0"/>
                      <a:t>Graphite/Carbon</a:t>
                    </a:r>
                    <a:r>
                      <a:rPr lang="en-US" sz="875" dirty="0"/>
                      <a:t>
48%</a:t>
                    </a:r>
                  </a:p>
                </c:rich>
              </c:tx>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AF98-9D43-AC7A-37FDD7E1CB02}"/>
                </c:ext>
              </c:extLst>
            </c:dLbl>
            <c:dLbl>
              <c:idx val="1"/>
              <c:layout>
                <c:manualLayout>
                  <c:x val="-1.2714676290463701E-2"/>
                  <c:y val="-1.8311096529600467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AF98-9D43-AC7A-37FDD7E1CB02}"/>
                </c:ext>
              </c:extLst>
            </c:dLbl>
            <c:dLbl>
              <c:idx val="2"/>
              <c:layout>
                <c:manualLayout>
                  <c:x val="-9.5883639545056871E-3"/>
                  <c:y val="-7.7607903178769325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AF98-9D43-AC7A-37FDD7E1CB02}"/>
                </c:ext>
              </c:extLst>
            </c:dLbl>
            <c:dLbl>
              <c:idx val="3"/>
              <c:layout>
                <c:manualLayout>
                  <c:x val="-8.2637795275590543E-3"/>
                  <c:y val="-5.2709244677748644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AF98-9D43-AC7A-37FDD7E1CB02}"/>
                </c:ext>
              </c:extLst>
            </c:dLbl>
            <c:dLbl>
              <c:idx val="4"/>
              <c:layout>
                <c:manualLayout>
                  <c:x val="5.0655511811023651E-2"/>
                  <c:y val="-4.4241396908719754E-2"/>
                </c:manualLayout>
              </c:layout>
              <c:tx>
                <c:rich>
                  <a:bodyPr/>
                  <a:lstStyle/>
                  <a:p>
                    <a:r>
                      <a:rPr lang="en-US" dirty="0"/>
                      <a:t>Generic/Other
19%</a:t>
                    </a:r>
                  </a:p>
                </c:rich>
              </c:tx>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4-AF98-9D43-AC7A-37FDD7E1CB02}"/>
                </c:ext>
              </c:extLst>
            </c:dLbl>
            <c:spPr>
              <a:noFill/>
              <a:ln>
                <a:noFill/>
              </a:ln>
              <a:effectLst/>
            </c:spPr>
            <c:txPr>
              <a:bodyPr/>
              <a:lstStyle/>
              <a:p>
                <a:pPr>
                  <a:defRPr sz="900" b="1">
                    <a:latin typeface="Arial" pitchFamily="34" charset="0"/>
                    <a:cs typeface="Arial" pitchFamily="34" charset="0"/>
                  </a:defRPr>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Sheet7!$H$39:$H$43</c:f>
              <c:strCache>
                <c:ptCount val="5"/>
                <c:pt idx="0">
                  <c:v>Graphite/Carbon</c:v>
                </c:pt>
                <c:pt idx="1">
                  <c:v>Li Metal</c:v>
                </c:pt>
                <c:pt idx="2">
                  <c:v>Li Containing</c:v>
                </c:pt>
                <c:pt idx="3">
                  <c:v>Si Containing</c:v>
                </c:pt>
                <c:pt idx="4">
                  <c:v>Generic/Others</c:v>
                </c:pt>
              </c:strCache>
            </c:strRef>
          </c:cat>
          <c:val>
            <c:numRef>
              <c:f>Sheet7!$I$39:$I$43</c:f>
              <c:numCache>
                <c:formatCode>General</c:formatCode>
                <c:ptCount val="5"/>
                <c:pt idx="0">
                  <c:v>13</c:v>
                </c:pt>
                <c:pt idx="1">
                  <c:v>3</c:v>
                </c:pt>
                <c:pt idx="2">
                  <c:v>4</c:v>
                </c:pt>
                <c:pt idx="3">
                  <c:v>2</c:v>
                </c:pt>
                <c:pt idx="4">
                  <c:v>5</c:v>
                </c:pt>
              </c:numCache>
            </c:numRef>
          </c:val>
          <c:extLst>
            <c:ext xmlns:c16="http://schemas.microsoft.com/office/drawing/2014/chart" uri="{C3380CC4-5D6E-409C-BE32-E72D297353CC}">
              <c16:uniqueId val="{00000005-AF98-9D43-AC7A-37FDD7E1CB02}"/>
            </c:ext>
          </c:extLst>
        </c:ser>
        <c:dLbls>
          <c:showLegendKey val="0"/>
          <c:showVal val="0"/>
          <c:showCatName val="1"/>
          <c:showSerName val="0"/>
          <c:showPercent val="1"/>
          <c:showBubbleSize val="0"/>
          <c:showLeaderLines val="1"/>
        </c:dLbls>
      </c:pie3DChart>
    </c:plotArea>
    <c:plotVisOnly val="1"/>
    <c:dispBlanksAs val="zero"/>
    <c:showDLblsOverMax val="0"/>
  </c:chart>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300">
                <a:latin typeface="Arial" pitchFamily="34" charset="0"/>
                <a:cs typeface="Arial" pitchFamily="34" charset="0"/>
              </a:defRPr>
            </a:pPr>
            <a:r>
              <a:rPr lang="en-IN" sz="1300" dirty="0">
                <a:latin typeface="Arial" pitchFamily="34" charset="0"/>
                <a:cs typeface="Arial" pitchFamily="34" charset="0"/>
              </a:rPr>
              <a:t>Anod</a:t>
            </a:r>
            <a:r>
              <a:rPr lang="en-IN" sz="1300" baseline="0" dirty="0">
                <a:latin typeface="Arial" pitchFamily="34" charset="0"/>
                <a:cs typeface="Arial" pitchFamily="34" charset="0"/>
              </a:rPr>
              <a:t>e Materials </a:t>
            </a:r>
            <a:r>
              <a:rPr lang="en-IN" sz="1300" baseline="0" dirty="0" err="1">
                <a:latin typeface="Arial" pitchFamily="34" charset="0"/>
                <a:cs typeface="Arial" pitchFamily="34" charset="0"/>
              </a:rPr>
              <a:t>Vs</a:t>
            </a:r>
            <a:r>
              <a:rPr lang="en-IN" sz="1300" baseline="0" dirty="0">
                <a:latin typeface="Arial" pitchFamily="34" charset="0"/>
                <a:cs typeface="Arial" pitchFamily="34" charset="0"/>
              </a:rPr>
              <a:t> </a:t>
            </a:r>
            <a:r>
              <a:rPr lang="en-IN" sz="1300" baseline="0" dirty="0">
                <a:solidFill>
                  <a:srgbClr val="FF0000"/>
                </a:solidFill>
                <a:latin typeface="Arial" pitchFamily="34" charset="0"/>
                <a:cs typeface="Arial" pitchFamily="34" charset="0"/>
              </a:rPr>
              <a:t>Coated NMC Cathode</a:t>
            </a:r>
            <a:endParaRPr lang="en-IN" sz="1300" dirty="0">
              <a:solidFill>
                <a:srgbClr val="FF0000"/>
              </a:solidFill>
              <a:latin typeface="Arial" pitchFamily="34" charset="0"/>
              <a:cs typeface="Arial" pitchFamily="34" charset="0"/>
            </a:endParaRPr>
          </a:p>
        </c:rich>
      </c:tx>
      <c:layout>
        <c:manualLayout>
          <c:xMode val="edge"/>
          <c:yMode val="edge"/>
          <c:x val="0.10261111111111115"/>
          <c:y val="1.8518518518518528E-2"/>
        </c:manualLayout>
      </c:layout>
      <c:overlay val="0"/>
    </c:title>
    <c:autoTitleDeleted val="0"/>
    <c:view3D>
      <c:rotX val="30"/>
      <c:rotY val="0"/>
      <c:rAngAx val="0"/>
    </c:view3D>
    <c:floor>
      <c:thickness val="0"/>
    </c:floor>
    <c:sideWall>
      <c:thickness val="0"/>
    </c:sideWall>
    <c:backWall>
      <c:thickness val="0"/>
    </c:backWall>
    <c:plotArea>
      <c:layout>
        <c:manualLayout>
          <c:layoutTarget val="inner"/>
          <c:xMode val="edge"/>
          <c:yMode val="edge"/>
          <c:x val="9.861111111111108E-2"/>
          <c:y val="0.24088509769612146"/>
          <c:w val="0.79166666666666652"/>
          <c:h val="0.65295202682997999"/>
        </c:manualLayout>
      </c:layout>
      <c:pie3DChart>
        <c:varyColors val="1"/>
        <c:ser>
          <c:idx val="0"/>
          <c:order val="0"/>
          <c:dLbls>
            <c:dLbl>
              <c:idx val="0"/>
              <c:layout>
                <c:manualLayout>
                  <c:x val="-0.25816666666666682"/>
                  <c:y val="7.7385170603674544E-2"/>
                </c:manualLayout>
              </c:layout>
              <c:spPr/>
              <c:txPr>
                <a:bodyPr/>
                <a:lstStyle/>
                <a:p>
                  <a:pPr>
                    <a:defRPr sz="800" b="1">
                      <a:latin typeface="Arial" pitchFamily="34" charset="0"/>
                      <a:cs typeface="Arial" pitchFamily="34" charset="0"/>
                    </a:defRPr>
                  </a:pPr>
                  <a:endParaRPr lang="en-US"/>
                </a:p>
              </c:txPr>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41CC-DF4C-B0E9-23A3B92E46B1}"/>
                </c:ext>
              </c:extLst>
            </c:dLbl>
            <c:dLbl>
              <c:idx val="1"/>
              <c:layout>
                <c:manualLayout>
                  <c:x val="-0.21610290901137366"/>
                  <c:y val="-7.2037037037037108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41CC-DF4C-B0E9-23A3B92E46B1}"/>
                </c:ext>
              </c:extLst>
            </c:dLbl>
            <c:dLbl>
              <c:idx val="2"/>
              <c:layout>
                <c:manualLayout>
                  <c:x val="1.7361111111111123E-3"/>
                  <c:y val="-6.0605132691746867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41CC-DF4C-B0E9-23A3B92E46B1}"/>
                </c:ext>
              </c:extLst>
            </c:dLbl>
            <c:dLbl>
              <c:idx val="3"/>
              <c:layout>
                <c:manualLayout>
                  <c:x val="1.4112423447069124E-2"/>
                  <c:y val="-1.9081364829396329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41CC-DF4C-B0E9-23A3B92E46B1}"/>
                </c:ext>
              </c:extLst>
            </c:dLbl>
            <c:dLbl>
              <c:idx val="4"/>
              <c:layout>
                <c:manualLayout>
                  <c:x val="-5.1322834645669294E-2"/>
                  <c:y val="-2.0974409448818888E-2"/>
                </c:manualLayout>
              </c:layout>
              <c:tx>
                <c:rich>
                  <a:bodyPr/>
                  <a:lstStyle/>
                  <a:p>
                    <a:r>
                      <a:rPr lang="en-US" dirty="0"/>
                      <a:t>Generic/Other
13%</a:t>
                    </a:r>
                  </a:p>
                </c:rich>
              </c:tx>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4-41CC-DF4C-B0E9-23A3B92E46B1}"/>
                </c:ext>
              </c:extLst>
            </c:dLbl>
            <c:spPr>
              <a:noFill/>
              <a:ln>
                <a:noFill/>
              </a:ln>
              <a:effectLst/>
            </c:spPr>
            <c:txPr>
              <a:bodyPr/>
              <a:lstStyle/>
              <a:p>
                <a:pPr>
                  <a:defRPr sz="900" b="1">
                    <a:latin typeface="Arial" pitchFamily="34" charset="0"/>
                    <a:cs typeface="Arial" pitchFamily="34" charset="0"/>
                  </a:defRPr>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Sheet7!$H$46:$H$50</c:f>
              <c:strCache>
                <c:ptCount val="5"/>
                <c:pt idx="0">
                  <c:v>Graphite/Carbon</c:v>
                </c:pt>
                <c:pt idx="1">
                  <c:v>Li Metal</c:v>
                </c:pt>
                <c:pt idx="2">
                  <c:v>Li Containing</c:v>
                </c:pt>
                <c:pt idx="3">
                  <c:v>Si Containing</c:v>
                </c:pt>
                <c:pt idx="4">
                  <c:v>Generic/Others</c:v>
                </c:pt>
              </c:strCache>
            </c:strRef>
          </c:cat>
          <c:val>
            <c:numRef>
              <c:f>Sheet7!$I$46:$I$50</c:f>
              <c:numCache>
                <c:formatCode>General</c:formatCode>
                <c:ptCount val="5"/>
                <c:pt idx="0">
                  <c:v>7</c:v>
                </c:pt>
                <c:pt idx="1">
                  <c:v>3</c:v>
                </c:pt>
                <c:pt idx="2">
                  <c:v>2</c:v>
                </c:pt>
                <c:pt idx="3">
                  <c:v>2</c:v>
                </c:pt>
                <c:pt idx="4">
                  <c:v>2</c:v>
                </c:pt>
              </c:numCache>
            </c:numRef>
          </c:val>
          <c:extLst>
            <c:ext xmlns:c16="http://schemas.microsoft.com/office/drawing/2014/chart" uri="{C3380CC4-5D6E-409C-BE32-E72D297353CC}">
              <c16:uniqueId val="{00000005-41CC-DF4C-B0E9-23A3B92E46B1}"/>
            </c:ext>
          </c:extLst>
        </c:ser>
        <c:dLbls>
          <c:showLegendKey val="0"/>
          <c:showVal val="0"/>
          <c:showCatName val="1"/>
          <c:showSerName val="0"/>
          <c:showPercent val="1"/>
          <c:showBubbleSize val="0"/>
          <c:showLeaderLines val="1"/>
        </c:dLbls>
      </c:pie3DChart>
    </c:plotArea>
    <c:plotVisOnly val="1"/>
    <c:dispBlanksAs val="zero"/>
    <c:showDLblsOverMax val="0"/>
  </c:chart>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latin typeface="Arial" pitchFamily="34" charset="0"/>
                <a:cs typeface="Arial" pitchFamily="34" charset="0"/>
              </a:defRPr>
            </a:pPr>
            <a:r>
              <a:rPr lang="en-IN" sz="1300" dirty="0">
                <a:latin typeface="Arial" pitchFamily="34" charset="0"/>
                <a:cs typeface="Arial" pitchFamily="34" charset="0"/>
              </a:rPr>
              <a:t>Anode</a:t>
            </a:r>
            <a:r>
              <a:rPr lang="en-IN" sz="1300" baseline="0" dirty="0">
                <a:latin typeface="Arial" pitchFamily="34" charset="0"/>
                <a:cs typeface="Arial" pitchFamily="34" charset="0"/>
              </a:rPr>
              <a:t> Materials Vs </a:t>
            </a:r>
            <a:r>
              <a:rPr lang="en-IN" sz="1300" baseline="0" dirty="0">
                <a:solidFill>
                  <a:srgbClr val="7030A0"/>
                </a:solidFill>
                <a:latin typeface="Arial" pitchFamily="34" charset="0"/>
                <a:cs typeface="Arial" pitchFamily="34" charset="0"/>
              </a:rPr>
              <a:t>NMC Mixed with Others</a:t>
            </a:r>
            <a:endParaRPr lang="en-IN" sz="1300" dirty="0">
              <a:solidFill>
                <a:srgbClr val="7030A0"/>
              </a:solidFill>
              <a:latin typeface="Arial" pitchFamily="34" charset="0"/>
              <a:cs typeface="Arial" pitchFamily="34" charset="0"/>
            </a:endParaRPr>
          </a:p>
        </c:rich>
      </c:tx>
      <c:layout>
        <c:manualLayout>
          <c:xMode val="edge"/>
          <c:yMode val="edge"/>
          <c:x val="0.11392366579177603"/>
          <c:y val="2.7777777777777811E-2"/>
        </c:manualLayout>
      </c:layout>
      <c:overlay val="0"/>
    </c:title>
    <c:autoTitleDeleted val="0"/>
    <c:view3D>
      <c:rotX val="30"/>
      <c:rotY val="0"/>
      <c:rAngAx val="0"/>
    </c:view3D>
    <c:floor>
      <c:thickness val="0"/>
    </c:floor>
    <c:sideWall>
      <c:thickness val="0"/>
    </c:sideWall>
    <c:backWall>
      <c:thickness val="0"/>
    </c:backWall>
    <c:plotArea>
      <c:layout>
        <c:manualLayout>
          <c:layoutTarget val="inner"/>
          <c:xMode val="edge"/>
          <c:yMode val="edge"/>
          <c:x val="8.4722222222222282E-2"/>
          <c:y val="0.19502296587926518"/>
          <c:w val="0.87361111111111278"/>
          <c:h val="0.66180592009332384"/>
        </c:manualLayout>
      </c:layout>
      <c:pie3DChart>
        <c:varyColors val="1"/>
        <c:ser>
          <c:idx val="0"/>
          <c:order val="0"/>
          <c:dLbls>
            <c:dLbl>
              <c:idx val="0"/>
              <c:layout>
                <c:manualLayout>
                  <c:x val="-0.24408333333333346"/>
                  <c:y val="-9.7695756780402529E-2"/>
                </c:manualLayout>
              </c:layout>
              <c:spPr/>
              <c:txPr>
                <a:bodyPr/>
                <a:lstStyle/>
                <a:p>
                  <a:pPr>
                    <a:defRPr sz="800" b="1">
                      <a:latin typeface="Arial" pitchFamily="34" charset="0"/>
                      <a:cs typeface="Arial" pitchFamily="34" charset="0"/>
                    </a:defRPr>
                  </a:pPr>
                  <a:endParaRPr lang="en-US"/>
                </a:p>
              </c:txPr>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A92C-A64F-BB03-2F3ADBFF5A34}"/>
                </c:ext>
              </c:extLst>
            </c:dLbl>
            <c:dLbl>
              <c:idx val="1"/>
              <c:layout>
                <c:manualLayout>
                  <c:x val="-7.6713692038495263E-2"/>
                  <c:y val="0"/>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A92C-A64F-BB03-2F3ADBFF5A34}"/>
                </c:ext>
              </c:extLst>
            </c:dLbl>
            <c:dLbl>
              <c:idx val="2"/>
              <c:layout>
                <c:manualLayout>
                  <c:x val="9.2504374453193511E-3"/>
                  <c:y val="-8.3279746281714737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A92C-A64F-BB03-2F3ADBFF5A34}"/>
                </c:ext>
              </c:extLst>
            </c:dLbl>
            <c:dLbl>
              <c:idx val="3"/>
              <c:layout>
                <c:manualLayout>
                  <c:x val="-5.3383639545056989E-3"/>
                  <c:y val="-2.1467993584135342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A92C-A64F-BB03-2F3ADBFF5A34}"/>
                </c:ext>
              </c:extLst>
            </c:dLbl>
            <c:dLbl>
              <c:idx val="4"/>
              <c:layout>
                <c:manualLayout>
                  <c:x val="-3.8473315835520607E-4"/>
                  <c:y val="-1.2536453776611257E-3"/>
                </c:manualLayout>
              </c:layout>
              <c:tx>
                <c:rich>
                  <a:bodyPr/>
                  <a:lstStyle/>
                  <a:p>
                    <a:r>
                      <a:rPr lang="en-US" dirty="0"/>
                      <a:t>Generic/Other
17%</a:t>
                    </a:r>
                  </a:p>
                </c:rich>
              </c:tx>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4-A92C-A64F-BB03-2F3ADBFF5A34}"/>
                </c:ext>
              </c:extLst>
            </c:dLbl>
            <c:spPr>
              <a:noFill/>
              <a:ln>
                <a:noFill/>
              </a:ln>
              <a:effectLst/>
            </c:spPr>
            <c:txPr>
              <a:bodyPr/>
              <a:lstStyle/>
              <a:p>
                <a:pPr>
                  <a:defRPr sz="900" b="1">
                    <a:latin typeface="Arial" pitchFamily="34" charset="0"/>
                    <a:cs typeface="Arial" pitchFamily="34" charset="0"/>
                  </a:defRPr>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Sheet7!$H$53:$H$57</c:f>
              <c:strCache>
                <c:ptCount val="5"/>
                <c:pt idx="0">
                  <c:v>Graphite/Carbon</c:v>
                </c:pt>
                <c:pt idx="1">
                  <c:v>Li Metal</c:v>
                </c:pt>
                <c:pt idx="2">
                  <c:v>Li Containing</c:v>
                </c:pt>
                <c:pt idx="3">
                  <c:v>Si Containing</c:v>
                </c:pt>
                <c:pt idx="4">
                  <c:v>Generic/Others</c:v>
                </c:pt>
              </c:strCache>
            </c:strRef>
          </c:cat>
          <c:val>
            <c:numRef>
              <c:f>Sheet7!$I$53:$I$57</c:f>
              <c:numCache>
                <c:formatCode>General</c:formatCode>
                <c:ptCount val="5"/>
                <c:pt idx="0">
                  <c:v>23</c:v>
                </c:pt>
                <c:pt idx="1">
                  <c:v>2</c:v>
                </c:pt>
                <c:pt idx="2">
                  <c:v>7</c:v>
                </c:pt>
                <c:pt idx="3">
                  <c:v>3</c:v>
                </c:pt>
                <c:pt idx="4">
                  <c:v>7</c:v>
                </c:pt>
              </c:numCache>
            </c:numRef>
          </c:val>
          <c:extLst>
            <c:ext xmlns:c16="http://schemas.microsoft.com/office/drawing/2014/chart" uri="{C3380CC4-5D6E-409C-BE32-E72D297353CC}">
              <c16:uniqueId val="{00000005-A92C-A64F-BB03-2F3ADBFF5A34}"/>
            </c:ext>
          </c:extLst>
        </c:ser>
        <c:dLbls>
          <c:showLegendKey val="0"/>
          <c:showVal val="0"/>
          <c:showCatName val="1"/>
          <c:showSerName val="0"/>
          <c:showPercent val="1"/>
          <c:showBubbleSize val="0"/>
          <c:showLeaderLines val="1"/>
        </c:dLbls>
      </c:pie3DChart>
    </c:plotArea>
    <c:plotVisOnly val="1"/>
    <c:dispBlanksAs val="zero"/>
    <c:showDLblsOverMax val="0"/>
  </c:chart>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3.9988434396927237E-2"/>
          <c:y val="9.1899790552526325E-2"/>
          <c:w val="0.64524557772511726"/>
          <c:h val="0.84258786458401524"/>
        </c:manualLayout>
      </c:layout>
      <c:pie3DChart>
        <c:varyColors val="1"/>
        <c:ser>
          <c:idx val="0"/>
          <c:order val="0"/>
          <c:explosion val="25"/>
          <c:dLbls>
            <c:dLbl>
              <c:idx val="3"/>
              <c:layout>
                <c:manualLayout>
                  <c:x val="1.0172514053111073E-2"/>
                  <c:y val="-3.416584637371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0-2690-2140-9553-69B9A8AB674F}"/>
                </c:ext>
              </c:extLst>
            </c:dLbl>
            <c:spPr>
              <a:noFill/>
              <a:ln>
                <a:noFill/>
              </a:ln>
              <a:effectLst/>
            </c:spPr>
            <c:txPr>
              <a:bodyPr/>
              <a:lstStyle/>
              <a:p>
                <a:pPr>
                  <a:defRPr sz="1000" b="1">
                    <a:latin typeface="Arial" pitchFamily="34" charset="0"/>
                    <a:cs typeface="Arial" pitchFamily="34" charset="0"/>
                  </a:defRPr>
                </a:pPr>
                <a:endParaRPr lang="en-US"/>
              </a:p>
            </c:txPr>
            <c:showLegendKey val="0"/>
            <c:showVal val="0"/>
            <c:showCatName val="0"/>
            <c:showSerName val="0"/>
            <c:showPercent val="1"/>
            <c:showBubbleSize val="0"/>
            <c:showLeaderLines val="1"/>
            <c:extLst>
              <c:ext xmlns:c15="http://schemas.microsoft.com/office/drawing/2012/chart" uri="{CE6537A1-D6FC-4f65-9D91-7224C49458BB}"/>
            </c:extLst>
          </c:dLbls>
          <c:cat>
            <c:strRef>
              <c:f>Sheet7!$H$65:$H$69</c:f>
              <c:strCache>
                <c:ptCount val="5"/>
                <c:pt idx="0">
                  <c:v>Graphite/Carbon</c:v>
                </c:pt>
                <c:pt idx="1">
                  <c:v>Li Metal</c:v>
                </c:pt>
                <c:pt idx="2">
                  <c:v>Li Containing</c:v>
                </c:pt>
                <c:pt idx="3">
                  <c:v>Si Containing</c:v>
                </c:pt>
                <c:pt idx="4">
                  <c:v>Generic/Others</c:v>
                </c:pt>
              </c:strCache>
            </c:strRef>
          </c:cat>
          <c:val>
            <c:numRef>
              <c:f>Sheet7!$I$65:$I$69</c:f>
              <c:numCache>
                <c:formatCode>General</c:formatCode>
                <c:ptCount val="5"/>
                <c:pt idx="0">
                  <c:v>21</c:v>
                </c:pt>
                <c:pt idx="1">
                  <c:v>2</c:v>
                </c:pt>
                <c:pt idx="2">
                  <c:v>5</c:v>
                </c:pt>
                <c:pt idx="3">
                  <c:v>1</c:v>
                </c:pt>
                <c:pt idx="4">
                  <c:v>13</c:v>
                </c:pt>
              </c:numCache>
            </c:numRef>
          </c:val>
          <c:extLst>
            <c:ext xmlns:c16="http://schemas.microsoft.com/office/drawing/2014/chart" uri="{C3380CC4-5D6E-409C-BE32-E72D297353CC}">
              <c16:uniqueId val="{00000001-2690-2140-9553-69B9A8AB674F}"/>
            </c:ext>
          </c:extLst>
        </c:ser>
        <c:dLbls>
          <c:showLegendKey val="0"/>
          <c:showVal val="0"/>
          <c:showCatName val="0"/>
          <c:showSerName val="0"/>
          <c:showPercent val="1"/>
          <c:showBubbleSize val="0"/>
          <c:showLeaderLines val="1"/>
        </c:dLbls>
      </c:pie3DChart>
    </c:plotArea>
    <c:legend>
      <c:legendPos val="r"/>
      <c:layout>
        <c:manualLayout>
          <c:xMode val="edge"/>
          <c:yMode val="edge"/>
          <c:x val="0.67628485140281192"/>
          <c:y val="0.27407703651860926"/>
          <c:w val="0.30465669140681262"/>
          <c:h val="0.48613516444146077"/>
        </c:manualLayout>
      </c:layout>
      <c:overlay val="0"/>
      <c:txPr>
        <a:bodyPr/>
        <a:lstStyle/>
        <a:p>
          <a:pPr>
            <a:defRPr sz="1000" b="1">
              <a:latin typeface="Arial" pitchFamily="34" charset="0"/>
              <a:cs typeface="Arial" pitchFamily="34" charset="0"/>
            </a:defRPr>
          </a:pPr>
          <a:endParaRPr lang="en-US"/>
        </a:p>
      </c:txPr>
    </c:legend>
    <c:plotVisOnly val="1"/>
    <c:dispBlanksAs val="zero"/>
    <c:showDLblsOverMax val="0"/>
  </c:chart>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5.2181108833088463E-2"/>
          <c:y val="0.10272970528088768"/>
          <c:w val="0.60052817219946864"/>
          <c:h val="0.84626475077597552"/>
        </c:manualLayout>
      </c:layout>
      <c:pie3DChart>
        <c:varyColors val="1"/>
        <c:ser>
          <c:idx val="0"/>
          <c:order val="0"/>
          <c:explosion val="25"/>
          <c:dLbls>
            <c:spPr>
              <a:noFill/>
              <a:ln>
                <a:noFill/>
              </a:ln>
              <a:effectLst/>
            </c:spPr>
            <c:txPr>
              <a:bodyPr/>
              <a:lstStyle/>
              <a:p>
                <a:pPr>
                  <a:defRPr b="1">
                    <a:latin typeface="Arial" pitchFamily="34" charset="0"/>
                    <a:cs typeface="Arial" pitchFamily="34" charset="0"/>
                  </a:defRPr>
                </a:pPr>
                <a:endParaRPr lang="en-US"/>
              </a:p>
            </c:txPr>
            <c:showLegendKey val="0"/>
            <c:showVal val="0"/>
            <c:showCatName val="0"/>
            <c:showSerName val="0"/>
            <c:showPercent val="1"/>
            <c:showBubbleSize val="0"/>
            <c:showLeaderLines val="1"/>
            <c:extLst>
              <c:ext xmlns:c15="http://schemas.microsoft.com/office/drawing/2012/chart" uri="{CE6537A1-D6FC-4f65-9D91-7224C49458BB}"/>
            </c:extLst>
          </c:dLbls>
          <c:cat>
            <c:strRef>
              <c:f>'[NMC batteries_EV_Final_v3.xlsx]Sheet7'!$H$60:$H$63</c:f>
              <c:strCache>
                <c:ptCount val="4"/>
                <c:pt idx="0">
                  <c:v>Unmodified NMC</c:v>
                </c:pt>
                <c:pt idx="1">
                  <c:v>Modified/Doped NMC</c:v>
                </c:pt>
                <c:pt idx="2">
                  <c:v>Coated NMC</c:v>
                </c:pt>
                <c:pt idx="3">
                  <c:v>NMC mixed with other Active Materials</c:v>
                </c:pt>
              </c:strCache>
            </c:strRef>
          </c:cat>
          <c:val>
            <c:numRef>
              <c:f>'[NMC batteries_EV_Final_v3.xlsx]Sheet7'!$I$60:$I$63</c:f>
              <c:numCache>
                <c:formatCode>General</c:formatCode>
                <c:ptCount val="4"/>
                <c:pt idx="0">
                  <c:v>9</c:v>
                </c:pt>
                <c:pt idx="1">
                  <c:v>7</c:v>
                </c:pt>
                <c:pt idx="2">
                  <c:v>7</c:v>
                </c:pt>
                <c:pt idx="3">
                  <c:v>20</c:v>
                </c:pt>
              </c:numCache>
            </c:numRef>
          </c:val>
          <c:extLst>
            <c:ext xmlns:c16="http://schemas.microsoft.com/office/drawing/2014/chart" uri="{C3380CC4-5D6E-409C-BE32-E72D297353CC}">
              <c16:uniqueId val="{00000000-1362-B94B-BD6F-359781DC09B1}"/>
            </c:ext>
          </c:extLst>
        </c:ser>
        <c:dLbls>
          <c:showLegendKey val="0"/>
          <c:showVal val="0"/>
          <c:showCatName val="0"/>
          <c:showSerName val="0"/>
          <c:showPercent val="1"/>
          <c:showBubbleSize val="0"/>
          <c:showLeaderLines val="1"/>
        </c:dLbls>
      </c:pie3DChart>
    </c:plotArea>
    <c:legend>
      <c:legendPos val="r"/>
      <c:layout>
        <c:manualLayout>
          <c:xMode val="edge"/>
          <c:yMode val="edge"/>
          <c:x val="0.66860920209002639"/>
          <c:y val="0.17023312980049338"/>
          <c:w val="0.27394558393190971"/>
          <c:h val="0.72849883631950385"/>
        </c:manualLayout>
      </c:layout>
      <c:overlay val="0"/>
      <c:txPr>
        <a:bodyPr/>
        <a:lstStyle/>
        <a:p>
          <a:pPr>
            <a:defRPr b="1">
              <a:latin typeface="Arial" pitchFamily="34" charset="0"/>
              <a:cs typeface="Arial" pitchFamily="34" charset="0"/>
            </a:defRPr>
          </a:pPr>
          <a:endParaRPr lang="en-US"/>
        </a:p>
      </c:txPr>
    </c:legend>
    <c:plotVisOnly val="1"/>
    <c:dispBlanksAs val="zero"/>
    <c:showDLblsOverMax val="0"/>
  </c:chart>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60"/>
      <c:rAngAx val="0"/>
    </c:view3D>
    <c:floor>
      <c:thickness val="0"/>
    </c:floor>
    <c:sideWall>
      <c:thickness val="0"/>
    </c:sideWall>
    <c:backWall>
      <c:thickness val="0"/>
    </c:backWall>
    <c:plotArea>
      <c:layout>
        <c:manualLayout>
          <c:layoutTarget val="inner"/>
          <c:xMode val="edge"/>
          <c:yMode val="edge"/>
          <c:x val="7.6158744464016673E-2"/>
          <c:y val="0.15083236045803572"/>
          <c:w val="0.52027521492789885"/>
          <c:h val="0.73808492931830572"/>
        </c:manualLayout>
      </c:layout>
      <c:pie3DChart>
        <c:varyColors val="1"/>
        <c:ser>
          <c:idx val="0"/>
          <c:order val="0"/>
          <c:explosion val="25"/>
          <c:dLbls>
            <c:spPr>
              <a:noFill/>
              <a:ln>
                <a:noFill/>
              </a:ln>
              <a:effectLst/>
            </c:spPr>
            <c:txPr>
              <a:bodyPr/>
              <a:lstStyle/>
              <a:p>
                <a:pPr>
                  <a:defRPr b="1"/>
                </a:pPr>
                <a:endParaRPr lang="en-US"/>
              </a:p>
            </c:txPr>
            <c:showLegendKey val="0"/>
            <c:showVal val="0"/>
            <c:showCatName val="0"/>
            <c:showSerName val="0"/>
            <c:showPercent val="1"/>
            <c:showBubbleSize val="0"/>
            <c:showLeaderLines val="0"/>
            <c:extLst>
              <c:ext xmlns:c15="http://schemas.microsoft.com/office/drawing/2012/chart" uri="{CE6537A1-D6FC-4f65-9D91-7224C49458BB}"/>
            </c:extLst>
          </c:dLbls>
          <c:cat>
            <c:strRef>
              <c:f>'[NMC batteries_EV_Final_v3.xlsx]Sheet11'!$G$6:$G$8</c:f>
              <c:strCache>
                <c:ptCount val="3"/>
                <c:pt idx="0">
                  <c:v>Graphite/Carbon</c:v>
                </c:pt>
                <c:pt idx="1">
                  <c:v>Li Containing</c:v>
                </c:pt>
                <c:pt idx="2">
                  <c:v>Generic/Others</c:v>
                </c:pt>
              </c:strCache>
            </c:strRef>
          </c:cat>
          <c:val>
            <c:numRef>
              <c:f>'[NMC batteries_EV_Final_v3.xlsx]Sheet11'!$H$6:$H$8</c:f>
              <c:numCache>
                <c:formatCode>General</c:formatCode>
                <c:ptCount val="3"/>
                <c:pt idx="0">
                  <c:v>3</c:v>
                </c:pt>
                <c:pt idx="1">
                  <c:v>2</c:v>
                </c:pt>
                <c:pt idx="2">
                  <c:v>7</c:v>
                </c:pt>
              </c:numCache>
            </c:numRef>
          </c:val>
          <c:extLst>
            <c:ext xmlns:c16="http://schemas.microsoft.com/office/drawing/2014/chart" uri="{C3380CC4-5D6E-409C-BE32-E72D297353CC}">
              <c16:uniqueId val="{00000000-2B5C-DD44-B735-29F0F6E7FA0E}"/>
            </c:ext>
          </c:extLst>
        </c:ser>
        <c:dLbls>
          <c:showLegendKey val="0"/>
          <c:showVal val="0"/>
          <c:showCatName val="0"/>
          <c:showSerName val="0"/>
          <c:showPercent val="1"/>
          <c:showBubbleSize val="0"/>
          <c:showLeaderLines val="0"/>
        </c:dLbls>
      </c:pie3DChart>
    </c:plotArea>
    <c:legend>
      <c:legendPos val="r"/>
      <c:layout>
        <c:manualLayout>
          <c:xMode val="edge"/>
          <c:yMode val="edge"/>
          <c:x val="0.63480994957242043"/>
          <c:y val="0.35529545293324821"/>
          <c:w val="0.28169197149028646"/>
          <c:h val="0.24436369440306449"/>
        </c:manualLayout>
      </c:layout>
      <c:overlay val="0"/>
      <c:txPr>
        <a:bodyPr/>
        <a:lstStyle/>
        <a:p>
          <a:pPr>
            <a:defRPr b="1"/>
          </a:pPr>
          <a:endParaRPr lang="en-US"/>
        </a:p>
      </c:txPr>
    </c:legend>
    <c:plotVisOnly val="1"/>
    <c:dispBlanksAs val="zero"/>
    <c:showDLblsOverMax val="0"/>
  </c:chart>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180"/>
      <c:rAngAx val="0"/>
    </c:view3D>
    <c:floor>
      <c:thickness val="0"/>
    </c:floor>
    <c:sideWall>
      <c:thickness val="0"/>
    </c:sideWall>
    <c:backWall>
      <c:thickness val="0"/>
    </c:backWall>
    <c:plotArea>
      <c:layout/>
      <c:pie3DChart>
        <c:varyColors val="1"/>
        <c:ser>
          <c:idx val="0"/>
          <c:order val="0"/>
          <c:explosion val="25"/>
          <c:dLbls>
            <c:spPr>
              <a:noFill/>
              <a:ln>
                <a:noFill/>
              </a:ln>
              <a:effectLst/>
            </c:spPr>
            <c:txPr>
              <a:bodyPr/>
              <a:lstStyle/>
              <a:p>
                <a:pPr>
                  <a:defRPr b="1"/>
                </a:pPr>
                <a:endParaRPr lang="en-US"/>
              </a:p>
            </c:txPr>
            <c:showLegendKey val="0"/>
            <c:showVal val="0"/>
            <c:showCatName val="0"/>
            <c:showSerName val="0"/>
            <c:showPercent val="1"/>
            <c:showBubbleSize val="0"/>
            <c:showLeaderLines val="0"/>
            <c:extLst>
              <c:ext xmlns:c15="http://schemas.microsoft.com/office/drawing/2012/chart" uri="{CE6537A1-D6FC-4f65-9D91-7224C49458BB}"/>
            </c:extLst>
          </c:dLbls>
          <c:cat>
            <c:strRef>
              <c:f>'[NMC batteries_EV_Final_v3.xlsx]Sheet11'!$G$3:$G$4</c:f>
              <c:strCache>
                <c:ptCount val="2"/>
                <c:pt idx="0">
                  <c:v>Unmodified NMC</c:v>
                </c:pt>
                <c:pt idx="1">
                  <c:v>Coated NMC</c:v>
                </c:pt>
              </c:strCache>
            </c:strRef>
          </c:cat>
          <c:val>
            <c:numRef>
              <c:f>'[NMC batteries_EV_Final_v3.xlsx]Sheet11'!$H$3:$H$4</c:f>
              <c:numCache>
                <c:formatCode>General</c:formatCode>
                <c:ptCount val="2"/>
                <c:pt idx="0">
                  <c:v>10</c:v>
                </c:pt>
                <c:pt idx="1">
                  <c:v>2</c:v>
                </c:pt>
              </c:numCache>
            </c:numRef>
          </c:val>
          <c:extLst>
            <c:ext xmlns:c16="http://schemas.microsoft.com/office/drawing/2014/chart" uri="{C3380CC4-5D6E-409C-BE32-E72D297353CC}">
              <c16:uniqueId val="{00000000-E602-3647-964B-FC8A5D0DE90F}"/>
            </c:ext>
          </c:extLst>
        </c:ser>
        <c:dLbls>
          <c:showLegendKey val="0"/>
          <c:showVal val="0"/>
          <c:showCatName val="0"/>
          <c:showSerName val="0"/>
          <c:showPercent val="1"/>
          <c:showBubbleSize val="0"/>
          <c:showLeaderLines val="0"/>
        </c:dLbls>
      </c:pie3DChart>
    </c:plotArea>
    <c:legend>
      <c:legendPos val="r"/>
      <c:overlay val="0"/>
      <c:txPr>
        <a:bodyPr/>
        <a:lstStyle/>
        <a:p>
          <a:pPr>
            <a:defRPr b="1"/>
          </a:pPr>
          <a:endParaRPr lang="en-US"/>
        </a:p>
      </c:txPr>
    </c:legend>
    <c:plotVisOnly val="1"/>
    <c:dispBlanksAs val="zero"/>
    <c:showDLblsOverMax val="0"/>
  </c:chart>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160"/>
      <c:rAngAx val="0"/>
    </c:view3D>
    <c:floor>
      <c:thickness val="0"/>
    </c:floor>
    <c:sideWall>
      <c:thickness val="0"/>
    </c:sideWall>
    <c:backWall>
      <c:thickness val="0"/>
    </c:backWall>
    <c:plotArea>
      <c:layout>
        <c:manualLayout>
          <c:layoutTarget val="inner"/>
          <c:xMode val="edge"/>
          <c:yMode val="edge"/>
          <c:x val="7.9758763743386113E-2"/>
          <c:y val="2.9166479190101197E-2"/>
          <c:w val="0.58352161215600962"/>
          <c:h val="0.85595275590551179"/>
        </c:manualLayout>
      </c:layout>
      <c:pie3DChart>
        <c:varyColors val="1"/>
        <c:ser>
          <c:idx val="0"/>
          <c:order val="0"/>
          <c:explosion val="25"/>
          <c:dLbls>
            <c:spPr>
              <a:noFill/>
              <a:ln>
                <a:noFill/>
              </a:ln>
              <a:effectLst/>
            </c:spPr>
            <c:txPr>
              <a:bodyPr/>
              <a:lstStyle/>
              <a:p>
                <a:pPr>
                  <a:defRPr b="1"/>
                </a:pPr>
                <a:endParaRPr lang="en-US"/>
              </a:p>
            </c:txPr>
            <c:showLegendKey val="0"/>
            <c:showVal val="0"/>
            <c:showCatName val="0"/>
            <c:showSerName val="0"/>
            <c:showPercent val="1"/>
            <c:showBubbleSize val="0"/>
            <c:showLeaderLines val="0"/>
            <c:extLst>
              <c:ext xmlns:c15="http://schemas.microsoft.com/office/drawing/2012/chart" uri="{CE6537A1-D6FC-4f65-9D91-7224C49458BB}"/>
            </c:extLst>
          </c:dLbls>
          <c:cat>
            <c:strRef>
              <c:f>'[NMC batteries_EV_Final_v3.xlsx]Sheet11'!$G$14:$G$15</c:f>
              <c:strCache>
                <c:ptCount val="2"/>
                <c:pt idx="0">
                  <c:v>Unmodified NMC</c:v>
                </c:pt>
                <c:pt idx="1">
                  <c:v>Mixed NMC</c:v>
                </c:pt>
              </c:strCache>
            </c:strRef>
          </c:cat>
          <c:val>
            <c:numRef>
              <c:f>'[NMC batteries_EV_Final_v3.xlsx]Sheet11'!$H$14:$H$15</c:f>
              <c:numCache>
                <c:formatCode>General</c:formatCode>
                <c:ptCount val="2"/>
                <c:pt idx="0">
                  <c:v>8</c:v>
                </c:pt>
                <c:pt idx="1">
                  <c:v>1</c:v>
                </c:pt>
              </c:numCache>
            </c:numRef>
          </c:val>
          <c:extLst>
            <c:ext xmlns:c16="http://schemas.microsoft.com/office/drawing/2014/chart" uri="{C3380CC4-5D6E-409C-BE32-E72D297353CC}">
              <c16:uniqueId val="{00000000-0DFF-6E4B-8A12-B7788086D6A1}"/>
            </c:ext>
          </c:extLst>
        </c:ser>
        <c:dLbls>
          <c:showLegendKey val="0"/>
          <c:showVal val="0"/>
          <c:showCatName val="0"/>
          <c:showSerName val="0"/>
          <c:showPercent val="1"/>
          <c:showBubbleSize val="0"/>
          <c:showLeaderLines val="0"/>
        </c:dLbls>
      </c:pie3DChart>
    </c:plotArea>
    <c:legend>
      <c:legendPos val="r"/>
      <c:layout>
        <c:manualLayout>
          <c:xMode val="edge"/>
          <c:yMode val="edge"/>
          <c:x val="0.66434774390137663"/>
          <c:y val="0.32882119422572198"/>
          <c:w val="0.29877090317338056"/>
          <c:h val="0.15069094488188986"/>
        </c:manualLayout>
      </c:layout>
      <c:overlay val="0"/>
      <c:txPr>
        <a:bodyPr/>
        <a:lstStyle/>
        <a:p>
          <a:pPr>
            <a:defRPr b="1"/>
          </a:pPr>
          <a:endParaRPr lang="en-US"/>
        </a:p>
      </c:txPr>
    </c:legend>
    <c:plotVisOnly val="1"/>
    <c:dispBlanksAs val="zero"/>
    <c:showDLblsOverMax val="0"/>
  </c:chart>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2.3093988651392981E-2"/>
          <c:y val="1.5335902135524064E-2"/>
          <c:w val="0.90295273223725758"/>
          <c:h val="0.89081850915087968"/>
        </c:manualLayout>
      </c:layout>
      <c:doughnutChart>
        <c:varyColors val="1"/>
        <c:ser>
          <c:idx val="0"/>
          <c:order val="0"/>
          <c:dLbls>
            <c:dLbl>
              <c:idx val="4"/>
              <c:tx>
                <c:rich>
                  <a:bodyPr/>
                  <a:lstStyle/>
                  <a:p>
                    <a:pPr>
                      <a:defRPr sz="800" b="1"/>
                    </a:pPr>
                    <a:r>
                      <a:rPr lang="en-IN" sz="800" b="1" dirty="0"/>
                      <a:t>DE
5%</a:t>
                    </a:r>
                  </a:p>
                </c:rich>
              </c:tx>
              <c:spPr/>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E412-6546-82D4-4A6639D155D8}"/>
                </c:ext>
              </c:extLst>
            </c:dLbl>
            <c:dLbl>
              <c:idx val="5"/>
              <c:layout>
                <c:manualLayout>
                  <c:x val="0"/>
                  <c:y val="-9.2592592592593038E-3"/>
                </c:manualLayout>
              </c:layout>
              <c:tx>
                <c:rich>
                  <a:bodyPr/>
                  <a:lstStyle/>
                  <a:p>
                    <a:pPr>
                      <a:defRPr sz="800" b="1"/>
                    </a:pPr>
                    <a:r>
                      <a:rPr lang="en-IN" sz="800" b="1"/>
                      <a:t>EP
3%</a:t>
                    </a:r>
                  </a:p>
                </c:rich>
              </c:tx>
              <c:spPr/>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E412-6546-82D4-4A6639D155D8}"/>
                </c:ext>
              </c:extLst>
            </c:dLbl>
            <c:dLbl>
              <c:idx val="6"/>
              <c:layout>
                <c:manualLayout>
                  <c:x val="5.5553368328958878E-3"/>
                  <c:y val="-1.388888888888893E-2"/>
                </c:manualLayout>
              </c:layout>
              <c:tx>
                <c:rich>
                  <a:bodyPr/>
                  <a:lstStyle/>
                  <a:p>
                    <a:pPr>
                      <a:defRPr sz="800" b="1"/>
                    </a:pPr>
                    <a:r>
                      <a:rPr lang="en-IN" sz="800" b="1" dirty="0"/>
                      <a:t>WO
3%</a:t>
                    </a:r>
                  </a:p>
                </c:rich>
              </c:tx>
              <c:spPr/>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E412-6546-82D4-4A6639D155D8}"/>
                </c:ext>
              </c:extLst>
            </c:dLbl>
            <c:spPr>
              <a:noFill/>
              <a:ln>
                <a:noFill/>
              </a:ln>
              <a:effectLst/>
            </c:spPr>
            <c:txPr>
              <a:bodyPr/>
              <a:lstStyle/>
              <a:p>
                <a:pPr>
                  <a:defRPr sz="1200" b="1"/>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'[NMC batteries_EV_Final_v3.xlsx]Sheet4'!$E$10:$E$16</c:f>
              <c:strCache>
                <c:ptCount val="7"/>
                <c:pt idx="0">
                  <c:v>KR</c:v>
                </c:pt>
                <c:pt idx="1">
                  <c:v>CN</c:v>
                </c:pt>
                <c:pt idx="2">
                  <c:v>JP</c:v>
                </c:pt>
                <c:pt idx="3">
                  <c:v>US</c:v>
                </c:pt>
                <c:pt idx="4">
                  <c:v>DE</c:v>
                </c:pt>
                <c:pt idx="5">
                  <c:v>EP</c:v>
                </c:pt>
                <c:pt idx="6">
                  <c:v>WO</c:v>
                </c:pt>
              </c:strCache>
            </c:strRef>
          </c:cat>
          <c:val>
            <c:numRef>
              <c:f>'[NMC batteries_EV_Final_v3.xlsx]Sheet4'!$F$10:$F$16</c:f>
              <c:numCache>
                <c:formatCode>General</c:formatCode>
                <c:ptCount val="7"/>
                <c:pt idx="0">
                  <c:v>57</c:v>
                </c:pt>
                <c:pt idx="1">
                  <c:v>55</c:v>
                </c:pt>
                <c:pt idx="2">
                  <c:v>38</c:v>
                </c:pt>
                <c:pt idx="3">
                  <c:v>31</c:v>
                </c:pt>
                <c:pt idx="4">
                  <c:v>10</c:v>
                </c:pt>
                <c:pt idx="5">
                  <c:v>5</c:v>
                </c:pt>
                <c:pt idx="6">
                  <c:v>5</c:v>
                </c:pt>
              </c:numCache>
            </c:numRef>
          </c:val>
          <c:extLst>
            <c:ext xmlns:c16="http://schemas.microsoft.com/office/drawing/2014/chart" uri="{C3380CC4-5D6E-409C-BE32-E72D297353CC}">
              <c16:uniqueId val="{00000003-E412-6546-82D4-4A6639D155D8}"/>
            </c:ext>
          </c:extLst>
        </c:ser>
        <c:dLbls>
          <c:showLegendKey val="0"/>
          <c:showVal val="0"/>
          <c:showCatName val="1"/>
          <c:showSerName val="0"/>
          <c:showPercent val="1"/>
          <c:showBubbleSize val="0"/>
          <c:showLeaderLines val="1"/>
        </c:dLbls>
        <c:firstSliceAng val="0"/>
        <c:holeSize val="50"/>
      </c:doughnutChart>
    </c:plotArea>
    <c:plotVisOnly val="1"/>
    <c:dispBlanksAs val="zero"/>
    <c:showDLblsOverMax val="0"/>
  </c:chart>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160"/>
      <c:rAngAx val="0"/>
    </c:view3D>
    <c:floor>
      <c:thickness val="0"/>
    </c:floor>
    <c:sideWall>
      <c:thickness val="0"/>
    </c:sideWall>
    <c:backWall>
      <c:thickness val="0"/>
    </c:backWall>
    <c:plotArea>
      <c:layout>
        <c:manualLayout>
          <c:layoutTarget val="inner"/>
          <c:xMode val="edge"/>
          <c:yMode val="edge"/>
          <c:x val="3.9557009899828931E-2"/>
          <c:y val="0.11074561403508772"/>
          <c:w val="0.56740240409498888"/>
          <c:h val="0.83552631578947367"/>
        </c:manualLayout>
      </c:layout>
      <c:pie3DChart>
        <c:varyColors val="1"/>
        <c:ser>
          <c:idx val="0"/>
          <c:order val="0"/>
          <c:explosion val="25"/>
          <c:dLbls>
            <c:spPr>
              <a:noFill/>
              <a:ln>
                <a:noFill/>
              </a:ln>
              <a:effectLst/>
            </c:spPr>
            <c:txPr>
              <a:bodyPr/>
              <a:lstStyle/>
              <a:p>
                <a:pPr>
                  <a:defRPr b="1"/>
                </a:pPr>
                <a:endParaRPr lang="en-US"/>
              </a:p>
            </c:txPr>
            <c:showLegendKey val="0"/>
            <c:showVal val="0"/>
            <c:showCatName val="0"/>
            <c:showSerName val="0"/>
            <c:showPercent val="1"/>
            <c:showBubbleSize val="0"/>
            <c:showLeaderLines val="0"/>
            <c:extLst>
              <c:ext xmlns:c15="http://schemas.microsoft.com/office/drawing/2012/chart" uri="{CE6537A1-D6FC-4f65-9D91-7224C49458BB}"/>
            </c:extLst>
          </c:dLbls>
          <c:cat>
            <c:strRef>
              <c:f>'[NMC batteries_EV_Final_v3.xlsx]Sheet11'!$G$17:$G$18</c:f>
              <c:strCache>
                <c:ptCount val="2"/>
                <c:pt idx="0">
                  <c:v>Graphite/Carbon</c:v>
                </c:pt>
                <c:pt idx="1">
                  <c:v>Generic/Others</c:v>
                </c:pt>
              </c:strCache>
            </c:strRef>
          </c:cat>
          <c:val>
            <c:numRef>
              <c:f>'[NMC batteries_EV_Final_v3.xlsx]Sheet11'!$H$17:$H$18</c:f>
              <c:numCache>
                <c:formatCode>General</c:formatCode>
                <c:ptCount val="2"/>
                <c:pt idx="0">
                  <c:v>9</c:v>
                </c:pt>
                <c:pt idx="1">
                  <c:v>1</c:v>
                </c:pt>
              </c:numCache>
            </c:numRef>
          </c:val>
          <c:extLst>
            <c:ext xmlns:c16="http://schemas.microsoft.com/office/drawing/2014/chart" uri="{C3380CC4-5D6E-409C-BE32-E72D297353CC}">
              <c16:uniqueId val="{00000000-9EC6-4C46-8456-52DCD3840497}"/>
            </c:ext>
          </c:extLst>
        </c:ser>
        <c:dLbls>
          <c:showLegendKey val="0"/>
          <c:showVal val="0"/>
          <c:showCatName val="0"/>
          <c:showSerName val="0"/>
          <c:showPercent val="1"/>
          <c:showBubbleSize val="0"/>
          <c:showLeaderLines val="0"/>
        </c:dLbls>
      </c:pie3DChart>
    </c:plotArea>
    <c:legend>
      <c:legendPos val="r"/>
      <c:layout>
        <c:manualLayout>
          <c:xMode val="edge"/>
          <c:yMode val="edge"/>
          <c:x val="0.6337135590946662"/>
          <c:y val="0.39875915181654931"/>
          <c:w val="0.2982758237518246"/>
          <c:h val="0.15862204724409448"/>
        </c:manualLayout>
      </c:layout>
      <c:overlay val="0"/>
      <c:txPr>
        <a:bodyPr/>
        <a:lstStyle/>
        <a:p>
          <a:pPr>
            <a:defRPr b="1"/>
          </a:pPr>
          <a:endParaRPr lang="en-US"/>
        </a:p>
      </c:txPr>
    </c:legend>
    <c:plotVisOnly val="1"/>
    <c:dispBlanksAs val="zero"/>
    <c:showDLblsOverMax val="0"/>
  </c:chart>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dLbls>
            <c:dLbl>
              <c:idx val="0"/>
              <c:layout>
                <c:manualLayout>
                  <c:x val="-1.9753205532078651E-2"/>
                  <c:y val="-5.024465487668633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E55-464F-B6DB-53BA4DF88031}"/>
                </c:ext>
              </c:extLst>
            </c:dLbl>
            <c:dLbl>
              <c:idx val="1"/>
              <c:layout>
                <c:manualLayout>
                  <c:x val="-2.1296293708528532E-2"/>
                  <c:y val="-5.287671032726930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E55-464F-B6DB-53BA4DF88031}"/>
                </c:ext>
              </c:extLst>
            </c:dLbl>
            <c:dLbl>
              <c:idx val="2"/>
              <c:layout>
                <c:manualLayout>
                  <c:x val="-2.253098297232153E-2"/>
                  <c:y val="-5.750628922448816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E55-464F-B6DB-53BA4DF88031}"/>
                </c:ext>
              </c:extLst>
            </c:dLbl>
            <c:dLbl>
              <c:idx val="3"/>
              <c:layout>
                <c:manualLayout>
                  <c:x val="-3.3641971220718984E-2"/>
                  <c:y val="-5.355820604861373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E55-464F-B6DB-53BA4DF88031}"/>
                </c:ext>
              </c:extLst>
            </c:dLbl>
            <c:dLbl>
              <c:idx val="4"/>
              <c:layout>
                <c:manualLayout>
                  <c:x val="-2.4999996962185595E-2"/>
                  <c:y val="-3.49929267423408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E55-464F-B6DB-53BA4DF88031}"/>
                </c:ext>
              </c:extLst>
            </c:dLbl>
            <c:dLbl>
              <c:idx val="5"/>
              <c:layout>
                <c:manualLayout>
                  <c:x val="-2.5308638899990403E-2"/>
                  <c:y val="-6.281736384305149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E55-464F-B6DB-53BA4DF88031}"/>
                </c:ext>
              </c:extLst>
            </c:dLbl>
            <c:dLbl>
              <c:idx val="6"/>
              <c:layout>
                <c:manualLayout>
                  <c:x val="-4.3209871292666555E-2"/>
                  <c:y val="-5.301681875083819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E55-464F-B6DB-53BA4DF88031}"/>
                </c:ext>
              </c:extLst>
            </c:dLbl>
            <c:dLbl>
              <c:idx val="7"/>
              <c:layout>
                <c:manualLayout>
                  <c:x val="-3.5493822847547547E-2"/>
                  <c:y val="-3.97626140631286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E55-464F-B6DB-53BA4DF88031}"/>
                </c:ext>
              </c:extLst>
            </c:dLbl>
            <c:dLbl>
              <c:idx val="8"/>
              <c:layout>
                <c:manualLayout>
                  <c:x val="-2.7777774402428526E-2"/>
                  <c:y val="-6.627102343854768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E55-464F-B6DB-53BA4DF88031}"/>
                </c:ext>
              </c:extLst>
            </c:dLbl>
            <c:dLbl>
              <c:idx val="9"/>
              <c:layout>
                <c:manualLayout>
                  <c:x val="-2.9320984091452285E-2"/>
                  <c:y val="-5.301681875083819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E55-464F-B6DB-53BA4DF88031}"/>
                </c:ext>
              </c:extLst>
            </c:dLbl>
            <c:spPr>
              <a:noFill/>
              <a:ln>
                <a:noFill/>
              </a:ln>
              <a:effectLst/>
            </c:spPr>
            <c:txPr>
              <a:bodyPr/>
              <a:lstStyle/>
              <a:p>
                <a:pPr>
                  <a:defRPr sz="12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'[NMC batteries_EV_Final_v3.xlsx]Sheet6'!$E$8:$E$17</c:f>
              <c:strCache>
                <c:ptCount val="10"/>
                <c:pt idx="0">
                  <c:v>2008</c:v>
                </c:pt>
                <c:pt idx="1">
                  <c:v>2010</c:v>
                </c:pt>
                <c:pt idx="2">
                  <c:v>2011</c:v>
                </c:pt>
                <c:pt idx="3">
                  <c:v>2012</c:v>
                </c:pt>
                <c:pt idx="4">
                  <c:v>2013</c:v>
                </c:pt>
                <c:pt idx="5">
                  <c:v>2014</c:v>
                </c:pt>
                <c:pt idx="6">
                  <c:v>2015</c:v>
                </c:pt>
                <c:pt idx="7">
                  <c:v>2016</c:v>
                </c:pt>
                <c:pt idx="8">
                  <c:v>2017</c:v>
                </c:pt>
                <c:pt idx="9">
                  <c:v>2018</c:v>
                </c:pt>
              </c:strCache>
            </c:strRef>
          </c:cat>
          <c:val>
            <c:numRef>
              <c:f>'[NMC batteries_EV_Final_v3.xlsx]Sheet6'!$F$8:$F$17</c:f>
              <c:numCache>
                <c:formatCode>General</c:formatCode>
                <c:ptCount val="10"/>
                <c:pt idx="0">
                  <c:v>1</c:v>
                </c:pt>
                <c:pt idx="1">
                  <c:v>5</c:v>
                </c:pt>
                <c:pt idx="2">
                  <c:v>2</c:v>
                </c:pt>
                <c:pt idx="3">
                  <c:v>16</c:v>
                </c:pt>
                <c:pt idx="4">
                  <c:v>16</c:v>
                </c:pt>
                <c:pt idx="5">
                  <c:v>14</c:v>
                </c:pt>
                <c:pt idx="6">
                  <c:v>17</c:v>
                </c:pt>
                <c:pt idx="7">
                  <c:v>33</c:v>
                </c:pt>
                <c:pt idx="8">
                  <c:v>41</c:v>
                </c:pt>
                <c:pt idx="9">
                  <c:v>56</c:v>
                </c:pt>
              </c:numCache>
            </c:numRef>
          </c:val>
          <c:smooth val="0"/>
          <c:extLst>
            <c:ext xmlns:c16="http://schemas.microsoft.com/office/drawing/2014/chart" uri="{C3380CC4-5D6E-409C-BE32-E72D297353CC}">
              <c16:uniqueId val="{0000000A-0E55-464F-B6DB-53BA4DF88031}"/>
            </c:ext>
          </c:extLst>
        </c:ser>
        <c:dLbls>
          <c:showLegendKey val="0"/>
          <c:showVal val="0"/>
          <c:showCatName val="0"/>
          <c:showSerName val="0"/>
          <c:showPercent val="0"/>
          <c:showBubbleSize val="0"/>
        </c:dLbls>
        <c:marker val="1"/>
        <c:smooth val="0"/>
        <c:axId val="119992320"/>
        <c:axId val="119993856"/>
      </c:lineChart>
      <c:catAx>
        <c:axId val="119992320"/>
        <c:scaling>
          <c:orientation val="minMax"/>
        </c:scaling>
        <c:delete val="0"/>
        <c:axPos val="b"/>
        <c:numFmt formatCode="General" sourceLinked="0"/>
        <c:majorTickMark val="out"/>
        <c:minorTickMark val="none"/>
        <c:tickLblPos val="nextTo"/>
        <c:txPr>
          <a:bodyPr/>
          <a:lstStyle/>
          <a:p>
            <a:pPr>
              <a:defRPr sz="1200" b="1"/>
            </a:pPr>
            <a:endParaRPr lang="en-US"/>
          </a:p>
        </c:txPr>
        <c:crossAx val="119993856"/>
        <c:crosses val="autoZero"/>
        <c:auto val="1"/>
        <c:lblAlgn val="ctr"/>
        <c:lblOffset val="100"/>
        <c:noMultiLvlLbl val="0"/>
      </c:catAx>
      <c:valAx>
        <c:axId val="119993856"/>
        <c:scaling>
          <c:orientation val="minMax"/>
        </c:scaling>
        <c:delete val="0"/>
        <c:axPos val="l"/>
        <c:numFmt formatCode="General" sourceLinked="1"/>
        <c:majorTickMark val="out"/>
        <c:minorTickMark val="none"/>
        <c:tickLblPos val="nextTo"/>
        <c:txPr>
          <a:bodyPr/>
          <a:lstStyle/>
          <a:p>
            <a:pPr>
              <a:defRPr sz="1200" b="1"/>
            </a:pPr>
            <a:endParaRPr lang="en-US"/>
          </a:p>
        </c:txPr>
        <c:crossAx val="119992320"/>
        <c:crosses val="autoZero"/>
        <c:crossBetween val="between"/>
      </c:valAx>
    </c:plotArea>
    <c:plotVisOnly val="1"/>
    <c:dispBlanksAs val="zero"/>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1"/>
          <c:order val="1"/>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Sheet2!$F$9:$F$19</c:f>
            </c:multiLvlStrRef>
          </c:cat>
          <c:val>
            <c:numRef>
              <c:f>Sheet2!$G$9:$G$19</c:f>
            </c:numRef>
          </c:val>
          <c:extLst>
            <c:ext xmlns:c16="http://schemas.microsoft.com/office/drawing/2014/chart" uri="{C3380CC4-5D6E-409C-BE32-E72D297353CC}">
              <c16:uniqueId val="{00000000-BB9B-1244-90C6-B52859D4A73C}"/>
            </c:ext>
          </c:extLst>
        </c:ser>
        <c:ser>
          <c:idx val="0"/>
          <c:order val="0"/>
          <c:invertIfNegative val="0"/>
          <c:dLbls>
            <c:spPr>
              <a:noFill/>
              <a:ln>
                <a:noFill/>
              </a:ln>
              <a:effectLst/>
            </c:spPr>
            <c:txPr>
              <a:bodyPr/>
              <a:lstStyle/>
              <a:p>
                <a:pPr>
                  <a:defRPr sz="12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'[NMC batteries_EV_Final_v3.xlsx]Sheet2'!$F$9:$F$19</c:f>
              <c:strCache>
                <c:ptCount val="11"/>
                <c:pt idx="0">
                  <c:v>LG CHEMICAL LTD</c:v>
                </c:pt>
                <c:pt idx="1">
                  <c:v>JOHNSON CONTROLS TECH CO</c:v>
                </c:pt>
                <c:pt idx="2">
                  <c:v>HITACHI </c:v>
                </c:pt>
                <c:pt idx="3">
                  <c:v>TOYOTA MOTOR CO LTD</c:v>
                </c:pt>
                <c:pt idx="4">
                  <c:v>AUTOMOTIVE ENERGY SUPPLY CORP</c:v>
                </c:pt>
                <c:pt idx="5">
                  <c:v>KOREA IND TECH INST</c:v>
                </c:pt>
                <c:pt idx="6">
                  <c:v>WANXIANG GROUP CO LTD</c:v>
                </c:pt>
                <c:pt idx="7">
                  <c:v>NISSAN MOTOR</c:v>
                </c:pt>
                <c:pt idx="8">
                  <c:v>LI-TEC BATTERY GMBH</c:v>
                </c:pt>
                <c:pt idx="9">
                  <c:v>SAMSUNG</c:v>
                </c:pt>
                <c:pt idx="10">
                  <c:v>BOSCH GMBH ROBERT</c:v>
                </c:pt>
              </c:strCache>
            </c:strRef>
          </c:cat>
          <c:val>
            <c:numRef>
              <c:f>'[NMC batteries_EV_Final_v3.xlsx]Sheet2'!$G$9:$G$19</c:f>
              <c:numCache>
                <c:formatCode>General</c:formatCode>
                <c:ptCount val="11"/>
                <c:pt idx="0">
                  <c:v>43</c:v>
                </c:pt>
                <c:pt idx="1">
                  <c:v>12</c:v>
                </c:pt>
                <c:pt idx="2">
                  <c:v>9</c:v>
                </c:pt>
                <c:pt idx="3">
                  <c:v>8</c:v>
                </c:pt>
                <c:pt idx="4">
                  <c:v>7</c:v>
                </c:pt>
                <c:pt idx="5">
                  <c:v>7</c:v>
                </c:pt>
                <c:pt idx="6">
                  <c:v>6</c:v>
                </c:pt>
                <c:pt idx="7">
                  <c:v>5</c:v>
                </c:pt>
                <c:pt idx="8">
                  <c:v>5</c:v>
                </c:pt>
                <c:pt idx="9">
                  <c:v>4</c:v>
                </c:pt>
                <c:pt idx="10">
                  <c:v>4</c:v>
                </c:pt>
              </c:numCache>
            </c:numRef>
          </c:val>
          <c:extLst>
            <c:ext xmlns:c16="http://schemas.microsoft.com/office/drawing/2014/chart" uri="{C3380CC4-5D6E-409C-BE32-E72D297353CC}">
              <c16:uniqueId val="{00000001-BB9B-1244-90C6-B52859D4A73C}"/>
            </c:ext>
          </c:extLst>
        </c:ser>
        <c:dLbls>
          <c:showLegendKey val="0"/>
          <c:showVal val="1"/>
          <c:showCatName val="0"/>
          <c:showSerName val="0"/>
          <c:showPercent val="0"/>
          <c:showBubbleSize val="0"/>
        </c:dLbls>
        <c:gapWidth val="75"/>
        <c:shape val="box"/>
        <c:axId val="132326144"/>
        <c:axId val="132327680"/>
        <c:axId val="0"/>
      </c:bar3DChart>
      <c:catAx>
        <c:axId val="132326144"/>
        <c:scaling>
          <c:orientation val="minMax"/>
        </c:scaling>
        <c:delete val="0"/>
        <c:axPos val="b"/>
        <c:numFmt formatCode="General" sourceLinked="0"/>
        <c:majorTickMark val="none"/>
        <c:minorTickMark val="none"/>
        <c:tickLblPos val="nextTo"/>
        <c:txPr>
          <a:bodyPr/>
          <a:lstStyle/>
          <a:p>
            <a:pPr>
              <a:defRPr sz="1100" b="1"/>
            </a:pPr>
            <a:endParaRPr lang="en-US"/>
          </a:p>
        </c:txPr>
        <c:crossAx val="132327680"/>
        <c:crosses val="autoZero"/>
        <c:auto val="1"/>
        <c:lblAlgn val="ctr"/>
        <c:lblOffset val="100"/>
        <c:noMultiLvlLbl val="0"/>
      </c:catAx>
      <c:valAx>
        <c:axId val="132327680"/>
        <c:scaling>
          <c:orientation val="minMax"/>
        </c:scaling>
        <c:delete val="0"/>
        <c:axPos val="l"/>
        <c:numFmt formatCode="General" sourceLinked="1"/>
        <c:majorTickMark val="none"/>
        <c:minorTickMark val="none"/>
        <c:tickLblPos val="nextTo"/>
        <c:txPr>
          <a:bodyPr/>
          <a:lstStyle/>
          <a:p>
            <a:pPr>
              <a:defRPr b="1"/>
            </a:pPr>
            <a:endParaRPr lang="en-US"/>
          </a:p>
        </c:txPr>
        <c:crossAx val="132326144"/>
        <c:crosses val="autoZero"/>
        <c:crossBetween val="between"/>
        <c:majorUnit val="10"/>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dLbls>
          <c:showLegendKey val="0"/>
          <c:showVal val="1"/>
          <c:showCatName val="1"/>
          <c:showSerName val="0"/>
          <c:showPercent val="0"/>
          <c:showBubbleSize val="0"/>
          <c:showLeaderLines val="0"/>
        </c:dLbls>
      </c:pie3DChart>
      <c:spPr>
        <a:noFill/>
        <a:ln w="25400">
          <a:noFill/>
        </a:ln>
        <a:effectLst/>
      </c:spPr>
    </c:plotArea>
    <c:plotVisOnly val="1"/>
    <c:dispBlanksAs val="zero"/>
    <c:showDLblsOverMax val="0"/>
  </c:chart>
  <c:spPr>
    <a:noFill/>
    <a:ln w="9525" cap="flat" cmpd="sng" algn="ctr">
      <a:noFill/>
      <a:round/>
    </a:ln>
    <a:effectLst/>
  </c:spPr>
  <c:txPr>
    <a:bodyPr/>
    <a:lstStyle/>
    <a:p>
      <a:pPr>
        <a:defRPr/>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270"/>
      <c:rAngAx val="0"/>
    </c:view3D>
    <c:floor>
      <c:thickness val="0"/>
    </c:floor>
    <c:sideWall>
      <c:thickness val="0"/>
    </c:sideWall>
    <c:backWall>
      <c:thickness val="0"/>
    </c:backWall>
    <c:plotArea>
      <c:layout>
        <c:manualLayout>
          <c:layoutTarget val="inner"/>
          <c:xMode val="edge"/>
          <c:yMode val="edge"/>
          <c:x val="4.8611111111111112E-2"/>
          <c:y val="0.05"/>
          <c:w val="0.9"/>
          <c:h val="0.8666666666666667"/>
        </c:manualLayout>
      </c:layout>
      <c:pie3DChart>
        <c:varyColors val="1"/>
        <c:ser>
          <c:idx val="0"/>
          <c:order val="0"/>
          <c:explosion val="25"/>
          <c:dLbls>
            <c:dLbl>
              <c:idx val="0"/>
              <c:layout>
                <c:manualLayout>
                  <c:x val="-0.23059722222222262"/>
                  <c:y val="3.6000656167979012E-2"/>
                </c:manualLayout>
              </c:layout>
              <c:spPr/>
              <c:txPr>
                <a:bodyPr/>
                <a:lstStyle/>
                <a:p>
                  <a:pPr>
                    <a:defRPr sz="1000" b="1"/>
                  </a:pPr>
                  <a:endParaRPr lang="en-US"/>
                </a:p>
              </c:txPr>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5246-3441-9B7B-DC180B3E2B07}"/>
                </c:ext>
              </c:extLst>
            </c:dLbl>
            <c:dLbl>
              <c:idx val="1"/>
              <c:spPr/>
              <c:txPr>
                <a:bodyPr/>
                <a:lstStyle/>
                <a:p>
                  <a:pPr>
                    <a:defRPr sz="1000" b="1"/>
                  </a:pPr>
                  <a:endParaRPr lang="en-US"/>
                </a:p>
              </c:txPr>
              <c:showLegendKey val="0"/>
              <c:showVal val="0"/>
              <c:showCatName val="1"/>
              <c:showSerName val="0"/>
              <c:showPercent val="1"/>
              <c:showBubbleSize val="0"/>
              <c:extLst>
                <c:ext xmlns:c16="http://schemas.microsoft.com/office/drawing/2014/chart" uri="{C3380CC4-5D6E-409C-BE32-E72D297353CC}">
                  <c16:uniqueId val="{00000001-5246-3441-9B7B-DC180B3E2B07}"/>
                </c:ext>
              </c:extLst>
            </c:dLbl>
            <c:spPr>
              <a:noFill/>
              <a:ln>
                <a:noFill/>
              </a:ln>
              <a:effectLst/>
            </c:spPr>
            <c:txPr>
              <a:bodyPr/>
              <a:lstStyle/>
              <a:p>
                <a:pPr>
                  <a:defRPr sz="1200" b="1"/>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Sheet9!$H$12:$H$13</c:f>
              <c:strCache>
                <c:ptCount val="2"/>
                <c:pt idx="0">
                  <c:v>H01M</c:v>
                </c:pt>
                <c:pt idx="1">
                  <c:v>Others</c:v>
                </c:pt>
              </c:strCache>
            </c:strRef>
          </c:cat>
          <c:val>
            <c:numRef>
              <c:f>Sheet9!$I$12:$I$13</c:f>
              <c:numCache>
                <c:formatCode>General</c:formatCode>
                <c:ptCount val="2"/>
                <c:pt idx="0">
                  <c:v>189</c:v>
                </c:pt>
                <c:pt idx="1">
                  <c:v>11</c:v>
                </c:pt>
              </c:numCache>
            </c:numRef>
          </c:val>
          <c:extLst>
            <c:ext xmlns:c16="http://schemas.microsoft.com/office/drawing/2014/chart" uri="{C3380CC4-5D6E-409C-BE32-E72D297353CC}">
              <c16:uniqueId val="{00000002-5246-3441-9B7B-DC180B3E2B07}"/>
            </c:ext>
          </c:extLst>
        </c:ser>
        <c:dLbls>
          <c:showLegendKey val="0"/>
          <c:showVal val="0"/>
          <c:showCatName val="1"/>
          <c:showSerName val="0"/>
          <c:showPercent val="1"/>
          <c:showBubbleSize val="0"/>
          <c:showLeaderLines val="1"/>
        </c:dLbls>
      </c:pie3DChart>
    </c:plotArea>
    <c:plotVisOnly val="1"/>
    <c:dispBlanksAs val="zero"/>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9.0277777777777693E-2"/>
          <c:y val="4.8611111111111112E-2"/>
          <c:w val="0.81388888888888966"/>
          <c:h val="0.77314814814814914"/>
        </c:manualLayout>
      </c:layout>
      <c:pie3DChart>
        <c:varyColors val="1"/>
        <c:ser>
          <c:idx val="0"/>
          <c:order val="0"/>
          <c:explosion val="25"/>
          <c:dLbls>
            <c:dLbl>
              <c:idx val="2"/>
              <c:layout>
                <c:manualLayout>
                  <c:x val="-6.9444444444444545E-4"/>
                  <c:y val="0.15969160104986876"/>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9992-B943-8514-41D861DF4BD5}"/>
                </c:ext>
              </c:extLst>
            </c:dLbl>
            <c:dLbl>
              <c:idx val="3"/>
              <c:layout>
                <c:manualLayout>
                  <c:x val="3.8094050743657043E-2"/>
                  <c:y val="8.562846310877828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9992-B943-8514-41D861DF4BD5}"/>
                </c:ext>
              </c:extLst>
            </c:dLbl>
            <c:dLbl>
              <c:idx val="4"/>
              <c:layout>
                <c:manualLayout>
                  <c:x val="7.5728669162256373E-2"/>
                  <c:y val="6.5068379610443469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9992-B943-8514-41D861DF4BD5}"/>
                </c:ext>
              </c:extLst>
            </c:dLbl>
            <c:dLbl>
              <c:idx val="5"/>
              <c:layout>
                <c:manualLayout>
                  <c:x val="0.18746762187513452"/>
                  <c:y val="6.9210526315789472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9992-B943-8514-41D861DF4BD5}"/>
                </c:ext>
              </c:extLst>
            </c:dLbl>
            <c:dLbl>
              <c:idx val="6"/>
              <c:layout>
                <c:manualLayout>
                  <c:x val="0.12002667699324476"/>
                  <c:y val="0.1093849288575770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4-9992-B943-8514-41D861DF4BD5}"/>
                </c:ext>
              </c:extLst>
            </c:dLbl>
            <c:dLbl>
              <c:idx val="7"/>
              <c:layout>
                <c:manualLayout>
                  <c:x val="-2.4156058617672789E-2"/>
                  <c:y val="0.174025226013415"/>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9992-B943-8514-41D861DF4BD5}"/>
                </c:ext>
              </c:extLst>
            </c:dLbl>
            <c:dLbl>
              <c:idx val="8"/>
              <c:layout>
                <c:manualLayout>
                  <c:x val="1.138888888888892E-3"/>
                  <c:y val="5.9683945756780404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6-9992-B943-8514-41D861DF4BD5}"/>
                </c:ext>
              </c:extLst>
            </c:dLbl>
            <c:dLbl>
              <c:idx val="9"/>
              <c:layout>
                <c:manualLayout>
                  <c:x val="1.0721569639860613E-2"/>
                  <c:y val="-8.7330432380163026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9992-B943-8514-41D861DF4BD5}"/>
                </c:ext>
              </c:extLst>
            </c:dLbl>
            <c:spPr>
              <a:noFill/>
              <a:ln>
                <a:noFill/>
              </a:ln>
              <a:effectLst/>
            </c:spPr>
            <c:txPr>
              <a:bodyPr/>
              <a:lstStyle/>
              <a:p>
                <a:pPr>
                  <a:defRPr b="1"/>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Sheet10!$F$26:$F$35</c:f>
              <c:strCache>
                <c:ptCount val="10"/>
                <c:pt idx="0">
                  <c:v>H01M0004505 </c:v>
                </c:pt>
                <c:pt idx="1">
                  <c:v>H01M000436 </c:v>
                </c:pt>
                <c:pt idx="2">
                  <c:v>H01M00100525 </c:v>
                </c:pt>
                <c:pt idx="3">
                  <c:v>H01M0010052 </c:v>
                </c:pt>
                <c:pt idx="4">
                  <c:v>H01M0004525 </c:v>
                </c:pt>
                <c:pt idx="5">
                  <c:v>H01M000462 </c:v>
                </c:pt>
                <c:pt idx="6">
                  <c:v>H01M00100585 </c:v>
                </c:pt>
                <c:pt idx="7">
                  <c:v>H01M000413 </c:v>
                </c:pt>
                <c:pt idx="8">
                  <c:v>H01M0004131 </c:v>
                </c:pt>
                <c:pt idx="9">
                  <c:v>Others</c:v>
                </c:pt>
              </c:strCache>
            </c:strRef>
          </c:cat>
          <c:val>
            <c:numRef>
              <c:f>Sheet10!$G$26:$G$35</c:f>
              <c:numCache>
                <c:formatCode>General</c:formatCode>
                <c:ptCount val="10"/>
                <c:pt idx="0">
                  <c:v>29</c:v>
                </c:pt>
                <c:pt idx="1">
                  <c:v>22</c:v>
                </c:pt>
                <c:pt idx="2">
                  <c:v>20</c:v>
                </c:pt>
                <c:pt idx="3">
                  <c:v>14</c:v>
                </c:pt>
                <c:pt idx="4">
                  <c:v>11</c:v>
                </c:pt>
                <c:pt idx="5">
                  <c:v>9</c:v>
                </c:pt>
                <c:pt idx="6">
                  <c:v>6</c:v>
                </c:pt>
                <c:pt idx="7">
                  <c:v>6</c:v>
                </c:pt>
                <c:pt idx="8">
                  <c:v>6</c:v>
                </c:pt>
                <c:pt idx="9">
                  <c:v>66</c:v>
                </c:pt>
              </c:numCache>
            </c:numRef>
          </c:val>
          <c:extLst>
            <c:ext xmlns:c16="http://schemas.microsoft.com/office/drawing/2014/chart" uri="{C3380CC4-5D6E-409C-BE32-E72D297353CC}">
              <c16:uniqueId val="{00000008-9992-B943-8514-41D861DF4BD5}"/>
            </c:ext>
          </c:extLst>
        </c:ser>
        <c:dLbls>
          <c:showLegendKey val="0"/>
          <c:showVal val="0"/>
          <c:showCatName val="1"/>
          <c:showSerName val="0"/>
          <c:showPercent val="1"/>
          <c:showBubbleSize val="0"/>
          <c:showLeaderLines val="1"/>
        </c:dLbls>
      </c:pie3DChart>
    </c:plotArea>
    <c:plotVisOnly val="1"/>
    <c:dispBlanksAs val="zero"/>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barChart>
        <c:barDir val="bar"/>
        <c:grouping val="stacked"/>
        <c:varyColors val="0"/>
        <c:ser>
          <c:idx val="0"/>
          <c:order val="0"/>
          <c:invertIfNegative val="0"/>
          <c:dLbls>
            <c:dLbl>
              <c:idx val="0"/>
              <c:layout>
                <c:manualLayout>
                  <c:x val="0.45017182130584327"/>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0A5-BB48-8E36-B3842C4C5F26}"/>
                </c:ext>
              </c:extLst>
            </c:dLbl>
            <c:dLbl>
              <c:idx val="1"/>
              <c:layout>
                <c:manualLayout>
                  <c:x val="0.44430121492545432"/>
                  <c:y val="-3.546099290780145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0A5-BB48-8E36-B3842C4C5F26}"/>
                </c:ext>
              </c:extLst>
            </c:dLbl>
            <c:dLbl>
              <c:idx val="2"/>
              <c:layout>
                <c:manualLayout>
                  <c:x val="0.30756013745704558"/>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0A5-BB48-8E36-B3842C4C5F26}"/>
                </c:ext>
              </c:extLst>
            </c:dLbl>
            <c:dLbl>
              <c:idx val="3"/>
              <c:layout>
                <c:manualLayout>
                  <c:x val="0.25429553264604721"/>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0A5-BB48-8E36-B3842C4C5F26}"/>
                </c:ext>
              </c:extLst>
            </c:dLbl>
            <c:dLbl>
              <c:idx val="4"/>
              <c:layout>
                <c:manualLayout>
                  <c:x val="9.7938144329897045E-2"/>
                  <c:y val="-3.546099290780145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0A5-BB48-8E36-B3842C4C5F26}"/>
                </c:ext>
              </c:extLst>
            </c:dLbl>
            <c:dLbl>
              <c:idx val="5"/>
              <c:layout>
                <c:manualLayout>
                  <c:x val="4.9828178694158058E-2"/>
                  <c:y val="3.546099290780145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0A5-BB48-8E36-B3842C4C5F26}"/>
                </c:ext>
              </c:extLst>
            </c:dLbl>
            <c:dLbl>
              <c:idx val="6"/>
              <c:layout>
                <c:manualLayout>
                  <c:x val="4.9828178694158058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0A5-BB48-8E36-B3842C4C5F26}"/>
                </c:ext>
              </c:extLst>
            </c:dLbl>
            <c:spPr>
              <a:noFill/>
              <a:ln>
                <a:noFill/>
              </a:ln>
              <a:effectLst/>
            </c:spPr>
            <c:txPr>
              <a:bodyPr/>
              <a:lstStyle/>
              <a:p>
                <a:pPr>
                  <a:defRPr sz="12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Sheet4!$E$10:$E$16</c:f>
              <c:strCache>
                <c:ptCount val="7"/>
                <c:pt idx="0">
                  <c:v>KR</c:v>
                </c:pt>
                <c:pt idx="1">
                  <c:v>CN</c:v>
                </c:pt>
                <c:pt idx="2">
                  <c:v>JP</c:v>
                </c:pt>
                <c:pt idx="3">
                  <c:v>US</c:v>
                </c:pt>
                <c:pt idx="4">
                  <c:v>DE</c:v>
                </c:pt>
                <c:pt idx="5">
                  <c:v>EP</c:v>
                </c:pt>
                <c:pt idx="6">
                  <c:v>WO</c:v>
                </c:pt>
              </c:strCache>
            </c:strRef>
          </c:cat>
          <c:val>
            <c:numRef>
              <c:f>Sheet4!$F$10:$F$16</c:f>
              <c:numCache>
                <c:formatCode>General</c:formatCode>
                <c:ptCount val="7"/>
                <c:pt idx="0">
                  <c:v>57</c:v>
                </c:pt>
                <c:pt idx="1">
                  <c:v>55</c:v>
                </c:pt>
                <c:pt idx="2">
                  <c:v>38</c:v>
                </c:pt>
                <c:pt idx="3">
                  <c:v>31</c:v>
                </c:pt>
                <c:pt idx="4">
                  <c:v>10</c:v>
                </c:pt>
                <c:pt idx="5">
                  <c:v>5</c:v>
                </c:pt>
                <c:pt idx="6">
                  <c:v>5</c:v>
                </c:pt>
              </c:numCache>
            </c:numRef>
          </c:val>
          <c:extLst>
            <c:ext xmlns:c16="http://schemas.microsoft.com/office/drawing/2014/chart" uri="{C3380CC4-5D6E-409C-BE32-E72D297353CC}">
              <c16:uniqueId val="{00000007-00A5-BB48-8E36-B3842C4C5F26}"/>
            </c:ext>
          </c:extLst>
        </c:ser>
        <c:dLbls>
          <c:showLegendKey val="0"/>
          <c:showVal val="1"/>
          <c:showCatName val="0"/>
          <c:showSerName val="0"/>
          <c:showPercent val="0"/>
          <c:showBubbleSize val="0"/>
        </c:dLbls>
        <c:gapWidth val="75"/>
        <c:overlap val="100"/>
        <c:axId val="132061824"/>
        <c:axId val="132067712"/>
      </c:barChart>
      <c:catAx>
        <c:axId val="132061824"/>
        <c:scaling>
          <c:orientation val="minMax"/>
        </c:scaling>
        <c:delete val="0"/>
        <c:axPos val="l"/>
        <c:numFmt formatCode="General" sourceLinked="0"/>
        <c:majorTickMark val="none"/>
        <c:minorTickMark val="none"/>
        <c:tickLblPos val="nextTo"/>
        <c:txPr>
          <a:bodyPr/>
          <a:lstStyle/>
          <a:p>
            <a:pPr>
              <a:defRPr sz="1100" b="1"/>
            </a:pPr>
            <a:endParaRPr lang="en-US"/>
          </a:p>
        </c:txPr>
        <c:crossAx val="132067712"/>
        <c:crosses val="autoZero"/>
        <c:auto val="1"/>
        <c:lblAlgn val="ctr"/>
        <c:lblOffset val="100"/>
        <c:noMultiLvlLbl val="0"/>
      </c:catAx>
      <c:valAx>
        <c:axId val="132067712"/>
        <c:scaling>
          <c:orientation val="minMax"/>
        </c:scaling>
        <c:delete val="0"/>
        <c:axPos val="b"/>
        <c:numFmt formatCode="General" sourceLinked="1"/>
        <c:majorTickMark val="none"/>
        <c:minorTickMark val="none"/>
        <c:tickLblPos val="nextTo"/>
        <c:txPr>
          <a:bodyPr/>
          <a:lstStyle/>
          <a:p>
            <a:pPr>
              <a:defRPr sz="1100" b="1"/>
            </a:pPr>
            <a:endParaRPr lang="en-US"/>
          </a:p>
        </c:txPr>
        <c:crossAx val="132061824"/>
        <c:crosses val="autoZero"/>
        <c:crossBetween val="between"/>
      </c:valAx>
    </c:plotArea>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1800" b="1" i="0" u="none" strike="noStrike" kern="1200" baseline="0">
                <a:solidFill>
                  <a:sysClr val="windowText" lastClr="000000"/>
                </a:solidFill>
                <a:latin typeface="+mn-lt"/>
                <a:ea typeface="+mn-ea"/>
                <a:cs typeface="+mn-cs"/>
              </a:defRPr>
            </a:pPr>
            <a:r>
              <a:rPr lang="en-US" sz="1800" b="1" i="0" baseline="0" dirty="0"/>
              <a:t>Negative Electrode (Anode) Material</a:t>
            </a:r>
            <a:endParaRPr lang="en-IN" sz="1800" b="1" i="0" baseline="0" dirty="0"/>
          </a:p>
        </c:rich>
      </c:tx>
      <c:overlay val="0"/>
    </c:title>
    <c:autoTitleDeleted val="0"/>
    <c:view3D>
      <c:rotX val="30"/>
      <c:rotY val="10"/>
      <c:rAngAx val="0"/>
    </c:view3D>
    <c:floor>
      <c:thickness val="0"/>
    </c:floor>
    <c:sideWall>
      <c:thickness val="0"/>
    </c:sideWall>
    <c:backWall>
      <c:thickness val="0"/>
    </c:backWall>
    <c:plotArea>
      <c:layout>
        <c:manualLayout>
          <c:layoutTarget val="inner"/>
          <c:xMode val="edge"/>
          <c:yMode val="edge"/>
          <c:x val="7.3823053368328964E-2"/>
          <c:y val="0.24786599591717709"/>
          <c:w val="0.60852318460192456"/>
          <c:h val="0.72637467191601068"/>
        </c:manualLayout>
      </c:layout>
      <c:pie3DChart>
        <c:varyColors val="1"/>
        <c:ser>
          <c:idx val="0"/>
          <c:order val="0"/>
          <c:explosion val="25"/>
          <c:dPt>
            <c:idx val="0"/>
            <c:bubble3D val="0"/>
            <c:explosion val="32"/>
            <c:extLst>
              <c:ext xmlns:c16="http://schemas.microsoft.com/office/drawing/2014/chart" uri="{C3380CC4-5D6E-409C-BE32-E72D297353CC}">
                <c16:uniqueId val="{00000000-EC9B-E341-82AD-054843BF33CC}"/>
              </c:ext>
            </c:extLst>
          </c:dPt>
          <c:dLbls>
            <c:dLbl>
              <c:idx val="3"/>
              <c:layout>
                <c:manualLayout>
                  <c:x val="7.2012248468941414E-2"/>
                  <c:y val="2.1879921259842543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EC9B-E341-82AD-054843BF33CC}"/>
                </c:ext>
              </c:extLst>
            </c:dLbl>
            <c:spPr>
              <a:noFill/>
              <a:ln>
                <a:noFill/>
              </a:ln>
              <a:effectLst/>
            </c:spPr>
            <c:txPr>
              <a:bodyPr/>
              <a:lstStyle/>
              <a:p>
                <a:pPr>
                  <a:defRPr sz="1000" b="1">
                    <a:latin typeface="Arial" pitchFamily="34" charset="0"/>
                    <a:cs typeface="Arial" pitchFamily="34" charset="0"/>
                  </a:defRPr>
                </a:pPr>
                <a:endParaRPr lang="en-US"/>
              </a:p>
            </c:txPr>
            <c:showLegendKey val="0"/>
            <c:showVal val="0"/>
            <c:showCatName val="0"/>
            <c:showSerName val="0"/>
            <c:showPercent val="1"/>
            <c:showBubbleSize val="0"/>
            <c:showLeaderLines val="1"/>
            <c:extLst>
              <c:ext xmlns:c15="http://schemas.microsoft.com/office/drawing/2012/chart" uri="{CE6537A1-D6FC-4f65-9D91-7224C49458BB}"/>
            </c:extLst>
          </c:dLbls>
          <c:cat>
            <c:strRef>
              <c:f>Sheet7!$H$22:$H$26</c:f>
              <c:strCache>
                <c:ptCount val="5"/>
                <c:pt idx="0">
                  <c:v>Graphite</c:v>
                </c:pt>
                <c:pt idx="1">
                  <c:v>LTO</c:v>
                </c:pt>
                <c:pt idx="2">
                  <c:v>Li related</c:v>
                </c:pt>
                <c:pt idx="3">
                  <c:v>Si containing</c:v>
                </c:pt>
                <c:pt idx="4">
                  <c:v>Others/Generic</c:v>
                </c:pt>
              </c:strCache>
            </c:strRef>
          </c:cat>
          <c:val>
            <c:numRef>
              <c:f>Sheet7!$I$22:$I$26</c:f>
              <c:numCache>
                <c:formatCode>General</c:formatCode>
                <c:ptCount val="5"/>
                <c:pt idx="0">
                  <c:v>112</c:v>
                </c:pt>
                <c:pt idx="1">
                  <c:v>30</c:v>
                </c:pt>
                <c:pt idx="2">
                  <c:v>23</c:v>
                </c:pt>
                <c:pt idx="3">
                  <c:v>15</c:v>
                </c:pt>
                <c:pt idx="4">
                  <c:v>35</c:v>
                </c:pt>
              </c:numCache>
            </c:numRef>
          </c:val>
          <c:extLst>
            <c:ext xmlns:c16="http://schemas.microsoft.com/office/drawing/2014/chart" uri="{C3380CC4-5D6E-409C-BE32-E72D297353CC}">
              <c16:uniqueId val="{00000002-EC9B-E341-82AD-054843BF33CC}"/>
            </c:ext>
          </c:extLst>
        </c:ser>
        <c:dLbls>
          <c:showLegendKey val="0"/>
          <c:showVal val="0"/>
          <c:showCatName val="0"/>
          <c:showSerName val="0"/>
          <c:showPercent val="1"/>
          <c:showBubbleSize val="0"/>
          <c:showLeaderLines val="1"/>
        </c:dLbls>
      </c:pie3DChart>
    </c:plotArea>
    <c:legend>
      <c:legendPos val="r"/>
      <c:layout>
        <c:manualLayout>
          <c:xMode val="edge"/>
          <c:yMode val="edge"/>
          <c:x val="0.69228040244969435"/>
          <c:y val="0.22360053951589384"/>
          <c:w val="0.29105293088363982"/>
          <c:h val="0.57120151647710782"/>
        </c:manualLayout>
      </c:layout>
      <c:overlay val="0"/>
      <c:txPr>
        <a:bodyPr/>
        <a:lstStyle/>
        <a:p>
          <a:pPr>
            <a:defRPr sz="1200" b="1">
              <a:latin typeface="Arial" pitchFamily="34" charset="0"/>
              <a:cs typeface="Arial" pitchFamily="34" charset="0"/>
            </a:defRPr>
          </a:pPr>
          <a:endParaRPr lang="en-US"/>
        </a:p>
      </c:txPr>
    </c:legend>
    <c:plotVisOnly val="1"/>
    <c:dispBlanksAs val="zero"/>
    <c:showDLblsOverMax val="0"/>
  </c:chart>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0.05556</cdr:x>
      <cdr:y>0</cdr:y>
    </cdr:from>
    <cdr:to>
      <cdr:x>0.98148</cdr:x>
      <cdr:y>0.07692</cdr:y>
    </cdr:to>
    <cdr:sp macro="" textlink="">
      <cdr:nvSpPr>
        <cdr:cNvPr id="2" name="Rectangle 1"/>
        <cdr:cNvSpPr/>
      </cdr:nvSpPr>
      <cdr:spPr>
        <a:xfrm xmlns:a="http://schemas.openxmlformats.org/drawingml/2006/main">
          <a:off x="228600" y="0"/>
          <a:ext cx="3810000" cy="228600"/>
        </a:xfrm>
        <a:prstGeom xmlns:a="http://schemas.openxmlformats.org/drawingml/2006/main" prst="rect">
          <a:avLst/>
        </a:prstGeom>
        <a:ln xmlns:a="http://schemas.openxmlformats.org/drawingml/2006/main">
          <a:noFill/>
        </a:ln>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a:lstStyle xmlns:a="http://schemas.openxmlformats.org/drawingml/2006/main"/>
        <a:p xmlns:a="http://schemas.openxmlformats.org/drawingml/2006/main">
          <a:r>
            <a:rPr lang="en-US" sz="1800" b="1" dirty="0"/>
            <a:t>Positive Electrode (Cathode) Material</a:t>
          </a:r>
        </a:p>
      </cdr:txBody>
    </cdr:sp>
  </cdr:relSizeAnchor>
</c:userShapes>
</file>

<file path=ppt/drawings/drawing2.xml><?xml version="1.0" encoding="utf-8"?>
<c:userShapes xmlns:c="http://schemas.openxmlformats.org/drawingml/2006/chart">
  <cdr:relSizeAnchor xmlns:cdr="http://schemas.openxmlformats.org/drawingml/2006/chartDrawing">
    <cdr:from>
      <cdr:x>0.02183</cdr:x>
      <cdr:y>0.025</cdr:y>
    </cdr:from>
    <cdr:to>
      <cdr:x>0.97184</cdr:x>
      <cdr:y>0.09568</cdr:y>
    </cdr:to>
    <cdr:sp macro="" textlink="">
      <cdr:nvSpPr>
        <cdr:cNvPr id="2" name="object 6"/>
        <cdr:cNvSpPr txBox="1">
          <a:spLocks xmlns:a="http://schemas.openxmlformats.org/drawingml/2006/main"/>
        </cdr:cNvSpPr>
      </cdr:nvSpPr>
      <cdr:spPr bwMode="auto">
        <a:xfrm xmlns:a="http://schemas.openxmlformats.org/drawingml/2006/main">
          <a:off x="82688" y="76200"/>
          <a:ext cx="3598469" cy="21544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horz" wrap="square" lIns="0" tIns="0" rIns="0" bIns="0" numCol="1" rtlCol="0" anchor="t" anchorCtr="0" compatLnSpc="1">
          <a:prstTxWarp prst="textNoShape">
            <a:avLst/>
          </a:prstTxWarp>
          <a:spAutoFit/>
        </a:bodyPr>
        <a:lstStyle xmlns:a="http://schemas.openxmlformats.org/drawingml/2006/main">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a:lstStyle>
        <a:p xmlns:a="http://schemas.openxmlformats.org/drawingml/2006/main">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400" b="1" dirty="0"/>
            <a:t>Positive Electrode Material Dissection</a:t>
          </a:r>
          <a:endParaRPr kumimoji="0" lang="en-US" sz="1400" b="1" i="0" u="none" strike="noStrike" kern="0" cap="none" spc="-10" normalizeH="0" baseline="0" noProof="0" dirty="0">
            <a:ln>
              <a:noFill/>
            </a:ln>
            <a:effectLst/>
            <a:uLnTx/>
            <a:uFillTx/>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0.04081</cdr:x>
      <cdr:y>0.05263</cdr:y>
    </cdr:from>
    <cdr:to>
      <cdr:x>0.94386</cdr:x>
      <cdr:y>0.14868</cdr:y>
    </cdr:to>
    <cdr:sp macro="" textlink="">
      <cdr:nvSpPr>
        <cdr:cNvPr id="2" name="object 6"/>
        <cdr:cNvSpPr txBox="1">
          <a:spLocks xmlns:a="http://schemas.openxmlformats.org/drawingml/2006/main"/>
        </cdr:cNvSpPr>
      </cdr:nvSpPr>
      <cdr:spPr bwMode="auto">
        <a:xfrm xmlns:a="http://schemas.openxmlformats.org/drawingml/2006/main">
          <a:off x="152400" y="152400"/>
          <a:ext cx="3372630" cy="278123"/>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horz" wrap="square" lIns="0" tIns="0" rIns="0" bIns="0" numCol="1" rtlCol="0" anchor="t" anchorCtr="0" compatLnSpc="1">
          <a:prstTxWarp prst="textNoShape">
            <a:avLst/>
          </a:prstTxWarp>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400" b="1" dirty="0">
              <a:latin typeface="Arial" pitchFamily="34" charset="0"/>
              <a:cs typeface="Arial" pitchFamily="34" charset="0"/>
            </a:rPr>
            <a:t>Negative Electrode Material Dissection</a:t>
          </a:r>
          <a:endParaRPr kumimoji="0" lang="en-US" sz="1400" b="1" i="0" u="none" strike="noStrike" kern="0" cap="none" spc="-10" normalizeH="0" baseline="0" noProof="0" dirty="0">
            <a:ln>
              <a:noFill/>
            </a:ln>
            <a:effectLst/>
            <a:uLnTx/>
            <a:uFillTx/>
            <a:latin typeface="Arial" pitchFamily="34" charset="0"/>
            <a:cs typeface="Arial"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5180013" y="0"/>
            <a:ext cx="3962400" cy="3429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53AA63A-7D18-4929-AB5B-261CD88B1699}" type="datetimeFigureOut">
              <a:rPr lang="en-US"/>
              <a:pPr>
                <a:defRPr/>
              </a:pPr>
              <a:t>11/21/18</a:t>
            </a:fld>
            <a:endParaRPr lang="en-US"/>
          </a:p>
        </p:txBody>
      </p:sp>
      <p:sp>
        <p:nvSpPr>
          <p:cNvPr id="4" name="Footer Placeholder 3"/>
          <p:cNvSpPr>
            <a:spLocks noGrp="1"/>
          </p:cNvSpPr>
          <p:nvPr>
            <p:ph type="ftr" sz="quarter" idx="2"/>
          </p:nvPr>
        </p:nvSpPr>
        <p:spPr>
          <a:xfrm>
            <a:off x="0" y="6513513"/>
            <a:ext cx="3962400" cy="3429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5180013" y="6513513"/>
            <a:ext cx="3962400" cy="3429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A1AB3981-2D73-48D9-8116-78014E1259F3}" type="slidenum">
              <a:rPr lang="en-US"/>
              <a:pPr>
                <a:defRPr/>
              </a:pPr>
              <a:t>‹#›</a:t>
            </a:fld>
            <a:endParaRPr lang="en-US"/>
          </a:p>
        </p:txBody>
      </p:sp>
    </p:spTree>
    <p:extLst>
      <p:ext uri="{BB962C8B-B14F-4D97-AF65-F5344CB8AC3E}">
        <p14:creationId xmlns:p14="http://schemas.microsoft.com/office/powerpoint/2010/main" val="213529154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8F2503AA-9EB4-4BE9-B7F6-AE7031484043}" type="datetimeFigureOut">
              <a:rPr lang="en-US"/>
              <a:pPr>
                <a:defRPr/>
              </a:pPr>
              <a:t>11/21/18</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47E13DE2-4F4D-4A62-8715-F1A706ABCEC0}" type="slidenum">
              <a:rPr lang="en-US"/>
              <a:pPr>
                <a:defRPr/>
              </a:pPr>
              <a:t>‹#›</a:t>
            </a:fld>
            <a:endParaRPr lang="en-US"/>
          </a:p>
        </p:txBody>
      </p:sp>
    </p:spTree>
    <p:extLst>
      <p:ext uri="{BB962C8B-B14F-4D97-AF65-F5344CB8AC3E}">
        <p14:creationId xmlns:p14="http://schemas.microsoft.com/office/powerpoint/2010/main" val="461510798"/>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47E13DE2-4F4D-4A62-8715-F1A706ABCEC0}" type="slidenum">
              <a:rPr lang="en-US" smtClean="0"/>
              <a:pPr>
                <a:defRPr/>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CCD6854-29C7-4C29-A4CD-270596F46D7B}" type="slidenum">
              <a:rPr lang="en-US" smtClean="0"/>
              <a:pPr fontAlgn="base">
                <a:spcBef>
                  <a:spcPct val="0"/>
                </a:spcBef>
                <a:spcAft>
                  <a:spcPct val="0"/>
                </a:spcAft>
                <a:defRPr/>
              </a:pPr>
              <a:t>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2"/>
            <a:ext cx="7772400" cy="1440179"/>
          </a:xfrm>
          <a:prstGeom prst="rect">
            <a:avLst/>
          </a:prstGeom>
        </p:spPr>
        <p:txBody>
          <a:bodyPr>
            <a:noAutofit/>
          </a:bodyPr>
          <a:lstStyle/>
          <a:p>
            <a:endParaRPr/>
          </a:p>
        </p:txBody>
      </p:sp>
      <p:sp>
        <p:nvSpPr>
          <p:cNvPr id="3" name="Holder 3"/>
          <p:cNvSpPr>
            <a:spLocks noGrp="1"/>
          </p:cNvSpPr>
          <p:nvPr>
            <p:ph type="subTitle" idx="4"/>
          </p:nvPr>
        </p:nvSpPr>
        <p:spPr>
          <a:xfrm>
            <a:off x="1371601" y="3840480"/>
            <a:ext cx="6400799" cy="1714500"/>
          </a:xfrm>
          <a:prstGeom prst="rect">
            <a:avLst/>
          </a:prstGeom>
        </p:spPr>
        <p:txBody>
          <a:bodyPr>
            <a:noAutofit/>
          </a:bodyPr>
          <a:lstStyle/>
          <a:p>
            <a:endParaRPr/>
          </a:p>
        </p:txBody>
      </p:sp>
      <p:sp>
        <p:nvSpPr>
          <p:cNvPr id="4" name="Holder 4"/>
          <p:cNvSpPr>
            <a:spLocks noGrp="1"/>
          </p:cNvSpPr>
          <p:nvPr>
            <p:ph type="ftr" sz="quarter" idx="10"/>
          </p:nvPr>
        </p:nvSpPr>
        <p:spPr/>
        <p:txBody>
          <a:bodyPr/>
          <a:lstStyle>
            <a:lvl1pPr>
              <a:defRPr/>
            </a:lvl1pPr>
          </a:lstStyle>
          <a:p>
            <a:pPr>
              <a:defRPr/>
            </a:pPr>
            <a:r>
              <a:rPr lang="en-IN"/>
              <a:t> Patent Searching | Research and Analytics | Patent Prosecution/Preparation Support | Litigation and E-Discovery | IP Valuation |  Patent Portfolio Watch</a:t>
            </a:r>
            <a:endParaRPr/>
          </a:p>
        </p:txBody>
      </p:sp>
      <p:sp>
        <p:nvSpPr>
          <p:cNvPr id="5" name="Holder 5"/>
          <p:cNvSpPr>
            <a:spLocks noGrp="1"/>
          </p:cNvSpPr>
          <p:nvPr>
            <p:ph type="dt" sz="half" idx="11"/>
          </p:nvPr>
        </p:nvSpPr>
        <p:spPr/>
        <p:txBody>
          <a:bodyPr/>
          <a:lstStyle>
            <a:lvl1pPr>
              <a:defRPr/>
            </a:lvl1pPr>
          </a:lstStyle>
          <a:p>
            <a:pPr>
              <a:defRPr/>
            </a:pPr>
            <a:fld id="{29860433-CBFC-4490-8BD7-943485B63C49}" type="datetime1">
              <a:rPr lang="en-IN" smtClean="0"/>
              <a:pPr>
                <a:defRPr/>
              </a:pPr>
              <a:t>21/11/18</a:t>
            </a:fld>
            <a:endParaRPr lang="en-US"/>
          </a:p>
        </p:txBody>
      </p:sp>
      <p:sp>
        <p:nvSpPr>
          <p:cNvPr id="6" name="Holder 6"/>
          <p:cNvSpPr>
            <a:spLocks noGrp="1"/>
          </p:cNvSpPr>
          <p:nvPr>
            <p:ph type="sldNum" sz="quarter" idx="12"/>
          </p:nvPr>
        </p:nvSpPr>
        <p:spPr/>
        <p:txBody>
          <a:bodyPr/>
          <a:lstStyle>
            <a:lvl1pPr>
              <a:defRPr/>
            </a:lvl1pPr>
          </a:lstStyle>
          <a:p>
            <a:pPr>
              <a:defRPr/>
            </a:pPr>
            <a:fld id="{3B3F1620-0A9E-44B7-B2FD-288E1291EFD2}" type="slidenum">
              <a:rPr/>
              <a:pPr>
                <a:def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p>
            <a:endParaRPr/>
          </a:p>
        </p:txBody>
      </p:sp>
      <p:sp>
        <p:nvSpPr>
          <p:cNvPr id="3" name="Holder 3"/>
          <p:cNvSpPr>
            <a:spLocks noGrp="1"/>
          </p:cNvSpPr>
          <p:nvPr>
            <p:ph type="body" idx="1"/>
          </p:nvPr>
        </p:nvSpPr>
        <p:spPr/>
        <p:txBody>
          <a:bodyPr/>
          <a:lstStyle/>
          <a:p>
            <a:endParaRPr/>
          </a:p>
        </p:txBody>
      </p:sp>
      <p:sp>
        <p:nvSpPr>
          <p:cNvPr id="4" name="Holder 4"/>
          <p:cNvSpPr>
            <a:spLocks noGrp="1"/>
          </p:cNvSpPr>
          <p:nvPr>
            <p:ph type="ftr" sz="quarter" idx="10"/>
          </p:nvPr>
        </p:nvSpPr>
        <p:spPr/>
        <p:txBody>
          <a:bodyPr/>
          <a:lstStyle>
            <a:lvl1pPr>
              <a:defRPr/>
            </a:lvl1pPr>
          </a:lstStyle>
          <a:p>
            <a:pPr>
              <a:defRPr/>
            </a:pPr>
            <a:r>
              <a:rPr lang="en-IN"/>
              <a:t> Patent Searching | Research and Analytics | Patent Prosecution/Preparation Support | Litigation and E-Discovery | IP Valuation |  Patent Portfolio Watch</a:t>
            </a:r>
            <a:endParaRPr/>
          </a:p>
        </p:txBody>
      </p:sp>
      <p:sp>
        <p:nvSpPr>
          <p:cNvPr id="5" name="Holder 5"/>
          <p:cNvSpPr>
            <a:spLocks noGrp="1"/>
          </p:cNvSpPr>
          <p:nvPr>
            <p:ph type="dt" sz="half" idx="11"/>
          </p:nvPr>
        </p:nvSpPr>
        <p:spPr/>
        <p:txBody>
          <a:bodyPr/>
          <a:lstStyle>
            <a:lvl1pPr>
              <a:defRPr/>
            </a:lvl1pPr>
          </a:lstStyle>
          <a:p>
            <a:pPr>
              <a:defRPr/>
            </a:pPr>
            <a:fld id="{CDFEE6E9-D92D-419D-A4E2-764AB7CAF85C}" type="datetime1">
              <a:rPr lang="en-IN" smtClean="0"/>
              <a:pPr>
                <a:defRPr/>
              </a:pPr>
              <a:t>21/11/18</a:t>
            </a:fld>
            <a:endParaRPr lang="en-US"/>
          </a:p>
        </p:txBody>
      </p:sp>
      <p:sp>
        <p:nvSpPr>
          <p:cNvPr id="6" name="Holder 6"/>
          <p:cNvSpPr>
            <a:spLocks noGrp="1"/>
          </p:cNvSpPr>
          <p:nvPr>
            <p:ph type="sldNum" sz="quarter" idx="12"/>
          </p:nvPr>
        </p:nvSpPr>
        <p:spPr/>
        <p:txBody>
          <a:bodyPr/>
          <a:lstStyle>
            <a:lvl1pPr>
              <a:defRPr/>
            </a:lvl1pPr>
          </a:lstStyle>
          <a:p>
            <a:pPr>
              <a:defRPr/>
            </a:pPr>
            <a:fld id="{46318E3D-C770-4D91-B40E-7E88DA3097BF}" type="slidenum">
              <a:rPr/>
              <a:pPr>
                <a:def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p>
            <a:endParaRPr/>
          </a:p>
        </p:txBody>
      </p:sp>
      <p:sp>
        <p:nvSpPr>
          <p:cNvPr id="3" name="Holder 3"/>
          <p:cNvSpPr>
            <a:spLocks noGrp="1"/>
          </p:cNvSpPr>
          <p:nvPr>
            <p:ph sz="half" idx="2"/>
          </p:nvPr>
        </p:nvSpPr>
        <p:spPr>
          <a:xfrm>
            <a:off x="457200" y="1577340"/>
            <a:ext cx="3977640" cy="4526280"/>
          </a:xfrm>
          <a:prstGeom prst="rect">
            <a:avLst/>
          </a:prstGeom>
        </p:spPr>
        <p:txBody>
          <a:bodyPr>
            <a:noAutofit/>
          </a:bodyPr>
          <a:lstStyle/>
          <a:p>
            <a:endParaRPr/>
          </a:p>
        </p:txBody>
      </p:sp>
      <p:sp>
        <p:nvSpPr>
          <p:cNvPr id="4" name="Holder 4"/>
          <p:cNvSpPr>
            <a:spLocks noGrp="1"/>
          </p:cNvSpPr>
          <p:nvPr>
            <p:ph sz="half" idx="3"/>
          </p:nvPr>
        </p:nvSpPr>
        <p:spPr>
          <a:xfrm>
            <a:off x="4709159" y="1577340"/>
            <a:ext cx="3977640" cy="4526280"/>
          </a:xfrm>
          <a:prstGeom prst="rect">
            <a:avLst/>
          </a:prstGeom>
        </p:spPr>
        <p:txBody>
          <a:bodyPr>
            <a:noAutofit/>
          </a:bodyPr>
          <a:lstStyle/>
          <a:p>
            <a:endParaRPr/>
          </a:p>
        </p:txBody>
      </p:sp>
      <p:sp>
        <p:nvSpPr>
          <p:cNvPr id="5" name="Holder 4"/>
          <p:cNvSpPr>
            <a:spLocks noGrp="1"/>
          </p:cNvSpPr>
          <p:nvPr>
            <p:ph type="ftr" sz="quarter" idx="10"/>
          </p:nvPr>
        </p:nvSpPr>
        <p:spPr/>
        <p:txBody>
          <a:bodyPr/>
          <a:lstStyle>
            <a:lvl1pPr>
              <a:defRPr/>
            </a:lvl1pPr>
          </a:lstStyle>
          <a:p>
            <a:pPr>
              <a:defRPr/>
            </a:pPr>
            <a:r>
              <a:rPr lang="en-IN"/>
              <a:t> Patent Searching | Research and Analytics | Patent Prosecution/Preparation Support | Litigation and E-Discovery | IP Valuation |  Patent Portfolio Watch</a:t>
            </a:r>
            <a:endParaRPr/>
          </a:p>
        </p:txBody>
      </p:sp>
      <p:sp>
        <p:nvSpPr>
          <p:cNvPr id="6" name="Holder 5"/>
          <p:cNvSpPr>
            <a:spLocks noGrp="1"/>
          </p:cNvSpPr>
          <p:nvPr>
            <p:ph type="dt" sz="half" idx="11"/>
          </p:nvPr>
        </p:nvSpPr>
        <p:spPr/>
        <p:txBody>
          <a:bodyPr/>
          <a:lstStyle>
            <a:lvl1pPr>
              <a:defRPr/>
            </a:lvl1pPr>
          </a:lstStyle>
          <a:p>
            <a:pPr>
              <a:defRPr/>
            </a:pPr>
            <a:fld id="{69770DEE-A52F-4EE7-B275-9716E6651069}" type="datetime1">
              <a:rPr lang="en-IN" smtClean="0"/>
              <a:pPr>
                <a:defRPr/>
              </a:pPr>
              <a:t>21/11/18</a:t>
            </a:fld>
            <a:endParaRPr lang="en-US"/>
          </a:p>
        </p:txBody>
      </p:sp>
      <p:sp>
        <p:nvSpPr>
          <p:cNvPr id="7" name="Holder 6"/>
          <p:cNvSpPr>
            <a:spLocks noGrp="1"/>
          </p:cNvSpPr>
          <p:nvPr>
            <p:ph type="sldNum" sz="quarter" idx="12"/>
          </p:nvPr>
        </p:nvSpPr>
        <p:spPr/>
        <p:txBody>
          <a:bodyPr/>
          <a:lstStyle>
            <a:lvl1pPr>
              <a:defRPr/>
            </a:lvl1pPr>
          </a:lstStyle>
          <a:p>
            <a:pPr>
              <a:defRPr/>
            </a:pPr>
            <a:fld id="{2CE522EF-B283-4762-B01D-C763FB0BAD0C}" type="slidenum">
              <a:rPr/>
              <a:pPr>
                <a:def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p>
            <a:endParaRPr/>
          </a:p>
        </p:txBody>
      </p:sp>
      <p:sp>
        <p:nvSpPr>
          <p:cNvPr id="3" name="Holder 4"/>
          <p:cNvSpPr>
            <a:spLocks noGrp="1"/>
          </p:cNvSpPr>
          <p:nvPr>
            <p:ph type="ftr" sz="quarter" idx="10"/>
          </p:nvPr>
        </p:nvSpPr>
        <p:spPr/>
        <p:txBody>
          <a:bodyPr/>
          <a:lstStyle>
            <a:lvl1pPr>
              <a:defRPr/>
            </a:lvl1pPr>
          </a:lstStyle>
          <a:p>
            <a:pPr>
              <a:defRPr/>
            </a:pPr>
            <a:r>
              <a:rPr lang="en-IN"/>
              <a:t> Patent Searching | Research and Analytics | Patent Prosecution/Preparation Support | Litigation and E-Discovery | IP Valuation |  Patent Portfolio Watch</a:t>
            </a:r>
            <a:endParaRPr/>
          </a:p>
        </p:txBody>
      </p:sp>
      <p:sp>
        <p:nvSpPr>
          <p:cNvPr id="4" name="Holder 5"/>
          <p:cNvSpPr>
            <a:spLocks noGrp="1"/>
          </p:cNvSpPr>
          <p:nvPr>
            <p:ph type="dt" sz="half" idx="11"/>
          </p:nvPr>
        </p:nvSpPr>
        <p:spPr/>
        <p:txBody>
          <a:bodyPr/>
          <a:lstStyle>
            <a:lvl1pPr>
              <a:defRPr/>
            </a:lvl1pPr>
          </a:lstStyle>
          <a:p>
            <a:pPr>
              <a:defRPr/>
            </a:pPr>
            <a:fld id="{1DF34AB6-3126-4C9C-9B9F-C498BF2005F7}" type="datetime1">
              <a:rPr lang="en-IN" smtClean="0"/>
              <a:pPr>
                <a:defRPr/>
              </a:pPr>
              <a:t>21/11/18</a:t>
            </a:fld>
            <a:endParaRPr lang="en-US"/>
          </a:p>
        </p:txBody>
      </p:sp>
      <p:sp>
        <p:nvSpPr>
          <p:cNvPr id="5" name="Holder 6"/>
          <p:cNvSpPr>
            <a:spLocks noGrp="1"/>
          </p:cNvSpPr>
          <p:nvPr>
            <p:ph type="sldNum" sz="quarter" idx="12"/>
          </p:nvPr>
        </p:nvSpPr>
        <p:spPr/>
        <p:txBody>
          <a:bodyPr/>
          <a:lstStyle>
            <a:lvl1pPr>
              <a:defRPr/>
            </a:lvl1pPr>
          </a:lstStyle>
          <a:p>
            <a:pPr>
              <a:defRPr/>
            </a:pPr>
            <a:fld id="{584B5E48-9BD9-48C7-99B8-43A98239DEBD}" type="slidenum">
              <a:rPr/>
              <a:pPr>
                <a:def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4"/>
          <p:cNvSpPr>
            <a:spLocks noGrp="1"/>
          </p:cNvSpPr>
          <p:nvPr>
            <p:ph type="ftr" sz="quarter" idx="10"/>
          </p:nvPr>
        </p:nvSpPr>
        <p:spPr/>
        <p:txBody>
          <a:bodyPr/>
          <a:lstStyle>
            <a:lvl1pPr>
              <a:defRPr/>
            </a:lvl1pPr>
          </a:lstStyle>
          <a:p>
            <a:pPr>
              <a:defRPr/>
            </a:pPr>
            <a:r>
              <a:rPr lang="en-IN"/>
              <a:t> Patent Searching | Research and Analytics | Patent Prosecution/Preparation Support | Litigation and E-Discovery | IP Valuation |  Patent Portfolio Watch</a:t>
            </a:r>
            <a:endParaRPr/>
          </a:p>
        </p:txBody>
      </p:sp>
      <p:sp>
        <p:nvSpPr>
          <p:cNvPr id="3" name="Holder 5"/>
          <p:cNvSpPr>
            <a:spLocks noGrp="1"/>
          </p:cNvSpPr>
          <p:nvPr>
            <p:ph type="dt" sz="half" idx="11"/>
          </p:nvPr>
        </p:nvSpPr>
        <p:spPr/>
        <p:txBody>
          <a:bodyPr/>
          <a:lstStyle>
            <a:lvl1pPr>
              <a:defRPr/>
            </a:lvl1pPr>
          </a:lstStyle>
          <a:p>
            <a:pPr>
              <a:defRPr/>
            </a:pPr>
            <a:fld id="{42B7D701-6C68-46D3-873F-817BDD865095}" type="datetime1">
              <a:rPr lang="en-IN" smtClean="0"/>
              <a:pPr>
                <a:defRPr/>
              </a:pPr>
              <a:t>21/11/18</a:t>
            </a:fld>
            <a:endParaRPr lang="en-US"/>
          </a:p>
        </p:txBody>
      </p:sp>
      <p:sp>
        <p:nvSpPr>
          <p:cNvPr id="4" name="Holder 6"/>
          <p:cNvSpPr>
            <a:spLocks noGrp="1"/>
          </p:cNvSpPr>
          <p:nvPr>
            <p:ph type="sldNum" sz="quarter" idx="12"/>
          </p:nvPr>
        </p:nvSpPr>
        <p:spPr/>
        <p:txBody>
          <a:bodyPr/>
          <a:lstStyle>
            <a:lvl1pPr>
              <a:defRPr/>
            </a:lvl1pPr>
          </a:lstStyle>
          <a:p>
            <a:pPr>
              <a:defRPr/>
            </a:pPr>
            <a:fld id="{F464AE3C-6DE8-4057-A5E9-FE67EE97612B}" type="slidenum">
              <a:rPr/>
              <a:pPr>
                <a:def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858838"/>
          </a:xfrm>
          <a:prstGeom prst="rect">
            <a:avLst/>
          </a:prstGeom>
          <a:blipFill>
            <a:blip r:embed="rId7" cstate="print"/>
            <a:stretch>
              <a:fillRect/>
            </a:stretch>
          </a:blipFill>
        </p:spPr>
        <p:txBody>
          <a:bodyPr lIns="0" tIns="0" rIns="0" bIns="0"/>
          <a:lstStyle/>
          <a:p>
            <a:pPr fontAlgn="auto">
              <a:spcBef>
                <a:spcPts val="0"/>
              </a:spcBef>
              <a:spcAft>
                <a:spcPts val="0"/>
              </a:spcAft>
              <a:defRPr/>
            </a:pPr>
            <a:endParaRPr>
              <a:latin typeface="+mn-lt"/>
              <a:cs typeface="+mn-cs"/>
            </a:endParaRPr>
          </a:p>
        </p:txBody>
      </p:sp>
      <p:sp>
        <p:nvSpPr>
          <p:cNvPr id="17" name="bk object 17"/>
          <p:cNvSpPr/>
          <p:nvPr/>
        </p:nvSpPr>
        <p:spPr>
          <a:xfrm>
            <a:off x="228600" y="6280150"/>
            <a:ext cx="914400" cy="373063"/>
          </a:xfrm>
          <a:prstGeom prst="rect">
            <a:avLst/>
          </a:prstGeom>
          <a:blipFill>
            <a:blip r:embed="rId8" cstate="print"/>
            <a:stretch>
              <a:fillRect/>
            </a:stretch>
          </a:blipFill>
        </p:spPr>
        <p:txBody>
          <a:bodyPr lIns="0" tIns="0" rIns="0" bIns="0"/>
          <a:lstStyle/>
          <a:p>
            <a:pPr fontAlgn="auto">
              <a:spcBef>
                <a:spcPts val="0"/>
              </a:spcBef>
              <a:spcAft>
                <a:spcPts val="0"/>
              </a:spcAft>
              <a:defRPr/>
            </a:pPr>
            <a:endParaRPr>
              <a:latin typeface="+mn-lt"/>
              <a:cs typeface="+mn-cs"/>
            </a:endParaRPr>
          </a:p>
        </p:txBody>
      </p:sp>
      <p:sp>
        <p:nvSpPr>
          <p:cNvPr id="18" name="bk object 18"/>
          <p:cNvSpPr/>
          <p:nvPr/>
        </p:nvSpPr>
        <p:spPr>
          <a:xfrm>
            <a:off x="85725" y="6276975"/>
            <a:ext cx="1250950" cy="506413"/>
          </a:xfrm>
          <a:prstGeom prst="rect">
            <a:avLst/>
          </a:prstGeom>
          <a:blipFill>
            <a:blip r:embed="rId9" cstate="print"/>
            <a:stretch>
              <a:fillRect/>
            </a:stretch>
          </a:blipFill>
        </p:spPr>
        <p:txBody>
          <a:bodyPr lIns="0" tIns="0" rIns="0" bIns="0"/>
          <a:lstStyle/>
          <a:p>
            <a:pPr fontAlgn="auto">
              <a:spcBef>
                <a:spcPts val="0"/>
              </a:spcBef>
              <a:spcAft>
                <a:spcPts val="0"/>
              </a:spcAft>
              <a:defRPr/>
            </a:pPr>
            <a:endParaRPr>
              <a:latin typeface="+mn-lt"/>
              <a:cs typeface="+mn-cs"/>
            </a:endParaRPr>
          </a:p>
        </p:txBody>
      </p:sp>
      <p:sp>
        <p:nvSpPr>
          <p:cNvPr id="1029" name="Holder 2"/>
          <p:cNvSpPr>
            <a:spLocks noGrp="1"/>
          </p:cNvSpPr>
          <p:nvPr>
            <p:ph type="title"/>
          </p:nvPr>
        </p:nvSpPr>
        <p:spPr bwMode="auto">
          <a:xfrm>
            <a:off x="379413" y="207963"/>
            <a:ext cx="8385175" cy="43656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endParaRPr lang="en-US"/>
          </a:p>
        </p:txBody>
      </p:sp>
      <p:sp>
        <p:nvSpPr>
          <p:cNvPr id="1030" name="Holder 3"/>
          <p:cNvSpPr>
            <a:spLocks noGrp="1"/>
          </p:cNvSpPr>
          <p:nvPr>
            <p:ph type="body" idx="1"/>
          </p:nvPr>
        </p:nvSpPr>
        <p:spPr bwMode="auto">
          <a:xfrm>
            <a:off x="547688" y="1254125"/>
            <a:ext cx="8048625" cy="447516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endParaRPr lang="en-US"/>
          </a:p>
        </p:txBody>
      </p:sp>
      <p:sp>
        <p:nvSpPr>
          <p:cNvPr id="4" name="Holder 4"/>
          <p:cNvSpPr>
            <a:spLocks noGrp="1"/>
          </p:cNvSpPr>
          <p:nvPr>
            <p:ph type="ftr" sz="quarter" idx="5"/>
          </p:nvPr>
        </p:nvSpPr>
        <p:spPr>
          <a:xfrm>
            <a:off x="3108325" y="6378575"/>
            <a:ext cx="2927350" cy="342900"/>
          </a:xfrm>
          <a:prstGeom prst="rect">
            <a:avLst/>
          </a:prstGeom>
        </p:spPr>
        <p:txBody>
          <a:bodyPr wrap="square" lIns="0" tIns="0" rIns="0" bIns="0">
            <a:noAutofit/>
          </a:bodyPr>
          <a:lstStyle>
            <a:lvl1pPr algn="ctr" fontAlgn="auto">
              <a:spcBef>
                <a:spcPts val="0"/>
              </a:spcBef>
              <a:spcAft>
                <a:spcPts val="0"/>
              </a:spcAft>
              <a:defRPr>
                <a:solidFill>
                  <a:schemeClr val="tx1">
                    <a:tint val="75000"/>
                  </a:schemeClr>
                </a:solidFill>
                <a:latin typeface="+mn-lt"/>
                <a:cs typeface="+mn-cs"/>
              </a:defRPr>
            </a:lvl1pPr>
          </a:lstStyle>
          <a:p>
            <a:pPr>
              <a:defRPr/>
            </a:pPr>
            <a:r>
              <a:rPr lang="en-IN"/>
              <a:t> Patent Searching | Research and Analytics | Patent Prosecution/Preparation Support | Litigation and E-Discovery | IP Valuation |  Patent Portfolio Watch</a:t>
            </a:r>
            <a:endParaRPr/>
          </a:p>
        </p:txBody>
      </p:sp>
      <p:sp>
        <p:nvSpPr>
          <p:cNvPr id="5" name="Holder 5"/>
          <p:cNvSpPr>
            <a:spLocks noGrp="1"/>
          </p:cNvSpPr>
          <p:nvPr>
            <p:ph type="dt" sz="half" idx="6"/>
          </p:nvPr>
        </p:nvSpPr>
        <p:spPr>
          <a:xfrm>
            <a:off x="457200" y="6378575"/>
            <a:ext cx="2103438" cy="342900"/>
          </a:xfrm>
          <a:prstGeom prst="rect">
            <a:avLst/>
          </a:prstGeom>
        </p:spPr>
        <p:txBody>
          <a:bodyPr wrap="square" lIns="0" tIns="0" rIns="0" bIns="0">
            <a:noAutofit/>
          </a:bodyPr>
          <a:lstStyle>
            <a:lvl1pPr algn="l" fontAlgn="auto">
              <a:spcBef>
                <a:spcPts val="0"/>
              </a:spcBef>
              <a:spcAft>
                <a:spcPts val="0"/>
              </a:spcAft>
              <a:defRPr>
                <a:solidFill>
                  <a:schemeClr val="tx1">
                    <a:tint val="75000"/>
                  </a:schemeClr>
                </a:solidFill>
                <a:latin typeface="+mn-lt"/>
                <a:cs typeface="+mn-cs"/>
              </a:defRPr>
            </a:lvl1pPr>
          </a:lstStyle>
          <a:p>
            <a:pPr>
              <a:defRPr/>
            </a:pPr>
            <a:fld id="{03FA9A97-F7D1-4A88-9248-9A8BA239DC25}" type="datetime1">
              <a:rPr lang="en-IN" smtClean="0"/>
              <a:pPr>
                <a:defRPr/>
              </a:pPr>
              <a:t>21/11/18</a:t>
            </a:fld>
            <a:endParaRPr lang="en-US"/>
          </a:p>
        </p:txBody>
      </p:sp>
      <p:sp>
        <p:nvSpPr>
          <p:cNvPr id="6" name="Holder 6"/>
          <p:cNvSpPr>
            <a:spLocks noGrp="1"/>
          </p:cNvSpPr>
          <p:nvPr>
            <p:ph type="sldNum" sz="quarter" idx="7"/>
          </p:nvPr>
        </p:nvSpPr>
        <p:spPr>
          <a:xfrm>
            <a:off x="6583363" y="6378575"/>
            <a:ext cx="2103437" cy="342900"/>
          </a:xfrm>
          <a:prstGeom prst="rect">
            <a:avLst/>
          </a:prstGeom>
        </p:spPr>
        <p:txBody>
          <a:bodyPr wrap="square" lIns="0" tIns="0" rIns="0" bIns="0">
            <a:noAutofit/>
          </a:bodyPr>
          <a:lstStyle>
            <a:lvl1pPr algn="r" fontAlgn="auto">
              <a:spcBef>
                <a:spcPts val="0"/>
              </a:spcBef>
              <a:spcAft>
                <a:spcPts val="0"/>
              </a:spcAft>
              <a:defRPr>
                <a:solidFill>
                  <a:schemeClr val="tx1">
                    <a:tint val="75000"/>
                  </a:schemeClr>
                </a:solidFill>
                <a:latin typeface="+mn-lt"/>
                <a:cs typeface="+mn-cs"/>
              </a:defRPr>
            </a:lvl1pPr>
          </a:lstStyle>
          <a:p>
            <a:pPr>
              <a:defRPr/>
            </a:pPr>
            <a:fld id="{91E0E59C-A5F3-433D-8D97-6A7D2389E586}" type="slidenum">
              <a:rPr/>
              <a:pPr>
                <a:defRPr/>
              </a:p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hdr="0" ftr="0" dt="0"/>
  <p:txStyles>
    <p:titleStyle>
      <a:lvl1pPr algn="ctr" rtl="0" eaLnBrk="0" fontAlgn="base" hangingPunct="0">
        <a:spcBef>
          <a:spcPct val="0"/>
        </a:spcBef>
        <a:spcAft>
          <a:spcPct val="0"/>
        </a:spcAft>
        <a:defRPr sz="4400">
          <a:solidFill>
            <a:schemeClr val="tx2"/>
          </a:solidFill>
          <a:latin typeface="Arial" pitchFamily="34" charset="0"/>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eaLnBrk="0" fontAlgn="base" hangingPunct="0">
        <a:spcBef>
          <a:spcPct val="0"/>
        </a:spcBef>
        <a:spcAft>
          <a:spcPct val="0"/>
        </a:spcAft>
        <a:defRPr sz="4400">
          <a:solidFill>
            <a:schemeClr val="tx2"/>
          </a:solidFill>
          <a:latin typeface="Arial" pitchFamily="34" charset="0"/>
        </a:defRPr>
      </a:lvl6pPr>
      <a:lvl7pPr marL="914400" algn="ctr" rtl="0" eaLnBrk="0" fontAlgn="base" hangingPunct="0">
        <a:spcBef>
          <a:spcPct val="0"/>
        </a:spcBef>
        <a:spcAft>
          <a:spcPct val="0"/>
        </a:spcAft>
        <a:defRPr sz="4400">
          <a:solidFill>
            <a:schemeClr val="tx2"/>
          </a:solidFill>
          <a:latin typeface="Arial" pitchFamily="34" charset="0"/>
        </a:defRPr>
      </a:lvl7pPr>
      <a:lvl8pPr marL="1371600" algn="ctr" rtl="0" eaLnBrk="0" fontAlgn="base" hangingPunct="0">
        <a:spcBef>
          <a:spcPct val="0"/>
        </a:spcBef>
        <a:spcAft>
          <a:spcPct val="0"/>
        </a:spcAft>
        <a:defRPr sz="4400">
          <a:solidFill>
            <a:schemeClr val="tx2"/>
          </a:solidFill>
          <a:latin typeface="Arial" pitchFamily="34" charset="0"/>
        </a:defRPr>
      </a:lvl8pPr>
      <a:lvl9pPr marL="1828800" algn="ctr" rtl="0" eaLnBrk="0" fontAlgn="base" hangingPunct="0">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pitchFamily="34" charset="0"/>
        </a:defRPr>
      </a:lvl1pPr>
      <a:lvl2pPr marL="742950" indent="-285750" algn="l" rtl="0" eaLnBrk="0" fontAlgn="base" hangingPunct="0">
        <a:spcBef>
          <a:spcPct val="20000"/>
        </a:spcBef>
        <a:spcAft>
          <a:spcPct val="0"/>
        </a:spcAft>
        <a:buChar char="–"/>
        <a:defRPr sz="2800">
          <a:solidFill>
            <a:schemeClr val="tx1"/>
          </a:solidFill>
          <a:latin typeface="Arial" pitchFamily="34" charset="0"/>
        </a:defRPr>
      </a:lvl2pPr>
      <a:lvl3pPr marL="1143000" indent="-228600" algn="l" rtl="0" eaLnBrk="0" fontAlgn="base" hangingPunct="0">
        <a:spcBef>
          <a:spcPct val="20000"/>
        </a:spcBef>
        <a:spcAft>
          <a:spcPct val="0"/>
        </a:spcAft>
        <a:buChar char="•"/>
        <a:defRPr sz="2400">
          <a:solidFill>
            <a:schemeClr val="tx1"/>
          </a:solidFill>
          <a:latin typeface="Arial" pitchFamily="34" charset="0"/>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defRPr>
      </a:lvl9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chart" Target="../charts/chart7.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chart" Target="../charts/chart6.xml"/><Relationship Id="rId5" Type="http://schemas.openxmlformats.org/officeDocument/2006/relationships/chart" Target="../charts/chart5.xml"/><Relationship Id="rId4" Type="http://schemas.openxmlformats.org/officeDocument/2006/relationships/slide" Target="slide33.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chart" Target="../charts/chart10.xml"/></Relationships>
</file>

<file path=ppt/slides/_rels/slide15.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5.xml"/><Relationship Id="rId6" Type="http://schemas.openxmlformats.org/officeDocument/2006/relationships/image" Target="../media/image8.png"/><Relationship Id="rId5" Type="http://schemas.openxmlformats.org/officeDocument/2006/relationships/chart" Target="../charts/chart14.xml"/><Relationship Id="rId4" Type="http://schemas.openxmlformats.org/officeDocument/2006/relationships/chart" Target="../charts/chart13.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Layout" Target="../slideLayouts/slideLayout5.xml"/><Relationship Id="rId5" Type="http://schemas.openxmlformats.org/officeDocument/2006/relationships/chart" Target="../charts/chart16.xml"/><Relationship Id="rId4" Type="http://schemas.openxmlformats.org/officeDocument/2006/relationships/chart" Target="../charts/chart15.xml"/></Relationships>
</file>

<file path=ppt/slides/_rels/slide18.xml.rels><?xml version="1.0" encoding="UTF-8" standalone="yes"?>
<Relationships xmlns="http://schemas.openxmlformats.org/package/2006/relationships"><Relationship Id="rId3" Type="http://schemas.openxmlformats.org/officeDocument/2006/relationships/hyperlink" Target="https://patents.google.com/patent/KR101171734B1/en" TargetMode="External"/><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hyperlink" Target="https://patents.google.com/patent/JP6007431B2/en"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patents.google.com/patent/US8329339B2/en" TargetMode="External"/><Relationship Id="rId2" Type="http://schemas.openxmlformats.org/officeDocument/2006/relationships/hyperlink" Target="https://patents.google.com/patent/US9118075B2/en" TargetMode="External"/><Relationship Id="rId1" Type="http://schemas.openxmlformats.org/officeDocument/2006/relationships/slideLayout" Target="../slideLayouts/slideLayout5.xml"/><Relationship Id="rId5" Type="http://schemas.openxmlformats.org/officeDocument/2006/relationships/image" Target="../media/image8.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patents.google.com/patent/US9269951B2/en" TargetMode="External"/><Relationship Id="rId2" Type="http://schemas.openxmlformats.org/officeDocument/2006/relationships/hyperlink" Target="https://patents.google.com/patent/US8110308B2/en" TargetMode="External"/><Relationship Id="rId1" Type="http://schemas.openxmlformats.org/officeDocument/2006/relationships/slideLayout" Target="../slideLayouts/slideLayout5.xml"/><Relationship Id="rId5" Type="http://schemas.openxmlformats.org/officeDocument/2006/relationships/image" Target="../media/image8.png"/><Relationship Id="rId4" Type="http://schemas.openxmlformats.org/officeDocument/2006/relationships/image" Target="../media/image10.png"/></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chart" Target="../charts/chart17.xml"/><Relationship Id="rId1" Type="http://schemas.openxmlformats.org/officeDocument/2006/relationships/slideLayout" Target="../slideLayouts/slideLayout2.xml"/><Relationship Id="rId6" Type="http://schemas.openxmlformats.org/officeDocument/2006/relationships/chart" Target="../charts/chart18.xml"/><Relationship Id="rId5" Type="http://schemas.openxmlformats.org/officeDocument/2006/relationships/image" Target="../media/image11.png"/><Relationship Id="rId4" Type="http://schemas.openxmlformats.org/officeDocument/2006/relationships/image" Target="../media/image8.png"/></Relationships>
</file>

<file path=ppt/slides/_rels/slide22.xml.rels><?xml version="1.0" encoding="UTF-8" standalone="yes"?>
<Relationships xmlns="http://schemas.openxmlformats.org/package/2006/relationships"><Relationship Id="rId3" Type="http://schemas.openxmlformats.org/officeDocument/2006/relationships/hyperlink" Target="https://patents.google.com/patent/US9446963B2/en" TargetMode="External"/><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hyperlink" Target="https://patents.google.com/patent/US9761862B2/en"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2.gif"/><Relationship Id="rId1" Type="http://schemas.openxmlformats.org/officeDocument/2006/relationships/slideLayout" Target="../slideLayouts/slideLayout2.xml"/><Relationship Id="rId5" Type="http://schemas.openxmlformats.org/officeDocument/2006/relationships/chart" Target="../charts/chart20.xml"/><Relationship Id="rId4" Type="http://schemas.openxmlformats.org/officeDocument/2006/relationships/chart" Target="../charts/chart19.xml"/></Relationships>
</file>

<file path=ppt/slides/_rels/slide24.xml.rels><?xml version="1.0" encoding="UTF-8" standalone="yes"?>
<Relationships xmlns="http://schemas.openxmlformats.org/package/2006/relationships"><Relationship Id="rId3" Type="http://schemas.openxmlformats.org/officeDocument/2006/relationships/hyperlink" Target="https://patents.google.com/patent/JP5693998B2/en" TargetMode="External"/><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2.gif"/><Relationship Id="rId4" Type="http://schemas.openxmlformats.org/officeDocument/2006/relationships/hyperlink" Target="https://patents.google.com/patent/JP2016062786A/en" TargetMode="Externa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patents.google.com/patent/KR101848677B1/en" TargetMode="External"/><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hyperlink" Target="https://patents.google.com/patent/KR101275260B1/en"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patents.google.com/patent/CN102656724B/en" TargetMode="External"/><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hyperlink" Target="https://patents.google.com/patent/JP6403285B2/en"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patents.google.com/patent/CN104810506B/en" TargetMode="External"/><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hyperlink" Target="https://patents.google.com/patent/US9698424B2/en" TargetMode="External"/></Relationships>
</file>

<file path=ppt/slides/_rels/slide29.xml.rels><?xml version="1.0" encoding="UTF-8" standalone="yes"?>
<Relationships xmlns="http://schemas.openxmlformats.org/package/2006/relationships"><Relationship Id="rId8" Type="http://schemas.openxmlformats.org/officeDocument/2006/relationships/hyperlink" Target="https://www.businesswire.com/news/home/20180808005396/en/Electric-Bus-Market-China-2013-2018-2025-Analysis" TargetMode="External"/><Relationship Id="rId13" Type="http://schemas.openxmlformats.org/officeDocument/2006/relationships/hyperlink" Target="http://www.hitachi.com/" TargetMode="External"/><Relationship Id="rId3" Type="http://schemas.openxmlformats.org/officeDocument/2006/relationships/hyperlink" Target="https://unstats.un.org/unsd/trade/s_geneva2011/refdocs/RDs/Lithium-Ion%20Batteries%20(Gereffi%20-%20May%202010).pdf" TargetMode="External"/><Relationship Id="rId7" Type="http://schemas.openxmlformats.org/officeDocument/2006/relationships/hyperlink" Target="https://www.benzinga.com/pressreleases/17/12/b10968776/world-nmc-lithium-ion-batteries-patent-landscape-report-2017-research-" TargetMode="External"/><Relationship Id="rId12" Type="http://schemas.openxmlformats.org/officeDocument/2006/relationships/hyperlink" Target="https://smallcappower.com/community-contribution/community-articles/nickel-price-lithium/" TargetMode="External"/><Relationship Id="rId2" Type="http://schemas.openxmlformats.org/officeDocument/2006/relationships/image" Target="../media/image8.png"/><Relationship Id="rId16" Type="http://schemas.openxmlformats.org/officeDocument/2006/relationships/hyperlink" Target="http://www.lgchem.com/global/main" TargetMode="External"/><Relationship Id="rId1" Type="http://schemas.openxmlformats.org/officeDocument/2006/relationships/slideLayout" Target="../slideLayouts/slideLayout2.xml"/><Relationship Id="rId6" Type="http://schemas.openxmlformats.org/officeDocument/2006/relationships/hyperlink" Target="http://www.yole.fr/Li-Ion_BatteryCell_Overview.aspx" TargetMode="External"/><Relationship Id="rId11" Type="http://schemas.openxmlformats.org/officeDocument/2006/relationships/hyperlink" Target="http://www.visualcapitalist.com/cathode-advancing-lithium-ion/" TargetMode="External"/><Relationship Id="rId5" Type="http://schemas.openxmlformats.org/officeDocument/2006/relationships/hyperlink" Target="https://www.bcg.com/en-in/publications/2018/future-battery-production-electric-vehicles.aspx" TargetMode="External"/><Relationship Id="rId15" Type="http://schemas.openxmlformats.org/officeDocument/2006/relationships/hyperlink" Target="https://www.johnsoncontrols.com/en_hk/batteries" TargetMode="External"/><Relationship Id="rId10" Type="http://schemas.openxmlformats.org/officeDocument/2006/relationships/hyperlink" Target="http://www.crossroadstoday.com/story/39131483/lithium-ion-battery-market-share-size-global-trends-analysis-growth-and-forecast-to-2025" TargetMode="External"/><Relationship Id="rId4" Type="http://schemas.openxmlformats.org/officeDocument/2006/relationships/hyperlink" Target="https://www.bcg.com/documents/file36615.pdf" TargetMode="External"/><Relationship Id="rId9" Type="http://schemas.openxmlformats.org/officeDocument/2006/relationships/hyperlink" Target="https://markets.businessinsider.com/news/stocks/nmc-lithium-ion-batteries-patent-landscape-1006645170" TargetMode="External"/><Relationship Id="rId14" Type="http://schemas.openxmlformats.org/officeDocument/2006/relationships/hyperlink" Target="http://www.hitachi-automotive.us/hiams-am.htm"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hyperlink" Target="http://www.khuranaandkhurana.com/" TargetMode="Externa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hyperlink" Target="http://www.iiprd.com/" TargetMode="External"/><Relationship Id="rId5" Type="http://schemas.openxmlformats.org/officeDocument/2006/relationships/hyperlink" Target="mailto:info@khuranaandkhurana.com" TargetMode="External"/><Relationship Id="rId4" Type="http://schemas.openxmlformats.org/officeDocument/2006/relationships/hyperlink" Target="mailto:iiprd@iiprd.com"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hyperlink" Target="http://www.iiprd.com/"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chart" Target="../charts/chart2.xml"/><Relationship Id="rId4" Type="http://schemas.openxmlformats.org/officeDocument/2006/relationships/chart" Target="../charts/char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object 3"/>
          <p:cNvSpPr>
            <a:spLocks noChangeArrowheads="1"/>
          </p:cNvSpPr>
          <p:nvPr/>
        </p:nvSpPr>
        <p:spPr bwMode="auto">
          <a:xfrm>
            <a:off x="0" y="457200"/>
            <a:ext cx="9144000" cy="6400800"/>
          </a:xfrm>
          <a:prstGeom prst="rect">
            <a:avLst/>
          </a:prstGeom>
          <a:solidFill>
            <a:schemeClr val="bg1"/>
          </a:solidFill>
          <a:ln w="9525">
            <a:noFill/>
            <a:miter lim="800000"/>
            <a:headEnd/>
            <a:tailEnd/>
          </a:ln>
        </p:spPr>
        <p:txBody>
          <a:bodyPr lIns="0" tIns="0" rIns="0" bIns="0"/>
          <a:lstStyle/>
          <a:p>
            <a:endParaRPr lang="en-US" dirty="0">
              <a:latin typeface="Calibri" pitchFamily="34" charset="0"/>
            </a:endParaRPr>
          </a:p>
        </p:txBody>
      </p:sp>
      <p:sp>
        <p:nvSpPr>
          <p:cNvPr id="2051" name="object 4"/>
          <p:cNvSpPr txBox="1">
            <a:spLocks noChangeArrowheads="1"/>
          </p:cNvSpPr>
          <p:nvPr/>
        </p:nvSpPr>
        <p:spPr bwMode="auto">
          <a:xfrm>
            <a:off x="0" y="1600200"/>
            <a:ext cx="9144000" cy="1219200"/>
          </a:xfrm>
          <a:prstGeom prst="rect">
            <a:avLst/>
          </a:prstGeom>
          <a:ln>
            <a:noFill/>
            <a:headEnd/>
            <a:tailEnd/>
          </a:ln>
        </p:spPr>
        <p:style>
          <a:lnRef idx="1">
            <a:schemeClr val="accent5"/>
          </a:lnRef>
          <a:fillRef idx="2">
            <a:schemeClr val="accent5"/>
          </a:fillRef>
          <a:effectRef idx="1">
            <a:schemeClr val="accent5"/>
          </a:effectRef>
          <a:fontRef idx="minor">
            <a:schemeClr val="dk1"/>
          </a:fontRef>
        </p:style>
        <p:txBody>
          <a:bodyPr lIns="0" tIns="0" rIns="0" bIns="0"/>
          <a:lstStyle/>
          <a:p>
            <a:pPr marL="12700" algn="ctr">
              <a:lnSpc>
                <a:spcPts val="4075"/>
              </a:lnSpc>
            </a:pPr>
            <a:r>
              <a:rPr lang="en-US" sz="2500" b="1" dirty="0">
                <a:solidFill>
                  <a:schemeClr val="tx1"/>
                </a:solidFill>
              </a:rPr>
              <a:t>SAMPLE LANDSCAPE STUDY   </a:t>
            </a:r>
          </a:p>
          <a:p>
            <a:pPr marL="12700" algn="ctr">
              <a:lnSpc>
                <a:spcPts val="4075"/>
              </a:lnSpc>
            </a:pPr>
            <a:r>
              <a:rPr lang="en-US" sz="2500" b="1" dirty="0">
                <a:solidFill>
                  <a:schemeClr val="tx1"/>
                </a:solidFill>
              </a:rPr>
              <a:t>NMC Lithium-ion Batteries for Electric Vehicles</a:t>
            </a:r>
          </a:p>
        </p:txBody>
      </p:sp>
      <p:pic>
        <p:nvPicPr>
          <p:cNvPr id="2052" name="Picture 2" descr="IIPRD_logo_final.png"/>
          <p:cNvPicPr>
            <a:picLocks noChangeAspect="1"/>
          </p:cNvPicPr>
          <p:nvPr/>
        </p:nvPicPr>
        <p:blipFill>
          <a:blip r:embed="rId3" cstate="print"/>
          <a:srcRect/>
          <a:stretch>
            <a:fillRect/>
          </a:stretch>
        </p:blipFill>
        <p:spPr bwMode="auto">
          <a:xfrm>
            <a:off x="3352800" y="609600"/>
            <a:ext cx="2286000" cy="741363"/>
          </a:xfrm>
          <a:prstGeom prst="rect">
            <a:avLst/>
          </a:prstGeom>
          <a:noFill/>
          <a:ln w="9525">
            <a:noFill/>
            <a:miter lim="800000"/>
            <a:headEnd/>
            <a:tailEnd/>
          </a:ln>
        </p:spPr>
      </p:pic>
      <p:pic>
        <p:nvPicPr>
          <p:cNvPr id="1026" name="Picture 2" descr="Image result for Li ion batteries structure"/>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8163"/>
          <a:stretch/>
        </p:blipFill>
        <p:spPr bwMode="auto">
          <a:xfrm>
            <a:off x="504825" y="3549910"/>
            <a:ext cx="3990975" cy="230533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www.euractiv.com/wp-content/uploads/sites/2/2017/12/daphne-1-800x450.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800600" y="3048000"/>
            <a:ext cx="3386667" cy="19050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electric truck"/>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800600" y="4953000"/>
            <a:ext cx="3386668" cy="1692414"/>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2847512" y="6627168"/>
            <a:ext cx="3048000" cy="230832"/>
          </a:xfrm>
          <a:prstGeom prst="rect">
            <a:avLst/>
          </a:prstGeom>
          <a:noFill/>
        </p:spPr>
        <p:txBody>
          <a:bodyPr wrap="square" rtlCol="0">
            <a:spAutoFit/>
          </a:bodyPr>
          <a:lstStyle/>
          <a:p>
            <a:endParaRPr lang="en-IN" sz="900" dirty="0">
              <a:latin typeface="+mn-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2800" b="1" spc="-10" dirty="0">
                <a:solidFill>
                  <a:schemeClr val="bg1"/>
                </a:solidFill>
                <a:cs typeface="Arial" pitchFamily="34" charset="0"/>
              </a:rPr>
              <a:t>Top Assignee</a:t>
            </a:r>
            <a:endParaRPr lang="en-US" sz="2800" b="1" dirty="0">
              <a:cs typeface="Arial" pitchFamily="34" charset="0"/>
            </a:endParaRPr>
          </a:p>
        </p:txBody>
      </p:sp>
      <p:pic>
        <p:nvPicPr>
          <p:cNvPr id="15364"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grpSp>
        <p:nvGrpSpPr>
          <p:cNvPr id="3" name="Group 15"/>
          <p:cNvGrpSpPr>
            <a:grpSpLocks/>
          </p:cNvGrpSpPr>
          <p:nvPr/>
        </p:nvGrpSpPr>
        <p:grpSpPr bwMode="auto">
          <a:xfrm>
            <a:off x="381000" y="5333997"/>
            <a:ext cx="8229600" cy="766462"/>
            <a:chOff x="381000" y="5355429"/>
            <a:chExt cx="8229600" cy="765838"/>
          </a:xfrm>
        </p:grpSpPr>
        <p:sp>
          <p:nvSpPr>
            <p:cNvPr id="8" name="TextBox 12"/>
            <p:cNvSpPr txBox="1">
              <a:spLocks noChangeArrowheads="1"/>
            </p:cNvSpPr>
            <p:nvPr/>
          </p:nvSpPr>
          <p:spPr bwMode="auto">
            <a:xfrm>
              <a:off x="381000" y="5659978"/>
              <a:ext cx="8229600" cy="461289"/>
            </a:xfrm>
            <a:prstGeom prst="rect">
              <a:avLst/>
            </a:prstGeom>
            <a:noFill/>
            <a:ln w="9525">
              <a:solidFill>
                <a:schemeClr val="accent1">
                  <a:shade val="50000"/>
                </a:schemeClr>
              </a:solidFill>
              <a:miter lim="800000"/>
              <a:headEnd/>
              <a:tailEnd/>
            </a:ln>
          </p:spPr>
          <p:txBody>
            <a:bodyPr wrap="square">
              <a:spAutoFit/>
            </a:bodyPr>
            <a:lstStyle/>
            <a:p>
              <a:pPr algn="just"/>
              <a:r>
                <a:rPr lang="en-US" sz="1200" dirty="0"/>
                <a:t>LG Chemical Ltd is the leading patent applicant in NMC lithium-ion batteries technology, followed by Johnson Controls Tech  and Hitachi. </a:t>
              </a:r>
            </a:p>
          </p:txBody>
        </p:sp>
        <p:sp>
          <p:nvSpPr>
            <p:cNvPr id="9" name="Rounded Rectangle 8"/>
            <p:cNvSpPr/>
            <p:nvPr/>
          </p:nvSpPr>
          <p:spPr>
            <a:xfrm>
              <a:off x="381000" y="5355429"/>
              <a:ext cx="1066800" cy="304551"/>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latin typeface="Arial" pitchFamily="34" charset="0"/>
                  <a:cs typeface="Arial" pitchFamily="34" charset="0"/>
                </a:rPr>
                <a:t>Insights</a:t>
              </a:r>
            </a:p>
          </p:txBody>
        </p:sp>
      </p:grpSp>
      <p:sp>
        <p:nvSpPr>
          <p:cNvPr id="11" name="Slide Number Placeholder 10"/>
          <p:cNvSpPr>
            <a:spLocks noGrp="1"/>
          </p:cNvSpPr>
          <p:nvPr>
            <p:ph type="sldNum" sz="quarter" idx="12"/>
          </p:nvPr>
        </p:nvSpPr>
        <p:spPr/>
        <p:txBody>
          <a:bodyPr/>
          <a:lstStyle/>
          <a:p>
            <a:pPr>
              <a:defRPr/>
            </a:pPr>
            <a:fld id="{46318E3D-C770-4D91-B40E-7E88DA3097BF}" type="slidenum">
              <a:rPr lang="en-IN" smtClean="0"/>
              <a:pPr>
                <a:defRPr/>
              </a:pPr>
              <a:t>10</a:t>
            </a:fld>
            <a:endParaRPr lang="en-IN"/>
          </a:p>
        </p:txBody>
      </p:sp>
      <p:sp>
        <p:nvSpPr>
          <p:cNvPr id="13" name="Rectangle 12"/>
          <p:cNvSpPr/>
          <p:nvPr/>
        </p:nvSpPr>
        <p:spPr>
          <a:xfrm>
            <a:off x="304800" y="6096000"/>
            <a:ext cx="6553200" cy="215444"/>
          </a:xfrm>
          <a:prstGeom prst="rect">
            <a:avLst/>
          </a:prstGeom>
        </p:spPr>
        <p:txBody>
          <a:bodyPr wrap="square">
            <a:spAutoFit/>
          </a:bodyPr>
          <a:lstStyle/>
          <a:p>
            <a:r>
              <a:rPr lang="en-US" sz="800" dirty="0">
                <a:solidFill>
                  <a:srgbClr val="4D4D4D"/>
                </a:solidFill>
              </a:rPr>
              <a:t># Graph was prepared based on the analysis of application year for published applications (based on the representative family numbers)</a:t>
            </a:r>
            <a:endParaRPr lang="en-IN" sz="800" dirty="0">
              <a:solidFill>
                <a:srgbClr val="4D4D4D"/>
              </a:solidFill>
            </a:endParaRPr>
          </a:p>
        </p:txBody>
      </p:sp>
      <p:graphicFrame>
        <p:nvGraphicFramePr>
          <p:cNvPr id="12" name="Chart 11"/>
          <p:cNvGraphicFramePr>
            <a:graphicFrameLocks/>
          </p:cNvGraphicFramePr>
          <p:nvPr>
            <p:extLst>
              <p:ext uri="{D42A27DB-BD31-4B8C-83A1-F6EECF244321}">
                <p14:modId xmlns:p14="http://schemas.microsoft.com/office/powerpoint/2010/main" val="1541916799"/>
              </p:ext>
            </p:extLst>
          </p:nvPr>
        </p:nvGraphicFramePr>
        <p:xfrm>
          <a:off x="838200" y="1143000"/>
          <a:ext cx="8077200" cy="4343396"/>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4267200" y="5257800"/>
            <a:ext cx="979755" cy="307777"/>
          </a:xfrm>
          <a:prstGeom prst="rect">
            <a:avLst/>
          </a:prstGeom>
          <a:noFill/>
        </p:spPr>
        <p:txBody>
          <a:bodyPr wrap="none" rtlCol="0">
            <a:spAutoFit/>
          </a:bodyPr>
          <a:lstStyle/>
          <a:p>
            <a:r>
              <a:rPr lang="en-IN" sz="1400" b="1" dirty="0"/>
              <a:t>Assignee</a:t>
            </a:r>
          </a:p>
        </p:txBody>
      </p:sp>
      <p:sp>
        <p:nvSpPr>
          <p:cNvPr id="5" name="TextBox 4"/>
          <p:cNvSpPr txBox="1"/>
          <p:nvPr/>
        </p:nvSpPr>
        <p:spPr>
          <a:xfrm rot="16200000">
            <a:off x="20508" y="2570292"/>
            <a:ext cx="1943161" cy="307777"/>
          </a:xfrm>
          <a:prstGeom prst="rect">
            <a:avLst/>
          </a:prstGeom>
          <a:noFill/>
        </p:spPr>
        <p:txBody>
          <a:bodyPr wrap="none" rtlCol="0">
            <a:spAutoFit/>
          </a:bodyPr>
          <a:lstStyle/>
          <a:p>
            <a:r>
              <a:rPr lang="en-IN" sz="1400" b="1" dirty="0"/>
              <a:t>No of patent families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mn-lt"/>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cs typeface="Arial" pitchFamily="34" charset="0"/>
              </a:rPr>
              <a:t>Top International Patent Classifications (IPCs)</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4344"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4345" name="TextBox 12"/>
          <p:cNvSpPr txBox="1">
            <a:spLocks noChangeArrowheads="1"/>
          </p:cNvSpPr>
          <p:nvPr/>
        </p:nvSpPr>
        <p:spPr bwMode="auto">
          <a:xfrm>
            <a:off x="108471" y="5219679"/>
            <a:ext cx="8839200" cy="1015663"/>
          </a:xfrm>
          <a:prstGeom prst="rect">
            <a:avLst/>
          </a:prstGeom>
          <a:noFill/>
          <a:ln w="9525">
            <a:solidFill>
              <a:schemeClr val="tx1"/>
            </a:solidFill>
            <a:miter lim="800000"/>
            <a:headEnd/>
            <a:tailEnd/>
          </a:ln>
        </p:spPr>
        <p:txBody>
          <a:bodyPr wrap="square">
            <a:spAutoFit/>
          </a:bodyPr>
          <a:lstStyle/>
          <a:p>
            <a:pPr algn="just"/>
            <a:r>
              <a:rPr lang="en-US" sz="1200" dirty="0"/>
              <a:t>Maximum number of applications filed during 2008-2018 corresponds to IPC class </a:t>
            </a:r>
            <a:r>
              <a:rPr lang="en-US" sz="1200" b="1" dirty="0"/>
              <a:t>H01M </a:t>
            </a:r>
            <a:r>
              <a:rPr lang="en-US" sz="1200" dirty="0"/>
              <a:t>relating to ‘Process or Means </a:t>
            </a:r>
            <a:r>
              <a:rPr lang="en-US" sz="1200" dirty="0" err="1"/>
              <a:t>eg</a:t>
            </a:r>
            <a:r>
              <a:rPr lang="en-US" sz="1200" dirty="0"/>
              <a:t>. Batteries for the Direct Conversion of Chemical into Electric Energy</a:t>
            </a:r>
            <a:r>
              <a:rPr lang="en-IN" sz="1200" dirty="0"/>
              <a:t>’. Amongst applications filed in H01M</a:t>
            </a:r>
            <a:r>
              <a:rPr lang="en-US" sz="1200" dirty="0"/>
              <a:t>, majority of the applications were filed in technology of sub-class </a:t>
            </a:r>
            <a:r>
              <a:rPr lang="en-US" sz="1200" b="1" dirty="0"/>
              <a:t>H01M 4/505</a:t>
            </a:r>
            <a:r>
              <a:rPr lang="en-US" sz="1200" dirty="0"/>
              <a:t> which relates to ‘</a:t>
            </a:r>
            <a:r>
              <a:rPr lang="en-IN" sz="1200" dirty="0"/>
              <a:t>Selection of substances as active materials, active masses, active liquids of inorganic oxides or hydroxides of nickel, cobalt or iron of mixed oxides or hydroxides containing iron, cobalt or nickel for inserting or intercalating light metals’. </a:t>
            </a:r>
          </a:p>
        </p:txBody>
      </p:sp>
      <p:sp>
        <p:nvSpPr>
          <p:cNvPr id="20" name="Rounded Rectangle 19"/>
          <p:cNvSpPr/>
          <p:nvPr/>
        </p:nvSpPr>
        <p:spPr>
          <a:xfrm>
            <a:off x="152400" y="4876800"/>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latin typeface="Arial" pitchFamily="34" charset="0"/>
                <a:cs typeface="Arial" pitchFamily="34" charset="0"/>
              </a:rPr>
              <a:t>Insights</a:t>
            </a:r>
          </a:p>
        </p:txBody>
      </p:sp>
      <p:sp>
        <p:nvSpPr>
          <p:cNvPr id="27" name="TextBox 26"/>
          <p:cNvSpPr txBox="1"/>
          <p:nvPr/>
        </p:nvSpPr>
        <p:spPr>
          <a:xfrm>
            <a:off x="3505200" y="6248400"/>
            <a:ext cx="5638800" cy="230832"/>
          </a:xfrm>
          <a:prstGeom prst="rect">
            <a:avLst/>
          </a:prstGeom>
          <a:noFill/>
        </p:spPr>
        <p:txBody>
          <a:bodyPr wrap="square" rtlCol="0">
            <a:spAutoFit/>
          </a:bodyPr>
          <a:lstStyle/>
          <a:p>
            <a:r>
              <a:rPr lang="en-IN" sz="900" dirty="0">
                <a:solidFill>
                  <a:srgbClr val="4D4D4D"/>
                </a:solidFill>
                <a:latin typeface="+mn-lt"/>
              </a:rPr>
              <a:t>                                                                       # For IPC sub-class definitions please refer to </a:t>
            </a:r>
            <a:r>
              <a:rPr lang="en-IN" sz="900" dirty="0">
                <a:solidFill>
                  <a:srgbClr val="4D4D4D"/>
                </a:solidFill>
                <a:latin typeface="+mn-lt"/>
                <a:hlinkClick r:id="rId4" action="ppaction://hlinksldjump"/>
              </a:rPr>
              <a:t>Appendix 2</a:t>
            </a:r>
            <a:r>
              <a:rPr lang="en-IN" sz="900" dirty="0">
                <a:solidFill>
                  <a:srgbClr val="4D4D4D"/>
                </a:solidFill>
                <a:latin typeface="+mn-lt"/>
              </a:rPr>
              <a:t>.</a:t>
            </a:r>
            <a:endParaRPr lang="en-IN" sz="1600" dirty="0">
              <a:latin typeface="+mn-lt"/>
            </a:endParaRPr>
          </a:p>
        </p:txBody>
      </p:sp>
      <p:sp>
        <p:nvSpPr>
          <p:cNvPr id="29" name="Slide Number Placeholder 28"/>
          <p:cNvSpPr>
            <a:spLocks noGrp="1"/>
          </p:cNvSpPr>
          <p:nvPr>
            <p:ph type="sldNum" sz="quarter" idx="12"/>
          </p:nvPr>
        </p:nvSpPr>
        <p:spPr/>
        <p:txBody>
          <a:bodyPr/>
          <a:lstStyle/>
          <a:p>
            <a:pPr>
              <a:defRPr/>
            </a:pPr>
            <a:fld id="{46318E3D-C770-4D91-B40E-7E88DA3097BF}" type="slidenum">
              <a:rPr lang="en-IN" smtClean="0"/>
              <a:pPr>
                <a:defRPr/>
              </a:pPr>
              <a:t>11</a:t>
            </a:fld>
            <a:endParaRPr lang="en-IN"/>
          </a:p>
        </p:txBody>
      </p:sp>
      <p:graphicFrame>
        <p:nvGraphicFramePr>
          <p:cNvPr id="13" name="Chart 12"/>
          <p:cNvGraphicFramePr/>
          <p:nvPr>
            <p:extLst>
              <p:ext uri="{D42A27DB-BD31-4B8C-83A1-F6EECF244321}">
                <p14:modId xmlns:p14="http://schemas.microsoft.com/office/powerpoint/2010/main" val="3960263534"/>
              </p:ext>
            </p:extLst>
          </p:nvPr>
        </p:nvGraphicFramePr>
        <p:xfrm>
          <a:off x="2514600" y="914400"/>
          <a:ext cx="4800600" cy="28194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4" name="Chart 13"/>
          <p:cNvGraphicFramePr>
            <a:graphicFrameLocks/>
          </p:cNvGraphicFramePr>
          <p:nvPr>
            <p:extLst>
              <p:ext uri="{D42A27DB-BD31-4B8C-83A1-F6EECF244321}">
                <p14:modId xmlns:p14="http://schemas.microsoft.com/office/powerpoint/2010/main" val="139838763"/>
              </p:ext>
            </p:extLst>
          </p:nvPr>
        </p:nvGraphicFramePr>
        <p:xfrm>
          <a:off x="0" y="1066800"/>
          <a:ext cx="3965812" cy="25908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5" name="Chart 14"/>
          <p:cNvGraphicFramePr/>
          <p:nvPr/>
        </p:nvGraphicFramePr>
        <p:xfrm>
          <a:off x="4038600" y="2057400"/>
          <a:ext cx="4648200" cy="2895600"/>
        </p:xfrm>
        <a:graphic>
          <a:graphicData uri="http://schemas.openxmlformats.org/drawingml/2006/chart">
            <c:chart xmlns:c="http://schemas.openxmlformats.org/drawingml/2006/chart" xmlns:r="http://schemas.openxmlformats.org/officeDocument/2006/relationships" r:id="rId7"/>
          </a:graphicData>
        </a:graphic>
      </p:graphicFrame>
      <p:cxnSp>
        <p:nvCxnSpPr>
          <p:cNvPr id="16" name="Straight Arrow Connector 15"/>
          <p:cNvCxnSpPr/>
          <p:nvPr/>
        </p:nvCxnSpPr>
        <p:spPr>
          <a:xfrm>
            <a:off x="3733800" y="2362200"/>
            <a:ext cx="8382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object 6"/>
          <p:cNvSpPr txBox="1">
            <a:spLocks/>
          </p:cNvSpPr>
          <p:nvPr/>
        </p:nvSpPr>
        <p:spPr bwMode="auto">
          <a:xfrm>
            <a:off x="379413" y="207963"/>
            <a:ext cx="8385175" cy="431800"/>
          </a:xfrm>
          <a:prstGeom prst="rect">
            <a:avLst/>
          </a:prstGeom>
          <a:noFill/>
          <a:ln w="9525">
            <a:noFill/>
            <a:miter lim="800000"/>
            <a:headEnd/>
            <a:tailEnd/>
          </a:ln>
        </p:spPr>
        <p:txBody>
          <a:bodyPr lIns="0" tIns="0" rIns="0" bIns="0">
            <a:spAutoFit/>
          </a:bodyPr>
          <a:lstStyle/>
          <a:p>
            <a:pPr marL="12700" algn="ctr" fontAlgn="auto">
              <a:spcBef>
                <a:spcPts val="0"/>
              </a:spcBef>
              <a:spcAft>
                <a:spcPts val="0"/>
              </a:spcAft>
              <a:defRPr/>
            </a:pPr>
            <a:r>
              <a:rPr lang="en-IN" sz="2800" b="1" kern="0" spc="-10" dirty="0">
                <a:solidFill>
                  <a:schemeClr val="bg1"/>
                </a:solidFill>
                <a:latin typeface="+mn-lt"/>
              </a:rPr>
              <a:t>Geographic Origin of Innovation</a:t>
            </a:r>
          </a:p>
        </p:txBody>
      </p:sp>
      <p:pic>
        <p:nvPicPr>
          <p:cNvPr id="16395" name="Picture 2"/>
          <p:cNvPicPr>
            <a:picLocks noChangeAspect="1" noChangeArrowheads="1"/>
          </p:cNvPicPr>
          <p:nvPr/>
        </p:nvPicPr>
        <p:blipFill>
          <a:blip r:embed="rId2" cstate="print"/>
          <a:srcRect/>
          <a:stretch>
            <a:fillRect/>
          </a:stretch>
        </p:blipFill>
        <p:spPr bwMode="auto">
          <a:xfrm>
            <a:off x="152400" y="6356350"/>
            <a:ext cx="1219200" cy="349250"/>
          </a:xfrm>
          <a:prstGeom prst="rect">
            <a:avLst/>
          </a:prstGeom>
          <a:noFill/>
          <a:ln w="9525">
            <a:noFill/>
            <a:miter lim="800000"/>
            <a:headEnd/>
            <a:tailEnd/>
          </a:ln>
        </p:spPr>
      </p:pic>
      <p:sp>
        <p:nvSpPr>
          <p:cNvPr id="14" name="Rounded Rectangle 13"/>
          <p:cNvSpPr/>
          <p:nvPr/>
        </p:nvSpPr>
        <p:spPr>
          <a:xfrm>
            <a:off x="304800" y="4953000"/>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latin typeface="Arial" pitchFamily="34" charset="0"/>
                <a:cs typeface="Arial" pitchFamily="34" charset="0"/>
              </a:rPr>
              <a:t>Insights</a:t>
            </a:r>
          </a:p>
        </p:txBody>
      </p:sp>
      <p:sp>
        <p:nvSpPr>
          <p:cNvPr id="16397" name="TextBox 12"/>
          <p:cNvSpPr txBox="1">
            <a:spLocks noChangeArrowheads="1"/>
          </p:cNvSpPr>
          <p:nvPr/>
        </p:nvSpPr>
        <p:spPr bwMode="auto">
          <a:xfrm>
            <a:off x="304800" y="5257800"/>
            <a:ext cx="8382000" cy="461665"/>
          </a:xfrm>
          <a:prstGeom prst="rect">
            <a:avLst/>
          </a:prstGeom>
          <a:noFill/>
          <a:ln w="9525">
            <a:solidFill>
              <a:schemeClr val="tx1"/>
            </a:solidFill>
            <a:miter lim="800000"/>
            <a:headEnd/>
            <a:tailEnd/>
          </a:ln>
        </p:spPr>
        <p:txBody>
          <a:bodyPr>
            <a:spAutoFit/>
          </a:bodyPr>
          <a:lstStyle/>
          <a:p>
            <a:pPr algn="just"/>
            <a:r>
              <a:rPr lang="en-US" sz="1200" dirty="0"/>
              <a:t>Analysis of Geographic Origin of Innovation (i.e. Priority Country) demonstrates that maximum number of innovations originated from KR followed by CN , JP and US jurisdictions. </a:t>
            </a:r>
            <a:endParaRPr lang="en-US" sz="1200" i="1" u="sng" dirty="0"/>
          </a:p>
        </p:txBody>
      </p:sp>
      <p:sp>
        <p:nvSpPr>
          <p:cNvPr id="16" name="Rectangle 15"/>
          <p:cNvSpPr/>
          <p:nvPr/>
        </p:nvSpPr>
        <p:spPr>
          <a:xfrm>
            <a:off x="304800" y="5791200"/>
            <a:ext cx="7239000" cy="230832"/>
          </a:xfrm>
          <a:prstGeom prst="rect">
            <a:avLst/>
          </a:prstGeom>
        </p:spPr>
        <p:txBody>
          <a:bodyPr wrap="square">
            <a:spAutoFit/>
          </a:bodyPr>
          <a:lstStyle/>
          <a:p>
            <a:pPr algn="just"/>
            <a:r>
              <a:rPr lang="en-US" sz="900" dirty="0">
                <a:latin typeface="+mn-lt"/>
              </a:rPr>
              <a:t># The graph representing Geographic origin of innovation was prepared based on the analysis of priority country</a:t>
            </a:r>
          </a:p>
        </p:txBody>
      </p:sp>
      <p:sp>
        <p:nvSpPr>
          <p:cNvPr id="23" name="Slide Number Placeholder 22"/>
          <p:cNvSpPr>
            <a:spLocks noGrp="1"/>
          </p:cNvSpPr>
          <p:nvPr>
            <p:ph type="sldNum" sz="quarter" idx="12"/>
          </p:nvPr>
        </p:nvSpPr>
        <p:spPr/>
        <p:txBody>
          <a:bodyPr/>
          <a:lstStyle/>
          <a:p>
            <a:pPr>
              <a:defRPr/>
            </a:pPr>
            <a:fld id="{46318E3D-C770-4D91-B40E-7E88DA3097BF}" type="slidenum">
              <a:rPr lang="en-IN" smtClean="0"/>
              <a:pPr>
                <a:defRPr/>
              </a:pPr>
              <a:t>12</a:t>
            </a:fld>
            <a:endParaRPr lang="en-IN"/>
          </a:p>
        </p:txBody>
      </p:sp>
      <p:sp>
        <p:nvSpPr>
          <p:cNvPr id="3" name="TextBox 2"/>
          <p:cNvSpPr txBox="1"/>
          <p:nvPr/>
        </p:nvSpPr>
        <p:spPr>
          <a:xfrm rot="16200000">
            <a:off x="458332" y="2810117"/>
            <a:ext cx="1037463" cy="307777"/>
          </a:xfrm>
          <a:prstGeom prst="rect">
            <a:avLst/>
          </a:prstGeom>
          <a:noFill/>
        </p:spPr>
        <p:txBody>
          <a:bodyPr wrap="none" rtlCol="0">
            <a:spAutoFit/>
          </a:bodyPr>
          <a:lstStyle/>
          <a:p>
            <a:r>
              <a:rPr lang="en-IN" sz="1400" b="1" dirty="0">
                <a:latin typeface="+mn-lt"/>
              </a:rPr>
              <a:t>Jurisdiction</a:t>
            </a:r>
          </a:p>
        </p:txBody>
      </p:sp>
      <p:sp>
        <p:nvSpPr>
          <p:cNvPr id="4" name="TextBox 3"/>
          <p:cNvSpPr txBox="1"/>
          <p:nvPr/>
        </p:nvSpPr>
        <p:spPr>
          <a:xfrm>
            <a:off x="3733800" y="4800600"/>
            <a:ext cx="2161617" cy="307777"/>
          </a:xfrm>
          <a:prstGeom prst="rect">
            <a:avLst/>
          </a:prstGeom>
          <a:noFill/>
        </p:spPr>
        <p:txBody>
          <a:bodyPr wrap="none" rtlCol="0">
            <a:spAutoFit/>
          </a:bodyPr>
          <a:lstStyle/>
          <a:p>
            <a:r>
              <a:rPr lang="en-US" sz="1400" b="1" dirty="0">
                <a:latin typeface="+mn-lt"/>
              </a:rPr>
              <a:t>Number of Patent Families</a:t>
            </a:r>
            <a:endParaRPr lang="en-IN" sz="1400" b="1" dirty="0">
              <a:latin typeface="+mn-lt"/>
            </a:endParaRPr>
          </a:p>
        </p:txBody>
      </p:sp>
      <p:graphicFrame>
        <p:nvGraphicFramePr>
          <p:cNvPr id="15" name="Chart 14"/>
          <p:cNvGraphicFramePr>
            <a:graphicFrameLocks/>
          </p:cNvGraphicFramePr>
          <p:nvPr>
            <p:extLst>
              <p:ext uri="{D42A27DB-BD31-4B8C-83A1-F6EECF244321}">
                <p14:modId xmlns:p14="http://schemas.microsoft.com/office/powerpoint/2010/main" val="1128857161"/>
              </p:ext>
            </p:extLst>
          </p:nvPr>
        </p:nvGraphicFramePr>
        <p:xfrm>
          <a:off x="1066800" y="1173304"/>
          <a:ext cx="7391400" cy="35814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2992438"/>
            <a:ext cx="8385175" cy="436562"/>
          </a:xfrm>
        </p:spPr>
        <p:txBody>
          <a:bodyPr/>
          <a:lstStyle/>
          <a:p>
            <a:r>
              <a:rPr lang="en-US" sz="3200" b="1" kern="1200" dirty="0">
                <a:cs typeface="Arial" pitchFamily="34" charset="0"/>
              </a:rPr>
              <a:t>Key Technological Trends</a:t>
            </a:r>
            <a:endParaRPr lang="en-US" sz="3200" dirty="0"/>
          </a:p>
        </p:txBody>
      </p:sp>
      <p:pic>
        <p:nvPicPr>
          <p:cNvPr id="5"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6"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dirty="0"/>
              <a:t>Patent Searching | Research and Analytics | Patent Prosecution/Preparation Support | Litigation and E-Discovery | IP Valuation |  Patent Portfolio Watch</a:t>
            </a:r>
          </a:p>
        </p:txBody>
      </p:sp>
      <p:sp>
        <p:nvSpPr>
          <p:cNvPr id="11" name="Slide Number Placeholder 10"/>
          <p:cNvSpPr>
            <a:spLocks noGrp="1"/>
          </p:cNvSpPr>
          <p:nvPr>
            <p:ph type="sldNum" sz="quarter" idx="12"/>
          </p:nvPr>
        </p:nvSpPr>
        <p:spPr/>
        <p:txBody>
          <a:bodyPr/>
          <a:lstStyle/>
          <a:p>
            <a:pPr>
              <a:defRPr/>
            </a:pPr>
            <a:fld id="{46318E3D-C770-4D91-B40E-7E88DA3097BF}" type="slidenum">
              <a:rPr lang="en-IN" smtClean="0"/>
              <a:pPr>
                <a:defRPr/>
              </a:pPr>
              <a:t>13</a:t>
            </a:fld>
            <a:endParaRPr lang="en-IN"/>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249238"/>
            <a:ext cx="8385175" cy="436562"/>
          </a:xfrm>
        </p:spPr>
        <p:txBody>
          <a:bodyPr/>
          <a:lstStyle/>
          <a:p>
            <a:r>
              <a:rPr lang="en-US" sz="2000" b="1" dirty="0">
                <a:solidFill>
                  <a:schemeClr val="bg1"/>
                </a:solidFill>
              </a:rPr>
              <a:t>TYPES OF CATHODE AND ANODE MATERIAL</a:t>
            </a:r>
          </a:p>
        </p:txBody>
      </p:sp>
      <p:pic>
        <p:nvPicPr>
          <p:cNvPr id="6"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16" name="Slide Number Placeholder 15"/>
          <p:cNvSpPr>
            <a:spLocks noGrp="1"/>
          </p:cNvSpPr>
          <p:nvPr>
            <p:ph type="sldNum" sz="quarter" idx="12"/>
          </p:nvPr>
        </p:nvSpPr>
        <p:spPr/>
        <p:txBody>
          <a:bodyPr/>
          <a:lstStyle/>
          <a:p>
            <a:pPr>
              <a:defRPr/>
            </a:pPr>
            <a:fld id="{46318E3D-C770-4D91-B40E-7E88DA3097BF}" type="slidenum">
              <a:rPr lang="en-IN" smtClean="0"/>
              <a:pPr>
                <a:defRPr/>
              </a:pPr>
              <a:t>14</a:t>
            </a:fld>
            <a:endParaRPr lang="en-IN" dirty="0"/>
          </a:p>
        </p:txBody>
      </p:sp>
      <p:sp>
        <p:nvSpPr>
          <p:cNvPr id="18" name="Rounded Rectangle 17"/>
          <p:cNvSpPr/>
          <p:nvPr/>
        </p:nvSpPr>
        <p:spPr>
          <a:xfrm>
            <a:off x="152400" y="5105400"/>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latin typeface="Arial" pitchFamily="34" charset="0"/>
                <a:cs typeface="Arial" pitchFamily="34" charset="0"/>
              </a:rPr>
              <a:t>Insights</a:t>
            </a:r>
          </a:p>
        </p:txBody>
      </p:sp>
      <p:sp>
        <p:nvSpPr>
          <p:cNvPr id="21" name="TextBox 12"/>
          <p:cNvSpPr txBox="1">
            <a:spLocks noChangeArrowheads="1"/>
          </p:cNvSpPr>
          <p:nvPr/>
        </p:nvSpPr>
        <p:spPr bwMode="auto">
          <a:xfrm>
            <a:off x="152400" y="5410200"/>
            <a:ext cx="8839200" cy="646331"/>
          </a:xfrm>
          <a:prstGeom prst="rect">
            <a:avLst/>
          </a:prstGeom>
          <a:noFill/>
          <a:ln w="9525">
            <a:solidFill>
              <a:schemeClr val="tx1"/>
            </a:solidFill>
            <a:miter lim="800000"/>
            <a:headEnd/>
            <a:tailEnd/>
          </a:ln>
        </p:spPr>
        <p:txBody>
          <a:bodyPr wrap="square">
            <a:spAutoFit/>
          </a:bodyPr>
          <a:lstStyle/>
          <a:p>
            <a:pPr algn="just"/>
            <a:r>
              <a:rPr lang="en-US" sz="1200" dirty="0"/>
              <a:t>Highest percentage of applications (62%) were focused on unmodified NMC cathode materials and (52%) of Graphite anode materials for lithium-ion battery applications in EVs. 17% of cathode material patents are related to mixture of NMC material with other active materials while 14% of anode material patents relates to LTO.</a:t>
            </a:r>
            <a:endParaRPr lang="en-US" sz="1400" dirty="0"/>
          </a:p>
        </p:txBody>
      </p:sp>
      <p:sp>
        <p:nvSpPr>
          <p:cNvPr id="10" name="Rounded Rectangle 9"/>
          <p:cNvSpPr/>
          <p:nvPr/>
        </p:nvSpPr>
        <p:spPr>
          <a:xfrm>
            <a:off x="4572000" y="2362200"/>
            <a:ext cx="4343400" cy="2514600"/>
          </a:xfrm>
          <a:prstGeom prst="roundRect">
            <a:avLst/>
          </a:prstGeom>
          <a:ln/>
        </p:spPr>
        <p:style>
          <a:lnRef idx="2">
            <a:schemeClr val="accent1"/>
          </a:lnRef>
          <a:fillRef idx="1">
            <a:schemeClr val="lt1"/>
          </a:fillRef>
          <a:effectRef idx="0">
            <a:schemeClr val="accent1"/>
          </a:effectRef>
          <a:fontRef idx="minor">
            <a:schemeClr val="dk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graphicFrame>
        <p:nvGraphicFramePr>
          <p:cNvPr id="12" name="Chart 11"/>
          <p:cNvGraphicFramePr/>
          <p:nvPr/>
        </p:nvGraphicFramePr>
        <p:xfrm>
          <a:off x="4343400" y="2362200"/>
          <a:ext cx="4572000"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14" name="Rounded Rectangle 13"/>
          <p:cNvSpPr/>
          <p:nvPr/>
        </p:nvSpPr>
        <p:spPr>
          <a:xfrm>
            <a:off x="228600" y="1143000"/>
            <a:ext cx="4267200" cy="25146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graphicFrame>
        <p:nvGraphicFramePr>
          <p:cNvPr id="15" name="Chart 14"/>
          <p:cNvGraphicFramePr/>
          <p:nvPr/>
        </p:nvGraphicFramePr>
        <p:xfrm>
          <a:off x="304800" y="1219200"/>
          <a:ext cx="4038600" cy="29718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858000" y="6515100"/>
            <a:ext cx="2103437" cy="342900"/>
          </a:xfrm>
        </p:spPr>
        <p:txBody>
          <a:bodyPr/>
          <a:lstStyle/>
          <a:p>
            <a:pPr>
              <a:defRPr/>
            </a:pPr>
            <a:fld id="{F464AE3C-6DE8-4057-A5E9-FE67EE97612B}" type="slidenum">
              <a:rPr lang="en-IN" smtClean="0"/>
              <a:pPr>
                <a:defRPr/>
              </a:pPr>
              <a:t>15</a:t>
            </a:fld>
            <a:endParaRPr lang="en-IN" dirty="0"/>
          </a:p>
        </p:txBody>
      </p:sp>
      <p:sp>
        <p:nvSpPr>
          <p:cNvPr id="5" name="Rounded Rectangle 4"/>
          <p:cNvSpPr/>
          <p:nvPr/>
        </p:nvSpPr>
        <p:spPr>
          <a:xfrm>
            <a:off x="228600" y="914400"/>
            <a:ext cx="4267200" cy="2667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graphicFrame>
        <p:nvGraphicFramePr>
          <p:cNvPr id="6" name="Chart 5"/>
          <p:cNvGraphicFramePr>
            <a:graphicFrameLocks/>
          </p:cNvGraphicFramePr>
          <p:nvPr>
            <p:extLst>
              <p:ext uri="{D42A27DB-BD31-4B8C-83A1-F6EECF244321}">
                <p14:modId xmlns:p14="http://schemas.microsoft.com/office/powerpoint/2010/main" val="937815693"/>
              </p:ext>
            </p:extLst>
          </p:nvPr>
        </p:nvGraphicFramePr>
        <p:xfrm>
          <a:off x="228600" y="914400"/>
          <a:ext cx="4419600" cy="259080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2286000" y="1981200"/>
            <a:ext cx="1447800" cy="338554"/>
          </a:xfrm>
          <a:prstGeom prst="rect">
            <a:avLst/>
          </a:prstGeom>
        </p:spPr>
        <p:txBody>
          <a:bodyPr wrap="square">
            <a:spAutoFit/>
          </a:bodyPr>
          <a:lstStyle/>
          <a:p>
            <a:pPr algn="ctr"/>
            <a:r>
              <a:rPr lang="en-IN" sz="800" b="1" dirty="0"/>
              <a:t>Graphite/Carbon </a:t>
            </a:r>
          </a:p>
          <a:p>
            <a:pPr algn="ctr"/>
            <a:r>
              <a:rPr lang="en-IN" sz="800" b="1" dirty="0"/>
              <a:t>58%</a:t>
            </a:r>
          </a:p>
        </p:txBody>
      </p:sp>
      <p:graphicFrame>
        <p:nvGraphicFramePr>
          <p:cNvPr id="8" name="Chart 7"/>
          <p:cNvGraphicFramePr>
            <a:graphicFrameLocks/>
          </p:cNvGraphicFramePr>
          <p:nvPr>
            <p:extLst>
              <p:ext uri="{D42A27DB-BD31-4B8C-83A1-F6EECF244321}">
                <p14:modId xmlns:p14="http://schemas.microsoft.com/office/powerpoint/2010/main" val="877155485"/>
              </p:ext>
            </p:extLst>
          </p:nvPr>
        </p:nvGraphicFramePr>
        <p:xfrm>
          <a:off x="4468504" y="914400"/>
          <a:ext cx="4675496" cy="2819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p:cNvGraphicFramePr>
            <a:graphicFrameLocks/>
          </p:cNvGraphicFramePr>
          <p:nvPr>
            <p:extLst>
              <p:ext uri="{D42A27DB-BD31-4B8C-83A1-F6EECF244321}">
                <p14:modId xmlns:p14="http://schemas.microsoft.com/office/powerpoint/2010/main" val="3044869686"/>
              </p:ext>
            </p:extLst>
          </p:nvPr>
        </p:nvGraphicFramePr>
        <p:xfrm>
          <a:off x="228600" y="3771331"/>
          <a:ext cx="45720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Chart 9"/>
          <p:cNvGraphicFramePr>
            <a:graphicFrameLocks/>
          </p:cNvGraphicFramePr>
          <p:nvPr>
            <p:extLst>
              <p:ext uri="{D42A27DB-BD31-4B8C-83A1-F6EECF244321}">
                <p14:modId xmlns:p14="http://schemas.microsoft.com/office/powerpoint/2010/main" val="2059553219"/>
              </p:ext>
            </p:extLst>
          </p:nvPr>
        </p:nvGraphicFramePr>
        <p:xfrm>
          <a:off x="4572000" y="3733800"/>
          <a:ext cx="4572000" cy="2743200"/>
        </p:xfrm>
        <a:graphic>
          <a:graphicData uri="http://schemas.openxmlformats.org/drawingml/2006/chart">
            <c:chart xmlns:c="http://schemas.openxmlformats.org/drawingml/2006/chart" xmlns:r="http://schemas.openxmlformats.org/officeDocument/2006/relationships" r:id="rId5"/>
          </a:graphicData>
        </a:graphic>
      </p:graphicFrame>
      <p:sp>
        <p:nvSpPr>
          <p:cNvPr id="11" name="Rounded Rectangle 10"/>
          <p:cNvSpPr/>
          <p:nvPr/>
        </p:nvSpPr>
        <p:spPr>
          <a:xfrm>
            <a:off x="4648200" y="914400"/>
            <a:ext cx="4267200" cy="2667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2" name="Rounded Rectangle 11"/>
          <p:cNvSpPr/>
          <p:nvPr/>
        </p:nvSpPr>
        <p:spPr>
          <a:xfrm>
            <a:off x="228600" y="3657600"/>
            <a:ext cx="4267200" cy="2667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3" name="Rounded Rectangle 12"/>
          <p:cNvSpPr/>
          <p:nvPr/>
        </p:nvSpPr>
        <p:spPr>
          <a:xfrm>
            <a:off x="4648200" y="3657600"/>
            <a:ext cx="4267200" cy="2667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pic>
        <p:nvPicPr>
          <p:cNvPr id="15" name="Picture 2"/>
          <p:cNvPicPr>
            <a:picLocks noChangeAspect="1" noChangeArrowheads="1"/>
          </p:cNvPicPr>
          <p:nvPr/>
        </p:nvPicPr>
        <p:blipFill>
          <a:blip r:embed="rId6" cstate="print"/>
          <a:srcRect/>
          <a:stretch>
            <a:fillRect/>
          </a:stretch>
        </p:blipFill>
        <p:spPr bwMode="auto">
          <a:xfrm>
            <a:off x="152400" y="6324600"/>
            <a:ext cx="1143000" cy="349250"/>
          </a:xfrm>
          <a:prstGeom prst="rect">
            <a:avLst/>
          </a:prstGeom>
          <a:noFill/>
          <a:ln w="9525">
            <a:noFill/>
            <a:miter lim="800000"/>
            <a:headEnd/>
            <a:tailEnd/>
          </a:ln>
        </p:spPr>
      </p:pic>
      <p:sp>
        <p:nvSpPr>
          <p:cNvPr id="16" name="Title 1"/>
          <p:cNvSpPr txBox="1">
            <a:spLocks/>
          </p:cNvSpPr>
          <p:nvPr/>
        </p:nvSpPr>
        <p:spPr>
          <a:xfrm>
            <a:off x="381000" y="228600"/>
            <a:ext cx="8385175" cy="457200"/>
          </a:xfrm>
          <a:prstGeom prst="rect">
            <a:avLst/>
          </a:prstGeom>
        </p:spPr>
        <p:txBody>
          <a:bodyPr/>
          <a:lstStyle>
            <a:lvl1pPr algn="ctr" rtl="0" eaLnBrk="0" fontAlgn="base" hangingPunct="0">
              <a:spcBef>
                <a:spcPct val="0"/>
              </a:spcBef>
              <a:spcAft>
                <a:spcPct val="0"/>
              </a:spcAft>
              <a:defRPr sz="4400">
                <a:solidFill>
                  <a:schemeClr val="tx2"/>
                </a:solidFill>
                <a:latin typeface="Arial" pitchFamily="34" charset="0"/>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eaLnBrk="0" fontAlgn="base" hangingPunct="0">
              <a:spcBef>
                <a:spcPct val="0"/>
              </a:spcBef>
              <a:spcAft>
                <a:spcPct val="0"/>
              </a:spcAft>
              <a:defRPr sz="4400">
                <a:solidFill>
                  <a:schemeClr val="tx2"/>
                </a:solidFill>
                <a:latin typeface="Arial" pitchFamily="34" charset="0"/>
              </a:defRPr>
            </a:lvl6pPr>
            <a:lvl7pPr marL="914400" algn="ctr" rtl="0" eaLnBrk="0" fontAlgn="base" hangingPunct="0">
              <a:spcBef>
                <a:spcPct val="0"/>
              </a:spcBef>
              <a:spcAft>
                <a:spcPct val="0"/>
              </a:spcAft>
              <a:defRPr sz="4400">
                <a:solidFill>
                  <a:schemeClr val="tx2"/>
                </a:solidFill>
                <a:latin typeface="Arial" pitchFamily="34" charset="0"/>
              </a:defRPr>
            </a:lvl7pPr>
            <a:lvl8pPr marL="1371600" algn="ctr" rtl="0" eaLnBrk="0" fontAlgn="base" hangingPunct="0">
              <a:spcBef>
                <a:spcPct val="0"/>
              </a:spcBef>
              <a:spcAft>
                <a:spcPct val="0"/>
              </a:spcAft>
              <a:defRPr sz="4400">
                <a:solidFill>
                  <a:schemeClr val="tx2"/>
                </a:solidFill>
                <a:latin typeface="Arial" pitchFamily="34" charset="0"/>
              </a:defRPr>
            </a:lvl8pPr>
            <a:lvl9pPr marL="1828800" algn="ctr" rtl="0" eaLnBrk="0" fontAlgn="base" hangingPunct="0">
              <a:spcBef>
                <a:spcPct val="0"/>
              </a:spcBef>
              <a:spcAft>
                <a:spcPct val="0"/>
              </a:spcAft>
              <a:defRPr sz="4400">
                <a:solidFill>
                  <a:schemeClr val="tx2"/>
                </a:solidFill>
                <a:latin typeface="Arial" pitchFamily="34" charset="0"/>
              </a:defRPr>
            </a:lvl9pPr>
          </a:lstStyle>
          <a:p>
            <a:r>
              <a:rPr lang="en-US" sz="2000" b="1" dirty="0">
                <a:solidFill>
                  <a:schemeClr val="bg1"/>
                </a:solidFill>
              </a:rPr>
              <a:t>ANODE MATERIALS Vs NMC CATHODE MATERIALS  </a:t>
            </a:r>
          </a:p>
        </p:txBody>
      </p:sp>
    </p:spTree>
    <p:extLst>
      <p:ext uri="{BB962C8B-B14F-4D97-AF65-F5344CB8AC3E}">
        <p14:creationId xmlns:p14="http://schemas.microsoft.com/office/powerpoint/2010/main" val="2679229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2992438"/>
            <a:ext cx="8385175" cy="436562"/>
          </a:xfrm>
        </p:spPr>
        <p:txBody>
          <a:bodyPr/>
          <a:lstStyle/>
          <a:p>
            <a:r>
              <a:rPr lang="en-US" sz="3200" b="1" kern="1200" dirty="0">
                <a:cs typeface="Arial" pitchFamily="34" charset="0"/>
              </a:rPr>
              <a:t>Patent Portfolio Analysis</a:t>
            </a:r>
            <a:endParaRPr lang="en-US" sz="3200" dirty="0"/>
          </a:p>
        </p:txBody>
      </p:sp>
      <p:pic>
        <p:nvPicPr>
          <p:cNvPr id="5"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6"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dirty="0"/>
              <a:t>Patent Searching | Research and Analytics | Patent Prosecution/Preparation Support | Litigation and E-Discovery | IP Valuation |  Patent Portfolio Watch</a:t>
            </a:r>
          </a:p>
        </p:txBody>
      </p:sp>
      <p:sp>
        <p:nvSpPr>
          <p:cNvPr id="11" name="Slide Number Placeholder 10"/>
          <p:cNvSpPr>
            <a:spLocks noGrp="1"/>
          </p:cNvSpPr>
          <p:nvPr>
            <p:ph type="sldNum" sz="quarter" idx="12"/>
          </p:nvPr>
        </p:nvSpPr>
        <p:spPr/>
        <p:txBody>
          <a:bodyPr/>
          <a:lstStyle/>
          <a:p>
            <a:pPr>
              <a:defRPr/>
            </a:pPr>
            <a:fld id="{46318E3D-C770-4D91-B40E-7E88DA3097BF}" type="slidenum">
              <a:rPr lang="en-IN" smtClean="0"/>
              <a:pPr>
                <a:defRPr/>
              </a:pPr>
              <a:t>16</a:t>
            </a:fld>
            <a:endParaRPr lang="en-IN"/>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F464AE3C-6DE8-4057-A5E9-FE67EE97612B}" type="slidenum">
              <a:rPr lang="en-IN" smtClean="0"/>
              <a:pPr>
                <a:defRPr/>
              </a:pPr>
              <a:t>17</a:t>
            </a:fld>
            <a:endParaRPr lang="en-IN"/>
          </a:p>
        </p:txBody>
      </p:sp>
      <p:sp>
        <p:nvSpPr>
          <p:cNvPr id="8" name="Title 1"/>
          <p:cNvSpPr txBox="1">
            <a:spLocks/>
          </p:cNvSpPr>
          <p:nvPr/>
        </p:nvSpPr>
        <p:spPr>
          <a:xfrm>
            <a:off x="0" y="136786"/>
            <a:ext cx="6362700" cy="457200"/>
          </a:xfrm>
          <a:prstGeom prst="rect">
            <a:avLst/>
          </a:prstGeom>
        </p:spPr>
        <p:txBody>
          <a:bodyPr/>
          <a:lstStyle>
            <a:lvl1pPr algn="ctr" rtl="0" eaLnBrk="0" fontAlgn="base" hangingPunct="0">
              <a:spcBef>
                <a:spcPct val="0"/>
              </a:spcBef>
              <a:spcAft>
                <a:spcPct val="0"/>
              </a:spcAft>
              <a:defRPr sz="4400">
                <a:solidFill>
                  <a:schemeClr val="tx2"/>
                </a:solidFill>
                <a:latin typeface="Arial" pitchFamily="34" charset="0"/>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eaLnBrk="0" fontAlgn="base" hangingPunct="0">
              <a:spcBef>
                <a:spcPct val="0"/>
              </a:spcBef>
              <a:spcAft>
                <a:spcPct val="0"/>
              </a:spcAft>
              <a:defRPr sz="4400">
                <a:solidFill>
                  <a:schemeClr val="tx2"/>
                </a:solidFill>
                <a:latin typeface="Arial" pitchFamily="34" charset="0"/>
              </a:defRPr>
            </a:lvl6pPr>
            <a:lvl7pPr marL="914400" algn="ctr" rtl="0" eaLnBrk="0" fontAlgn="base" hangingPunct="0">
              <a:spcBef>
                <a:spcPct val="0"/>
              </a:spcBef>
              <a:spcAft>
                <a:spcPct val="0"/>
              </a:spcAft>
              <a:defRPr sz="4400">
                <a:solidFill>
                  <a:schemeClr val="tx2"/>
                </a:solidFill>
                <a:latin typeface="Arial" pitchFamily="34" charset="0"/>
              </a:defRPr>
            </a:lvl7pPr>
            <a:lvl8pPr marL="1371600" algn="ctr" rtl="0" eaLnBrk="0" fontAlgn="base" hangingPunct="0">
              <a:spcBef>
                <a:spcPct val="0"/>
              </a:spcBef>
              <a:spcAft>
                <a:spcPct val="0"/>
              </a:spcAft>
              <a:defRPr sz="4400">
                <a:solidFill>
                  <a:schemeClr val="tx2"/>
                </a:solidFill>
                <a:latin typeface="Arial" pitchFamily="34" charset="0"/>
              </a:defRPr>
            </a:lvl8pPr>
            <a:lvl9pPr marL="1828800" algn="ctr" rtl="0" eaLnBrk="0" fontAlgn="base" hangingPunct="0">
              <a:spcBef>
                <a:spcPct val="0"/>
              </a:spcBef>
              <a:spcAft>
                <a:spcPct val="0"/>
              </a:spcAft>
              <a:defRPr sz="4400">
                <a:solidFill>
                  <a:schemeClr val="tx2"/>
                </a:solidFill>
                <a:latin typeface="Arial" pitchFamily="34" charset="0"/>
              </a:defRPr>
            </a:lvl9pPr>
          </a:lstStyle>
          <a:p>
            <a:pPr>
              <a:defRPr/>
            </a:pPr>
            <a:r>
              <a:rPr lang="en-US" sz="2400" b="1" kern="1200" dirty="0">
                <a:solidFill>
                  <a:schemeClr val="bg1"/>
                </a:solidFill>
                <a:cs typeface="Arial" pitchFamily="34" charset="0"/>
              </a:rPr>
              <a:t>Patent Portfolio Analysis</a:t>
            </a:r>
            <a:r>
              <a:rPr lang="en-US" sz="2400" b="1" spc="-10" dirty="0">
                <a:solidFill>
                  <a:schemeClr val="bg1"/>
                </a:solidFill>
              </a:rPr>
              <a:t> – LG </a:t>
            </a:r>
            <a:r>
              <a:rPr lang="en-US" sz="2400" b="1" spc="-10" dirty="0" err="1">
                <a:solidFill>
                  <a:schemeClr val="bg1"/>
                </a:solidFill>
              </a:rPr>
              <a:t>Chem</a:t>
            </a:r>
            <a:r>
              <a:rPr lang="en-US" sz="2400" b="1" spc="-10" dirty="0">
                <a:solidFill>
                  <a:schemeClr val="bg1"/>
                </a:solidFill>
              </a:rPr>
              <a:t> Ltd</a:t>
            </a:r>
            <a:endParaRPr lang="en-US" sz="2400" b="1" dirty="0"/>
          </a:p>
        </p:txBody>
      </p:sp>
      <p:sp>
        <p:nvSpPr>
          <p:cNvPr id="9" name="Rectangle 8"/>
          <p:cNvSpPr/>
          <p:nvPr/>
        </p:nvSpPr>
        <p:spPr>
          <a:xfrm>
            <a:off x="3429000" y="1447800"/>
            <a:ext cx="1608133" cy="307777"/>
          </a:xfrm>
          <a:prstGeom prst="rect">
            <a:avLst/>
          </a:prstGeom>
        </p:spPr>
        <p:txBody>
          <a:bodyPr wrap="none">
            <a:spAutoFit/>
          </a:bodyPr>
          <a:lstStyle/>
          <a:p>
            <a:r>
              <a:rPr lang="en-IN" sz="1400" b="1" dirty="0">
                <a:solidFill>
                  <a:srgbClr val="C00000"/>
                </a:solidFill>
              </a:rPr>
              <a:t>Company Profile</a:t>
            </a:r>
          </a:p>
        </p:txBody>
      </p:sp>
      <p:sp>
        <p:nvSpPr>
          <p:cNvPr id="14" name="object 6"/>
          <p:cNvSpPr txBox="1">
            <a:spLocks/>
          </p:cNvSpPr>
          <p:nvPr/>
        </p:nvSpPr>
        <p:spPr bwMode="auto">
          <a:xfrm>
            <a:off x="609600" y="3886200"/>
            <a:ext cx="3419101" cy="215444"/>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400" b="1" dirty="0"/>
              <a:t>Positive Electrode Material Dissection </a:t>
            </a:r>
            <a:endParaRPr kumimoji="0" lang="en-US" sz="1400" b="1" i="0" u="none" strike="noStrike" kern="0" cap="none" spc="-10" normalizeH="0" baseline="0" noProof="0" dirty="0">
              <a:ln>
                <a:noFill/>
              </a:ln>
              <a:effectLst/>
              <a:uLnTx/>
              <a:uFillTx/>
            </a:endParaRPr>
          </a:p>
        </p:txBody>
      </p:sp>
      <p:sp>
        <p:nvSpPr>
          <p:cNvPr id="15" name="Rounded Rectangle 14"/>
          <p:cNvSpPr/>
          <p:nvPr/>
        </p:nvSpPr>
        <p:spPr>
          <a:xfrm>
            <a:off x="228600" y="1371600"/>
            <a:ext cx="8688622" cy="16764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16"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2" name="Rectangle 1"/>
          <p:cNvSpPr/>
          <p:nvPr/>
        </p:nvSpPr>
        <p:spPr>
          <a:xfrm>
            <a:off x="228600" y="1752600"/>
            <a:ext cx="8544183" cy="1200329"/>
          </a:xfrm>
          <a:prstGeom prst="rect">
            <a:avLst/>
          </a:prstGeom>
        </p:spPr>
        <p:txBody>
          <a:bodyPr wrap="square">
            <a:spAutoFit/>
          </a:bodyPr>
          <a:lstStyle/>
          <a:p>
            <a:pPr marL="171450" indent="-171450" algn="just">
              <a:lnSpc>
                <a:spcPct val="150000"/>
              </a:lnSpc>
              <a:buFont typeface="Wingdings" pitchFamily="2" charset="2"/>
              <a:buChar char="§"/>
            </a:pPr>
            <a:r>
              <a:rPr lang="en-US" sz="1200" dirty="0"/>
              <a:t>LG Chemical Ltd is one of the leading global companies in chemical industry head quartered in Korea. </a:t>
            </a:r>
          </a:p>
          <a:p>
            <a:pPr marL="171450" indent="-171450" algn="just">
              <a:lnSpc>
                <a:spcPct val="150000"/>
              </a:lnSpc>
              <a:buFont typeface="Wingdings" pitchFamily="2" charset="2"/>
              <a:buChar char="§"/>
            </a:pPr>
            <a:r>
              <a:rPr lang="en-US" sz="1200" dirty="0"/>
              <a:t>The company has built the global network for production, sales and R&amp;D not only in Korea but also in main bases across the world and has provided globally competitive products including ABS, polarizers and EV battery cells, raising its global position as a material supplier.</a:t>
            </a:r>
            <a:endParaRPr lang="en-IN" sz="1200" dirty="0"/>
          </a:p>
        </p:txBody>
      </p:sp>
      <p:sp>
        <p:nvSpPr>
          <p:cNvPr id="20" name="Rectangle 19"/>
          <p:cNvSpPr/>
          <p:nvPr/>
        </p:nvSpPr>
        <p:spPr>
          <a:xfrm>
            <a:off x="6751324" y="5685"/>
            <a:ext cx="2392676" cy="86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21" name="Picture 2" descr="https://upload.wikimedia.org/wikipedia/commons/thumb/3/33/LG_Chem_logo_%28english%29.svg/640px-LG_Chem_logo_%28english%29.svg.png?154175740289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51324" y="136787"/>
            <a:ext cx="2340268" cy="500966"/>
          </a:xfrm>
          <a:prstGeom prst="rect">
            <a:avLst/>
          </a:prstGeom>
          <a:solidFill>
            <a:schemeClr val="bg1"/>
          </a:solidFill>
        </p:spPr>
      </p:pic>
      <p:sp>
        <p:nvSpPr>
          <p:cNvPr id="23" name="Rounded Rectangle 22"/>
          <p:cNvSpPr/>
          <p:nvPr/>
        </p:nvSpPr>
        <p:spPr>
          <a:xfrm>
            <a:off x="152400" y="3505200"/>
            <a:ext cx="4267200" cy="26405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4" name="Rounded Rectangle 23"/>
          <p:cNvSpPr/>
          <p:nvPr/>
        </p:nvSpPr>
        <p:spPr>
          <a:xfrm>
            <a:off x="4572000" y="3505200"/>
            <a:ext cx="4267200" cy="2667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graphicFrame>
        <p:nvGraphicFramePr>
          <p:cNvPr id="26" name="Chart 25"/>
          <p:cNvGraphicFramePr>
            <a:graphicFrameLocks/>
          </p:cNvGraphicFramePr>
          <p:nvPr>
            <p:extLst>
              <p:ext uri="{D42A27DB-BD31-4B8C-83A1-F6EECF244321}">
                <p14:modId xmlns:p14="http://schemas.microsoft.com/office/powerpoint/2010/main" val="353246376"/>
              </p:ext>
            </p:extLst>
          </p:nvPr>
        </p:nvGraphicFramePr>
        <p:xfrm>
          <a:off x="4617725" y="3810000"/>
          <a:ext cx="3998225" cy="2520441"/>
        </p:xfrm>
        <a:graphic>
          <a:graphicData uri="http://schemas.openxmlformats.org/drawingml/2006/chart">
            <c:chart xmlns:c="http://schemas.openxmlformats.org/drawingml/2006/chart" xmlns:r="http://schemas.openxmlformats.org/officeDocument/2006/relationships" r:id="rId4"/>
          </a:graphicData>
        </a:graphic>
      </p:graphicFrame>
      <p:sp>
        <p:nvSpPr>
          <p:cNvPr id="30" name="object 6"/>
          <p:cNvSpPr txBox="1">
            <a:spLocks/>
          </p:cNvSpPr>
          <p:nvPr/>
        </p:nvSpPr>
        <p:spPr bwMode="auto">
          <a:xfrm>
            <a:off x="5035687" y="3886200"/>
            <a:ext cx="3419101" cy="215444"/>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400" b="1" dirty="0"/>
              <a:t>Negative Electrode Material Dissection </a:t>
            </a:r>
            <a:endParaRPr kumimoji="0" lang="en-US" sz="1400" b="1" i="0" u="none" strike="noStrike" kern="0" cap="none" spc="-10" normalizeH="0" baseline="0" noProof="0" dirty="0">
              <a:ln>
                <a:noFill/>
              </a:ln>
              <a:effectLst/>
              <a:uLnTx/>
              <a:uFillTx/>
            </a:endParaRPr>
          </a:p>
        </p:txBody>
      </p:sp>
      <p:graphicFrame>
        <p:nvGraphicFramePr>
          <p:cNvPr id="19" name="Chart 18"/>
          <p:cNvGraphicFramePr>
            <a:graphicFrameLocks/>
          </p:cNvGraphicFramePr>
          <p:nvPr>
            <p:extLst>
              <p:ext uri="{D42A27DB-BD31-4B8C-83A1-F6EECF244321}">
                <p14:modId xmlns:p14="http://schemas.microsoft.com/office/powerpoint/2010/main" val="4277862735"/>
              </p:ext>
            </p:extLst>
          </p:nvPr>
        </p:nvGraphicFramePr>
        <p:xfrm>
          <a:off x="228600" y="3962400"/>
          <a:ext cx="4200524" cy="220979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49523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pic>
        <p:nvPicPr>
          <p:cNvPr id="20492" name="Picture 2"/>
          <p:cNvPicPr>
            <a:picLocks noChangeAspect="1" noChangeArrowheads="1"/>
          </p:cNvPicPr>
          <p:nvPr/>
        </p:nvPicPr>
        <p:blipFill>
          <a:blip r:embed="rId2" cstate="print"/>
          <a:srcRect/>
          <a:stretch>
            <a:fillRect/>
          </a:stretch>
        </p:blipFill>
        <p:spPr bwMode="auto">
          <a:xfrm>
            <a:off x="152400" y="6400800"/>
            <a:ext cx="1143000" cy="349250"/>
          </a:xfrm>
          <a:prstGeom prst="rect">
            <a:avLst/>
          </a:prstGeom>
          <a:noFill/>
          <a:ln w="9525">
            <a:noFill/>
            <a:miter lim="800000"/>
            <a:headEnd/>
            <a:tailEnd/>
          </a:ln>
        </p:spPr>
      </p:pic>
      <p:graphicFrame>
        <p:nvGraphicFramePr>
          <p:cNvPr id="16" name="Table 15"/>
          <p:cNvGraphicFramePr>
            <a:graphicFrameLocks noGrp="1"/>
          </p:cNvGraphicFramePr>
          <p:nvPr>
            <p:extLst>
              <p:ext uri="{D42A27DB-BD31-4B8C-83A1-F6EECF244321}">
                <p14:modId xmlns:p14="http://schemas.microsoft.com/office/powerpoint/2010/main" val="3724997167"/>
              </p:ext>
            </p:extLst>
          </p:nvPr>
        </p:nvGraphicFramePr>
        <p:xfrm>
          <a:off x="152400" y="1371600"/>
          <a:ext cx="8686800" cy="3874770"/>
        </p:xfrm>
        <a:graphic>
          <a:graphicData uri="http://schemas.openxmlformats.org/drawingml/2006/table">
            <a:tbl>
              <a:tblPr firstRow="1" bandRow="1">
                <a:tableStyleId>{5C22544A-7EE6-4342-B048-85BDC9FD1C3A}</a:tableStyleId>
              </a:tblPr>
              <a:tblGrid>
                <a:gridCol w="1676400">
                  <a:extLst>
                    <a:ext uri="{9D8B030D-6E8A-4147-A177-3AD203B41FA5}">
                      <a16:colId xmlns:a16="http://schemas.microsoft.com/office/drawing/2014/main" val="20000"/>
                    </a:ext>
                  </a:extLst>
                </a:gridCol>
                <a:gridCol w="7010400">
                  <a:extLst>
                    <a:ext uri="{9D8B030D-6E8A-4147-A177-3AD203B41FA5}">
                      <a16:colId xmlns:a16="http://schemas.microsoft.com/office/drawing/2014/main" val="20001"/>
                    </a:ext>
                  </a:extLst>
                </a:gridCol>
              </a:tblGrid>
              <a:tr h="315895">
                <a:tc>
                  <a:txBody>
                    <a:bodyPr/>
                    <a:lstStyle/>
                    <a:p>
                      <a:pPr algn="ctr"/>
                      <a:r>
                        <a:rPr lang="en-US" sz="1600" dirty="0">
                          <a:latin typeface="Arial" pitchFamily="34" charset="0"/>
                          <a:cs typeface="Arial" pitchFamily="34" charset="0"/>
                        </a:rPr>
                        <a:t>Patent No.</a:t>
                      </a:r>
                    </a:p>
                  </a:txBody>
                  <a:tcPr anchor="ctr"/>
                </a:tc>
                <a:tc>
                  <a:txBody>
                    <a:bodyPr/>
                    <a:lstStyle/>
                    <a:p>
                      <a:pPr algn="ctr"/>
                      <a:r>
                        <a:rPr lang="en-US" sz="1600" dirty="0">
                          <a:latin typeface="Arial" pitchFamily="34" charset="0"/>
                          <a:cs typeface="Arial" pitchFamily="34" charset="0"/>
                        </a:rPr>
                        <a:t>Novel Features</a:t>
                      </a:r>
                    </a:p>
                  </a:txBody>
                  <a:tcPr anchor="ctr"/>
                </a:tc>
                <a:extLst>
                  <a:ext uri="{0D108BD9-81ED-4DB2-BD59-A6C34878D82A}">
                    <a16:rowId xmlns:a16="http://schemas.microsoft.com/office/drawing/2014/main" val="10000"/>
                  </a:ext>
                </a:extLst>
              </a:tr>
              <a:tr h="635641">
                <a:tc>
                  <a:txBody>
                    <a:bodyPr/>
                    <a:lstStyle/>
                    <a:p>
                      <a:pPr algn="ctr" fontAlgn="t"/>
                      <a:r>
                        <a:rPr lang="en-IN" sz="1400" b="1" i="0" u="sng" strike="noStrike" dirty="0">
                          <a:solidFill>
                            <a:srgbClr val="0000FF"/>
                          </a:solidFill>
                          <a:effectLst/>
                          <a:latin typeface="+mn-lt"/>
                          <a:cs typeface="Arial" pitchFamily="34" charset="0"/>
                          <a:hlinkClick r:id="rId3"/>
                        </a:rPr>
                        <a:t>KR101171734B1</a:t>
                      </a:r>
                      <a:endParaRPr lang="en-IN" sz="1400" b="1" i="0" u="sng" strike="noStrike" dirty="0">
                        <a:solidFill>
                          <a:srgbClr val="0000FF"/>
                        </a:solidFill>
                        <a:effectLst/>
                        <a:latin typeface="+mn-lt"/>
                        <a:cs typeface="Arial" pitchFamily="34" charset="0"/>
                      </a:endParaRPr>
                    </a:p>
                  </a:txBody>
                  <a:tcPr marL="9525" marR="9525" marT="9525" marB="0" anchor="ctr"/>
                </a:tc>
                <a:tc>
                  <a:txBody>
                    <a:bodyPr/>
                    <a:lstStyle/>
                    <a:p>
                      <a:pPr marL="0" marR="0" indent="0" algn="just" defTabSz="914400" eaLnBrk="1" fontAlgn="b" latinLnBrk="0" hangingPunct="1">
                        <a:lnSpc>
                          <a:spcPct val="150000"/>
                        </a:lnSpc>
                        <a:spcBef>
                          <a:spcPts val="0"/>
                        </a:spcBef>
                        <a:spcAft>
                          <a:spcPts val="0"/>
                        </a:spcAft>
                        <a:buClrTx/>
                        <a:buSzTx/>
                        <a:buFontTx/>
                        <a:buNone/>
                        <a:tabLst/>
                        <a:defRPr/>
                      </a:pPr>
                      <a:r>
                        <a:rPr lang="en-IN" sz="1400" b="0" i="0" dirty="0">
                          <a:solidFill>
                            <a:schemeClr val="dk1"/>
                          </a:solidFill>
                          <a:effectLst/>
                          <a:latin typeface="+mn-lt"/>
                          <a:ea typeface="+mn-ea"/>
                          <a:cs typeface="Arial" pitchFamily="34" charset="0"/>
                        </a:rPr>
                        <a:t>The</a:t>
                      </a:r>
                      <a:r>
                        <a:rPr lang="en-IN" sz="1400" b="0" i="0" baseline="0" dirty="0">
                          <a:solidFill>
                            <a:schemeClr val="dk1"/>
                          </a:solidFill>
                          <a:effectLst/>
                          <a:latin typeface="+mn-lt"/>
                          <a:ea typeface="+mn-ea"/>
                          <a:cs typeface="Arial" pitchFamily="34" charset="0"/>
                        </a:rPr>
                        <a:t> invention relates to a </a:t>
                      </a:r>
                      <a:r>
                        <a:rPr lang="en-IN" sz="1400" b="0" i="0" u="sng" strike="noStrike" dirty="0">
                          <a:solidFill>
                            <a:schemeClr val="dk1"/>
                          </a:solidFill>
                          <a:effectLst/>
                          <a:latin typeface="+mn-lt"/>
                          <a:ea typeface="+mn-ea"/>
                          <a:cs typeface="Arial" pitchFamily="34" charset="0"/>
                        </a:rPr>
                        <a:t>lithium</a:t>
                      </a:r>
                      <a:r>
                        <a:rPr lang="en-IN" sz="1400" b="0" i="0" u="sng" dirty="0">
                          <a:solidFill>
                            <a:schemeClr val="dk1"/>
                          </a:solidFill>
                          <a:effectLst/>
                          <a:latin typeface="+mn-lt"/>
                          <a:ea typeface="+mn-ea"/>
                          <a:cs typeface="Arial" pitchFamily="34" charset="0"/>
                        </a:rPr>
                        <a:t>-</a:t>
                      </a:r>
                      <a:r>
                        <a:rPr lang="en-IN" sz="1400" b="0" i="0" u="sng" strike="noStrike" dirty="0">
                          <a:solidFill>
                            <a:schemeClr val="dk1"/>
                          </a:solidFill>
                          <a:effectLst/>
                          <a:latin typeface="+mn-lt"/>
                          <a:ea typeface="+mn-ea"/>
                          <a:cs typeface="Arial" pitchFamily="34" charset="0"/>
                        </a:rPr>
                        <a:t>nickel</a:t>
                      </a:r>
                      <a:r>
                        <a:rPr lang="en-IN" sz="1400" b="0" i="0" u="sng" dirty="0">
                          <a:solidFill>
                            <a:schemeClr val="dk1"/>
                          </a:solidFill>
                          <a:effectLst/>
                          <a:latin typeface="+mn-lt"/>
                          <a:ea typeface="+mn-ea"/>
                          <a:cs typeface="Arial" pitchFamily="34" charset="0"/>
                        </a:rPr>
                        <a:t>-</a:t>
                      </a:r>
                      <a:r>
                        <a:rPr lang="en-IN" sz="1400" b="0" i="0" u="sng" strike="noStrike" dirty="0">
                          <a:solidFill>
                            <a:schemeClr val="dk1"/>
                          </a:solidFill>
                          <a:effectLst/>
                          <a:latin typeface="+mn-lt"/>
                          <a:ea typeface="+mn-ea"/>
                          <a:cs typeface="Arial" pitchFamily="34" charset="0"/>
                        </a:rPr>
                        <a:t>Manganese</a:t>
                      </a:r>
                      <a:r>
                        <a:rPr lang="en-IN" sz="1400" b="0" i="0" u="sng" dirty="0">
                          <a:solidFill>
                            <a:schemeClr val="dk1"/>
                          </a:solidFill>
                          <a:effectLst/>
                          <a:latin typeface="+mn-lt"/>
                          <a:ea typeface="+mn-ea"/>
                          <a:cs typeface="Arial" pitchFamily="34" charset="0"/>
                        </a:rPr>
                        <a:t>-</a:t>
                      </a:r>
                      <a:r>
                        <a:rPr lang="en-IN" sz="1400" b="0" i="0" u="sng" strike="noStrike" dirty="0">
                          <a:solidFill>
                            <a:schemeClr val="dk1"/>
                          </a:solidFill>
                          <a:effectLst/>
                          <a:latin typeface="+mn-lt"/>
                          <a:ea typeface="+mn-ea"/>
                          <a:cs typeface="Arial" pitchFamily="34" charset="0"/>
                        </a:rPr>
                        <a:t>cobalt</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oxide</a:t>
                      </a:r>
                      <a:r>
                        <a:rPr lang="en-IN" sz="1400" b="0" i="0" u="sng" dirty="0">
                          <a:solidFill>
                            <a:schemeClr val="dk1"/>
                          </a:solidFill>
                          <a:effectLst/>
                          <a:latin typeface="+mn-lt"/>
                          <a:ea typeface="+mn-ea"/>
                          <a:cs typeface="Arial" pitchFamily="34" charset="0"/>
                        </a:rPr>
                        <a:t>  (NMC) </a:t>
                      </a:r>
                      <a:r>
                        <a:rPr lang="en-IN" sz="1400" b="0" i="0" dirty="0">
                          <a:solidFill>
                            <a:schemeClr val="dk1"/>
                          </a:solidFill>
                          <a:effectLst/>
                          <a:latin typeface="+mn-lt"/>
                          <a:ea typeface="+mn-ea"/>
                          <a:cs typeface="Arial" pitchFamily="34" charset="0"/>
                        </a:rPr>
                        <a:t>where</a:t>
                      </a:r>
                      <a:r>
                        <a:rPr lang="en-IN" sz="1400" b="0" i="0" baseline="0" dirty="0">
                          <a:solidFill>
                            <a:schemeClr val="dk1"/>
                          </a:solidFill>
                          <a:effectLst/>
                          <a:latin typeface="+mn-lt"/>
                          <a:ea typeface="+mn-ea"/>
                          <a:cs typeface="Arial" pitchFamily="34" charset="0"/>
                        </a:rPr>
                        <a:t> </a:t>
                      </a:r>
                      <a:r>
                        <a:rPr lang="en-US" sz="1400" b="0" i="0" dirty="0">
                          <a:solidFill>
                            <a:schemeClr val="dk1"/>
                          </a:solidFill>
                          <a:effectLst/>
                          <a:latin typeface="+mn-lt"/>
                          <a:ea typeface="+mn-ea"/>
                          <a:cs typeface="Arial" pitchFamily="34" charset="0"/>
                        </a:rPr>
                        <a:t>the content of the </a:t>
                      </a:r>
                      <a:r>
                        <a:rPr lang="en-US" sz="1400" b="0" i="0" u="sng" strike="noStrike" dirty="0">
                          <a:solidFill>
                            <a:schemeClr val="dk1"/>
                          </a:solidFill>
                          <a:effectLst/>
                          <a:latin typeface="+mn-lt"/>
                          <a:ea typeface="+mn-ea"/>
                          <a:cs typeface="Arial" pitchFamily="34" charset="0"/>
                        </a:rPr>
                        <a:t>nickel</a:t>
                      </a:r>
                      <a:r>
                        <a:rPr lang="en-US" sz="1400" b="0" i="0" u="sng" dirty="0">
                          <a:solidFill>
                            <a:schemeClr val="dk1"/>
                          </a:solidFill>
                          <a:effectLst/>
                          <a:latin typeface="+mn-lt"/>
                          <a:ea typeface="+mn-ea"/>
                          <a:cs typeface="Arial" pitchFamily="34" charset="0"/>
                        </a:rPr>
                        <a:t> is 40% or more</a:t>
                      </a:r>
                      <a:r>
                        <a:rPr lang="en-US" sz="1400" b="0" i="0" u="sng" baseline="0" dirty="0">
                          <a:solidFill>
                            <a:schemeClr val="dk1"/>
                          </a:solidFill>
                          <a:effectLst/>
                          <a:latin typeface="+mn-lt"/>
                          <a:ea typeface="+mn-ea"/>
                          <a:cs typeface="Arial" pitchFamily="34" charset="0"/>
                        </a:rPr>
                        <a:t>  </a:t>
                      </a:r>
                      <a:r>
                        <a:rPr lang="en-US" sz="1400" b="0" i="0" baseline="0" dirty="0">
                          <a:solidFill>
                            <a:schemeClr val="dk1"/>
                          </a:solidFill>
                          <a:effectLst/>
                          <a:latin typeface="+mn-lt"/>
                          <a:ea typeface="+mn-ea"/>
                          <a:cs typeface="Arial" pitchFamily="34" charset="0"/>
                        </a:rPr>
                        <a:t>and </a:t>
                      </a:r>
                      <a:r>
                        <a:rPr lang="en-US" sz="1400" b="0" i="0" dirty="0">
                          <a:solidFill>
                            <a:schemeClr val="dk1"/>
                          </a:solidFill>
                          <a:effectLst/>
                          <a:latin typeface="+mn-lt"/>
                          <a:ea typeface="+mn-ea"/>
                          <a:cs typeface="Arial" pitchFamily="34" charset="0"/>
                        </a:rPr>
                        <a:t>the amount of the </a:t>
                      </a:r>
                      <a:r>
                        <a:rPr lang="en-US" sz="1400" b="0" i="0" u="none" strike="noStrike" dirty="0">
                          <a:solidFill>
                            <a:schemeClr val="dk1"/>
                          </a:solidFill>
                          <a:effectLst/>
                          <a:latin typeface="+mn-lt"/>
                          <a:ea typeface="+mn-ea"/>
                          <a:cs typeface="Arial" pitchFamily="34" charset="0"/>
                        </a:rPr>
                        <a:t>Li</a:t>
                      </a:r>
                      <a:r>
                        <a:rPr lang="en-US" sz="1400" b="0" i="0" dirty="0">
                          <a:solidFill>
                            <a:schemeClr val="dk1"/>
                          </a:solidFill>
                          <a:effectLst/>
                          <a:latin typeface="+mn-lt"/>
                          <a:ea typeface="+mn-ea"/>
                          <a:cs typeface="Arial" pitchFamily="34" charset="0"/>
                        </a:rPr>
                        <a:t>-containing impurities remaining on the surface of the </a:t>
                      </a:r>
                      <a:r>
                        <a:rPr lang="en-US" sz="1400" b="0" i="0" u="none" strike="noStrike" dirty="0">
                          <a:solidFill>
                            <a:schemeClr val="dk1"/>
                          </a:solidFill>
                          <a:effectLst/>
                          <a:latin typeface="+mn-lt"/>
                          <a:ea typeface="+mn-ea"/>
                          <a:cs typeface="Arial" pitchFamily="34" charset="0"/>
                        </a:rPr>
                        <a:t>cobalt</a:t>
                      </a:r>
                      <a:r>
                        <a:rPr lang="en-US" sz="1400" b="0" i="0" dirty="0">
                          <a:solidFill>
                            <a:schemeClr val="dk1"/>
                          </a:solidFill>
                          <a:effectLst/>
                          <a:latin typeface="+mn-lt"/>
                          <a:ea typeface="+mn-ea"/>
                          <a:cs typeface="Arial" pitchFamily="34" charset="0"/>
                        </a:rPr>
                        <a:t> </a:t>
                      </a:r>
                      <a:r>
                        <a:rPr lang="en-US" sz="1400" b="0" i="0" u="none" strike="noStrike" dirty="0">
                          <a:solidFill>
                            <a:schemeClr val="dk1"/>
                          </a:solidFill>
                          <a:effectLst/>
                          <a:latin typeface="+mn-lt"/>
                          <a:ea typeface="+mn-ea"/>
                          <a:cs typeface="Arial" pitchFamily="34" charset="0"/>
                        </a:rPr>
                        <a:t>oxide positive</a:t>
                      </a:r>
                      <a:r>
                        <a:rPr lang="en-US" sz="1400" b="0" i="0" dirty="0">
                          <a:solidFill>
                            <a:schemeClr val="dk1"/>
                          </a:solidFill>
                          <a:effectLst/>
                          <a:latin typeface="+mn-lt"/>
                          <a:ea typeface="+mn-ea"/>
                          <a:cs typeface="Arial" pitchFamily="34" charset="0"/>
                        </a:rPr>
                        <a:t> electrode, characterized in that not more than 0.2% </a:t>
                      </a:r>
                      <a:r>
                        <a:rPr lang="en-US" sz="1400" b="0" i="0" u="none" strike="noStrike" dirty="0">
                          <a:solidFill>
                            <a:schemeClr val="dk1"/>
                          </a:solidFill>
                          <a:effectLst/>
                          <a:latin typeface="+mn-lt"/>
                          <a:ea typeface="+mn-ea"/>
                          <a:cs typeface="Arial" pitchFamily="34" charset="0"/>
                        </a:rPr>
                        <a:t>active material.</a:t>
                      </a:r>
                      <a:endParaRPr lang="en-US" sz="1400" b="0" i="0" u="none" strike="noStrike" dirty="0">
                        <a:solidFill>
                          <a:srgbClr val="000000"/>
                        </a:solidFill>
                        <a:latin typeface="+mn-lt"/>
                        <a:cs typeface="Arial" pitchFamily="34" charset="0"/>
                      </a:endParaRPr>
                    </a:p>
                  </a:txBody>
                  <a:tcPr marL="9525" marR="9525" marT="9525" marB="0" anchor="ctr"/>
                </a:tc>
                <a:extLst>
                  <a:ext uri="{0D108BD9-81ED-4DB2-BD59-A6C34878D82A}">
                    <a16:rowId xmlns:a16="http://schemas.microsoft.com/office/drawing/2014/main" val="10001"/>
                  </a:ext>
                </a:extLst>
              </a:tr>
              <a:tr h="635641">
                <a:tc>
                  <a:txBody>
                    <a:bodyPr/>
                    <a:lstStyle/>
                    <a:p>
                      <a:pPr algn="ctr" fontAlgn="t"/>
                      <a:r>
                        <a:rPr lang="en-IN" sz="1400" b="1" i="0" u="sng" strike="noStrike" dirty="0">
                          <a:solidFill>
                            <a:srgbClr val="0000FF"/>
                          </a:solidFill>
                          <a:effectLst/>
                          <a:latin typeface="+mn-lt"/>
                          <a:cs typeface="Arial" pitchFamily="34" charset="0"/>
                          <a:hlinkClick r:id="rId4"/>
                        </a:rPr>
                        <a:t>JP06007431B2</a:t>
                      </a:r>
                      <a:endParaRPr lang="en-IN" sz="1400" b="1" i="0" u="sng" strike="noStrike" dirty="0">
                        <a:solidFill>
                          <a:srgbClr val="0000FF"/>
                        </a:solidFill>
                        <a:effectLst/>
                        <a:latin typeface="+mn-lt"/>
                        <a:cs typeface="Arial" pitchFamily="34" charset="0"/>
                      </a:endParaRPr>
                    </a:p>
                  </a:txBody>
                  <a:tcPr marL="9525" marR="9525" marT="9525" marB="0" anchor="ctr"/>
                </a:tc>
                <a:tc>
                  <a:txBody>
                    <a:bodyPr/>
                    <a:lstStyle/>
                    <a:p>
                      <a:pPr marL="0" marR="0" indent="0" algn="just" defTabSz="914400" eaLnBrk="1" fontAlgn="b" latinLnBrk="0" hangingPunct="1">
                        <a:lnSpc>
                          <a:spcPct val="150000"/>
                        </a:lnSpc>
                        <a:spcBef>
                          <a:spcPts val="0"/>
                        </a:spcBef>
                        <a:spcAft>
                          <a:spcPts val="0"/>
                        </a:spcAft>
                        <a:buClrTx/>
                        <a:buSzTx/>
                        <a:buFontTx/>
                        <a:buNone/>
                        <a:tabLst/>
                        <a:defRPr/>
                      </a:pPr>
                      <a:r>
                        <a:rPr lang="en-US" sz="1400" b="0" i="0" u="none" strike="noStrike" dirty="0">
                          <a:solidFill>
                            <a:srgbClr val="000000"/>
                          </a:solidFill>
                          <a:latin typeface="+mn-lt"/>
                          <a:cs typeface="Arial" pitchFamily="34" charset="0"/>
                        </a:rPr>
                        <a:t>The invention disclosed  a </a:t>
                      </a:r>
                      <a:r>
                        <a:rPr lang="en-US" sz="1400" b="0" i="0" u="sng" strike="noStrike" dirty="0">
                          <a:solidFill>
                            <a:srgbClr val="000000"/>
                          </a:solidFill>
                          <a:latin typeface="+mn-lt"/>
                          <a:cs typeface="Arial" pitchFamily="34" charset="0"/>
                        </a:rPr>
                        <a:t>NMC based cathode active material </a:t>
                      </a:r>
                      <a:r>
                        <a:rPr lang="en-IN" sz="1400" b="0" i="0" u="sng" dirty="0">
                          <a:solidFill>
                            <a:schemeClr val="dk1"/>
                          </a:solidFill>
                          <a:effectLst/>
                          <a:latin typeface="+mn-lt"/>
                          <a:ea typeface="+mn-ea"/>
                          <a:cs typeface="Arial" pitchFamily="34" charset="0"/>
                        </a:rPr>
                        <a:t>contains fluorine</a:t>
                      </a:r>
                      <a:r>
                        <a:rPr lang="en-IN" sz="1400" b="0" i="0" dirty="0">
                          <a:solidFill>
                            <a:schemeClr val="dk1"/>
                          </a:solidFill>
                          <a:effectLst/>
                          <a:latin typeface="+mn-lt"/>
                          <a:ea typeface="+mn-ea"/>
                          <a:cs typeface="Arial" pitchFamily="34" charset="0"/>
                        </a:rPr>
                        <a:t>, </a:t>
                      </a:r>
                      <a:r>
                        <a:rPr lang="en-US" sz="1400" b="0" i="0" dirty="0">
                          <a:solidFill>
                            <a:schemeClr val="dk1"/>
                          </a:solidFill>
                          <a:effectLst/>
                          <a:latin typeface="+mn-lt"/>
                          <a:ea typeface="+mn-ea"/>
                          <a:cs typeface="Arial" pitchFamily="34" charset="0"/>
                        </a:rPr>
                        <a:t>and at least </a:t>
                      </a:r>
                      <a:r>
                        <a:rPr lang="en-US" sz="1400" b="0" i="0" u="sng" dirty="0">
                          <a:solidFill>
                            <a:schemeClr val="dk1"/>
                          </a:solidFill>
                          <a:effectLst/>
                          <a:latin typeface="+mn-lt"/>
                          <a:ea typeface="+mn-ea"/>
                          <a:cs typeface="Arial" pitchFamily="34" charset="0"/>
                        </a:rPr>
                        <a:t>one metal selected from a group consisting of Mg, Ti, </a:t>
                      </a:r>
                      <a:r>
                        <a:rPr lang="en-US" sz="1400" b="0" i="0" u="sng" dirty="0" err="1">
                          <a:solidFill>
                            <a:schemeClr val="dk1"/>
                          </a:solidFill>
                          <a:effectLst/>
                          <a:latin typeface="+mn-lt"/>
                          <a:ea typeface="+mn-ea"/>
                          <a:cs typeface="Arial" pitchFamily="34" charset="0"/>
                        </a:rPr>
                        <a:t>Zr</a:t>
                      </a:r>
                      <a:r>
                        <a:rPr lang="en-US" sz="1400" b="0" i="0" u="sng" dirty="0">
                          <a:solidFill>
                            <a:schemeClr val="dk1"/>
                          </a:solidFill>
                          <a:effectLst/>
                          <a:latin typeface="+mn-lt"/>
                          <a:ea typeface="+mn-ea"/>
                          <a:cs typeface="Arial" pitchFamily="34" charset="0"/>
                        </a:rPr>
                        <a:t>, Al and Fe </a:t>
                      </a:r>
                      <a:r>
                        <a:rPr lang="en-US" sz="1400" b="0" i="0" dirty="0">
                          <a:solidFill>
                            <a:schemeClr val="dk1"/>
                          </a:solidFill>
                          <a:effectLst/>
                          <a:latin typeface="+mn-lt"/>
                          <a:ea typeface="+mn-ea"/>
                          <a:cs typeface="Arial" pitchFamily="34" charset="0"/>
                        </a:rPr>
                        <a:t>as well as sulfur (S) </a:t>
                      </a:r>
                      <a:r>
                        <a:rPr lang="en-US" sz="1400" b="0" i="0" u="none" strike="noStrike" dirty="0">
                          <a:solidFill>
                            <a:srgbClr val="000000"/>
                          </a:solidFill>
                          <a:latin typeface="+mn-lt"/>
                          <a:cs typeface="Arial" pitchFamily="34" charset="0"/>
                        </a:rPr>
                        <a:t>. </a:t>
                      </a:r>
                      <a:r>
                        <a:rPr lang="en-US" sz="1400" b="0" i="0" dirty="0">
                          <a:solidFill>
                            <a:schemeClr val="dk1"/>
                          </a:solidFill>
                          <a:effectLst/>
                          <a:latin typeface="+mn-lt"/>
                          <a:ea typeface="+mn-ea"/>
                          <a:cs typeface="Arial" pitchFamily="34" charset="0"/>
                        </a:rPr>
                        <a:t>50 to 99.9% of a total weight of fluorine contained in the </a:t>
                      </a:r>
                      <a:r>
                        <a:rPr lang="en-US" sz="1400" b="0" i="0" u="none" strike="noStrike" dirty="0">
                          <a:solidFill>
                            <a:schemeClr val="dk1"/>
                          </a:solidFill>
                          <a:effectLst/>
                          <a:latin typeface="+mn-lt"/>
                          <a:ea typeface="+mn-ea"/>
                          <a:cs typeface="Arial" pitchFamily="34" charset="0"/>
                        </a:rPr>
                        <a:t>active</a:t>
                      </a:r>
                      <a:r>
                        <a:rPr lang="en-US" sz="1400" b="0" i="0" dirty="0">
                          <a:solidFill>
                            <a:schemeClr val="dk1"/>
                          </a:solidFill>
                          <a:effectLst/>
                          <a:latin typeface="+mn-lt"/>
                          <a:ea typeface="+mn-ea"/>
                          <a:cs typeface="Arial" pitchFamily="34" charset="0"/>
                        </a:rPr>
                        <a:t> </a:t>
                      </a:r>
                      <a:r>
                        <a:rPr lang="en-US" sz="1400" b="0" i="0" u="none" strike="noStrike" dirty="0">
                          <a:solidFill>
                            <a:schemeClr val="dk1"/>
                          </a:solidFill>
                          <a:effectLst/>
                          <a:latin typeface="+mn-lt"/>
                          <a:ea typeface="+mn-ea"/>
                          <a:cs typeface="Arial" pitchFamily="34" charset="0"/>
                        </a:rPr>
                        <a:t>material</a:t>
                      </a:r>
                      <a:r>
                        <a:rPr lang="en-US" sz="1400" b="0" i="0" dirty="0">
                          <a:solidFill>
                            <a:schemeClr val="dk1"/>
                          </a:solidFill>
                          <a:effectLst/>
                          <a:latin typeface="+mn-lt"/>
                          <a:ea typeface="+mn-ea"/>
                          <a:cs typeface="Arial" pitchFamily="34" charset="0"/>
                        </a:rPr>
                        <a:t> is present on a surface of the </a:t>
                      </a:r>
                      <a:r>
                        <a:rPr lang="en-US" sz="1400" b="0" i="0" u="none" strike="noStrike" dirty="0">
                          <a:solidFill>
                            <a:schemeClr val="dk1"/>
                          </a:solidFill>
                          <a:effectLst/>
                          <a:latin typeface="+mn-lt"/>
                          <a:ea typeface="+mn-ea"/>
                          <a:cs typeface="Arial" pitchFamily="34" charset="0"/>
                        </a:rPr>
                        <a:t>lithium</a:t>
                      </a:r>
                      <a:r>
                        <a:rPr lang="en-US" sz="1400" b="0" i="0" dirty="0">
                          <a:solidFill>
                            <a:schemeClr val="dk1"/>
                          </a:solidFill>
                          <a:effectLst/>
                          <a:latin typeface="+mn-lt"/>
                          <a:ea typeface="+mn-ea"/>
                          <a:cs typeface="Arial" pitchFamily="34" charset="0"/>
                        </a:rPr>
                        <a:t> transition metal </a:t>
                      </a:r>
                      <a:r>
                        <a:rPr lang="en-US" sz="1400" b="0" i="0" u="none" strike="noStrike" dirty="0">
                          <a:solidFill>
                            <a:schemeClr val="dk1"/>
                          </a:solidFill>
                          <a:effectLst/>
                          <a:latin typeface="+mn-lt"/>
                          <a:ea typeface="+mn-ea"/>
                          <a:cs typeface="Arial" pitchFamily="34" charset="0"/>
                        </a:rPr>
                        <a:t>oxide</a:t>
                      </a:r>
                      <a:r>
                        <a:rPr lang="en-US" sz="1400" b="0" i="0" u="none" strike="noStrike" baseline="0" dirty="0">
                          <a:solidFill>
                            <a:schemeClr val="dk1"/>
                          </a:solidFill>
                          <a:effectLst/>
                          <a:latin typeface="+mn-lt"/>
                          <a:ea typeface="+mn-ea"/>
                          <a:cs typeface="Arial" pitchFamily="34" charset="0"/>
                        </a:rPr>
                        <a:t> and </a:t>
                      </a:r>
                      <a:r>
                        <a:rPr lang="en-US" sz="1400" b="0" i="0" dirty="0">
                          <a:solidFill>
                            <a:schemeClr val="dk1"/>
                          </a:solidFill>
                          <a:effectLst/>
                          <a:latin typeface="+mn-lt"/>
                          <a:ea typeface="+mn-ea"/>
                          <a:cs typeface="Arial" pitchFamily="34" charset="0"/>
                        </a:rPr>
                        <a:t> content of the sulfur ranges from 0.005 to 5 wt. % relative to a total weight of the NMC.  </a:t>
                      </a:r>
                      <a:r>
                        <a:rPr lang="en-US" sz="1400" b="0" i="0" u="none" strike="noStrike" dirty="0">
                          <a:solidFill>
                            <a:schemeClr val="dk1"/>
                          </a:solidFill>
                          <a:effectLst/>
                          <a:latin typeface="+mn-lt"/>
                          <a:ea typeface="+mn-ea"/>
                          <a:cs typeface="Arial" pitchFamily="34" charset="0"/>
                        </a:rPr>
                        <a:t>lithium</a:t>
                      </a:r>
                      <a:r>
                        <a:rPr lang="en-US" sz="1400" b="0" i="0" dirty="0">
                          <a:solidFill>
                            <a:schemeClr val="dk1"/>
                          </a:solidFill>
                          <a:effectLst/>
                          <a:latin typeface="+mn-lt"/>
                          <a:ea typeface="+mn-ea"/>
                          <a:cs typeface="Arial" pitchFamily="34" charset="0"/>
                        </a:rPr>
                        <a:t> </a:t>
                      </a:r>
                      <a:r>
                        <a:rPr lang="en-US" sz="1400" b="0" i="0" u="none" strike="noStrike" dirty="0">
                          <a:solidFill>
                            <a:schemeClr val="dk1"/>
                          </a:solidFill>
                          <a:effectLst/>
                          <a:latin typeface="+mn-lt"/>
                          <a:ea typeface="+mn-ea"/>
                          <a:cs typeface="Arial" pitchFamily="34" charset="0"/>
                        </a:rPr>
                        <a:t>nickel</a:t>
                      </a:r>
                      <a:r>
                        <a:rPr lang="en-US" sz="1400" b="0" i="0" dirty="0">
                          <a:solidFill>
                            <a:schemeClr val="dk1"/>
                          </a:solidFill>
                          <a:effectLst/>
                          <a:latin typeface="+mn-lt"/>
                          <a:ea typeface="+mn-ea"/>
                          <a:cs typeface="Arial" pitchFamily="34" charset="0"/>
                        </a:rPr>
                        <a:t>-</a:t>
                      </a:r>
                      <a:r>
                        <a:rPr lang="en-US" sz="1400" b="0" i="0" u="none" strike="noStrike" dirty="0">
                          <a:solidFill>
                            <a:schemeClr val="dk1"/>
                          </a:solidFill>
                          <a:effectLst/>
                          <a:latin typeface="+mn-lt"/>
                          <a:ea typeface="+mn-ea"/>
                          <a:cs typeface="Arial" pitchFamily="34" charset="0"/>
                        </a:rPr>
                        <a:t>manganese</a:t>
                      </a:r>
                      <a:r>
                        <a:rPr lang="en-US" sz="1400" b="0" i="0" dirty="0">
                          <a:solidFill>
                            <a:schemeClr val="dk1"/>
                          </a:solidFill>
                          <a:effectLst/>
                          <a:latin typeface="+mn-lt"/>
                          <a:ea typeface="+mn-ea"/>
                          <a:cs typeface="Arial" pitchFamily="34" charset="0"/>
                        </a:rPr>
                        <a:t>-</a:t>
                      </a:r>
                      <a:r>
                        <a:rPr lang="en-US" sz="1400" b="0" i="0" u="none" strike="noStrike" dirty="0">
                          <a:solidFill>
                            <a:schemeClr val="dk1"/>
                          </a:solidFill>
                          <a:effectLst/>
                          <a:latin typeface="+mn-lt"/>
                          <a:ea typeface="+mn-ea"/>
                          <a:cs typeface="Arial" pitchFamily="34" charset="0"/>
                        </a:rPr>
                        <a:t>cobalt oxide</a:t>
                      </a:r>
                      <a:r>
                        <a:rPr lang="en-US" sz="1400" b="0" i="0" dirty="0">
                          <a:solidFill>
                            <a:schemeClr val="dk1"/>
                          </a:solidFill>
                          <a:effectLst/>
                          <a:latin typeface="+mn-lt"/>
                          <a:ea typeface="+mn-ea"/>
                          <a:cs typeface="Arial" pitchFamily="34" charset="0"/>
                        </a:rPr>
                        <a:t> having a </a:t>
                      </a:r>
                      <a:r>
                        <a:rPr lang="en-US" sz="1400" b="0" i="0" u="sng" strike="noStrike" dirty="0">
                          <a:solidFill>
                            <a:schemeClr val="dk1"/>
                          </a:solidFill>
                          <a:effectLst/>
                          <a:latin typeface="+mn-lt"/>
                          <a:ea typeface="+mn-ea"/>
                          <a:cs typeface="Arial" pitchFamily="34" charset="0"/>
                        </a:rPr>
                        <a:t>nickel</a:t>
                      </a:r>
                      <a:r>
                        <a:rPr lang="en-US" sz="1400" b="0" i="0" u="sng" dirty="0">
                          <a:solidFill>
                            <a:schemeClr val="dk1"/>
                          </a:solidFill>
                          <a:effectLst/>
                          <a:latin typeface="+mn-lt"/>
                          <a:ea typeface="+mn-ea"/>
                          <a:cs typeface="Arial" pitchFamily="34" charset="0"/>
                        </a:rPr>
                        <a:t> content of 40 to 70% </a:t>
                      </a:r>
                      <a:r>
                        <a:rPr lang="en-US" sz="1400" b="0" i="0" dirty="0">
                          <a:solidFill>
                            <a:schemeClr val="dk1"/>
                          </a:solidFill>
                          <a:effectLst/>
                          <a:latin typeface="+mn-lt"/>
                          <a:ea typeface="+mn-ea"/>
                          <a:cs typeface="Arial" pitchFamily="34" charset="0"/>
                        </a:rPr>
                        <a:t>relative to a total amount of </a:t>
                      </a:r>
                      <a:r>
                        <a:rPr lang="en-US" sz="1400" b="0" i="0" u="none" strike="noStrike" dirty="0">
                          <a:solidFill>
                            <a:schemeClr val="dk1"/>
                          </a:solidFill>
                          <a:effectLst/>
                          <a:latin typeface="+mn-lt"/>
                          <a:ea typeface="+mn-ea"/>
                          <a:cs typeface="Arial" pitchFamily="34" charset="0"/>
                        </a:rPr>
                        <a:t>nickel</a:t>
                      </a:r>
                      <a:r>
                        <a:rPr lang="en-US" sz="1400" b="0" i="0" dirty="0">
                          <a:solidFill>
                            <a:schemeClr val="dk1"/>
                          </a:solidFill>
                          <a:effectLst/>
                          <a:latin typeface="+mn-lt"/>
                          <a:ea typeface="+mn-ea"/>
                          <a:cs typeface="Arial" pitchFamily="34" charset="0"/>
                        </a:rPr>
                        <a:t>-</a:t>
                      </a:r>
                      <a:r>
                        <a:rPr lang="en-US" sz="1400" b="0" i="0" u="none" strike="noStrike" dirty="0">
                          <a:solidFill>
                            <a:schemeClr val="dk1"/>
                          </a:solidFill>
                          <a:effectLst/>
                          <a:latin typeface="+mn-lt"/>
                          <a:ea typeface="+mn-ea"/>
                          <a:cs typeface="Arial" pitchFamily="34" charset="0"/>
                        </a:rPr>
                        <a:t>manganese</a:t>
                      </a:r>
                      <a:r>
                        <a:rPr lang="en-US" sz="1400" b="0" i="0" dirty="0">
                          <a:solidFill>
                            <a:schemeClr val="dk1"/>
                          </a:solidFill>
                          <a:effectLst/>
                          <a:latin typeface="+mn-lt"/>
                          <a:ea typeface="+mn-ea"/>
                          <a:cs typeface="Arial" pitchFamily="34" charset="0"/>
                        </a:rPr>
                        <a:t>-</a:t>
                      </a:r>
                      <a:r>
                        <a:rPr lang="en-US" sz="1400" b="0" i="0" u="none" strike="noStrike" dirty="0">
                          <a:solidFill>
                            <a:schemeClr val="dk1"/>
                          </a:solidFill>
                          <a:effectLst/>
                          <a:latin typeface="+mn-lt"/>
                          <a:ea typeface="+mn-ea"/>
                          <a:cs typeface="Arial" pitchFamily="34" charset="0"/>
                        </a:rPr>
                        <a:t>cobalt. </a:t>
                      </a:r>
                      <a:r>
                        <a:rPr lang="en-US" sz="1400" b="0" i="0" u="sng" strike="noStrike" dirty="0">
                          <a:solidFill>
                            <a:schemeClr val="dk1"/>
                          </a:solidFill>
                          <a:effectLst/>
                          <a:latin typeface="+mn-lt"/>
                          <a:ea typeface="+mn-ea"/>
                          <a:cs typeface="Arial" pitchFamily="34" charset="0"/>
                        </a:rPr>
                        <a:t>The above described cathode active material</a:t>
                      </a:r>
                      <a:r>
                        <a:rPr lang="en-US" sz="1400" b="0" i="0" u="sng" strike="noStrike" baseline="0" dirty="0">
                          <a:solidFill>
                            <a:schemeClr val="dk1"/>
                          </a:solidFill>
                          <a:effectLst/>
                          <a:latin typeface="+mn-lt"/>
                          <a:ea typeface="+mn-ea"/>
                          <a:cs typeface="Arial" pitchFamily="34" charset="0"/>
                        </a:rPr>
                        <a:t> showed improved properties at high voltages</a:t>
                      </a:r>
                      <a:r>
                        <a:rPr lang="en-US" sz="1400" b="0" i="0" u="none" strike="noStrike" baseline="0" dirty="0">
                          <a:solidFill>
                            <a:schemeClr val="dk1"/>
                          </a:solidFill>
                          <a:effectLst/>
                          <a:latin typeface="+mn-lt"/>
                          <a:ea typeface="+mn-ea"/>
                          <a:cs typeface="Arial" pitchFamily="34" charset="0"/>
                        </a:rPr>
                        <a:t>.</a:t>
                      </a:r>
                      <a:endParaRPr lang="en-US" sz="1400" b="0" i="0" u="none" strike="noStrike" dirty="0">
                        <a:solidFill>
                          <a:srgbClr val="000000"/>
                        </a:solidFill>
                        <a:latin typeface="+mn-lt"/>
                        <a:cs typeface="Arial" pitchFamily="34" charset="0"/>
                      </a:endParaRPr>
                    </a:p>
                  </a:txBody>
                  <a:tcPr marL="9525" marR="9525" marT="9525" marB="0" anchor="ctr"/>
                </a:tc>
                <a:extLst>
                  <a:ext uri="{0D108BD9-81ED-4DB2-BD59-A6C34878D82A}">
                    <a16:rowId xmlns:a16="http://schemas.microsoft.com/office/drawing/2014/main" val="10002"/>
                  </a:ext>
                </a:extLst>
              </a:tr>
            </a:tbl>
          </a:graphicData>
        </a:graphic>
      </p:graphicFrame>
      <p:sp>
        <p:nvSpPr>
          <p:cNvPr id="17" name="Rectangle 16"/>
          <p:cNvSpPr/>
          <p:nvPr/>
        </p:nvSpPr>
        <p:spPr>
          <a:xfrm>
            <a:off x="228600" y="911423"/>
            <a:ext cx="1447800" cy="338554"/>
          </a:xfrm>
          <a:prstGeom prst="rect">
            <a:avLst/>
          </a:prstGeom>
        </p:spPr>
        <p:txBody>
          <a:bodyPr wrap="square">
            <a:spAutoFit/>
          </a:bodyPr>
          <a:lstStyle/>
          <a:p>
            <a:pPr algn="just"/>
            <a:r>
              <a:rPr lang="en-IN" sz="1600" b="1" dirty="0">
                <a:latin typeface="Calibri (Body)"/>
              </a:rPr>
              <a:t>Key Patents </a:t>
            </a:r>
          </a:p>
        </p:txBody>
      </p:sp>
      <p:sp>
        <p:nvSpPr>
          <p:cNvPr id="24" name="Slide Number Placeholder 23"/>
          <p:cNvSpPr>
            <a:spLocks noGrp="1"/>
          </p:cNvSpPr>
          <p:nvPr>
            <p:ph type="sldNum" sz="quarter" idx="12"/>
          </p:nvPr>
        </p:nvSpPr>
        <p:spPr/>
        <p:txBody>
          <a:bodyPr/>
          <a:lstStyle/>
          <a:p>
            <a:pPr>
              <a:defRPr/>
            </a:pPr>
            <a:fld id="{46318E3D-C770-4D91-B40E-7E88DA3097BF}" type="slidenum">
              <a:rPr lang="en-IN" smtClean="0"/>
              <a:pPr>
                <a:defRPr/>
              </a:pPr>
              <a:t>18</a:t>
            </a:fld>
            <a:endParaRPr lang="en-IN" dirty="0"/>
          </a:p>
        </p:txBody>
      </p:sp>
      <p:sp>
        <p:nvSpPr>
          <p:cNvPr id="12" name="Title 1"/>
          <p:cNvSpPr txBox="1">
            <a:spLocks/>
          </p:cNvSpPr>
          <p:nvPr/>
        </p:nvSpPr>
        <p:spPr>
          <a:xfrm>
            <a:off x="147838" y="196186"/>
            <a:ext cx="6176762" cy="457200"/>
          </a:xfrm>
          <a:prstGeom prst="rect">
            <a:avLst/>
          </a:prstGeom>
        </p:spPr>
        <p:txBody>
          <a:bodyPr/>
          <a:lstStyle>
            <a:lvl1pPr algn="ctr" rtl="0" eaLnBrk="0" fontAlgn="base" hangingPunct="0">
              <a:spcBef>
                <a:spcPct val="0"/>
              </a:spcBef>
              <a:spcAft>
                <a:spcPct val="0"/>
              </a:spcAft>
              <a:defRPr sz="4400">
                <a:solidFill>
                  <a:schemeClr val="tx2"/>
                </a:solidFill>
                <a:latin typeface="Arial" pitchFamily="34" charset="0"/>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eaLnBrk="0" fontAlgn="base" hangingPunct="0">
              <a:spcBef>
                <a:spcPct val="0"/>
              </a:spcBef>
              <a:spcAft>
                <a:spcPct val="0"/>
              </a:spcAft>
              <a:defRPr sz="4400">
                <a:solidFill>
                  <a:schemeClr val="tx2"/>
                </a:solidFill>
                <a:latin typeface="Arial" pitchFamily="34" charset="0"/>
              </a:defRPr>
            </a:lvl6pPr>
            <a:lvl7pPr marL="914400" algn="ctr" rtl="0" eaLnBrk="0" fontAlgn="base" hangingPunct="0">
              <a:spcBef>
                <a:spcPct val="0"/>
              </a:spcBef>
              <a:spcAft>
                <a:spcPct val="0"/>
              </a:spcAft>
              <a:defRPr sz="4400">
                <a:solidFill>
                  <a:schemeClr val="tx2"/>
                </a:solidFill>
                <a:latin typeface="Arial" pitchFamily="34" charset="0"/>
              </a:defRPr>
            </a:lvl7pPr>
            <a:lvl8pPr marL="1371600" algn="ctr" rtl="0" eaLnBrk="0" fontAlgn="base" hangingPunct="0">
              <a:spcBef>
                <a:spcPct val="0"/>
              </a:spcBef>
              <a:spcAft>
                <a:spcPct val="0"/>
              </a:spcAft>
              <a:defRPr sz="4400">
                <a:solidFill>
                  <a:schemeClr val="tx2"/>
                </a:solidFill>
                <a:latin typeface="Arial" pitchFamily="34" charset="0"/>
              </a:defRPr>
            </a:lvl8pPr>
            <a:lvl9pPr marL="1828800" algn="ctr" rtl="0" eaLnBrk="0" fontAlgn="base" hangingPunct="0">
              <a:spcBef>
                <a:spcPct val="0"/>
              </a:spcBef>
              <a:spcAft>
                <a:spcPct val="0"/>
              </a:spcAft>
              <a:defRPr sz="4400">
                <a:solidFill>
                  <a:schemeClr val="tx2"/>
                </a:solidFill>
                <a:latin typeface="Arial" pitchFamily="34" charset="0"/>
              </a:defRPr>
            </a:lvl9pPr>
          </a:lstStyle>
          <a:p>
            <a:pPr>
              <a:defRPr/>
            </a:pPr>
            <a:r>
              <a:rPr lang="en-US" sz="2400" b="1" kern="1200" dirty="0">
                <a:solidFill>
                  <a:schemeClr val="bg1"/>
                </a:solidFill>
                <a:cs typeface="Arial" pitchFamily="34" charset="0"/>
              </a:rPr>
              <a:t>Patent Portfolio Analysis</a:t>
            </a:r>
            <a:r>
              <a:rPr lang="en-US" sz="2400" b="1" spc="-10" dirty="0">
                <a:solidFill>
                  <a:schemeClr val="bg1"/>
                </a:solidFill>
              </a:rPr>
              <a:t> – LG </a:t>
            </a:r>
            <a:r>
              <a:rPr lang="en-US" sz="2400" b="1" spc="-10" dirty="0" err="1">
                <a:solidFill>
                  <a:schemeClr val="bg1"/>
                </a:solidFill>
              </a:rPr>
              <a:t>Chem</a:t>
            </a:r>
            <a:r>
              <a:rPr lang="en-US" sz="2400" b="1" spc="-10" dirty="0">
                <a:solidFill>
                  <a:schemeClr val="bg1"/>
                </a:solidFill>
              </a:rPr>
              <a:t> Ltd</a:t>
            </a:r>
            <a:endParaRPr lang="en-US" sz="2400" b="1" dirty="0"/>
          </a:p>
        </p:txBody>
      </p:sp>
      <p:sp>
        <p:nvSpPr>
          <p:cNvPr id="14" name="Rectangle 13"/>
          <p:cNvSpPr/>
          <p:nvPr/>
        </p:nvSpPr>
        <p:spPr>
          <a:xfrm>
            <a:off x="6751324" y="5685"/>
            <a:ext cx="2392676" cy="86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15" name="Picture 2" descr="https://upload.wikimedia.org/wikipedia/commons/thumb/3/33/LG_Chem_logo_%28english%29.svg/640px-LG_Chem_logo_%28english%29.svg.png?1541757402896"/>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751324" y="136787"/>
            <a:ext cx="2340268" cy="500966"/>
          </a:xfrm>
          <a:prstGeom prst="rect">
            <a:avLst/>
          </a:prstGeom>
          <a:solidFill>
            <a:schemeClr val="bg1"/>
          </a:solidFill>
        </p:spPr>
      </p:pic>
    </p:spTree>
    <p:extLst>
      <p:ext uri="{BB962C8B-B14F-4D97-AF65-F5344CB8AC3E}">
        <p14:creationId xmlns:p14="http://schemas.microsoft.com/office/powerpoint/2010/main" val="2067906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F464AE3C-6DE8-4057-A5E9-FE67EE97612B}" type="slidenum">
              <a:rPr lang="en-IN" smtClean="0"/>
              <a:pPr>
                <a:defRPr/>
              </a:pPr>
              <a:t>19</a:t>
            </a:fld>
            <a:endParaRPr lang="en-IN"/>
          </a:p>
        </p:txBody>
      </p:sp>
      <p:graphicFrame>
        <p:nvGraphicFramePr>
          <p:cNvPr id="3" name="Table 2"/>
          <p:cNvGraphicFramePr>
            <a:graphicFrameLocks noGrp="1"/>
          </p:cNvGraphicFramePr>
          <p:nvPr>
            <p:extLst>
              <p:ext uri="{D42A27DB-BD31-4B8C-83A1-F6EECF244321}">
                <p14:modId xmlns:p14="http://schemas.microsoft.com/office/powerpoint/2010/main" val="4127063217"/>
              </p:ext>
            </p:extLst>
          </p:nvPr>
        </p:nvGraphicFramePr>
        <p:xfrm>
          <a:off x="152400" y="1219200"/>
          <a:ext cx="8686800" cy="4495465"/>
        </p:xfrm>
        <a:graphic>
          <a:graphicData uri="http://schemas.openxmlformats.org/drawingml/2006/table">
            <a:tbl>
              <a:tblPr firstRow="1" bandRow="1">
                <a:tableStyleId>{5C22544A-7EE6-4342-B048-85BDC9FD1C3A}</a:tableStyleId>
              </a:tblPr>
              <a:tblGrid>
                <a:gridCol w="1676400">
                  <a:extLst>
                    <a:ext uri="{9D8B030D-6E8A-4147-A177-3AD203B41FA5}">
                      <a16:colId xmlns:a16="http://schemas.microsoft.com/office/drawing/2014/main" val="20000"/>
                    </a:ext>
                  </a:extLst>
                </a:gridCol>
                <a:gridCol w="7010400">
                  <a:extLst>
                    <a:ext uri="{9D8B030D-6E8A-4147-A177-3AD203B41FA5}">
                      <a16:colId xmlns:a16="http://schemas.microsoft.com/office/drawing/2014/main" val="20001"/>
                    </a:ext>
                  </a:extLst>
                </a:gridCol>
              </a:tblGrid>
              <a:tr h="315895">
                <a:tc>
                  <a:txBody>
                    <a:bodyPr/>
                    <a:lstStyle/>
                    <a:p>
                      <a:pPr algn="ctr"/>
                      <a:r>
                        <a:rPr lang="en-US" sz="1400" dirty="0">
                          <a:latin typeface="Arial" pitchFamily="34" charset="0"/>
                          <a:cs typeface="Arial" pitchFamily="34" charset="0"/>
                        </a:rPr>
                        <a:t>Patent No.</a:t>
                      </a:r>
                    </a:p>
                  </a:txBody>
                  <a:tcPr anchor="ctr"/>
                </a:tc>
                <a:tc>
                  <a:txBody>
                    <a:bodyPr/>
                    <a:lstStyle/>
                    <a:p>
                      <a:pPr algn="ctr"/>
                      <a:r>
                        <a:rPr lang="en-US" sz="1400" dirty="0">
                          <a:latin typeface="Arial" pitchFamily="34" charset="0"/>
                          <a:cs typeface="Arial" pitchFamily="34" charset="0"/>
                        </a:rPr>
                        <a:t>Novel Features</a:t>
                      </a:r>
                    </a:p>
                  </a:txBody>
                  <a:tcPr anchor="ctr"/>
                </a:tc>
                <a:extLst>
                  <a:ext uri="{0D108BD9-81ED-4DB2-BD59-A6C34878D82A}">
                    <a16:rowId xmlns:a16="http://schemas.microsoft.com/office/drawing/2014/main" val="10000"/>
                  </a:ext>
                </a:extLst>
              </a:tr>
              <a:tr h="635641">
                <a:tc>
                  <a:txBody>
                    <a:bodyPr/>
                    <a:lstStyle/>
                    <a:p>
                      <a:pPr algn="ctr" fontAlgn="t"/>
                      <a:r>
                        <a:rPr lang="en-IN" sz="1400" b="1" i="0" u="sng" strike="noStrike" dirty="0">
                          <a:solidFill>
                            <a:srgbClr val="0000FF"/>
                          </a:solidFill>
                          <a:effectLst/>
                          <a:latin typeface="+mn-lt"/>
                          <a:cs typeface="Arial" pitchFamily="34" charset="0"/>
                          <a:hlinkClick r:id="rId2"/>
                        </a:rPr>
                        <a:t>US9118075B2</a:t>
                      </a:r>
                      <a:endParaRPr lang="en-IN" sz="1400" b="1" i="0" u="sng" strike="noStrike" dirty="0">
                        <a:solidFill>
                          <a:srgbClr val="0000FF"/>
                        </a:solidFill>
                        <a:effectLst/>
                        <a:latin typeface="+mn-lt"/>
                        <a:cs typeface="Arial" pitchFamily="34" charset="0"/>
                      </a:endParaRPr>
                    </a:p>
                  </a:txBody>
                  <a:tcPr marL="9525" marR="9525" marT="9525" marB="0" anchor="ctr"/>
                </a:tc>
                <a:tc>
                  <a:txBody>
                    <a:bodyPr/>
                    <a:lstStyle/>
                    <a:p>
                      <a:pPr marL="0" marR="0" indent="0" algn="just" defTabSz="914400" eaLnBrk="1" fontAlgn="b" latinLnBrk="0" hangingPunct="1">
                        <a:lnSpc>
                          <a:spcPct val="150000"/>
                        </a:lnSpc>
                        <a:spcBef>
                          <a:spcPts val="0"/>
                        </a:spcBef>
                        <a:spcAft>
                          <a:spcPts val="0"/>
                        </a:spcAft>
                        <a:buClrTx/>
                        <a:buSzTx/>
                        <a:buFontTx/>
                        <a:buNone/>
                        <a:tabLst/>
                        <a:defRPr/>
                      </a:pPr>
                      <a:r>
                        <a:rPr lang="en-US" sz="1400" b="0" i="0" dirty="0">
                          <a:solidFill>
                            <a:schemeClr val="dk1"/>
                          </a:solidFill>
                          <a:effectLst/>
                          <a:latin typeface="+mn-lt"/>
                          <a:ea typeface="+mn-ea"/>
                          <a:cs typeface="Arial" pitchFamily="34" charset="0"/>
                        </a:rPr>
                        <a:t>The invention disclosed </a:t>
                      </a:r>
                      <a:r>
                        <a:rPr lang="en-US" sz="1400" b="0" i="0" u="sng" dirty="0">
                          <a:solidFill>
                            <a:schemeClr val="dk1"/>
                          </a:solidFill>
                          <a:effectLst/>
                          <a:latin typeface="+mn-lt"/>
                          <a:ea typeface="+mn-ea"/>
                          <a:cs typeface="Arial" pitchFamily="34" charset="0"/>
                        </a:rPr>
                        <a:t>NMC based </a:t>
                      </a:r>
                      <a:r>
                        <a:rPr lang="en-US" sz="1400" b="0" i="0" u="sng" strike="noStrike" dirty="0">
                          <a:solidFill>
                            <a:schemeClr val="dk1"/>
                          </a:solidFill>
                          <a:effectLst/>
                          <a:latin typeface="+mn-lt"/>
                          <a:ea typeface="+mn-ea"/>
                          <a:cs typeface="Arial" pitchFamily="34" charset="0"/>
                        </a:rPr>
                        <a:t>cathode</a:t>
                      </a:r>
                      <a:r>
                        <a:rPr lang="en-US" sz="1400" b="0" i="0" u="sng" dirty="0">
                          <a:solidFill>
                            <a:schemeClr val="dk1"/>
                          </a:solidFill>
                          <a:effectLst/>
                          <a:latin typeface="+mn-lt"/>
                          <a:ea typeface="+mn-ea"/>
                          <a:cs typeface="Arial" pitchFamily="34" charset="0"/>
                        </a:rPr>
                        <a:t> </a:t>
                      </a:r>
                      <a:r>
                        <a:rPr lang="en-US" sz="1400" b="0" i="0" u="sng" strike="noStrike" dirty="0">
                          <a:solidFill>
                            <a:schemeClr val="dk1"/>
                          </a:solidFill>
                          <a:effectLst/>
                          <a:latin typeface="+mn-lt"/>
                          <a:ea typeface="+mn-ea"/>
                          <a:cs typeface="Arial" pitchFamily="34" charset="0"/>
                        </a:rPr>
                        <a:t>active</a:t>
                      </a:r>
                      <a:r>
                        <a:rPr lang="en-US" sz="1400" b="0" i="0" u="sng" dirty="0">
                          <a:solidFill>
                            <a:schemeClr val="dk1"/>
                          </a:solidFill>
                          <a:effectLst/>
                          <a:latin typeface="+mn-lt"/>
                          <a:ea typeface="+mn-ea"/>
                          <a:cs typeface="Arial" pitchFamily="34" charset="0"/>
                        </a:rPr>
                        <a:t> </a:t>
                      </a:r>
                      <a:r>
                        <a:rPr lang="en-US" sz="1400" b="0" i="0" u="sng" strike="noStrike" dirty="0">
                          <a:solidFill>
                            <a:schemeClr val="dk1"/>
                          </a:solidFill>
                          <a:effectLst/>
                          <a:latin typeface="+mn-lt"/>
                          <a:ea typeface="+mn-ea"/>
                          <a:cs typeface="Arial" pitchFamily="34" charset="0"/>
                        </a:rPr>
                        <a:t>material</a:t>
                      </a:r>
                      <a:r>
                        <a:rPr lang="en-US" sz="1400" b="0" i="0" u="sng" strike="noStrike" baseline="0" dirty="0">
                          <a:solidFill>
                            <a:schemeClr val="dk1"/>
                          </a:solidFill>
                          <a:effectLst/>
                          <a:latin typeface="+mn-lt"/>
                          <a:ea typeface="+mn-ea"/>
                          <a:cs typeface="Arial" pitchFamily="34" charset="0"/>
                        </a:rPr>
                        <a:t> </a:t>
                      </a:r>
                      <a:r>
                        <a:rPr lang="en-US" sz="1400" b="0" i="0" dirty="0">
                          <a:solidFill>
                            <a:schemeClr val="dk1"/>
                          </a:solidFill>
                          <a:effectLst/>
                          <a:latin typeface="+mn-lt"/>
                          <a:ea typeface="+mn-ea"/>
                          <a:cs typeface="Arial" pitchFamily="34" charset="0"/>
                        </a:rPr>
                        <a:t>wherein the </a:t>
                      </a:r>
                      <a:r>
                        <a:rPr lang="en-US" sz="1400" b="0" i="0" u="none" strike="noStrike" dirty="0">
                          <a:solidFill>
                            <a:schemeClr val="dk1"/>
                          </a:solidFill>
                          <a:effectLst/>
                          <a:latin typeface="+mn-lt"/>
                          <a:ea typeface="+mn-ea"/>
                          <a:cs typeface="Arial" pitchFamily="34" charset="0"/>
                        </a:rPr>
                        <a:t>lithium</a:t>
                      </a:r>
                      <a:r>
                        <a:rPr lang="en-US" sz="1400" b="0" i="0" dirty="0">
                          <a:solidFill>
                            <a:schemeClr val="dk1"/>
                          </a:solidFill>
                          <a:effectLst/>
                          <a:latin typeface="+mn-lt"/>
                          <a:ea typeface="+mn-ea"/>
                          <a:cs typeface="Arial" pitchFamily="34" charset="0"/>
                        </a:rPr>
                        <a:t> </a:t>
                      </a:r>
                      <a:r>
                        <a:rPr lang="en-US" sz="1400" b="0" i="0" u="none" strike="noStrike" dirty="0">
                          <a:solidFill>
                            <a:schemeClr val="dk1"/>
                          </a:solidFill>
                          <a:effectLst/>
                          <a:latin typeface="+mn-lt"/>
                          <a:ea typeface="+mn-ea"/>
                          <a:cs typeface="Arial" pitchFamily="34" charset="0"/>
                        </a:rPr>
                        <a:t>nickel</a:t>
                      </a:r>
                      <a:r>
                        <a:rPr lang="en-US" sz="1400" b="0" i="0" dirty="0">
                          <a:solidFill>
                            <a:schemeClr val="dk1"/>
                          </a:solidFill>
                          <a:effectLst/>
                          <a:latin typeface="+mn-lt"/>
                          <a:ea typeface="+mn-ea"/>
                          <a:cs typeface="Arial" pitchFamily="34" charset="0"/>
                        </a:rPr>
                        <a:t>-</a:t>
                      </a:r>
                      <a:r>
                        <a:rPr lang="en-US" sz="1400" b="0" i="0" u="none" strike="noStrike" dirty="0">
                          <a:solidFill>
                            <a:schemeClr val="dk1"/>
                          </a:solidFill>
                          <a:effectLst/>
                          <a:latin typeface="+mn-lt"/>
                          <a:ea typeface="+mn-ea"/>
                          <a:cs typeface="Arial" pitchFamily="34" charset="0"/>
                        </a:rPr>
                        <a:t>manganese</a:t>
                      </a:r>
                      <a:r>
                        <a:rPr lang="en-US" sz="1400" b="0" i="0" dirty="0">
                          <a:solidFill>
                            <a:schemeClr val="dk1"/>
                          </a:solidFill>
                          <a:effectLst/>
                          <a:latin typeface="+mn-lt"/>
                          <a:ea typeface="+mn-ea"/>
                          <a:cs typeface="Arial" pitchFamily="34" charset="0"/>
                        </a:rPr>
                        <a:t>-</a:t>
                      </a:r>
                      <a:r>
                        <a:rPr lang="en-US" sz="1400" b="0" i="0" u="none" strike="noStrike" dirty="0">
                          <a:solidFill>
                            <a:schemeClr val="dk1"/>
                          </a:solidFill>
                          <a:effectLst/>
                          <a:latin typeface="+mn-lt"/>
                          <a:ea typeface="+mn-ea"/>
                          <a:cs typeface="Arial" pitchFamily="34" charset="0"/>
                        </a:rPr>
                        <a:t>cobalt</a:t>
                      </a:r>
                      <a:r>
                        <a:rPr lang="en-US" sz="1400" b="0" i="0" dirty="0">
                          <a:solidFill>
                            <a:schemeClr val="dk1"/>
                          </a:solidFill>
                          <a:effectLst/>
                          <a:latin typeface="+mn-lt"/>
                          <a:ea typeface="+mn-ea"/>
                          <a:cs typeface="Arial" pitchFamily="34" charset="0"/>
                        </a:rPr>
                        <a:t> </a:t>
                      </a:r>
                      <a:r>
                        <a:rPr lang="en-US" sz="1400" b="0" i="0" u="none" strike="noStrike" dirty="0">
                          <a:solidFill>
                            <a:schemeClr val="dk1"/>
                          </a:solidFill>
                          <a:effectLst/>
                          <a:latin typeface="+mn-lt"/>
                          <a:ea typeface="+mn-ea"/>
                          <a:cs typeface="Arial" pitchFamily="34" charset="0"/>
                        </a:rPr>
                        <a:t>oxide</a:t>
                      </a:r>
                      <a:r>
                        <a:rPr lang="en-US" sz="1400" b="0" i="0" dirty="0">
                          <a:solidFill>
                            <a:schemeClr val="dk1"/>
                          </a:solidFill>
                          <a:effectLst/>
                          <a:latin typeface="+mn-lt"/>
                          <a:ea typeface="+mn-ea"/>
                          <a:cs typeface="Arial" pitchFamily="34" charset="0"/>
                        </a:rPr>
                        <a:t> has </a:t>
                      </a:r>
                      <a:r>
                        <a:rPr lang="en-US" sz="1400" b="0" i="0" u="sng" strike="noStrike" dirty="0">
                          <a:solidFill>
                            <a:schemeClr val="dk1"/>
                          </a:solidFill>
                          <a:effectLst/>
                          <a:latin typeface="+mn-lt"/>
                          <a:ea typeface="+mn-ea"/>
                          <a:cs typeface="Arial" pitchFamily="34" charset="0"/>
                        </a:rPr>
                        <a:t>nickel</a:t>
                      </a:r>
                      <a:r>
                        <a:rPr lang="en-US" sz="1400" b="0" i="0" u="sng" dirty="0">
                          <a:solidFill>
                            <a:schemeClr val="dk1"/>
                          </a:solidFill>
                          <a:effectLst/>
                          <a:latin typeface="+mn-lt"/>
                          <a:ea typeface="+mn-ea"/>
                          <a:cs typeface="Arial" pitchFamily="34" charset="0"/>
                        </a:rPr>
                        <a:t> content of at least 40% </a:t>
                      </a:r>
                      <a:r>
                        <a:rPr lang="en-US" sz="1400" b="0" i="0" dirty="0">
                          <a:solidFill>
                            <a:schemeClr val="dk1"/>
                          </a:solidFill>
                          <a:effectLst/>
                          <a:latin typeface="+mn-lt"/>
                          <a:ea typeface="+mn-ea"/>
                          <a:cs typeface="Arial" pitchFamily="34" charset="0"/>
                        </a:rPr>
                        <a:t>among overall transition metals and is </a:t>
                      </a:r>
                      <a:r>
                        <a:rPr lang="en-US" sz="1400" b="0" i="0" u="sng" dirty="0">
                          <a:solidFill>
                            <a:schemeClr val="dk1"/>
                          </a:solidFill>
                          <a:effectLst/>
                          <a:latin typeface="+mn-lt"/>
                          <a:ea typeface="+mn-ea"/>
                          <a:cs typeface="Arial" pitchFamily="34" charset="0"/>
                        </a:rPr>
                        <a:t>coated with lithium</a:t>
                      </a:r>
                      <a:r>
                        <a:rPr lang="en-US" sz="1400" b="0" i="0" u="sng" baseline="0" dirty="0">
                          <a:solidFill>
                            <a:schemeClr val="dk1"/>
                          </a:solidFill>
                          <a:effectLst/>
                          <a:latin typeface="+mn-lt"/>
                          <a:ea typeface="+mn-ea"/>
                          <a:cs typeface="Arial" pitchFamily="34" charset="0"/>
                        </a:rPr>
                        <a:t> phosphate</a:t>
                      </a:r>
                      <a:r>
                        <a:rPr lang="en-US" sz="1400" b="0" i="0" dirty="0">
                          <a:solidFill>
                            <a:schemeClr val="dk1"/>
                          </a:solidFill>
                          <a:effectLst/>
                          <a:latin typeface="+mn-lt"/>
                          <a:ea typeface="+mn-ea"/>
                          <a:cs typeface="Arial" pitchFamily="34" charset="0"/>
                        </a:rPr>
                        <a:t> solid compound at a surface thereof. A </a:t>
                      </a:r>
                      <a:r>
                        <a:rPr lang="en-US" sz="1400" b="0" i="0" u="none" strike="noStrike" dirty="0">
                          <a:solidFill>
                            <a:schemeClr val="dk1"/>
                          </a:solidFill>
                          <a:effectLst/>
                          <a:latin typeface="+mn-lt"/>
                          <a:ea typeface="+mn-ea"/>
                          <a:cs typeface="Arial" pitchFamily="34" charset="0"/>
                        </a:rPr>
                        <a:t>lithium</a:t>
                      </a:r>
                      <a:r>
                        <a:rPr lang="en-US" sz="1400" b="0" i="0" dirty="0">
                          <a:solidFill>
                            <a:schemeClr val="dk1"/>
                          </a:solidFill>
                          <a:effectLst/>
                          <a:latin typeface="+mn-lt"/>
                          <a:ea typeface="+mn-ea"/>
                          <a:cs typeface="Arial" pitchFamily="34" charset="0"/>
                        </a:rPr>
                        <a:t> secondary </a:t>
                      </a:r>
                      <a:r>
                        <a:rPr lang="en-US" sz="1400" b="0" i="0" u="none" strike="noStrike" dirty="0">
                          <a:solidFill>
                            <a:schemeClr val="dk1"/>
                          </a:solidFill>
                          <a:effectLst/>
                          <a:latin typeface="+mn-lt"/>
                          <a:ea typeface="+mn-ea"/>
                          <a:cs typeface="Arial" pitchFamily="34" charset="0"/>
                        </a:rPr>
                        <a:t>battery</a:t>
                      </a:r>
                      <a:r>
                        <a:rPr lang="en-US" sz="1400" b="0" i="0" dirty="0">
                          <a:solidFill>
                            <a:schemeClr val="dk1"/>
                          </a:solidFill>
                          <a:effectLst/>
                          <a:latin typeface="+mn-lt"/>
                          <a:ea typeface="+mn-ea"/>
                          <a:cs typeface="Arial" pitchFamily="34" charset="0"/>
                        </a:rPr>
                        <a:t> having the disclosed </a:t>
                      </a:r>
                      <a:r>
                        <a:rPr lang="en-US" sz="1400" b="0" i="0" u="none" strike="noStrike" dirty="0">
                          <a:solidFill>
                            <a:schemeClr val="dk1"/>
                          </a:solidFill>
                          <a:effectLst/>
                          <a:latin typeface="+mn-lt"/>
                          <a:ea typeface="+mn-ea"/>
                          <a:cs typeface="Arial" pitchFamily="34" charset="0"/>
                        </a:rPr>
                        <a:t>cathode active</a:t>
                      </a:r>
                      <a:r>
                        <a:rPr lang="en-US" sz="1400" b="0" i="0" dirty="0">
                          <a:solidFill>
                            <a:schemeClr val="dk1"/>
                          </a:solidFill>
                          <a:effectLst/>
                          <a:latin typeface="+mn-lt"/>
                          <a:ea typeface="+mn-ea"/>
                          <a:cs typeface="Arial" pitchFamily="34" charset="0"/>
                        </a:rPr>
                        <a:t> </a:t>
                      </a:r>
                      <a:r>
                        <a:rPr lang="en-US" sz="1400" b="0" i="0" u="none" strike="noStrike" dirty="0">
                          <a:solidFill>
                            <a:schemeClr val="dk1"/>
                          </a:solidFill>
                          <a:effectLst/>
                          <a:latin typeface="+mn-lt"/>
                          <a:ea typeface="+mn-ea"/>
                          <a:cs typeface="Arial" pitchFamily="34" charset="0"/>
                        </a:rPr>
                        <a:t>material</a:t>
                      </a:r>
                      <a:r>
                        <a:rPr lang="en-US" sz="1400" b="0" i="0" dirty="0">
                          <a:solidFill>
                            <a:schemeClr val="dk1"/>
                          </a:solidFill>
                          <a:effectLst/>
                          <a:latin typeface="+mn-lt"/>
                          <a:ea typeface="+mn-ea"/>
                          <a:cs typeface="Arial" pitchFamily="34" charset="0"/>
                        </a:rPr>
                        <a:t> has </a:t>
                      </a:r>
                      <a:r>
                        <a:rPr lang="en-US" sz="1400" b="0" i="0" u="sng" dirty="0">
                          <a:solidFill>
                            <a:schemeClr val="dk1"/>
                          </a:solidFill>
                          <a:effectLst/>
                          <a:latin typeface="+mn-lt"/>
                          <a:ea typeface="+mn-ea"/>
                          <a:cs typeface="Arial" pitchFamily="34" charset="0"/>
                        </a:rPr>
                        <a:t>advantages of not deteriorating electrical conductivity while maintaining high temperature stability</a:t>
                      </a:r>
                      <a:r>
                        <a:rPr lang="en-US" sz="1400" b="0" i="0" dirty="0">
                          <a:solidFill>
                            <a:schemeClr val="dk1"/>
                          </a:solidFill>
                          <a:effectLst/>
                          <a:latin typeface="+mn-lt"/>
                          <a:ea typeface="+mn-ea"/>
                          <a:cs typeface="Arial" pitchFamily="34" charset="0"/>
                        </a:rPr>
                        <a:t>, so as to efficiently provide high charge capacity.</a:t>
                      </a:r>
                      <a:endParaRPr lang="en-US" sz="1400" b="0" i="0" u="none" strike="noStrike" dirty="0">
                        <a:solidFill>
                          <a:srgbClr val="000000"/>
                        </a:solidFill>
                        <a:latin typeface="+mn-lt"/>
                        <a:cs typeface="Arial" pitchFamily="34" charset="0"/>
                      </a:endParaRPr>
                    </a:p>
                  </a:txBody>
                  <a:tcPr marL="9525" marR="9525" marT="9525" marB="0" anchor="ctr"/>
                </a:tc>
                <a:extLst>
                  <a:ext uri="{0D108BD9-81ED-4DB2-BD59-A6C34878D82A}">
                    <a16:rowId xmlns:a16="http://schemas.microsoft.com/office/drawing/2014/main" val="10001"/>
                  </a:ext>
                </a:extLst>
              </a:tr>
              <a:tr h="635641">
                <a:tc>
                  <a:txBody>
                    <a:bodyPr/>
                    <a:lstStyle/>
                    <a:p>
                      <a:pPr algn="ctr" fontAlgn="t"/>
                      <a:r>
                        <a:rPr lang="en-IN" sz="1400" b="1" i="0" u="sng" strike="noStrike" dirty="0">
                          <a:solidFill>
                            <a:srgbClr val="0000FF"/>
                          </a:solidFill>
                          <a:effectLst/>
                          <a:latin typeface="+mn-lt"/>
                          <a:cs typeface="Arial" pitchFamily="34" charset="0"/>
                          <a:hlinkClick r:id="rId3"/>
                        </a:rPr>
                        <a:t>US8329339B2</a:t>
                      </a:r>
                      <a:endParaRPr lang="en-IN" sz="1400" b="1" i="0" u="sng" strike="noStrike" dirty="0">
                        <a:solidFill>
                          <a:srgbClr val="0000FF"/>
                        </a:solidFill>
                        <a:effectLst/>
                        <a:latin typeface="+mn-lt"/>
                        <a:cs typeface="Arial" pitchFamily="34" charset="0"/>
                      </a:endParaRPr>
                    </a:p>
                  </a:txBody>
                  <a:tcPr marL="9525" marR="9525" marT="9525" marB="0" anchor="ctr"/>
                </a:tc>
                <a:tc>
                  <a:txBody>
                    <a:bodyPr/>
                    <a:lstStyle/>
                    <a:p>
                      <a:pPr algn="just">
                        <a:lnSpc>
                          <a:spcPct val="150000"/>
                        </a:lnSpc>
                      </a:pPr>
                      <a:r>
                        <a:rPr lang="en-US" sz="1400" b="0" i="0" dirty="0">
                          <a:solidFill>
                            <a:schemeClr val="dk1"/>
                          </a:solidFill>
                          <a:effectLst/>
                          <a:latin typeface="+mn-lt"/>
                          <a:ea typeface="+mn-ea"/>
                          <a:cs typeface="Arial" pitchFamily="34" charset="0"/>
                        </a:rPr>
                        <a:t>The invention disclosed  a  </a:t>
                      </a:r>
                      <a:r>
                        <a:rPr lang="en-US" sz="1400" b="0" i="0" u="sng" dirty="0">
                          <a:solidFill>
                            <a:schemeClr val="dk1"/>
                          </a:solidFill>
                          <a:effectLst/>
                          <a:latin typeface="+mn-lt"/>
                          <a:ea typeface="+mn-ea"/>
                          <a:cs typeface="Arial" pitchFamily="34" charset="0"/>
                        </a:rPr>
                        <a:t>polymer coated lithium nickel</a:t>
                      </a:r>
                      <a:r>
                        <a:rPr lang="en-US" sz="1400" b="0" i="0" u="sng" baseline="0" dirty="0">
                          <a:solidFill>
                            <a:schemeClr val="dk1"/>
                          </a:solidFill>
                          <a:effectLst/>
                          <a:latin typeface="+mn-lt"/>
                          <a:ea typeface="+mn-ea"/>
                          <a:cs typeface="Arial" pitchFamily="34" charset="0"/>
                        </a:rPr>
                        <a:t> manganese cobalt oxide (NMC</a:t>
                      </a:r>
                      <a:r>
                        <a:rPr lang="en-US" sz="1400" b="0" i="0" baseline="0" dirty="0">
                          <a:solidFill>
                            <a:schemeClr val="dk1"/>
                          </a:solidFill>
                          <a:effectLst/>
                          <a:latin typeface="+mn-lt"/>
                          <a:ea typeface="+mn-ea"/>
                          <a:cs typeface="Arial" pitchFamily="34" charset="0"/>
                        </a:rPr>
                        <a:t>) </a:t>
                      </a:r>
                      <a:r>
                        <a:rPr lang="en-US" sz="1400" b="0" i="0" u="none" strike="noStrike" dirty="0">
                          <a:solidFill>
                            <a:schemeClr val="dk1"/>
                          </a:solidFill>
                          <a:effectLst/>
                          <a:latin typeface="+mn-lt"/>
                          <a:ea typeface="+mn-ea"/>
                          <a:cs typeface="Arial" pitchFamily="34" charset="0"/>
                        </a:rPr>
                        <a:t>cathode</a:t>
                      </a:r>
                      <a:r>
                        <a:rPr lang="en-US" sz="1400" b="0" i="0" dirty="0">
                          <a:solidFill>
                            <a:schemeClr val="dk1"/>
                          </a:solidFill>
                          <a:effectLst/>
                          <a:latin typeface="+mn-lt"/>
                          <a:ea typeface="+mn-ea"/>
                          <a:cs typeface="Arial" pitchFamily="34" charset="0"/>
                        </a:rPr>
                        <a:t> </a:t>
                      </a:r>
                      <a:r>
                        <a:rPr lang="en-US" sz="1400" b="0" i="0" u="none" strike="noStrike" dirty="0">
                          <a:solidFill>
                            <a:schemeClr val="dk1"/>
                          </a:solidFill>
                          <a:effectLst/>
                          <a:latin typeface="+mn-lt"/>
                          <a:ea typeface="+mn-ea"/>
                          <a:cs typeface="Arial" pitchFamily="34" charset="0"/>
                        </a:rPr>
                        <a:t>active</a:t>
                      </a:r>
                      <a:r>
                        <a:rPr lang="en-US" sz="1400" b="0" i="0" dirty="0">
                          <a:solidFill>
                            <a:schemeClr val="dk1"/>
                          </a:solidFill>
                          <a:effectLst/>
                          <a:latin typeface="+mn-lt"/>
                          <a:ea typeface="+mn-ea"/>
                          <a:cs typeface="Arial" pitchFamily="34" charset="0"/>
                        </a:rPr>
                        <a:t> </a:t>
                      </a:r>
                      <a:r>
                        <a:rPr lang="en-US" sz="1400" b="0" i="0" u="none" strike="noStrike" dirty="0">
                          <a:solidFill>
                            <a:schemeClr val="dk1"/>
                          </a:solidFill>
                          <a:effectLst/>
                          <a:latin typeface="+mn-lt"/>
                          <a:ea typeface="+mn-ea"/>
                          <a:cs typeface="Arial" pitchFamily="34" charset="0"/>
                        </a:rPr>
                        <a:t>material</a:t>
                      </a:r>
                      <a:r>
                        <a:rPr lang="en-US" sz="1400" b="0" i="0" dirty="0">
                          <a:solidFill>
                            <a:schemeClr val="dk1"/>
                          </a:solidFill>
                          <a:effectLst/>
                          <a:latin typeface="+mn-lt"/>
                          <a:ea typeface="+mn-ea"/>
                          <a:cs typeface="Arial" pitchFamily="34" charset="0"/>
                        </a:rPr>
                        <a:t> represented by Formula </a:t>
                      </a:r>
                      <a:r>
                        <a:rPr lang="en-IN" sz="1400" b="0" i="0" u="none" strike="noStrike" dirty="0">
                          <a:solidFill>
                            <a:schemeClr val="dk1"/>
                          </a:solidFill>
                          <a:effectLst/>
                          <a:latin typeface="+mn-lt"/>
                          <a:ea typeface="+mn-ea"/>
                          <a:cs typeface="Arial" pitchFamily="34" charset="0"/>
                        </a:rPr>
                        <a:t>Li</a:t>
                      </a:r>
                      <a:r>
                        <a:rPr lang="en-IN" sz="1400" b="0" i="0" baseline="-25000" dirty="0">
                          <a:solidFill>
                            <a:schemeClr val="dk1"/>
                          </a:solidFill>
                          <a:effectLst/>
                          <a:latin typeface="+mn-lt"/>
                          <a:ea typeface="+mn-ea"/>
                          <a:cs typeface="Arial" pitchFamily="34" charset="0"/>
                        </a:rPr>
                        <a:t>x</a:t>
                      </a:r>
                      <a:r>
                        <a:rPr lang="en-IN" sz="1400" b="0" i="0" dirty="0">
                          <a:solidFill>
                            <a:schemeClr val="dk1"/>
                          </a:solidFill>
                          <a:effectLst/>
                          <a:latin typeface="+mn-lt"/>
                          <a:ea typeface="+mn-ea"/>
                          <a:cs typeface="Arial" pitchFamily="34" charset="0"/>
                        </a:rPr>
                        <a:t>Ni</a:t>
                      </a:r>
                      <a:r>
                        <a:rPr lang="en-IN" sz="1400" b="0" i="0" baseline="-25000" dirty="0">
                          <a:solidFill>
                            <a:schemeClr val="dk1"/>
                          </a:solidFill>
                          <a:effectLst/>
                          <a:latin typeface="+mn-lt"/>
                          <a:ea typeface="+mn-ea"/>
                          <a:cs typeface="Arial" pitchFamily="34" charset="0"/>
                        </a:rPr>
                        <a:t>y</a:t>
                      </a:r>
                      <a:r>
                        <a:rPr lang="en-IN" sz="1400" b="0" i="0" dirty="0">
                          <a:solidFill>
                            <a:schemeClr val="dk1"/>
                          </a:solidFill>
                          <a:effectLst/>
                          <a:latin typeface="+mn-lt"/>
                          <a:ea typeface="+mn-ea"/>
                          <a:cs typeface="Arial" pitchFamily="34" charset="0"/>
                        </a:rPr>
                        <a:t>Mn</a:t>
                      </a:r>
                      <a:r>
                        <a:rPr lang="en-IN" sz="1400" b="0" i="0" baseline="-25000" dirty="0">
                          <a:solidFill>
                            <a:schemeClr val="dk1"/>
                          </a:solidFill>
                          <a:effectLst/>
                          <a:latin typeface="+mn-lt"/>
                          <a:ea typeface="+mn-ea"/>
                          <a:cs typeface="Arial" pitchFamily="34" charset="0"/>
                        </a:rPr>
                        <a:t>c</a:t>
                      </a:r>
                      <a:r>
                        <a:rPr lang="en-IN" sz="1400" b="0" i="0" dirty="0">
                          <a:solidFill>
                            <a:schemeClr val="dk1"/>
                          </a:solidFill>
                          <a:effectLst/>
                          <a:latin typeface="+mn-lt"/>
                          <a:ea typeface="+mn-ea"/>
                          <a:cs typeface="Arial" pitchFamily="34" charset="0"/>
                        </a:rPr>
                        <a:t>CO</a:t>
                      </a:r>
                      <a:r>
                        <a:rPr lang="en-IN" sz="1400" b="0" i="0" baseline="-25000" dirty="0">
                          <a:solidFill>
                            <a:schemeClr val="dk1"/>
                          </a:solidFill>
                          <a:effectLst/>
                          <a:latin typeface="+mn-lt"/>
                          <a:ea typeface="+mn-ea"/>
                          <a:cs typeface="Arial" pitchFamily="34" charset="0"/>
                        </a:rPr>
                        <a:t>d</a:t>
                      </a:r>
                      <a:r>
                        <a:rPr lang="en-IN" sz="1400" b="0" i="0" dirty="0">
                          <a:solidFill>
                            <a:schemeClr val="dk1"/>
                          </a:solidFill>
                          <a:effectLst/>
                          <a:latin typeface="+mn-lt"/>
                          <a:ea typeface="+mn-ea"/>
                          <a:cs typeface="Arial" pitchFamily="34" charset="0"/>
                        </a:rPr>
                        <a:t>O</a:t>
                      </a:r>
                      <a:r>
                        <a:rPr lang="en-IN" sz="1400" b="0" i="0" baseline="-25000" dirty="0">
                          <a:solidFill>
                            <a:schemeClr val="dk1"/>
                          </a:solidFill>
                          <a:effectLst/>
                          <a:latin typeface="+mn-lt"/>
                          <a:ea typeface="+mn-ea"/>
                          <a:cs typeface="Arial" pitchFamily="34" charset="0"/>
                        </a:rPr>
                        <a:t>2  </a:t>
                      </a:r>
                      <a:r>
                        <a:rPr lang="en-IN" sz="1400" b="0" i="0" dirty="0">
                          <a:solidFill>
                            <a:schemeClr val="dk1"/>
                          </a:solidFill>
                          <a:effectLst/>
                          <a:latin typeface="+mn-lt"/>
                          <a:ea typeface="+mn-ea"/>
                          <a:cs typeface="Arial" pitchFamily="34" charset="0"/>
                        </a:rPr>
                        <a:t>wherein </a:t>
                      </a:r>
                      <a:r>
                        <a:rPr lang="en-IN" sz="1400" b="0" i="0" dirty="0" err="1">
                          <a:solidFill>
                            <a:schemeClr val="dk1"/>
                          </a:solidFill>
                          <a:effectLst/>
                          <a:latin typeface="+mn-lt"/>
                          <a:ea typeface="+mn-ea"/>
                          <a:cs typeface="Arial" pitchFamily="34" charset="0"/>
                        </a:rPr>
                        <a:t>c+d</a:t>
                      </a:r>
                      <a:r>
                        <a:rPr lang="en-IN" sz="1400" b="0" i="0" dirty="0">
                          <a:solidFill>
                            <a:schemeClr val="dk1"/>
                          </a:solidFill>
                          <a:effectLst/>
                          <a:latin typeface="+mn-lt"/>
                          <a:ea typeface="+mn-ea"/>
                          <a:cs typeface="Arial" pitchFamily="34" charset="0"/>
                        </a:rPr>
                        <a:t>=1−y, provided 0.05≦c≦0.4 and 0.1≦d≦0.4 </a:t>
                      </a:r>
                      <a:r>
                        <a:rPr lang="en-US" sz="1400" b="0" i="0" dirty="0">
                          <a:solidFill>
                            <a:schemeClr val="dk1"/>
                          </a:solidFill>
                          <a:effectLst/>
                          <a:latin typeface="+mn-lt"/>
                          <a:ea typeface="+mn-ea"/>
                          <a:cs typeface="Arial" pitchFamily="34" charset="0"/>
                        </a:rPr>
                        <a:t> wherein the </a:t>
                      </a:r>
                      <a:r>
                        <a:rPr lang="en-US" sz="1400" b="0" i="0" u="sng" strike="noStrike" dirty="0">
                          <a:solidFill>
                            <a:schemeClr val="dk1"/>
                          </a:solidFill>
                          <a:effectLst/>
                          <a:latin typeface="+mn-lt"/>
                          <a:ea typeface="+mn-ea"/>
                          <a:cs typeface="Arial" pitchFamily="34" charset="0"/>
                        </a:rPr>
                        <a:t>nickel</a:t>
                      </a:r>
                      <a:r>
                        <a:rPr lang="en-US" sz="1400" b="0" i="0" u="sng" dirty="0">
                          <a:solidFill>
                            <a:schemeClr val="dk1"/>
                          </a:solidFill>
                          <a:effectLst/>
                          <a:latin typeface="+mn-lt"/>
                          <a:ea typeface="+mn-ea"/>
                          <a:cs typeface="Arial" pitchFamily="34" charset="0"/>
                        </a:rPr>
                        <a:t> content of at least 40% </a:t>
                      </a:r>
                      <a:r>
                        <a:rPr lang="en-US" sz="1400" b="0" i="0" dirty="0">
                          <a:solidFill>
                            <a:schemeClr val="dk1"/>
                          </a:solidFill>
                          <a:effectLst/>
                          <a:latin typeface="+mn-lt"/>
                          <a:ea typeface="+mn-ea"/>
                          <a:cs typeface="Arial" pitchFamily="34" charset="0"/>
                        </a:rPr>
                        <a:t>among overall transition metals.  The polymer that used for coating having a melting point of 80 to 300° C. and reside</a:t>
                      </a:r>
                      <a:r>
                        <a:rPr lang="en-US" sz="1400" b="0" i="0" baseline="0" dirty="0">
                          <a:solidFill>
                            <a:schemeClr val="dk1"/>
                          </a:solidFill>
                          <a:effectLst/>
                          <a:latin typeface="+mn-lt"/>
                          <a:ea typeface="+mn-ea"/>
                          <a:cs typeface="Arial" pitchFamily="34" charset="0"/>
                        </a:rPr>
                        <a:t> </a:t>
                      </a:r>
                      <a:r>
                        <a:rPr lang="en-US" sz="1400" b="0" i="0" dirty="0">
                          <a:solidFill>
                            <a:schemeClr val="dk1"/>
                          </a:solidFill>
                          <a:effectLst/>
                          <a:latin typeface="+mn-lt"/>
                          <a:ea typeface="+mn-ea"/>
                          <a:cs typeface="Arial" pitchFamily="34" charset="0"/>
                        </a:rPr>
                        <a:t>at a surface thereof. A </a:t>
                      </a:r>
                      <a:r>
                        <a:rPr lang="en-US" sz="1400" b="0" i="0" u="none" strike="noStrike" dirty="0">
                          <a:solidFill>
                            <a:schemeClr val="dk1"/>
                          </a:solidFill>
                          <a:effectLst/>
                          <a:latin typeface="+mn-lt"/>
                          <a:ea typeface="+mn-ea"/>
                          <a:cs typeface="Arial" pitchFamily="34" charset="0"/>
                        </a:rPr>
                        <a:t>lithium</a:t>
                      </a:r>
                      <a:r>
                        <a:rPr lang="en-US" sz="1400" b="0" i="0" dirty="0">
                          <a:solidFill>
                            <a:schemeClr val="dk1"/>
                          </a:solidFill>
                          <a:effectLst/>
                          <a:latin typeface="+mn-lt"/>
                          <a:ea typeface="+mn-ea"/>
                          <a:cs typeface="Arial" pitchFamily="34" charset="0"/>
                        </a:rPr>
                        <a:t> secondary </a:t>
                      </a:r>
                      <a:r>
                        <a:rPr lang="en-US" sz="1400" b="0" i="0" u="none" strike="noStrike" dirty="0">
                          <a:solidFill>
                            <a:schemeClr val="dk1"/>
                          </a:solidFill>
                          <a:effectLst/>
                          <a:latin typeface="+mn-lt"/>
                          <a:ea typeface="+mn-ea"/>
                          <a:cs typeface="Arial" pitchFamily="34" charset="0"/>
                        </a:rPr>
                        <a:t>battery</a:t>
                      </a:r>
                      <a:r>
                        <a:rPr lang="en-US" sz="1400" b="0" i="0" dirty="0">
                          <a:solidFill>
                            <a:schemeClr val="dk1"/>
                          </a:solidFill>
                          <a:effectLst/>
                          <a:latin typeface="+mn-lt"/>
                          <a:ea typeface="+mn-ea"/>
                          <a:cs typeface="Arial" pitchFamily="34" charset="0"/>
                        </a:rPr>
                        <a:t> having the disclosed </a:t>
                      </a:r>
                      <a:r>
                        <a:rPr lang="en-US" sz="1400" b="0" i="0" u="none" strike="noStrike" dirty="0">
                          <a:solidFill>
                            <a:schemeClr val="dk1"/>
                          </a:solidFill>
                          <a:effectLst/>
                          <a:latin typeface="+mn-lt"/>
                          <a:ea typeface="+mn-ea"/>
                          <a:cs typeface="Arial" pitchFamily="34" charset="0"/>
                        </a:rPr>
                        <a:t>cathode</a:t>
                      </a:r>
                      <a:r>
                        <a:rPr lang="en-US" sz="1400" b="0" i="0" dirty="0">
                          <a:solidFill>
                            <a:schemeClr val="dk1"/>
                          </a:solidFill>
                          <a:effectLst/>
                          <a:latin typeface="+mn-lt"/>
                          <a:ea typeface="+mn-ea"/>
                          <a:cs typeface="Arial" pitchFamily="34" charset="0"/>
                        </a:rPr>
                        <a:t> </a:t>
                      </a:r>
                      <a:r>
                        <a:rPr lang="en-US" sz="1400" b="0" i="0" u="none" strike="noStrike" dirty="0">
                          <a:solidFill>
                            <a:schemeClr val="dk1"/>
                          </a:solidFill>
                          <a:effectLst/>
                          <a:latin typeface="+mn-lt"/>
                          <a:ea typeface="+mn-ea"/>
                          <a:cs typeface="Arial" pitchFamily="34" charset="0"/>
                        </a:rPr>
                        <a:t>active</a:t>
                      </a:r>
                      <a:r>
                        <a:rPr lang="en-US" sz="1400" b="0" i="0" dirty="0">
                          <a:solidFill>
                            <a:schemeClr val="dk1"/>
                          </a:solidFill>
                          <a:effectLst/>
                          <a:latin typeface="+mn-lt"/>
                          <a:ea typeface="+mn-ea"/>
                          <a:cs typeface="Arial" pitchFamily="34" charset="0"/>
                        </a:rPr>
                        <a:t> </a:t>
                      </a:r>
                      <a:r>
                        <a:rPr lang="en-US" sz="1400" b="0" i="0" u="none" strike="noStrike" dirty="0">
                          <a:solidFill>
                            <a:schemeClr val="dk1"/>
                          </a:solidFill>
                          <a:effectLst/>
                          <a:latin typeface="+mn-lt"/>
                          <a:ea typeface="+mn-ea"/>
                          <a:cs typeface="Arial" pitchFamily="34" charset="0"/>
                        </a:rPr>
                        <a:t>material</a:t>
                      </a:r>
                      <a:r>
                        <a:rPr lang="en-US" sz="1400" b="0" i="0" dirty="0">
                          <a:solidFill>
                            <a:schemeClr val="dk1"/>
                          </a:solidFill>
                          <a:effectLst/>
                          <a:latin typeface="+mn-lt"/>
                          <a:ea typeface="+mn-ea"/>
                          <a:cs typeface="Arial" pitchFamily="34" charset="0"/>
                        </a:rPr>
                        <a:t> has </a:t>
                      </a:r>
                      <a:r>
                        <a:rPr lang="en-US" sz="1400" b="0" i="0" u="sng" dirty="0">
                          <a:solidFill>
                            <a:schemeClr val="dk1"/>
                          </a:solidFill>
                          <a:effectLst/>
                          <a:latin typeface="+mn-lt"/>
                          <a:ea typeface="+mn-ea"/>
                          <a:cs typeface="Arial" pitchFamily="34" charset="0"/>
                        </a:rPr>
                        <a:t>advantages of not deteriorating electrical conductivity while maintaining high temperature stability, so as to efficiently provide high charge capacity</a:t>
                      </a:r>
                      <a:r>
                        <a:rPr lang="en-US" sz="1400" b="0" i="0" dirty="0">
                          <a:solidFill>
                            <a:schemeClr val="dk1"/>
                          </a:solidFill>
                          <a:effectLst/>
                          <a:latin typeface="+mn-lt"/>
                          <a:ea typeface="+mn-ea"/>
                          <a:cs typeface="Arial" pitchFamily="34" charset="0"/>
                        </a:rPr>
                        <a:t>.</a:t>
                      </a:r>
                      <a:endParaRPr lang="en-US" sz="1400" b="0" i="0" u="none" strike="noStrike" dirty="0">
                        <a:solidFill>
                          <a:srgbClr val="000000"/>
                        </a:solidFill>
                        <a:latin typeface="+mn-lt"/>
                        <a:cs typeface="Arial" pitchFamily="34" charset="0"/>
                      </a:endParaRPr>
                    </a:p>
                  </a:txBody>
                  <a:tcPr marL="9525" marR="9525" marT="9525" marB="0" anchor="ctr"/>
                </a:tc>
                <a:extLst>
                  <a:ext uri="{0D108BD9-81ED-4DB2-BD59-A6C34878D82A}">
                    <a16:rowId xmlns:a16="http://schemas.microsoft.com/office/drawing/2014/main" val="10002"/>
                  </a:ext>
                </a:extLst>
              </a:tr>
            </a:tbl>
          </a:graphicData>
        </a:graphic>
      </p:graphicFrame>
      <p:sp>
        <p:nvSpPr>
          <p:cNvPr id="7" name="Title 1"/>
          <p:cNvSpPr txBox="1">
            <a:spLocks/>
          </p:cNvSpPr>
          <p:nvPr/>
        </p:nvSpPr>
        <p:spPr>
          <a:xfrm>
            <a:off x="147838" y="196186"/>
            <a:ext cx="6176762" cy="457200"/>
          </a:xfrm>
          <a:prstGeom prst="rect">
            <a:avLst/>
          </a:prstGeom>
        </p:spPr>
        <p:txBody>
          <a:bodyPr/>
          <a:lstStyle>
            <a:lvl1pPr algn="ctr" rtl="0" eaLnBrk="0" fontAlgn="base" hangingPunct="0">
              <a:spcBef>
                <a:spcPct val="0"/>
              </a:spcBef>
              <a:spcAft>
                <a:spcPct val="0"/>
              </a:spcAft>
              <a:defRPr sz="4400">
                <a:solidFill>
                  <a:schemeClr val="tx2"/>
                </a:solidFill>
                <a:latin typeface="Arial" pitchFamily="34" charset="0"/>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eaLnBrk="0" fontAlgn="base" hangingPunct="0">
              <a:spcBef>
                <a:spcPct val="0"/>
              </a:spcBef>
              <a:spcAft>
                <a:spcPct val="0"/>
              </a:spcAft>
              <a:defRPr sz="4400">
                <a:solidFill>
                  <a:schemeClr val="tx2"/>
                </a:solidFill>
                <a:latin typeface="Arial" pitchFamily="34" charset="0"/>
              </a:defRPr>
            </a:lvl6pPr>
            <a:lvl7pPr marL="914400" algn="ctr" rtl="0" eaLnBrk="0" fontAlgn="base" hangingPunct="0">
              <a:spcBef>
                <a:spcPct val="0"/>
              </a:spcBef>
              <a:spcAft>
                <a:spcPct val="0"/>
              </a:spcAft>
              <a:defRPr sz="4400">
                <a:solidFill>
                  <a:schemeClr val="tx2"/>
                </a:solidFill>
                <a:latin typeface="Arial" pitchFamily="34" charset="0"/>
              </a:defRPr>
            </a:lvl7pPr>
            <a:lvl8pPr marL="1371600" algn="ctr" rtl="0" eaLnBrk="0" fontAlgn="base" hangingPunct="0">
              <a:spcBef>
                <a:spcPct val="0"/>
              </a:spcBef>
              <a:spcAft>
                <a:spcPct val="0"/>
              </a:spcAft>
              <a:defRPr sz="4400">
                <a:solidFill>
                  <a:schemeClr val="tx2"/>
                </a:solidFill>
                <a:latin typeface="Arial" pitchFamily="34" charset="0"/>
              </a:defRPr>
            </a:lvl8pPr>
            <a:lvl9pPr marL="1828800" algn="ctr" rtl="0" eaLnBrk="0" fontAlgn="base" hangingPunct="0">
              <a:spcBef>
                <a:spcPct val="0"/>
              </a:spcBef>
              <a:spcAft>
                <a:spcPct val="0"/>
              </a:spcAft>
              <a:defRPr sz="4400">
                <a:solidFill>
                  <a:schemeClr val="tx2"/>
                </a:solidFill>
                <a:latin typeface="Arial" pitchFamily="34" charset="0"/>
              </a:defRPr>
            </a:lvl9pPr>
          </a:lstStyle>
          <a:p>
            <a:pPr>
              <a:defRPr/>
            </a:pPr>
            <a:r>
              <a:rPr lang="en-US" sz="2400" b="1" kern="1200" dirty="0">
                <a:solidFill>
                  <a:schemeClr val="bg1"/>
                </a:solidFill>
                <a:cs typeface="Arial" pitchFamily="34" charset="0"/>
              </a:rPr>
              <a:t>Patent Portfolio Analysis</a:t>
            </a:r>
            <a:r>
              <a:rPr lang="en-US" sz="2400" b="1" spc="-10" dirty="0">
                <a:solidFill>
                  <a:schemeClr val="bg1"/>
                </a:solidFill>
              </a:rPr>
              <a:t> – LG </a:t>
            </a:r>
            <a:r>
              <a:rPr lang="en-US" sz="2400" b="1" spc="-10" dirty="0" err="1">
                <a:solidFill>
                  <a:schemeClr val="bg1"/>
                </a:solidFill>
              </a:rPr>
              <a:t>Chem</a:t>
            </a:r>
            <a:r>
              <a:rPr lang="en-US" sz="2400" b="1" spc="-10" dirty="0">
                <a:solidFill>
                  <a:schemeClr val="bg1"/>
                </a:solidFill>
              </a:rPr>
              <a:t> Ltd</a:t>
            </a:r>
            <a:endParaRPr lang="en-US" sz="2400" b="1" dirty="0"/>
          </a:p>
        </p:txBody>
      </p:sp>
      <p:sp>
        <p:nvSpPr>
          <p:cNvPr id="10" name="Rectangle 9"/>
          <p:cNvSpPr/>
          <p:nvPr/>
        </p:nvSpPr>
        <p:spPr>
          <a:xfrm>
            <a:off x="6751324" y="5685"/>
            <a:ext cx="2392676" cy="86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11" name="Picture 2" descr="https://upload.wikimedia.org/wikipedia/commons/thumb/3/33/LG_Chem_logo_%28english%29.svg/640px-LG_Chem_logo_%28english%29.svg.png?154175740289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51324" y="136787"/>
            <a:ext cx="2340268" cy="500966"/>
          </a:xfrm>
          <a:prstGeom prst="rect">
            <a:avLst/>
          </a:prstGeom>
          <a:solidFill>
            <a:schemeClr val="bg1"/>
          </a:solidFill>
        </p:spPr>
      </p:pic>
      <p:pic>
        <p:nvPicPr>
          <p:cNvPr id="8" name="Picture 2"/>
          <p:cNvPicPr>
            <a:picLocks noChangeAspect="1" noChangeArrowheads="1"/>
          </p:cNvPicPr>
          <p:nvPr/>
        </p:nvPicPr>
        <p:blipFill>
          <a:blip r:embed="rId5" cstate="print"/>
          <a:srcRect/>
          <a:stretch>
            <a:fillRect/>
          </a:stretch>
        </p:blipFill>
        <p:spPr bwMode="auto">
          <a:xfrm>
            <a:off x="152400" y="6400800"/>
            <a:ext cx="1143000" cy="349250"/>
          </a:xfrm>
          <a:prstGeom prst="rect">
            <a:avLst/>
          </a:prstGeom>
          <a:noFill/>
          <a:ln w="9525">
            <a:noFill/>
            <a:miter lim="800000"/>
            <a:headEnd/>
            <a:tailEnd/>
          </a:ln>
        </p:spPr>
      </p:pic>
    </p:spTree>
    <p:extLst>
      <p:ext uri="{BB962C8B-B14F-4D97-AF65-F5344CB8AC3E}">
        <p14:creationId xmlns:p14="http://schemas.microsoft.com/office/powerpoint/2010/main" val="142952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p:txBody>
          <a:bodyPr rtlCol="0">
            <a:noAutofit/>
          </a:bodyPr>
          <a:lstStyle/>
          <a:p>
            <a:pPr marL="12700" eaLnBrk="1" fontAlgn="auto" hangingPunct="1">
              <a:spcBef>
                <a:spcPts val="0"/>
              </a:spcBef>
              <a:spcAft>
                <a:spcPts val="0"/>
              </a:spcAft>
              <a:defRPr/>
            </a:pPr>
            <a:r>
              <a:rPr lang="en-US" sz="2800" b="1" spc="-30" dirty="0">
                <a:solidFill>
                  <a:srgbClr val="FFFFFF"/>
                </a:solidFill>
                <a:latin typeface="+mn-lt"/>
                <a:cs typeface="Arial"/>
              </a:rPr>
              <a:t>Contents</a:t>
            </a:r>
            <a:endParaRPr sz="2800" b="1" dirty="0">
              <a:solidFill>
                <a:sysClr val="windowText" lastClr="000000"/>
              </a:solidFill>
              <a:latin typeface="+mn-lt"/>
              <a:cs typeface="Arial"/>
            </a:endParaRPr>
          </a:p>
        </p:txBody>
      </p:sp>
      <p:sp>
        <p:nvSpPr>
          <p:cNvPr id="3076" name="object 4"/>
          <p:cNvSpPr>
            <a:spLocks noGrp="1"/>
          </p:cNvSpPr>
          <p:nvPr>
            <p:ph type="body" idx="1"/>
          </p:nvPr>
        </p:nvSpPr>
        <p:spPr>
          <a:xfrm>
            <a:off x="533400" y="1143000"/>
            <a:ext cx="8139113" cy="4191000"/>
          </a:xfrm>
        </p:spPr>
        <p:txBody>
          <a:bodyPr/>
          <a:lstStyle/>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dirty="0">
                <a:cs typeface="Arial" pitchFamily="34" charset="0"/>
              </a:rPr>
              <a:t>Introduction to NMC Lithium-ion Batteries</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dirty="0">
                <a:cs typeface="Arial" pitchFamily="34" charset="0"/>
              </a:rPr>
              <a:t>Growth Prospects of NMC Lithium-ion Batteries</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IN" sz="1600" dirty="0">
                <a:cs typeface="Arial" pitchFamily="34" charset="0"/>
              </a:rPr>
              <a:t>Key Developments – Lithium-ion Batteries Electrode Materials </a:t>
            </a:r>
            <a:endParaRPr lang="en-US" sz="1600" dirty="0">
              <a:cs typeface="Arial" pitchFamily="34" charset="0"/>
            </a:endParaRP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dirty="0">
                <a:cs typeface="Arial" pitchFamily="34" charset="0"/>
              </a:rPr>
              <a:t>Objectives of the Landscape Study</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dirty="0">
                <a:cs typeface="Arial" pitchFamily="34" charset="0"/>
              </a:rPr>
              <a:t>Trend Analysis and Graphical Representation</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dirty="0">
                <a:cs typeface="Arial" pitchFamily="34" charset="0"/>
              </a:rPr>
              <a:t>Key Technology Trends</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kern="1200" dirty="0">
                <a:cs typeface="Arial" pitchFamily="34" charset="0"/>
              </a:rPr>
              <a:t>Patent Portfolio Analysis – Technological Dissection of Patent Portfolio and Analysis of Key Granted Patents</a:t>
            </a:r>
          </a:p>
          <a:p>
            <a:pPr marL="469900" indent="-457200" algn="just"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kern="1200" dirty="0">
                <a:cs typeface="Arial" pitchFamily="34" charset="0"/>
              </a:rPr>
              <a:t>Analysis of Key Granted Patents Assigned to Educational Institutes and Other Companies </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kern="1200" dirty="0">
                <a:cs typeface="Arial" pitchFamily="34" charset="0"/>
              </a:rPr>
              <a:t>Appendix A – Sources</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kern="1200" dirty="0">
                <a:cs typeface="Arial" pitchFamily="34" charset="0"/>
              </a:rPr>
              <a:t>Appendix B – Definition of IPC Classes</a:t>
            </a:r>
          </a:p>
        </p:txBody>
      </p:sp>
      <p:sp>
        <p:nvSpPr>
          <p:cNvPr id="5" name="Rectangle 4"/>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3077" name="Picture 2"/>
          <p:cNvPicPr>
            <a:picLocks noChangeAspect="1" noChangeArrowheads="1"/>
          </p:cNvPicPr>
          <p:nvPr/>
        </p:nvPicPr>
        <p:blipFill>
          <a:blip r:embed="rId3" cstate="print"/>
          <a:srcRect/>
          <a:stretch>
            <a:fillRect/>
          </a:stretch>
        </p:blipFill>
        <p:spPr bwMode="auto">
          <a:xfrm>
            <a:off x="152400" y="6432550"/>
            <a:ext cx="1066800" cy="349250"/>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pPr>
              <a:defRPr/>
            </a:pPr>
            <a:fld id="{46318E3D-C770-4D91-B40E-7E88DA3097BF}" type="slidenum">
              <a:rPr lang="en-IN" smtClean="0"/>
              <a:pPr>
                <a:defRPr/>
              </a:pPr>
              <a:t>2</a:t>
            </a:fld>
            <a:endParaRPr lang="en-IN"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F464AE3C-6DE8-4057-A5E9-FE67EE97612B}" type="slidenum">
              <a:rPr lang="en-IN" smtClean="0"/>
              <a:pPr>
                <a:defRPr/>
              </a:pPr>
              <a:t>20</a:t>
            </a:fld>
            <a:endParaRPr lang="en-IN"/>
          </a:p>
        </p:txBody>
      </p:sp>
      <p:graphicFrame>
        <p:nvGraphicFramePr>
          <p:cNvPr id="3" name="Table 2"/>
          <p:cNvGraphicFramePr>
            <a:graphicFrameLocks noGrp="1"/>
          </p:cNvGraphicFramePr>
          <p:nvPr>
            <p:extLst>
              <p:ext uri="{D42A27DB-BD31-4B8C-83A1-F6EECF244321}">
                <p14:modId xmlns:p14="http://schemas.microsoft.com/office/powerpoint/2010/main" val="3896379913"/>
              </p:ext>
            </p:extLst>
          </p:nvPr>
        </p:nvGraphicFramePr>
        <p:xfrm>
          <a:off x="147838" y="1143000"/>
          <a:ext cx="8686800" cy="5455585"/>
        </p:xfrm>
        <a:graphic>
          <a:graphicData uri="http://schemas.openxmlformats.org/drawingml/2006/table">
            <a:tbl>
              <a:tblPr firstRow="1" bandRow="1">
                <a:tableStyleId>{5C22544A-7EE6-4342-B048-85BDC9FD1C3A}</a:tableStyleId>
              </a:tblPr>
              <a:tblGrid>
                <a:gridCol w="1676400">
                  <a:extLst>
                    <a:ext uri="{9D8B030D-6E8A-4147-A177-3AD203B41FA5}">
                      <a16:colId xmlns:a16="http://schemas.microsoft.com/office/drawing/2014/main" val="20000"/>
                    </a:ext>
                  </a:extLst>
                </a:gridCol>
                <a:gridCol w="7010400">
                  <a:extLst>
                    <a:ext uri="{9D8B030D-6E8A-4147-A177-3AD203B41FA5}">
                      <a16:colId xmlns:a16="http://schemas.microsoft.com/office/drawing/2014/main" val="20001"/>
                    </a:ext>
                  </a:extLst>
                </a:gridCol>
              </a:tblGrid>
              <a:tr h="315895">
                <a:tc>
                  <a:txBody>
                    <a:bodyPr/>
                    <a:lstStyle/>
                    <a:p>
                      <a:pPr algn="ctr"/>
                      <a:r>
                        <a:rPr lang="en-US" sz="1400" dirty="0">
                          <a:latin typeface="+mn-lt"/>
                          <a:cs typeface="Arial" pitchFamily="34" charset="0"/>
                        </a:rPr>
                        <a:t>Patent No.</a:t>
                      </a:r>
                    </a:p>
                  </a:txBody>
                  <a:tcPr anchor="ctr"/>
                </a:tc>
                <a:tc>
                  <a:txBody>
                    <a:bodyPr/>
                    <a:lstStyle/>
                    <a:p>
                      <a:pPr algn="ctr"/>
                      <a:r>
                        <a:rPr lang="en-US" sz="1400" dirty="0">
                          <a:latin typeface="+mn-lt"/>
                          <a:cs typeface="Arial" pitchFamily="34" charset="0"/>
                        </a:rPr>
                        <a:t>Novel Features</a:t>
                      </a:r>
                    </a:p>
                  </a:txBody>
                  <a:tcPr anchor="ctr"/>
                </a:tc>
                <a:extLst>
                  <a:ext uri="{0D108BD9-81ED-4DB2-BD59-A6C34878D82A}">
                    <a16:rowId xmlns:a16="http://schemas.microsoft.com/office/drawing/2014/main" val="10000"/>
                  </a:ext>
                </a:extLst>
              </a:tr>
              <a:tr h="635641">
                <a:tc>
                  <a:txBody>
                    <a:bodyPr/>
                    <a:lstStyle/>
                    <a:p>
                      <a:pPr algn="ctr" fontAlgn="t"/>
                      <a:r>
                        <a:rPr lang="en-IN" sz="1400" b="1" i="0" u="sng" strike="noStrike" dirty="0">
                          <a:solidFill>
                            <a:srgbClr val="0000FF"/>
                          </a:solidFill>
                          <a:effectLst/>
                          <a:latin typeface="+mn-lt"/>
                          <a:cs typeface="Arial" pitchFamily="34" charset="0"/>
                          <a:hlinkClick r:id="rId2"/>
                        </a:rPr>
                        <a:t>US8110308B2</a:t>
                      </a:r>
                      <a:endParaRPr lang="en-IN" sz="1400" b="1" i="0" u="sng" strike="noStrike" dirty="0">
                        <a:solidFill>
                          <a:srgbClr val="0000FF"/>
                        </a:solidFill>
                        <a:effectLst/>
                        <a:latin typeface="+mn-lt"/>
                        <a:cs typeface="Arial" pitchFamily="34" charset="0"/>
                      </a:endParaRPr>
                    </a:p>
                  </a:txBody>
                  <a:tcPr marL="9525" marR="9525" marT="9525" marB="0" anchor="ctr"/>
                </a:tc>
                <a:tc>
                  <a:txBody>
                    <a:bodyPr/>
                    <a:lstStyle/>
                    <a:p>
                      <a:pPr marL="0" marR="0" indent="0" algn="just" defTabSz="914400" eaLnBrk="1" fontAlgn="b" latinLnBrk="0" hangingPunct="1">
                        <a:lnSpc>
                          <a:spcPct val="150000"/>
                        </a:lnSpc>
                        <a:spcBef>
                          <a:spcPts val="0"/>
                        </a:spcBef>
                        <a:spcAft>
                          <a:spcPts val="0"/>
                        </a:spcAft>
                        <a:buClrTx/>
                        <a:buSzTx/>
                        <a:buFontTx/>
                        <a:buNone/>
                        <a:tabLst/>
                        <a:defRPr/>
                      </a:pPr>
                      <a:r>
                        <a:rPr lang="en-US" sz="1400" b="0" i="0" dirty="0">
                          <a:solidFill>
                            <a:schemeClr val="dk1"/>
                          </a:solidFill>
                          <a:effectLst/>
                          <a:latin typeface="+mn-lt"/>
                          <a:ea typeface="+mn-ea"/>
                          <a:cs typeface="Arial" pitchFamily="34" charset="0"/>
                        </a:rPr>
                        <a:t>The invention provided a </a:t>
                      </a:r>
                      <a:r>
                        <a:rPr lang="en-US" sz="1400" b="0" i="0" u="none" strike="noStrike" dirty="0">
                          <a:solidFill>
                            <a:schemeClr val="dk1"/>
                          </a:solidFill>
                          <a:effectLst/>
                          <a:latin typeface="+mn-lt"/>
                          <a:ea typeface="+mn-ea"/>
                          <a:cs typeface="Arial" pitchFamily="34" charset="0"/>
                        </a:rPr>
                        <a:t>lithium</a:t>
                      </a:r>
                      <a:r>
                        <a:rPr lang="en-US" sz="1400" b="0" i="0" dirty="0">
                          <a:solidFill>
                            <a:schemeClr val="dk1"/>
                          </a:solidFill>
                          <a:effectLst/>
                          <a:latin typeface="+mn-lt"/>
                          <a:ea typeface="+mn-ea"/>
                          <a:cs typeface="Arial" pitchFamily="34" charset="0"/>
                        </a:rPr>
                        <a:t> secondary </a:t>
                      </a:r>
                      <a:r>
                        <a:rPr lang="en-US" sz="1400" b="0" i="0" u="none" strike="noStrike" dirty="0">
                          <a:solidFill>
                            <a:schemeClr val="dk1"/>
                          </a:solidFill>
                          <a:effectLst/>
                          <a:latin typeface="+mn-lt"/>
                          <a:ea typeface="+mn-ea"/>
                          <a:cs typeface="Arial" pitchFamily="34" charset="0"/>
                        </a:rPr>
                        <a:t>battery</a:t>
                      </a:r>
                      <a:r>
                        <a:rPr lang="en-US" sz="1400" b="0" i="0" dirty="0">
                          <a:solidFill>
                            <a:schemeClr val="dk1"/>
                          </a:solidFill>
                          <a:effectLst/>
                          <a:latin typeface="+mn-lt"/>
                          <a:ea typeface="+mn-ea"/>
                          <a:cs typeface="Arial" pitchFamily="34" charset="0"/>
                        </a:rPr>
                        <a:t> having excellent low-temperature power output characteristics  where the </a:t>
                      </a:r>
                      <a:r>
                        <a:rPr lang="en-IN" sz="1400" b="0" i="0" u="sng" strike="noStrike" dirty="0">
                          <a:solidFill>
                            <a:schemeClr val="dk1"/>
                          </a:solidFill>
                          <a:effectLst/>
                          <a:latin typeface="+mn-lt"/>
                          <a:ea typeface="+mn-ea"/>
                          <a:cs typeface="Arial" pitchFamily="34" charset="0"/>
                        </a:rPr>
                        <a:t>cathode</a:t>
                      </a:r>
                      <a:r>
                        <a:rPr lang="en-IN" sz="1400" b="0" i="0" u="sng" dirty="0">
                          <a:solidFill>
                            <a:schemeClr val="dk1"/>
                          </a:solidFill>
                          <a:effectLst/>
                          <a:latin typeface="+mn-lt"/>
                          <a:ea typeface="+mn-ea"/>
                          <a:cs typeface="Arial" pitchFamily="34" charset="0"/>
                        </a:rPr>
                        <a:t> comprises a mixture of </a:t>
                      </a:r>
                      <a:r>
                        <a:rPr lang="en-IN" sz="1400" b="0" i="0" u="sng" strike="noStrike" dirty="0">
                          <a:solidFill>
                            <a:schemeClr val="dk1"/>
                          </a:solidFill>
                          <a:effectLst/>
                          <a:latin typeface="+mn-lt"/>
                          <a:ea typeface="+mn-ea"/>
                          <a:cs typeface="Arial" pitchFamily="34" charset="0"/>
                        </a:rPr>
                        <a:t>lithium</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manganese</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oxide (LMO)</a:t>
                      </a:r>
                      <a:r>
                        <a:rPr lang="en-IN" sz="1400" b="0" i="0" u="sng" dirty="0">
                          <a:solidFill>
                            <a:schemeClr val="dk1"/>
                          </a:solidFill>
                          <a:effectLst/>
                          <a:latin typeface="+mn-lt"/>
                          <a:ea typeface="+mn-ea"/>
                          <a:cs typeface="Arial" pitchFamily="34" charset="0"/>
                        </a:rPr>
                        <a:t> and a </a:t>
                      </a:r>
                      <a:r>
                        <a:rPr lang="en-IN" sz="1400" b="0" i="0" u="sng" strike="noStrike" dirty="0">
                          <a:solidFill>
                            <a:schemeClr val="dk1"/>
                          </a:solidFill>
                          <a:effectLst/>
                          <a:latin typeface="+mn-lt"/>
                          <a:ea typeface="+mn-ea"/>
                          <a:cs typeface="Arial" pitchFamily="34" charset="0"/>
                        </a:rPr>
                        <a:t>lithium</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nickel</a:t>
                      </a:r>
                      <a:r>
                        <a:rPr lang="en-IN" sz="1400" b="0" i="0" u="sng" dirty="0">
                          <a:solidFill>
                            <a:schemeClr val="dk1"/>
                          </a:solidFill>
                          <a:effectLst/>
                          <a:latin typeface="+mn-lt"/>
                          <a:ea typeface="+mn-ea"/>
                          <a:cs typeface="Arial" pitchFamily="34" charset="0"/>
                        </a:rPr>
                        <a:t>-</a:t>
                      </a:r>
                      <a:r>
                        <a:rPr lang="en-IN" sz="1400" b="0" i="0" u="sng" strike="noStrike" dirty="0">
                          <a:solidFill>
                            <a:schemeClr val="dk1"/>
                          </a:solidFill>
                          <a:effectLst/>
                          <a:latin typeface="+mn-lt"/>
                          <a:ea typeface="+mn-ea"/>
                          <a:cs typeface="Arial" pitchFamily="34" charset="0"/>
                        </a:rPr>
                        <a:t>manganese</a:t>
                      </a:r>
                      <a:r>
                        <a:rPr lang="en-IN" sz="1400" b="0" i="0" u="sng" dirty="0">
                          <a:solidFill>
                            <a:schemeClr val="dk1"/>
                          </a:solidFill>
                          <a:effectLst/>
                          <a:latin typeface="+mn-lt"/>
                          <a:ea typeface="+mn-ea"/>
                          <a:cs typeface="Arial" pitchFamily="34" charset="0"/>
                        </a:rPr>
                        <a:t>-</a:t>
                      </a:r>
                      <a:r>
                        <a:rPr lang="en-IN" sz="1400" b="0" i="0" u="sng" strike="noStrike" dirty="0">
                          <a:solidFill>
                            <a:schemeClr val="dk1"/>
                          </a:solidFill>
                          <a:effectLst/>
                          <a:latin typeface="+mn-lt"/>
                          <a:ea typeface="+mn-ea"/>
                          <a:cs typeface="Arial" pitchFamily="34" charset="0"/>
                        </a:rPr>
                        <a:t>cobalt</a:t>
                      </a:r>
                      <a:r>
                        <a:rPr lang="en-IN" sz="1400" b="0" i="0" u="sng" dirty="0">
                          <a:solidFill>
                            <a:schemeClr val="dk1"/>
                          </a:solidFill>
                          <a:effectLst/>
                          <a:latin typeface="+mn-lt"/>
                          <a:ea typeface="+mn-ea"/>
                          <a:cs typeface="Arial" pitchFamily="34" charset="0"/>
                        </a:rPr>
                        <a:t> composite </a:t>
                      </a:r>
                      <a:r>
                        <a:rPr lang="en-IN" sz="1400" b="0" i="0" u="sng" strike="noStrike" dirty="0">
                          <a:solidFill>
                            <a:schemeClr val="dk1"/>
                          </a:solidFill>
                          <a:effectLst/>
                          <a:latin typeface="+mn-lt"/>
                          <a:ea typeface="+mn-ea"/>
                          <a:cs typeface="Arial" pitchFamily="34" charset="0"/>
                        </a:rPr>
                        <a:t>oxide (NMC)</a:t>
                      </a:r>
                      <a:r>
                        <a:rPr lang="en-IN" sz="1400" b="0" i="0" dirty="0">
                          <a:solidFill>
                            <a:schemeClr val="dk1"/>
                          </a:solidFill>
                          <a:effectLst/>
                          <a:latin typeface="+mn-lt"/>
                          <a:ea typeface="+mn-ea"/>
                          <a:cs typeface="Arial" pitchFamily="34" charset="0"/>
                        </a:rPr>
                        <a:t> as a </a:t>
                      </a:r>
                      <a:r>
                        <a:rPr lang="en-IN" sz="1400" b="0" i="0" u="none" strike="noStrike" dirty="0">
                          <a:solidFill>
                            <a:schemeClr val="dk1"/>
                          </a:solidFill>
                          <a:effectLst/>
                          <a:latin typeface="+mn-lt"/>
                          <a:ea typeface="+mn-ea"/>
                          <a:cs typeface="Arial" pitchFamily="34" charset="0"/>
                        </a:rPr>
                        <a:t>cathode</a:t>
                      </a:r>
                      <a:r>
                        <a:rPr lang="en-IN" sz="1400" b="0" i="0" dirty="0">
                          <a:solidFill>
                            <a:schemeClr val="dk1"/>
                          </a:solidFill>
                          <a:effectLst/>
                          <a:latin typeface="+mn-lt"/>
                          <a:ea typeface="+mn-ea"/>
                          <a:cs typeface="Arial" pitchFamily="34" charset="0"/>
                        </a:rPr>
                        <a:t> </a:t>
                      </a:r>
                      <a:r>
                        <a:rPr lang="en-IN" sz="1400" b="0" i="0" u="none" strike="noStrike" dirty="0">
                          <a:solidFill>
                            <a:schemeClr val="dk1"/>
                          </a:solidFill>
                          <a:effectLst/>
                          <a:latin typeface="+mn-lt"/>
                          <a:ea typeface="+mn-ea"/>
                          <a:cs typeface="Arial" pitchFamily="34" charset="0"/>
                        </a:rPr>
                        <a:t>active</a:t>
                      </a:r>
                      <a:r>
                        <a:rPr lang="en-IN" sz="1400" b="0" i="0" dirty="0">
                          <a:solidFill>
                            <a:schemeClr val="dk1"/>
                          </a:solidFill>
                          <a:effectLst/>
                          <a:latin typeface="+mn-lt"/>
                          <a:ea typeface="+mn-ea"/>
                          <a:cs typeface="Arial" pitchFamily="34" charset="0"/>
                        </a:rPr>
                        <a:t> </a:t>
                      </a:r>
                      <a:r>
                        <a:rPr lang="en-IN" sz="1400" b="0" i="0" u="none" strike="noStrike" dirty="0">
                          <a:solidFill>
                            <a:schemeClr val="dk1"/>
                          </a:solidFill>
                          <a:effectLst/>
                          <a:latin typeface="+mn-lt"/>
                          <a:ea typeface="+mn-ea"/>
                          <a:cs typeface="Arial" pitchFamily="34" charset="0"/>
                        </a:rPr>
                        <a:t>material in combination with a </a:t>
                      </a:r>
                      <a:r>
                        <a:rPr lang="en-US" sz="1400" b="0" i="0" dirty="0">
                          <a:solidFill>
                            <a:schemeClr val="dk1"/>
                          </a:solidFill>
                          <a:effectLst/>
                          <a:latin typeface="+mn-lt"/>
                          <a:ea typeface="+mn-ea"/>
                          <a:cs typeface="Arial" pitchFamily="34" charset="0"/>
                        </a:rPr>
                        <a:t>given amount of a </a:t>
                      </a:r>
                      <a:r>
                        <a:rPr lang="en-US" sz="1400" b="0" i="0" u="none" strike="noStrike" dirty="0">
                          <a:solidFill>
                            <a:schemeClr val="dk1"/>
                          </a:solidFill>
                          <a:effectLst/>
                          <a:latin typeface="+mn-lt"/>
                          <a:ea typeface="+mn-ea"/>
                          <a:cs typeface="Arial" pitchFamily="34" charset="0"/>
                        </a:rPr>
                        <a:t>lithium</a:t>
                      </a:r>
                      <a:r>
                        <a:rPr lang="en-US" sz="1400" b="0" i="0" dirty="0">
                          <a:solidFill>
                            <a:schemeClr val="dk1"/>
                          </a:solidFill>
                          <a:effectLst/>
                          <a:latin typeface="+mn-lt"/>
                          <a:ea typeface="+mn-ea"/>
                          <a:cs typeface="Arial" pitchFamily="34" charset="0"/>
                        </a:rPr>
                        <a:t> metal </a:t>
                      </a:r>
                      <a:r>
                        <a:rPr lang="en-US" sz="1400" b="0" i="0" u="none" strike="noStrike" dirty="0">
                          <a:solidFill>
                            <a:schemeClr val="dk1"/>
                          </a:solidFill>
                          <a:effectLst/>
                          <a:latin typeface="+mn-lt"/>
                          <a:ea typeface="+mn-ea"/>
                          <a:cs typeface="Arial" pitchFamily="34" charset="0"/>
                        </a:rPr>
                        <a:t>oxide</a:t>
                      </a:r>
                      <a:r>
                        <a:rPr lang="en-US" sz="1400" b="0" i="0" dirty="0">
                          <a:solidFill>
                            <a:schemeClr val="dk1"/>
                          </a:solidFill>
                          <a:effectLst/>
                          <a:latin typeface="+mn-lt"/>
                          <a:ea typeface="+mn-ea"/>
                          <a:cs typeface="Arial" pitchFamily="34" charset="0"/>
                        </a:rPr>
                        <a:t> and/or a </a:t>
                      </a:r>
                      <a:r>
                        <a:rPr lang="en-US" sz="1400" b="0" i="0" u="none" strike="noStrike" dirty="0">
                          <a:solidFill>
                            <a:schemeClr val="dk1"/>
                          </a:solidFill>
                          <a:effectLst/>
                          <a:latin typeface="+mn-lt"/>
                          <a:ea typeface="+mn-ea"/>
                          <a:cs typeface="Arial" pitchFamily="34" charset="0"/>
                        </a:rPr>
                        <a:t>lithium</a:t>
                      </a:r>
                      <a:r>
                        <a:rPr lang="en-US" sz="1400" b="0" i="0" dirty="0">
                          <a:solidFill>
                            <a:schemeClr val="dk1"/>
                          </a:solidFill>
                          <a:effectLst/>
                          <a:latin typeface="+mn-lt"/>
                          <a:ea typeface="+mn-ea"/>
                          <a:cs typeface="Arial" pitchFamily="34" charset="0"/>
                        </a:rPr>
                        <a:t> metal sulfide </a:t>
                      </a:r>
                      <a:r>
                        <a:rPr lang="en-US" sz="1400" b="0" i="0" u="none" strike="noStrike" dirty="0">
                          <a:solidFill>
                            <a:schemeClr val="dk1"/>
                          </a:solidFill>
                          <a:effectLst/>
                          <a:latin typeface="+mn-lt"/>
                          <a:ea typeface="+mn-ea"/>
                          <a:cs typeface="Arial" pitchFamily="34" charset="0"/>
                        </a:rPr>
                        <a:t>anode</a:t>
                      </a:r>
                      <a:r>
                        <a:rPr lang="en-US" sz="1400" b="0" i="0" dirty="0">
                          <a:solidFill>
                            <a:schemeClr val="dk1"/>
                          </a:solidFill>
                          <a:effectLst/>
                          <a:latin typeface="+mn-lt"/>
                          <a:ea typeface="+mn-ea"/>
                          <a:cs typeface="Arial" pitchFamily="34" charset="0"/>
                        </a:rPr>
                        <a:t> mix with carbon based</a:t>
                      </a:r>
                      <a:r>
                        <a:rPr lang="en-US" sz="1400" b="0" i="0" baseline="0" dirty="0">
                          <a:solidFill>
                            <a:schemeClr val="dk1"/>
                          </a:solidFill>
                          <a:effectLst/>
                          <a:latin typeface="+mn-lt"/>
                          <a:ea typeface="+mn-ea"/>
                          <a:cs typeface="Arial" pitchFamily="34" charset="0"/>
                        </a:rPr>
                        <a:t> anode active material </a:t>
                      </a:r>
                      <a:r>
                        <a:rPr lang="en-US" sz="1400" b="0" i="0" dirty="0">
                          <a:solidFill>
                            <a:schemeClr val="dk1"/>
                          </a:solidFill>
                          <a:effectLst/>
                          <a:latin typeface="+mn-lt"/>
                          <a:ea typeface="+mn-ea"/>
                          <a:cs typeface="Arial" pitchFamily="34" charset="0"/>
                        </a:rPr>
                        <a:t>for a </a:t>
                      </a:r>
                      <a:r>
                        <a:rPr lang="en-US" sz="1400" b="0" i="0" u="none" strike="noStrike" dirty="0">
                          <a:solidFill>
                            <a:schemeClr val="dk1"/>
                          </a:solidFill>
                          <a:effectLst/>
                          <a:latin typeface="+mn-lt"/>
                          <a:ea typeface="+mn-ea"/>
                          <a:cs typeface="Arial" pitchFamily="34" charset="0"/>
                        </a:rPr>
                        <a:t>lithium</a:t>
                      </a:r>
                      <a:r>
                        <a:rPr lang="en-US" sz="1400" b="0" i="0" dirty="0">
                          <a:solidFill>
                            <a:schemeClr val="dk1"/>
                          </a:solidFill>
                          <a:effectLst/>
                          <a:latin typeface="+mn-lt"/>
                          <a:ea typeface="+mn-ea"/>
                          <a:cs typeface="Arial" pitchFamily="34" charset="0"/>
                        </a:rPr>
                        <a:t> secondary </a:t>
                      </a:r>
                      <a:r>
                        <a:rPr lang="en-US" sz="1400" b="0" i="0" u="none" strike="noStrike" dirty="0">
                          <a:solidFill>
                            <a:schemeClr val="dk1"/>
                          </a:solidFill>
                          <a:effectLst/>
                          <a:latin typeface="+mn-lt"/>
                          <a:ea typeface="+mn-ea"/>
                          <a:cs typeface="Arial" pitchFamily="34" charset="0"/>
                        </a:rPr>
                        <a:t>battery.</a:t>
                      </a:r>
                      <a:r>
                        <a:rPr lang="en-US" sz="1400" b="0" i="0" u="none" strike="noStrike" baseline="0" dirty="0">
                          <a:solidFill>
                            <a:schemeClr val="dk1"/>
                          </a:solidFill>
                          <a:effectLst/>
                          <a:latin typeface="+mn-lt"/>
                          <a:ea typeface="+mn-ea"/>
                          <a:cs typeface="Arial" pitchFamily="34" charset="0"/>
                        </a:rPr>
                        <a:t> </a:t>
                      </a:r>
                      <a:r>
                        <a:rPr lang="en-US" sz="1400" b="0" i="0" u="sng" strike="noStrike" baseline="0" dirty="0">
                          <a:solidFill>
                            <a:schemeClr val="dk1"/>
                          </a:solidFill>
                          <a:effectLst/>
                          <a:latin typeface="+mn-lt"/>
                          <a:ea typeface="+mn-ea"/>
                          <a:cs typeface="Arial" pitchFamily="34" charset="0"/>
                        </a:rPr>
                        <a:t>T</a:t>
                      </a:r>
                      <a:r>
                        <a:rPr lang="en-US" sz="1400" b="0" i="0" u="sng" dirty="0">
                          <a:solidFill>
                            <a:schemeClr val="dk1"/>
                          </a:solidFill>
                          <a:effectLst/>
                          <a:latin typeface="+mn-lt"/>
                          <a:ea typeface="+mn-ea"/>
                          <a:cs typeface="Arial" pitchFamily="34" charset="0"/>
                        </a:rPr>
                        <a:t>he secondary</a:t>
                      </a:r>
                      <a:r>
                        <a:rPr lang="en-US" sz="1400" b="0" i="0" u="sng" baseline="0" dirty="0">
                          <a:solidFill>
                            <a:schemeClr val="dk1"/>
                          </a:solidFill>
                          <a:effectLst/>
                          <a:latin typeface="+mn-lt"/>
                          <a:ea typeface="+mn-ea"/>
                          <a:cs typeface="Arial" pitchFamily="34" charset="0"/>
                        </a:rPr>
                        <a:t> battery can be </a:t>
                      </a:r>
                      <a:r>
                        <a:rPr lang="en-US" sz="1400" b="0" i="0" u="sng" dirty="0">
                          <a:solidFill>
                            <a:schemeClr val="dk1"/>
                          </a:solidFill>
                          <a:effectLst/>
                          <a:latin typeface="+mn-lt"/>
                          <a:ea typeface="+mn-ea"/>
                          <a:cs typeface="Arial" pitchFamily="34" charset="0"/>
                        </a:rPr>
                        <a:t>used as a power source for </a:t>
                      </a:r>
                      <a:r>
                        <a:rPr lang="en-US" sz="1400" b="0" i="0" u="sng" strike="noStrike" dirty="0">
                          <a:solidFill>
                            <a:schemeClr val="dk1"/>
                          </a:solidFill>
                          <a:effectLst/>
                          <a:latin typeface="+mn-lt"/>
                          <a:ea typeface="+mn-ea"/>
                          <a:cs typeface="Arial" pitchFamily="34" charset="0"/>
                        </a:rPr>
                        <a:t>electric</a:t>
                      </a:r>
                      <a:r>
                        <a:rPr lang="en-US" sz="1400" b="0" i="0" u="sng" dirty="0">
                          <a:solidFill>
                            <a:schemeClr val="dk1"/>
                          </a:solidFill>
                          <a:effectLst/>
                          <a:latin typeface="+mn-lt"/>
                          <a:ea typeface="+mn-ea"/>
                          <a:cs typeface="Arial" pitchFamily="34" charset="0"/>
                        </a:rPr>
                        <a:t> </a:t>
                      </a:r>
                      <a:r>
                        <a:rPr lang="en-US" sz="1400" b="0" i="0" u="sng" strike="noStrike" dirty="0">
                          <a:solidFill>
                            <a:schemeClr val="dk1"/>
                          </a:solidFill>
                          <a:effectLst/>
                          <a:latin typeface="+mn-lt"/>
                          <a:ea typeface="+mn-ea"/>
                          <a:cs typeface="Arial" pitchFamily="34" charset="0"/>
                        </a:rPr>
                        <a:t>vehicles</a:t>
                      </a:r>
                      <a:r>
                        <a:rPr lang="en-US" sz="1400" b="0" i="0" u="sng" dirty="0">
                          <a:solidFill>
                            <a:schemeClr val="dk1"/>
                          </a:solidFill>
                          <a:effectLst/>
                          <a:latin typeface="+mn-lt"/>
                          <a:ea typeface="+mn-ea"/>
                          <a:cs typeface="Arial" pitchFamily="34" charset="0"/>
                        </a:rPr>
                        <a:t> (EVs) and </a:t>
                      </a:r>
                      <a:r>
                        <a:rPr lang="en-US" sz="1400" b="0" i="0" u="sng" strike="noStrike" dirty="0">
                          <a:solidFill>
                            <a:schemeClr val="dk1"/>
                          </a:solidFill>
                          <a:effectLst/>
                          <a:latin typeface="+mn-lt"/>
                          <a:ea typeface="+mn-ea"/>
                          <a:cs typeface="Arial" pitchFamily="34" charset="0"/>
                        </a:rPr>
                        <a:t>hybrid</a:t>
                      </a:r>
                      <a:r>
                        <a:rPr lang="en-US" sz="1400" b="0" i="0" u="sng" dirty="0">
                          <a:solidFill>
                            <a:schemeClr val="dk1"/>
                          </a:solidFill>
                          <a:effectLst/>
                          <a:latin typeface="+mn-lt"/>
                          <a:ea typeface="+mn-ea"/>
                          <a:cs typeface="Arial" pitchFamily="34" charset="0"/>
                        </a:rPr>
                        <a:t> </a:t>
                      </a:r>
                      <a:r>
                        <a:rPr lang="en-US" sz="1400" b="0" i="0" u="sng" strike="noStrike" dirty="0">
                          <a:solidFill>
                            <a:schemeClr val="dk1"/>
                          </a:solidFill>
                          <a:effectLst/>
                          <a:latin typeface="+mn-lt"/>
                          <a:ea typeface="+mn-ea"/>
                          <a:cs typeface="Arial" pitchFamily="34" charset="0"/>
                        </a:rPr>
                        <a:t>electric</a:t>
                      </a:r>
                      <a:r>
                        <a:rPr lang="en-US" sz="1400" b="0" i="0" u="sng" dirty="0">
                          <a:solidFill>
                            <a:schemeClr val="dk1"/>
                          </a:solidFill>
                          <a:effectLst/>
                          <a:latin typeface="+mn-lt"/>
                          <a:ea typeface="+mn-ea"/>
                          <a:cs typeface="Arial" pitchFamily="34" charset="0"/>
                        </a:rPr>
                        <a:t> </a:t>
                      </a:r>
                      <a:r>
                        <a:rPr lang="en-US" sz="1400" b="0" i="0" u="sng" strike="noStrike" dirty="0">
                          <a:solidFill>
                            <a:schemeClr val="dk1"/>
                          </a:solidFill>
                          <a:effectLst/>
                          <a:latin typeface="+mn-lt"/>
                          <a:ea typeface="+mn-ea"/>
                          <a:cs typeface="Arial" pitchFamily="34" charset="0"/>
                        </a:rPr>
                        <a:t>vehicles</a:t>
                      </a:r>
                      <a:r>
                        <a:rPr lang="en-US" sz="1400" b="0" i="0" u="sng" dirty="0">
                          <a:solidFill>
                            <a:schemeClr val="dk1"/>
                          </a:solidFill>
                          <a:effectLst/>
                          <a:latin typeface="+mn-lt"/>
                          <a:ea typeface="+mn-ea"/>
                          <a:cs typeface="Arial" pitchFamily="34" charset="0"/>
                        </a:rPr>
                        <a:t> (HEVs) that must provide high-power output at low temperatures as well as at room temperature</a:t>
                      </a:r>
                      <a:r>
                        <a:rPr lang="en-US" sz="1400" b="0" i="0" dirty="0">
                          <a:solidFill>
                            <a:schemeClr val="dk1"/>
                          </a:solidFill>
                          <a:effectLst/>
                          <a:latin typeface="+mn-lt"/>
                          <a:ea typeface="+mn-ea"/>
                          <a:cs typeface="Arial" pitchFamily="34" charset="0"/>
                        </a:rPr>
                        <a:t>.</a:t>
                      </a:r>
                      <a:endParaRPr lang="en-US" sz="1400" b="0" i="0" u="none" strike="noStrike" dirty="0">
                        <a:solidFill>
                          <a:srgbClr val="000000"/>
                        </a:solidFill>
                        <a:latin typeface="+mn-lt"/>
                        <a:cs typeface="Arial" pitchFamily="34" charset="0"/>
                      </a:endParaRPr>
                    </a:p>
                  </a:txBody>
                  <a:tcPr marL="9525" marR="9525" marT="9525" marB="0" anchor="ctr"/>
                </a:tc>
                <a:extLst>
                  <a:ext uri="{0D108BD9-81ED-4DB2-BD59-A6C34878D82A}">
                    <a16:rowId xmlns:a16="http://schemas.microsoft.com/office/drawing/2014/main" val="10001"/>
                  </a:ext>
                </a:extLst>
              </a:tr>
              <a:tr h="635641">
                <a:tc>
                  <a:txBody>
                    <a:bodyPr/>
                    <a:lstStyle/>
                    <a:p>
                      <a:pPr algn="ctr" fontAlgn="t"/>
                      <a:r>
                        <a:rPr lang="en-IN" sz="1400" b="1" i="0" u="sng" strike="noStrike" dirty="0">
                          <a:solidFill>
                            <a:srgbClr val="0000FF"/>
                          </a:solidFill>
                          <a:effectLst/>
                          <a:latin typeface="+mn-lt"/>
                          <a:cs typeface="Arial" pitchFamily="34" charset="0"/>
                          <a:hlinkClick r:id="rId3"/>
                        </a:rPr>
                        <a:t>US9269951B2</a:t>
                      </a:r>
                      <a:endParaRPr lang="en-IN" sz="1400" b="1" i="0" u="sng" strike="noStrike" dirty="0">
                        <a:solidFill>
                          <a:srgbClr val="0000FF"/>
                        </a:solidFill>
                        <a:effectLst/>
                        <a:latin typeface="+mn-lt"/>
                        <a:cs typeface="Arial" pitchFamily="34" charset="0"/>
                      </a:endParaRPr>
                    </a:p>
                  </a:txBody>
                  <a:tcPr marL="9525" marR="9525" marT="9525" marB="0" anchor="ctr"/>
                </a:tc>
                <a:tc>
                  <a:txBody>
                    <a:bodyPr/>
                    <a:lstStyle/>
                    <a:p>
                      <a:pPr algn="just">
                        <a:lnSpc>
                          <a:spcPct val="150000"/>
                        </a:lnSpc>
                      </a:pPr>
                      <a:r>
                        <a:rPr lang="en-IN" sz="1400" b="0" i="0" dirty="0">
                          <a:solidFill>
                            <a:schemeClr val="dk1"/>
                          </a:solidFill>
                          <a:effectLst/>
                          <a:latin typeface="+mn-lt"/>
                          <a:ea typeface="+mn-ea"/>
                          <a:cs typeface="Arial" pitchFamily="34" charset="0"/>
                        </a:rPr>
                        <a:t>The</a:t>
                      </a:r>
                      <a:r>
                        <a:rPr lang="en-IN" sz="1400" b="0" i="0" baseline="0" dirty="0">
                          <a:solidFill>
                            <a:schemeClr val="dk1"/>
                          </a:solidFill>
                          <a:effectLst/>
                          <a:latin typeface="+mn-lt"/>
                          <a:ea typeface="+mn-ea"/>
                          <a:cs typeface="Arial" pitchFamily="34" charset="0"/>
                        </a:rPr>
                        <a:t> invention provides a</a:t>
                      </a:r>
                      <a:r>
                        <a:rPr lang="en-IN" sz="1400" b="0" i="0"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cathode</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active</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material</a:t>
                      </a:r>
                      <a:r>
                        <a:rPr lang="en-IN" sz="1400" b="0" i="0" dirty="0">
                          <a:solidFill>
                            <a:schemeClr val="dk1"/>
                          </a:solidFill>
                          <a:effectLst/>
                          <a:latin typeface="+mn-lt"/>
                          <a:ea typeface="+mn-ea"/>
                          <a:cs typeface="Arial" pitchFamily="34" charset="0"/>
                        </a:rPr>
                        <a:t> for a </a:t>
                      </a:r>
                      <a:r>
                        <a:rPr lang="en-IN" sz="1400" b="0" i="0" u="none" strike="noStrike" dirty="0">
                          <a:solidFill>
                            <a:schemeClr val="dk1"/>
                          </a:solidFill>
                          <a:effectLst/>
                          <a:latin typeface="+mn-lt"/>
                          <a:ea typeface="+mn-ea"/>
                          <a:cs typeface="Arial" pitchFamily="34" charset="0"/>
                        </a:rPr>
                        <a:t>lithium</a:t>
                      </a:r>
                      <a:r>
                        <a:rPr lang="en-IN" sz="1400" b="0" i="0" dirty="0">
                          <a:solidFill>
                            <a:schemeClr val="dk1"/>
                          </a:solidFill>
                          <a:effectLst/>
                          <a:latin typeface="+mn-lt"/>
                          <a:ea typeface="+mn-ea"/>
                          <a:cs typeface="Arial" pitchFamily="34" charset="0"/>
                        </a:rPr>
                        <a:t> secondary </a:t>
                      </a:r>
                      <a:r>
                        <a:rPr lang="en-IN" sz="1400" b="0" i="0" u="none" strike="noStrike" dirty="0">
                          <a:solidFill>
                            <a:schemeClr val="dk1"/>
                          </a:solidFill>
                          <a:effectLst/>
                          <a:latin typeface="+mn-lt"/>
                          <a:ea typeface="+mn-ea"/>
                          <a:cs typeface="Arial" pitchFamily="34" charset="0"/>
                        </a:rPr>
                        <a:t>battery</a:t>
                      </a:r>
                      <a:r>
                        <a:rPr lang="en-IN" sz="1400" b="0" i="0" dirty="0">
                          <a:solidFill>
                            <a:schemeClr val="dk1"/>
                          </a:solidFill>
                          <a:effectLst/>
                          <a:latin typeface="+mn-lt"/>
                          <a:ea typeface="+mn-ea"/>
                          <a:cs typeface="Arial" pitchFamily="34" charset="0"/>
                        </a:rPr>
                        <a:t>, comprising a </a:t>
                      </a:r>
                      <a:r>
                        <a:rPr lang="en-IN" sz="1400" b="0" i="0" u="sng" dirty="0">
                          <a:solidFill>
                            <a:schemeClr val="dk1"/>
                          </a:solidFill>
                          <a:effectLst/>
                          <a:latin typeface="+mn-lt"/>
                          <a:ea typeface="+mn-ea"/>
                          <a:cs typeface="Arial" pitchFamily="34" charset="0"/>
                        </a:rPr>
                        <a:t>mixture of </a:t>
                      </a:r>
                      <a:r>
                        <a:rPr lang="en-IN" sz="1400" b="0" i="0" u="sng" strike="noStrike" dirty="0">
                          <a:solidFill>
                            <a:schemeClr val="dk1"/>
                          </a:solidFill>
                          <a:effectLst/>
                          <a:latin typeface="+mn-lt"/>
                          <a:ea typeface="+mn-ea"/>
                          <a:cs typeface="Arial" pitchFamily="34" charset="0"/>
                        </a:rPr>
                        <a:t>lithium</a:t>
                      </a:r>
                      <a:r>
                        <a:rPr lang="en-IN" sz="1400" b="0" i="0" u="sng" dirty="0">
                          <a:solidFill>
                            <a:schemeClr val="dk1"/>
                          </a:solidFill>
                          <a:effectLst/>
                          <a:latin typeface="+mn-lt"/>
                          <a:ea typeface="+mn-ea"/>
                          <a:cs typeface="Arial" pitchFamily="34" charset="0"/>
                        </a:rPr>
                        <a:t>/</a:t>
                      </a:r>
                      <a:r>
                        <a:rPr lang="en-IN" sz="1400" b="0" i="0" u="sng" strike="noStrike" dirty="0">
                          <a:solidFill>
                            <a:schemeClr val="dk1"/>
                          </a:solidFill>
                          <a:effectLst/>
                          <a:latin typeface="+mn-lt"/>
                          <a:ea typeface="+mn-ea"/>
                          <a:cs typeface="Arial" pitchFamily="34" charset="0"/>
                        </a:rPr>
                        <a:t>manganese</a:t>
                      </a:r>
                      <a:r>
                        <a:rPr lang="en-IN" sz="1400" b="0" i="0" u="sng" dirty="0">
                          <a:solidFill>
                            <a:schemeClr val="dk1"/>
                          </a:solidFill>
                          <a:effectLst/>
                          <a:latin typeface="+mn-lt"/>
                          <a:ea typeface="+mn-ea"/>
                          <a:cs typeface="Arial" pitchFamily="34" charset="0"/>
                        </a:rPr>
                        <a:t> spinel </a:t>
                      </a:r>
                      <a:r>
                        <a:rPr lang="en-IN" sz="1400" b="0" i="0" u="sng" strike="noStrike" dirty="0">
                          <a:solidFill>
                            <a:schemeClr val="dk1"/>
                          </a:solidFill>
                          <a:effectLst/>
                          <a:latin typeface="+mn-lt"/>
                          <a:ea typeface="+mn-ea"/>
                          <a:cs typeface="Arial" pitchFamily="34" charset="0"/>
                        </a:rPr>
                        <a:t>oxide</a:t>
                      </a:r>
                      <a:r>
                        <a:rPr lang="en-IN" sz="1400" b="0" i="0" u="sng" dirty="0">
                          <a:solidFill>
                            <a:schemeClr val="dk1"/>
                          </a:solidFill>
                          <a:effectLst/>
                          <a:latin typeface="+mn-lt"/>
                          <a:ea typeface="+mn-ea"/>
                          <a:cs typeface="Arial" pitchFamily="34" charset="0"/>
                        </a:rPr>
                        <a:t>  (LMO) represented and </a:t>
                      </a:r>
                      <a:r>
                        <a:rPr lang="en-IN" sz="1400" b="0" i="0" u="sng" strike="noStrike" dirty="0">
                          <a:solidFill>
                            <a:schemeClr val="dk1"/>
                          </a:solidFill>
                          <a:effectLst/>
                          <a:latin typeface="+mn-lt"/>
                          <a:ea typeface="+mn-ea"/>
                          <a:cs typeface="Arial" pitchFamily="34" charset="0"/>
                        </a:rPr>
                        <a:t>lithium</a:t>
                      </a:r>
                      <a:r>
                        <a:rPr lang="en-IN" sz="1400" b="0" i="0" u="sng" dirty="0">
                          <a:solidFill>
                            <a:schemeClr val="dk1"/>
                          </a:solidFill>
                          <a:effectLst/>
                          <a:latin typeface="+mn-lt"/>
                          <a:ea typeface="+mn-ea"/>
                          <a:cs typeface="Arial" pitchFamily="34" charset="0"/>
                        </a:rPr>
                        <a:t>/</a:t>
                      </a:r>
                      <a:r>
                        <a:rPr lang="en-IN" sz="1400" b="0" i="0" u="sng" strike="noStrike" dirty="0">
                          <a:solidFill>
                            <a:schemeClr val="dk1"/>
                          </a:solidFill>
                          <a:effectLst/>
                          <a:latin typeface="+mn-lt"/>
                          <a:ea typeface="+mn-ea"/>
                          <a:cs typeface="Arial" pitchFamily="34" charset="0"/>
                        </a:rPr>
                        <a:t>nickel</a:t>
                      </a:r>
                      <a:r>
                        <a:rPr lang="en-IN" sz="1400" b="0" i="0" u="sng" dirty="0">
                          <a:solidFill>
                            <a:schemeClr val="dk1"/>
                          </a:solidFill>
                          <a:effectLst/>
                          <a:latin typeface="+mn-lt"/>
                          <a:ea typeface="+mn-ea"/>
                          <a:cs typeface="Arial" pitchFamily="34" charset="0"/>
                        </a:rPr>
                        <a:t>/</a:t>
                      </a:r>
                      <a:r>
                        <a:rPr lang="en-IN" sz="1400" b="0" i="0" u="sng" strike="noStrike" dirty="0">
                          <a:solidFill>
                            <a:schemeClr val="dk1"/>
                          </a:solidFill>
                          <a:effectLst/>
                          <a:latin typeface="+mn-lt"/>
                          <a:ea typeface="+mn-ea"/>
                          <a:cs typeface="Arial" pitchFamily="34" charset="0"/>
                        </a:rPr>
                        <a:t>cobalt</a:t>
                      </a:r>
                      <a:r>
                        <a:rPr lang="en-IN" sz="1400" b="0" i="0" u="sng" dirty="0">
                          <a:solidFill>
                            <a:schemeClr val="dk1"/>
                          </a:solidFill>
                          <a:effectLst/>
                          <a:latin typeface="+mn-lt"/>
                          <a:ea typeface="+mn-ea"/>
                          <a:cs typeface="Arial" pitchFamily="34" charset="0"/>
                        </a:rPr>
                        <a:t>/</a:t>
                      </a:r>
                      <a:r>
                        <a:rPr lang="en-IN" sz="1400" b="0" i="0" u="sng" strike="noStrike" dirty="0">
                          <a:solidFill>
                            <a:schemeClr val="dk1"/>
                          </a:solidFill>
                          <a:effectLst/>
                          <a:latin typeface="+mn-lt"/>
                          <a:ea typeface="+mn-ea"/>
                          <a:cs typeface="Arial" pitchFamily="34" charset="0"/>
                        </a:rPr>
                        <a:t>manganese</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oxide</a:t>
                      </a:r>
                      <a:r>
                        <a:rPr lang="en-IN" sz="1400" b="0" i="0" u="sng" dirty="0">
                          <a:solidFill>
                            <a:schemeClr val="dk1"/>
                          </a:solidFill>
                          <a:effectLst/>
                          <a:latin typeface="+mn-lt"/>
                          <a:ea typeface="+mn-ea"/>
                          <a:cs typeface="Arial" pitchFamily="34" charset="0"/>
                        </a:rPr>
                        <a:t>  (NMC) wherein the mixing ratio of the </a:t>
                      </a:r>
                      <a:r>
                        <a:rPr lang="en-IN" sz="1400" b="0" i="0" u="sng" strike="noStrike" dirty="0">
                          <a:solidFill>
                            <a:schemeClr val="dk1"/>
                          </a:solidFill>
                          <a:effectLst/>
                          <a:latin typeface="+mn-lt"/>
                          <a:ea typeface="+mn-ea"/>
                          <a:cs typeface="Arial" pitchFamily="34" charset="0"/>
                        </a:rPr>
                        <a:t>LMO</a:t>
                      </a:r>
                      <a:r>
                        <a:rPr lang="en-IN" sz="1400" b="0" i="0" u="sng" strike="noStrike" baseline="0" dirty="0">
                          <a:solidFill>
                            <a:schemeClr val="dk1"/>
                          </a:solidFill>
                          <a:effectLst/>
                          <a:latin typeface="+mn-lt"/>
                          <a:ea typeface="+mn-ea"/>
                          <a:cs typeface="Arial" pitchFamily="34" charset="0"/>
                        </a:rPr>
                        <a:t> to NMC</a:t>
                      </a:r>
                      <a:r>
                        <a:rPr lang="en-IN" sz="1400" b="0" i="0" u="sng" dirty="0">
                          <a:solidFill>
                            <a:schemeClr val="dk1"/>
                          </a:solidFill>
                          <a:effectLst/>
                          <a:latin typeface="+mn-lt"/>
                          <a:ea typeface="+mn-ea"/>
                          <a:cs typeface="Arial" pitchFamily="34" charset="0"/>
                        </a:rPr>
                        <a:t> is in the range of 10:90 to 90:10 (w/w)</a:t>
                      </a:r>
                      <a:r>
                        <a:rPr lang="en-IN" sz="1400" b="0" i="0" u="sng" baseline="0" dirty="0">
                          <a:solidFill>
                            <a:schemeClr val="dk1"/>
                          </a:solidFill>
                          <a:effectLst/>
                          <a:latin typeface="+mn-lt"/>
                          <a:ea typeface="+mn-ea"/>
                          <a:cs typeface="Arial" pitchFamily="34" charset="0"/>
                        </a:rPr>
                        <a:t> </a:t>
                      </a:r>
                      <a:r>
                        <a:rPr lang="en-IN" sz="1400" b="0" i="0" u="sng" dirty="0">
                          <a:solidFill>
                            <a:schemeClr val="dk1"/>
                          </a:solidFill>
                          <a:effectLst/>
                          <a:latin typeface="+mn-lt"/>
                          <a:ea typeface="+mn-ea"/>
                          <a:cs typeface="Arial" pitchFamily="34" charset="0"/>
                        </a:rPr>
                        <a:t>and the </a:t>
                      </a:r>
                      <a:r>
                        <a:rPr lang="en-US" sz="1400" b="0" i="0" u="sng" strike="noStrike" dirty="0">
                          <a:solidFill>
                            <a:schemeClr val="dk1"/>
                          </a:solidFill>
                          <a:effectLst/>
                          <a:latin typeface="+mn-lt"/>
                          <a:ea typeface="+mn-ea"/>
                          <a:cs typeface="Arial" pitchFamily="34" charset="0"/>
                        </a:rPr>
                        <a:t>cathode</a:t>
                      </a:r>
                      <a:r>
                        <a:rPr lang="en-US" sz="1400" b="0" i="0" u="sng" dirty="0">
                          <a:solidFill>
                            <a:schemeClr val="dk1"/>
                          </a:solidFill>
                          <a:effectLst/>
                          <a:latin typeface="+mn-lt"/>
                          <a:ea typeface="+mn-ea"/>
                          <a:cs typeface="Arial" pitchFamily="34" charset="0"/>
                        </a:rPr>
                        <a:t> </a:t>
                      </a:r>
                      <a:r>
                        <a:rPr lang="en-US" sz="1400" b="0" i="0" u="sng" strike="noStrike" dirty="0">
                          <a:solidFill>
                            <a:schemeClr val="dk1"/>
                          </a:solidFill>
                          <a:effectLst/>
                          <a:latin typeface="+mn-lt"/>
                          <a:ea typeface="+mn-ea"/>
                          <a:cs typeface="Arial" pitchFamily="34" charset="0"/>
                        </a:rPr>
                        <a:t>active</a:t>
                      </a:r>
                      <a:r>
                        <a:rPr lang="en-US" sz="1400" b="0" i="0" u="sng" dirty="0">
                          <a:solidFill>
                            <a:schemeClr val="dk1"/>
                          </a:solidFill>
                          <a:effectLst/>
                          <a:latin typeface="+mn-lt"/>
                          <a:ea typeface="+mn-ea"/>
                          <a:cs typeface="Arial" pitchFamily="34" charset="0"/>
                        </a:rPr>
                        <a:t> </a:t>
                      </a:r>
                      <a:r>
                        <a:rPr lang="en-US" sz="1400" b="0" i="0" u="sng" strike="noStrike" dirty="0">
                          <a:solidFill>
                            <a:schemeClr val="dk1"/>
                          </a:solidFill>
                          <a:effectLst/>
                          <a:latin typeface="+mn-lt"/>
                          <a:ea typeface="+mn-ea"/>
                          <a:cs typeface="Arial" pitchFamily="34" charset="0"/>
                        </a:rPr>
                        <a:t>material</a:t>
                      </a:r>
                      <a:r>
                        <a:rPr lang="en-US" sz="1400" b="0" i="0" u="sng" dirty="0">
                          <a:solidFill>
                            <a:schemeClr val="dk1"/>
                          </a:solidFill>
                          <a:effectLst/>
                          <a:latin typeface="+mn-lt"/>
                          <a:ea typeface="+mn-ea"/>
                          <a:cs typeface="Arial" pitchFamily="34" charset="0"/>
                        </a:rPr>
                        <a:t> exhibits the life characteristics that the capacity at 300 cycles is more than 80% relative to the initial capacity</a:t>
                      </a:r>
                      <a:r>
                        <a:rPr lang="en-US" sz="1400" b="0" i="0" dirty="0">
                          <a:solidFill>
                            <a:schemeClr val="dk1"/>
                          </a:solidFill>
                          <a:effectLst/>
                          <a:latin typeface="+mn-lt"/>
                          <a:ea typeface="+mn-ea"/>
                          <a:cs typeface="Arial" pitchFamily="34" charset="0"/>
                        </a:rPr>
                        <a:t>. The high-power </a:t>
                      </a:r>
                      <a:r>
                        <a:rPr lang="en-US" sz="1400" b="0" i="0" u="none" strike="noStrike" dirty="0">
                          <a:solidFill>
                            <a:schemeClr val="dk1"/>
                          </a:solidFill>
                          <a:effectLst/>
                          <a:latin typeface="+mn-lt"/>
                          <a:ea typeface="+mn-ea"/>
                          <a:cs typeface="Arial" pitchFamily="34" charset="0"/>
                        </a:rPr>
                        <a:t>lithium</a:t>
                      </a:r>
                      <a:r>
                        <a:rPr lang="en-US" sz="1400" b="0" i="0" dirty="0">
                          <a:solidFill>
                            <a:schemeClr val="dk1"/>
                          </a:solidFill>
                          <a:effectLst/>
                          <a:latin typeface="+mn-lt"/>
                          <a:ea typeface="+mn-ea"/>
                          <a:cs typeface="Arial" pitchFamily="34" charset="0"/>
                        </a:rPr>
                        <a:t> secondary </a:t>
                      </a:r>
                      <a:r>
                        <a:rPr lang="en-US" sz="1400" b="0" i="0" u="none" strike="noStrike" dirty="0">
                          <a:solidFill>
                            <a:schemeClr val="dk1"/>
                          </a:solidFill>
                          <a:effectLst/>
                          <a:latin typeface="+mn-lt"/>
                          <a:ea typeface="+mn-ea"/>
                          <a:cs typeface="Arial" pitchFamily="34" charset="0"/>
                        </a:rPr>
                        <a:t>battery</a:t>
                      </a:r>
                      <a:r>
                        <a:rPr lang="en-US" sz="1400" b="0" i="0" dirty="0">
                          <a:solidFill>
                            <a:schemeClr val="dk1"/>
                          </a:solidFill>
                          <a:effectLst/>
                          <a:latin typeface="+mn-lt"/>
                          <a:ea typeface="+mn-ea"/>
                          <a:cs typeface="Arial" pitchFamily="34" charset="0"/>
                        </a:rPr>
                        <a:t> having a long-term service life and superior safety at both room temperature and high temperature, even after repeated high-current charge and discharge</a:t>
                      </a:r>
                      <a:endParaRPr lang="en-IN" sz="1400" b="0" i="0" dirty="0">
                        <a:solidFill>
                          <a:schemeClr val="dk1"/>
                        </a:solidFill>
                        <a:effectLst/>
                        <a:latin typeface="+mn-lt"/>
                        <a:ea typeface="+mn-ea"/>
                        <a:cs typeface="Arial" pitchFamily="34" charset="0"/>
                      </a:endParaRPr>
                    </a:p>
                  </a:txBody>
                  <a:tcPr marL="9525" marR="9525" marT="9525" marB="0" anchor="ctr"/>
                </a:tc>
                <a:extLst>
                  <a:ext uri="{0D108BD9-81ED-4DB2-BD59-A6C34878D82A}">
                    <a16:rowId xmlns:a16="http://schemas.microsoft.com/office/drawing/2014/main" val="10002"/>
                  </a:ext>
                </a:extLst>
              </a:tr>
            </a:tbl>
          </a:graphicData>
        </a:graphic>
      </p:graphicFrame>
      <p:sp>
        <p:nvSpPr>
          <p:cNvPr id="5" name="Title 1"/>
          <p:cNvSpPr txBox="1">
            <a:spLocks/>
          </p:cNvSpPr>
          <p:nvPr/>
        </p:nvSpPr>
        <p:spPr>
          <a:xfrm>
            <a:off x="147838" y="196186"/>
            <a:ext cx="6176762" cy="457200"/>
          </a:xfrm>
          <a:prstGeom prst="rect">
            <a:avLst/>
          </a:prstGeom>
        </p:spPr>
        <p:txBody>
          <a:bodyPr/>
          <a:lstStyle>
            <a:lvl1pPr algn="ctr" rtl="0" eaLnBrk="0" fontAlgn="base" hangingPunct="0">
              <a:spcBef>
                <a:spcPct val="0"/>
              </a:spcBef>
              <a:spcAft>
                <a:spcPct val="0"/>
              </a:spcAft>
              <a:defRPr sz="4400">
                <a:solidFill>
                  <a:schemeClr val="tx2"/>
                </a:solidFill>
                <a:latin typeface="Arial" pitchFamily="34" charset="0"/>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eaLnBrk="0" fontAlgn="base" hangingPunct="0">
              <a:spcBef>
                <a:spcPct val="0"/>
              </a:spcBef>
              <a:spcAft>
                <a:spcPct val="0"/>
              </a:spcAft>
              <a:defRPr sz="4400">
                <a:solidFill>
                  <a:schemeClr val="tx2"/>
                </a:solidFill>
                <a:latin typeface="Arial" pitchFamily="34" charset="0"/>
              </a:defRPr>
            </a:lvl6pPr>
            <a:lvl7pPr marL="914400" algn="ctr" rtl="0" eaLnBrk="0" fontAlgn="base" hangingPunct="0">
              <a:spcBef>
                <a:spcPct val="0"/>
              </a:spcBef>
              <a:spcAft>
                <a:spcPct val="0"/>
              </a:spcAft>
              <a:defRPr sz="4400">
                <a:solidFill>
                  <a:schemeClr val="tx2"/>
                </a:solidFill>
                <a:latin typeface="Arial" pitchFamily="34" charset="0"/>
              </a:defRPr>
            </a:lvl7pPr>
            <a:lvl8pPr marL="1371600" algn="ctr" rtl="0" eaLnBrk="0" fontAlgn="base" hangingPunct="0">
              <a:spcBef>
                <a:spcPct val="0"/>
              </a:spcBef>
              <a:spcAft>
                <a:spcPct val="0"/>
              </a:spcAft>
              <a:defRPr sz="4400">
                <a:solidFill>
                  <a:schemeClr val="tx2"/>
                </a:solidFill>
                <a:latin typeface="Arial" pitchFamily="34" charset="0"/>
              </a:defRPr>
            </a:lvl8pPr>
            <a:lvl9pPr marL="1828800" algn="ctr" rtl="0" eaLnBrk="0" fontAlgn="base" hangingPunct="0">
              <a:spcBef>
                <a:spcPct val="0"/>
              </a:spcBef>
              <a:spcAft>
                <a:spcPct val="0"/>
              </a:spcAft>
              <a:defRPr sz="4400">
                <a:solidFill>
                  <a:schemeClr val="tx2"/>
                </a:solidFill>
                <a:latin typeface="Arial" pitchFamily="34" charset="0"/>
              </a:defRPr>
            </a:lvl9pPr>
          </a:lstStyle>
          <a:p>
            <a:pPr>
              <a:defRPr/>
            </a:pPr>
            <a:r>
              <a:rPr lang="en-US" sz="2400" b="1" kern="1200" dirty="0">
                <a:solidFill>
                  <a:schemeClr val="bg1"/>
                </a:solidFill>
                <a:cs typeface="Arial" pitchFamily="34" charset="0"/>
              </a:rPr>
              <a:t>Patent Portfolio Analysis</a:t>
            </a:r>
            <a:r>
              <a:rPr lang="en-US" sz="2400" b="1" spc="-10" dirty="0">
                <a:solidFill>
                  <a:schemeClr val="bg1"/>
                </a:solidFill>
              </a:rPr>
              <a:t> – LG </a:t>
            </a:r>
            <a:r>
              <a:rPr lang="en-US" sz="2400" b="1" spc="-10" dirty="0" err="1">
                <a:solidFill>
                  <a:schemeClr val="bg1"/>
                </a:solidFill>
              </a:rPr>
              <a:t>Chem</a:t>
            </a:r>
            <a:r>
              <a:rPr lang="en-US" sz="2400" b="1" spc="-10" dirty="0">
                <a:solidFill>
                  <a:schemeClr val="bg1"/>
                </a:solidFill>
              </a:rPr>
              <a:t> Ltd</a:t>
            </a:r>
            <a:endParaRPr lang="en-US" sz="2400" b="1" dirty="0"/>
          </a:p>
        </p:txBody>
      </p:sp>
      <p:sp>
        <p:nvSpPr>
          <p:cNvPr id="6" name="Rectangle 5"/>
          <p:cNvSpPr/>
          <p:nvPr/>
        </p:nvSpPr>
        <p:spPr>
          <a:xfrm>
            <a:off x="6751324" y="5685"/>
            <a:ext cx="2392676" cy="86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7" name="Picture 2" descr="https://upload.wikimedia.org/wikipedia/commons/thumb/3/33/LG_Chem_logo_%28english%29.svg/640px-LG_Chem_logo_%28english%29.svg.png?154175740289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51324" y="136787"/>
            <a:ext cx="2340268" cy="500966"/>
          </a:xfrm>
          <a:prstGeom prst="rect">
            <a:avLst/>
          </a:prstGeom>
          <a:solidFill>
            <a:schemeClr val="bg1"/>
          </a:solidFill>
        </p:spPr>
      </p:pic>
      <p:pic>
        <p:nvPicPr>
          <p:cNvPr id="8" name="Picture 2"/>
          <p:cNvPicPr>
            <a:picLocks noChangeAspect="1" noChangeArrowheads="1"/>
          </p:cNvPicPr>
          <p:nvPr/>
        </p:nvPicPr>
        <p:blipFill>
          <a:blip r:embed="rId5" cstate="print"/>
          <a:srcRect/>
          <a:stretch>
            <a:fillRect/>
          </a:stretch>
        </p:blipFill>
        <p:spPr bwMode="auto">
          <a:xfrm>
            <a:off x="152400" y="6400800"/>
            <a:ext cx="1066800" cy="349250"/>
          </a:xfrm>
          <a:prstGeom prst="rect">
            <a:avLst/>
          </a:prstGeom>
          <a:noFill/>
          <a:ln w="9525">
            <a:noFill/>
            <a:miter lim="800000"/>
            <a:headEnd/>
            <a:tailEnd/>
          </a:ln>
        </p:spPr>
      </p:pic>
    </p:spTree>
    <p:extLst>
      <p:ext uri="{BB962C8B-B14F-4D97-AF65-F5344CB8AC3E}">
        <p14:creationId xmlns:p14="http://schemas.microsoft.com/office/powerpoint/2010/main" val="31991844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Chart 24"/>
          <p:cNvGraphicFramePr>
            <a:graphicFrameLocks/>
          </p:cNvGraphicFramePr>
          <p:nvPr>
            <p:extLst>
              <p:ext uri="{D42A27DB-BD31-4B8C-83A1-F6EECF244321}">
                <p14:modId xmlns:p14="http://schemas.microsoft.com/office/powerpoint/2010/main" val="3109195941"/>
              </p:ext>
            </p:extLst>
          </p:nvPr>
        </p:nvGraphicFramePr>
        <p:xfrm>
          <a:off x="4960818" y="3657600"/>
          <a:ext cx="3954582" cy="2819400"/>
        </p:xfrm>
        <a:graphic>
          <a:graphicData uri="http://schemas.openxmlformats.org/drawingml/2006/chart">
            <c:chart xmlns:c="http://schemas.openxmlformats.org/drawingml/2006/chart" xmlns:r="http://schemas.openxmlformats.org/officeDocument/2006/relationships" r:id="rId2"/>
          </a:graphicData>
        </a:graphic>
      </p:graphicFrame>
      <p:sp>
        <p:nvSpPr>
          <p:cNvPr id="17411" name="object 3"/>
          <p:cNvSpPr>
            <a:spLocks noChangeArrowheads="1"/>
          </p:cNvSpPr>
          <p:nvPr/>
        </p:nvSpPr>
        <p:spPr bwMode="auto">
          <a:xfrm>
            <a:off x="85725" y="6276975"/>
            <a:ext cx="1250950" cy="506413"/>
          </a:xfrm>
          <a:prstGeom prst="rect">
            <a:avLst/>
          </a:prstGeom>
          <a:blipFill dpi="0" rotWithShape="1">
            <a:blip r:embed="rId3" cstate="print"/>
            <a:srcRect/>
            <a:stretch>
              <a:fillRect/>
            </a:stretch>
          </a:blipFill>
          <a:ln w="9525">
            <a:noFill/>
            <a:miter lim="800000"/>
            <a:headEnd/>
            <a:tailEnd/>
          </a:ln>
        </p:spPr>
        <p:txBody>
          <a:bodyPr lIns="0" tIns="0" rIns="0" bIns="0"/>
          <a:lstStyle/>
          <a:p>
            <a:endParaRPr lang="en-US"/>
          </a:p>
        </p:txBody>
      </p:sp>
      <p:sp>
        <p:nvSpPr>
          <p:cNvPr id="6" name="object 6"/>
          <p:cNvSpPr txBox="1">
            <a:spLocks noGrp="1"/>
          </p:cNvSpPr>
          <p:nvPr>
            <p:ph type="title"/>
          </p:nvPr>
        </p:nvSpPr>
        <p:spPr>
          <a:xfrm>
            <a:off x="0" y="228600"/>
            <a:ext cx="7915275" cy="369332"/>
          </a:xfrm>
        </p:spPr>
        <p:txBody>
          <a:bodyPr wrap="square" rtlCol="0">
            <a:spAutoFit/>
          </a:bodyPr>
          <a:lstStyle/>
          <a:p>
            <a:pPr marL="342900" indent="-342900" eaLnBrk="1" fontAlgn="auto" hangingPunct="1">
              <a:spcBef>
                <a:spcPct val="20000"/>
              </a:spcBef>
              <a:spcAft>
                <a:spcPts val="0"/>
              </a:spcAft>
              <a:defRPr/>
            </a:pPr>
            <a:r>
              <a:rPr lang="en-US" sz="2400" b="1" kern="1200" dirty="0">
                <a:solidFill>
                  <a:schemeClr val="bg1"/>
                </a:solidFill>
                <a:ea typeface="+mn-ea"/>
                <a:cs typeface="Arial" pitchFamily="34" charset="0"/>
              </a:rPr>
              <a:t>Patent Portfolio Analysis - </a:t>
            </a:r>
            <a:r>
              <a:rPr lang="en-US" sz="2400" b="1" spc="-10" dirty="0">
                <a:solidFill>
                  <a:schemeClr val="bg1"/>
                </a:solidFill>
                <a:cs typeface="Arial" pitchFamily="34" charset="0"/>
              </a:rPr>
              <a:t>Johnson Controls </a:t>
            </a:r>
            <a:endParaRPr sz="2400" spc="-10" dirty="0">
              <a:solidFill>
                <a:schemeClr val="bg1"/>
              </a:solidFill>
              <a:cs typeface="Arial" pitchFamily="34" charset="0"/>
            </a:endParaRPr>
          </a:p>
        </p:txBody>
      </p:sp>
      <p:pic>
        <p:nvPicPr>
          <p:cNvPr id="17414" name="Picture 2"/>
          <p:cNvPicPr>
            <a:picLocks noChangeAspect="1" noChangeArrowheads="1"/>
          </p:cNvPicPr>
          <p:nvPr/>
        </p:nvPicPr>
        <p:blipFill>
          <a:blip r:embed="rId4" cstate="print"/>
          <a:srcRect/>
          <a:stretch>
            <a:fillRect/>
          </a:stretch>
        </p:blipFill>
        <p:spPr bwMode="auto">
          <a:xfrm>
            <a:off x="152400" y="6356350"/>
            <a:ext cx="1066800" cy="349250"/>
          </a:xfrm>
          <a:prstGeom prst="rect">
            <a:avLst/>
          </a:prstGeom>
          <a:noFill/>
          <a:ln w="9525">
            <a:noFill/>
            <a:miter lim="800000"/>
            <a:headEnd/>
            <a:tailEnd/>
          </a:ln>
        </p:spPr>
      </p:pic>
      <p:sp>
        <p:nvSpPr>
          <p:cNvPr id="16" name="Slide Number Placeholder 15"/>
          <p:cNvSpPr>
            <a:spLocks noGrp="1"/>
          </p:cNvSpPr>
          <p:nvPr>
            <p:ph type="sldNum" sz="quarter" idx="12"/>
          </p:nvPr>
        </p:nvSpPr>
        <p:spPr/>
        <p:txBody>
          <a:bodyPr/>
          <a:lstStyle/>
          <a:p>
            <a:pPr>
              <a:defRPr/>
            </a:pPr>
            <a:fld id="{46318E3D-C770-4D91-B40E-7E88DA3097BF}" type="slidenum">
              <a:rPr lang="en-IN" smtClean="0"/>
              <a:pPr>
                <a:defRPr/>
              </a:pPr>
              <a:t>21</a:t>
            </a:fld>
            <a:endParaRPr lang="en-IN"/>
          </a:p>
        </p:txBody>
      </p:sp>
      <p:sp>
        <p:nvSpPr>
          <p:cNvPr id="4" name="Rectangle 3"/>
          <p:cNvSpPr/>
          <p:nvPr/>
        </p:nvSpPr>
        <p:spPr>
          <a:xfrm>
            <a:off x="3429000" y="1143000"/>
            <a:ext cx="2082621" cy="507831"/>
          </a:xfrm>
          <a:prstGeom prst="rect">
            <a:avLst/>
          </a:prstGeom>
        </p:spPr>
        <p:txBody>
          <a:bodyPr wrap="none">
            <a:spAutoFit/>
          </a:bodyPr>
          <a:lstStyle/>
          <a:p>
            <a:pPr algn="just">
              <a:lnSpc>
                <a:spcPct val="150000"/>
              </a:lnSpc>
            </a:pPr>
            <a:r>
              <a:rPr lang="en-IN" b="1" dirty="0">
                <a:solidFill>
                  <a:srgbClr val="C00000"/>
                </a:solidFill>
              </a:rPr>
              <a:t>Company Profile </a:t>
            </a:r>
          </a:p>
        </p:txBody>
      </p:sp>
      <p:sp>
        <p:nvSpPr>
          <p:cNvPr id="19" name="object 6"/>
          <p:cNvSpPr txBox="1">
            <a:spLocks/>
          </p:cNvSpPr>
          <p:nvPr/>
        </p:nvSpPr>
        <p:spPr bwMode="auto">
          <a:xfrm>
            <a:off x="4935940" y="3899356"/>
            <a:ext cx="3729251" cy="215444"/>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400" b="1" dirty="0"/>
              <a:t>Negative Electrode Material Dissection </a:t>
            </a:r>
            <a:endParaRPr kumimoji="0" lang="en-US" sz="1400" b="1" i="0" u="none" strike="noStrike" kern="0" cap="none" spc="-10" normalizeH="0" baseline="0" noProof="0" dirty="0">
              <a:ln>
                <a:noFill/>
              </a:ln>
              <a:effectLst/>
              <a:uLnTx/>
              <a:uFillTx/>
            </a:endParaRPr>
          </a:p>
        </p:txBody>
      </p:sp>
      <p:pic>
        <p:nvPicPr>
          <p:cNvPr id="4098" name="Picture 2" descr="jci-logo"/>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543800" y="76200"/>
            <a:ext cx="1524000" cy="649942"/>
          </a:xfrm>
          <a:prstGeom prst="rect">
            <a:avLst/>
          </a:prstGeom>
          <a:noFill/>
          <a:extLst>
            <a:ext uri="{909E8E84-426E-40DD-AFC4-6F175D3DCCD1}">
              <a14:hiddenFill xmlns:a14="http://schemas.microsoft.com/office/drawing/2010/main">
                <a:solidFill>
                  <a:srgbClr val="FFFFFF"/>
                </a:solidFill>
              </a14:hiddenFill>
            </a:ext>
          </a:extLst>
        </p:spPr>
      </p:pic>
      <p:sp>
        <p:nvSpPr>
          <p:cNvPr id="22" name="Rounded Rectangle 21"/>
          <p:cNvSpPr/>
          <p:nvPr/>
        </p:nvSpPr>
        <p:spPr>
          <a:xfrm>
            <a:off x="381000" y="3733801"/>
            <a:ext cx="4116622" cy="24384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 name="Rectangle 1"/>
          <p:cNvSpPr/>
          <p:nvPr/>
        </p:nvSpPr>
        <p:spPr>
          <a:xfrm>
            <a:off x="457200" y="1600200"/>
            <a:ext cx="8305800" cy="1477328"/>
          </a:xfrm>
          <a:prstGeom prst="rect">
            <a:avLst/>
          </a:prstGeom>
        </p:spPr>
        <p:txBody>
          <a:bodyPr wrap="square">
            <a:spAutoFit/>
          </a:bodyPr>
          <a:lstStyle/>
          <a:p>
            <a:pPr algn="just">
              <a:lnSpc>
                <a:spcPct val="150000"/>
              </a:lnSpc>
              <a:buFont typeface="Wingdings" pitchFamily="2" charset="2"/>
              <a:buChar char="§"/>
            </a:pPr>
            <a:r>
              <a:rPr lang="en-US" sz="1200" dirty="0"/>
              <a:t> Johnson Controls is a global diversified technology and multi industrial leader serving a wide range of customers in more than 150 countries.  </a:t>
            </a:r>
          </a:p>
          <a:p>
            <a:pPr algn="just">
              <a:lnSpc>
                <a:spcPct val="150000"/>
              </a:lnSpc>
              <a:buFont typeface="Wingdings" pitchFamily="2" charset="2"/>
              <a:buChar char="§"/>
            </a:pPr>
            <a:r>
              <a:rPr lang="en-US" sz="1200" dirty="0"/>
              <a:t> Johnson Controls  offer a range of lithium-ion battery technology for Passenger vehicles, from those with internal combustion engines to fully electric vehicles; Commercial vehicles including heavy-duty trucks and construction vehicles. also recreational vehicles such as golf cars, marine vehicles and motorcycles/power sports vehicles</a:t>
            </a:r>
          </a:p>
        </p:txBody>
      </p:sp>
      <p:sp>
        <p:nvSpPr>
          <p:cNvPr id="23" name="Rounded Rectangle 22"/>
          <p:cNvSpPr/>
          <p:nvPr/>
        </p:nvSpPr>
        <p:spPr>
          <a:xfrm>
            <a:off x="304800" y="1219200"/>
            <a:ext cx="8458200" cy="205739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6" name="Rounded Rectangle 25"/>
          <p:cNvSpPr/>
          <p:nvPr/>
        </p:nvSpPr>
        <p:spPr>
          <a:xfrm>
            <a:off x="4724400" y="3760271"/>
            <a:ext cx="4038600" cy="24119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aphicFrame>
        <p:nvGraphicFramePr>
          <p:cNvPr id="24" name="Chart 23"/>
          <p:cNvGraphicFramePr>
            <a:graphicFrameLocks/>
          </p:cNvGraphicFramePr>
          <p:nvPr>
            <p:extLst>
              <p:ext uri="{D42A27DB-BD31-4B8C-83A1-F6EECF244321}">
                <p14:modId xmlns:p14="http://schemas.microsoft.com/office/powerpoint/2010/main" val="2416286322"/>
              </p:ext>
            </p:extLst>
          </p:nvPr>
        </p:nvGraphicFramePr>
        <p:xfrm>
          <a:off x="381000" y="4038600"/>
          <a:ext cx="3968074" cy="2235116"/>
        </p:xfrm>
        <a:graphic>
          <a:graphicData uri="http://schemas.openxmlformats.org/drawingml/2006/chart">
            <c:chart xmlns:c="http://schemas.openxmlformats.org/drawingml/2006/chart" xmlns:r="http://schemas.openxmlformats.org/officeDocument/2006/relationships" r:id="rId6"/>
          </a:graphicData>
        </a:graphic>
      </p:graphicFrame>
      <p:sp>
        <p:nvSpPr>
          <p:cNvPr id="27" name="object 6"/>
          <p:cNvSpPr txBox="1">
            <a:spLocks/>
          </p:cNvSpPr>
          <p:nvPr/>
        </p:nvSpPr>
        <p:spPr bwMode="auto">
          <a:xfrm>
            <a:off x="533400" y="3886200"/>
            <a:ext cx="3598459" cy="215444"/>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400" b="1" dirty="0"/>
              <a:t>Positive Electrode Material Dissection</a:t>
            </a:r>
            <a:endParaRPr kumimoji="0" lang="en-US" sz="1400" b="1" i="0" u="none" strike="noStrike" kern="0" cap="none" spc="-10" normalizeH="0" baseline="0" noProof="0" dirty="0">
              <a:ln>
                <a:noFill/>
              </a:ln>
              <a:effectLst/>
              <a:uLnTx/>
              <a:uFillTx/>
            </a:endParaRPr>
          </a:p>
        </p:txBody>
      </p:sp>
    </p:spTree>
    <p:extLst>
      <p:ext uri="{BB962C8B-B14F-4D97-AF65-F5344CB8AC3E}">
        <p14:creationId xmlns:p14="http://schemas.microsoft.com/office/powerpoint/2010/main" val="23864689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pic>
        <p:nvPicPr>
          <p:cNvPr id="20492" name="Picture 2"/>
          <p:cNvPicPr>
            <a:picLocks noChangeAspect="1" noChangeArrowheads="1"/>
          </p:cNvPicPr>
          <p:nvPr/>
        </p:nvPicPr>
        <p:blipFill>
          <a:blip r:embed="rId2" cstate="print"/>
          <a:srcRect/>
          <a:stretch>
            <a:fillRect/>
          </a:stretch>
        </p:blipFill>
        <p:spPr bwMode="auto">
          <a:xfrm>
            <a:off x="152400" y="64008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dirty="0"/>
              <a:t>Patent Searching | Research and Analytics | Patent Prosecution/Preparation Support | Litigation and E-Discovery | IP Valuation |  Patent Portfolio Watch</a:t>
            </a:r>
          </a:p>
        </p:txBody>
      </p:sp>
      <p:graphicFrame>
        <p:nvGraphicFramePr>
          <p:cNvPr id="16" name="Table 15"/>
          <p:cNvGraphicFramePr>
            <a:graphicFrameLocks noGrp="1"/>
          </p:cNvGraphicFramePr>
          <p:nvPr>
            <p:extLst>
              <p:ext uri="{D42A27DB-BD31-4B8C-83A1-F6EECF244321}">
                <p14:modId xmlns:p14="http://schemas.microsoft.com/office/powerpoint/2010/main" val="274669873"/>
              </p:ext>
            </p:extLst>
          </p:nvPr>
        </p:nvGraphicFramePr>
        <p:xfrm>
          <a:off x="228600" y="1524000"/>
          <a:ext cx="8686800" cy="3535345"/>
        </p:xfrm>
        <a:graphic>
          <a:graphicData uri="http://schemas.openxmlformats.org/drawingml/2006/table">
            <a:tbl>
              <a:tblPr firstRow="1" bandRow="1">
                <a:tableStyleId>{5C22544A-7EE6-4342-B048-85BDC9FD1C3A}</a:tableStyleId>
              </a:tblPr>
              <a:tblGrid>
                <a:gridCol w="1676400">
                  <a:extLst>
                    <a:ext uri="{9D8B030D-6E8A-4147-A177-3AD203B41FA5}">
                      <a16:colId xmlns:a16="http://schemas.microsoft.com/office/drawing/2014/main" val="20000"/>
                    </a:ext>
                  </a:extLst>
                </a:gridCol>
                <a:gridCol w="7010400">
                  <a:extLst>
                    <a:ext uri="{9D8B030D-6E8A-4147-A177-3AD203B41FA5}">
                      <a16:colId xmlns:a16="http://schemas.microsoft.com/office/drawing/2014/main" val="20001"/>
                    </a:ext>
                  </a:extLst>
                </a:gridCol>
              </a:tblGrid>
              <a:tr h="315895">
                <a:tc>
                  <a:txBody>
                    <a:bodyPr/>
                    <a:lstStyle/>
                    <a:p>
                      <a:pPr algn="ctr"/>
                      <a:r>
                        <a:rPr lang="en-US" sz="1400" dirty="0">
                          <a:latin typeface="+mn-lt"/>
                          <a:cs typeface="Arial" pitchFamily="34" charset="0"/>
                        </a:rPr>
                        <a:t>Patent No.</a:t>
                      </a:r>
                    </a:p>
                  </a:txBody>
                  <a:tcPr anchor="ctr"/>
                </a:tc>
                <a:tc>
                  <a:txBody>
                    <a:bodyPr/>
                    <a:lstStyle/>
                    <a:p>
                      <a:pPr algn="ctr"/>
                      <a:r>
                        <a:rPr lang="en-US" sz="1400" dirty="0">
                          <a:latin typeface="+mn-lt"/>
                          <a:cs typeface="Arial" pitchFamily="34" charset="0"/>
                        </a:rPr>
                        <a:t>Novel Features</a:t>
                      </a:r>
                    </a:p>
                  </a:txBody>
                  <a:tcPr anchor="ctr"/>
                </a:tc>
                <a:extLst>
                  <a:ext uri="{0D108BD9-81ED-4DB2-BD59-A6C34878D82A}">
                    <a16:rowId xmlns:a16="http://schemas.microsoft.com/office/drawing/2014/main" val="10000"/>
                  </a:ext>
                </a:extLst>
              </a:tr>
              <a:tr h="635641">
                <a:tc>
                  <a:txBody>
                    <a:bodyPr/>
                    <a:lstStyle/>
                    <a:p>
                      <a:pPr algn="ctr" fontAlgn="t"/>
                      <a:r>
                        <a:rPr lang="en-IN" sz="1400" b="1" i="0" u="sng" strike="noStrike" dirty="0">
                          <a:solidFill>
                            <a:srgbClr val="0000FF"/>
                          </a:solidFill>
                          <a:effectLst/>
                          <a:latin typeface="+mn-lt"/>
                          <a:cs typeface="Arial" pitchFamily="34" charset="0"/>
                          <a:hlinkClick r:id="rId3"/>
                        </a:rPr>
                        <a:t>US9446963B2</a:t>
                      </a:r>
                      <a:endParaRPr lang="en-IN" sz="1400" b="1" i="0" u="sng" strike="noStrike" dirty="0">
                        <a:solidFill>
                          <a:srgbClr val="0000FF"/>
                        </a:solidFill>
                        <a:effectLst/>
                        <a:latin typeface="+mn-lt"/>
                        <a:cs typeface="Arial" pitchFamily="34" charset="0"/>
                      </a:endParaRPr>
                    </a:p>
                  </a:txBody>
                  <a:tcPr marL="9525" marR="9525" marT="9525" marB="0" anchor="ctr"/>
                </a:tc>
                <a:tc>
                  <a:txBody>
                    <a:bodyPr/>
                    <a:lstStyle/>
                    <a:p>
                      <a:pPr marL="0" marR="0" indent="0" algn="just" defTabSz="914400" eaLnBrk="1" fontAlgn="b" latinLnBrk="0" hangingPunct="1">
                        <a:lnSpc>
                          <a:spcPct val="150000"/>
                        </a:lnSpc>
                        <a:spcBef>
                          <a:spcPts val="0"/>
                        </a:spcBef>
                        <a:spcAft>
                          <a:spcPts val="0"/>
                        </a:spcAft>
                        <a:buClrTx/>
                        <a:buSzTx/>
                        <a:buFontTx/>
                        <a:buNone/>
                        <a:tabLst/>
                        <a:defRPr/>
                      </a:pPr>
                      <a:r>
                        <a:rPr lang="en-US" sz="1400" b="0" i="0" dirty="0">
                          <a:solidFill>
                            <a:schemeClr val="dk1"/>
                          </a:solidFill>
                          <a:effectLst/>
                          <a:latin typeface="+mn-lt"/>
                          <a:ea typeface="+mn-ea"/>
                          <a:cs typeface="Arial" pitchFamily="34" charset="0"/>
                        </a:rPr>
                        <a:t>The invention disclosed</a:t>
                      </a:r>
                      <a:r>
                        <a:rPr lang="en-US" sz="1400" b="0" i="0" baseline="0" dirty="0">
                          <a:solidFill>
                            <a:schemeClr val="dk1"/>
                          </a:solidFill>
                          <a:effectLst/>
                          <a:latin typeface="+mn-lt"/>
                          <a:ea typeface="+mn-ea"/>
                          <a:cs typeface="Arial" pitchFamily="34" charset="0"/>
                        </a:rPr>
                        <a:t>  </a:t>
                      </a:r>
                      <a:r>
                        <a:rPr lang="en-IN" sz="1400" b="0" i="0" dirty="0">
                          <a:solidFill>
                            <a:schemeClr val="dk1"/>
                          </a:solidFill>
                          <a:effectLst/>
                          <a:latin typeface="+mn-lt"/>
                          <a:ea typeface="+mn-ea"/>
                          <a:cs typeface="Arial" pitchFamily="34" charset="0"/>
                        </a:rPr>
                        <a:t>a </a:t>
                      </a:r>
                      <a:r>
                        <a:rPr lang="en-IN" sz="1400" b="0" i="0" u="none" strike="noStrike" dirty="0">
                          <a:solidFill>
                            <a:schemeClr val="dk1"/>
                          </a:solidFill>
                          <a:effectLst/>
                          <a:latin typeface="+mn-lt"/>
                          <a:ea typeface="+mn-ea"/>
                          <a:cs typeface="Arial" pitchFamily="34" charset="0"/>
                        </a:rPr>
                        <a:t>cathode</a:t>
                      </a:r>
                      <a:r>
                        <a:rPr lang="en-IN" sz="1400" b="0" i="0" dirty="0">
                          <a:solidFill>
                            <a:schemeClr val="dk1"/>
                          </a:solidFill>
                          <a:effectLst/>
                          <a:latin typeface="+mn-lt"/>
                          <a:ea typeface="+mn-ea"/>
                          <a:cs typeface="Arial" pitchFamily="34" charset="0"/>
                        </a:rPr>
                        <a:t> comprising an </a:t>
                      </a:r>
                      <a:r>
                        <a:rPr lang="en-IN" sz="1400" b="0" i="0" u="none" strike="noStrike" dirty="0">
                          <a:solidFill>
                            <a:schemeClr val="dk1"/>
                          </a:solidFill>
                          <a:effectLst/>
                          <a:latin typeface="+mn-lt"/>
                          <a:ea typeface="+mn-ea"/>
                          <a:cs typeface="Arial" pitchFamily="34" charset="0"/>
                        </a:rPr>
                        <a:t>active</a:t>
                      </a:r>
                      <a:r>
                        <a:rPr lang="en-IN" sz="1400" b="0" i="0" dirty="0">
                          <a:solidFill>
                            <a:schemeClr val="dk1"/>
                          </a:solidFill>
                          <a:effectLst/>
                          <a:latin typeface="+mn-lt"/>
                          <a:ea typeface="+mn-ea"/>
                          <a:cs typeface="Arial" pitchFamily="34" charset="0"/>
                        </a:rPr>
                        <a:t> </a:t>
                      </a:r>
                      <a:r>
                        <a:rPr lang="en-IN" sz="1400" b="0" i="0" u="none" strike="noStrike" dirty="0">
                          <a:solidFill>
                            <a:schemeClr val="dk1"/>
                          </a:solidFill>
                          <a:effectLst/>
                          <a:latin typeface="+mn-lt"/>
                          <a:ea typeface="+mn-ea"/>
                          <a:cs typeface="Arial" pitchFamily="34" charset="0"/>
                        </a:rPr>
                        <a:t>material</a:t>
                      </a:r>
                      <a:r>
                        <a:rPr lang="en-IN" sz="1400" b="0" i="0" dirty="0">
                          <a:solidFill>
                            <a:schemeClr val="dk1"/>
                          </a:solidFill>
                          <a:effectLst/>
                          <a:latin typeface="+mn-lt"/>
                          <a:ea typeface="+mn-ea"/>
                          <a:cs typeface="Arial" pitchFamily="34" charset="0"/>
                        </a:rPr>
                        <a:t>, wherein the </a:t>
                      </a:r>
                      <a:r>
                        <a:rPr lang="en-IN" sz="1400" b="0" i="0" u="none" strike="noStrike" dirty="0">
                          <a:solidFill>
                            <a:schemeClr val="dk1"/>
                          </a:solidFill>
                          <a:effectLst/>
                          <a:latin typeface="+mn-lt"/>
                          <a:ea typeface="+mn-ea"/>
                          <a:cs typeface="Arial" pitchFamily="34" charset="0"/>
                        </a:rPr>
                        <a:t>active</a:t>
                      </a:r>
                      <a:r>
                        <a:rPr lang="en-IN" sz="1400" b="0" i="0" dirty="0">
                          <a:solidFill>
                            <a:schemeClr val="dk1"/>
                          </a:solidFill>
                          <a:effectLst/>
                          <a:latin typeface="+mn-lt"/>
                          <a:ea typeface="+mn-ea"/>
                          <a:cs typeface="Arial" pitchFamily="34" charset="0"/>
                        </a:rPr>
                        <a:t> </a:t>
                      </a:r>
                      <a:r>
                        <a:rPr lang="en-IN" sz="1400" b="0" i="0" u="none" strike="noStrike" dirty="0">
                          <a:solidFill>
                            <a:schemeClr val="dk1"/>
                          </a:solidFill>
                          <a:effectLst/>
                          <a:latin typeface="+mn-lt"/>
                          <a:ea typeface="+mn-ea"/>
                          <a:cs typeface="Arial" pitchFamily="34" charset="0"/>
                        </a:rPr>
                        <a:t>material </a:t>
                      </a:r>
                      <a:r>
                        <a:rPr lang="en-IN" sz="1400" b="0" i="0" dirty="0">
                          <a:solidFill>
                            <a:schemeClr val="dk1"/>
                          </a:solidFill>
                          <a:effectLst/>
                          <a:latin typeface="+mn-lt"/>
                          <a:ea typeface="+mn-ea"/>
                          <a:cs typeface="Arial" pitchFamily="34" charset="0"/>
                        </a:rPr>
                        <a:t>comprises both a </a:t>
                      </a:r>
                      <a:r>
                        <a:rPr lang="en-IN" sz="1400" b="0" i="0" u="sng" dirty="0">
                          <a:solidFill>
                            <a:schemeClr val="dk1"/>
                          </a:solidFill>
                          <a:effectLst/>
                          <a:latin typeface="+mn-lt"/>
                          <a:ea typeface="+mn-ea"/>
                          <a:cs typeface="Arial" pitchFamily="34" charset="0"/>
                        </a:rPr>
                        <a:t>spray-dried </a:t>
                      </a:r>
                      <a:r>
                        <a:rPr lang="en-IN" sz="1400" b="0" i="0" u="sng" strike="noStrike" dirty="0">
                          <a:solidFill>
                            <a:schemeClr val="dk1"/>
                          </a:solidFill>
                          <a:effectLst/>
                          <a:latin typeface="+mn-lt"/>
                          <a:ea typeface="+mn-ea"/>
                          <a:cs typeface="Arial" pitchFamily="34" charset="0"/>
                        </a:rPr>
                        <a:t>lithium</a:t>
                      </a:r>
                      <a:r>
                        <a:rPr lang="en-IN" sz="1400" b="0" i="0" u="sng" dirty="0">
                          <a:solidFill>
                            <a:schemeClr val="dk1"/>
                          </a:solidFill>
                          <a:effectLst/>
                          <a:latin typeface="+mn-lt"/>
                          <a:ea typeface="+mn-ea"/>
                          <a:cs typeface="Arial" pitchFamily="34" charset="0"/>
                        </a:rPr>
                        <a:t> metal </a:t>
                      </a:r>
                      <a:r>
                        <a:rPr lang="en-IN" sz="1400" b="0" i="0" u="sng" strike="noStrike" dirty="0">
                          <a:solidFill>
                            <a:schemeClr val="dk1"/>
                          </a:solidFill>
                          <a:effectLst/>
                          <a:latin typeface="+mn-lt"/>
                          <a:ea typeface="+mn-ea"/>
                          <a:cs typeface="Arial" pitchFamily="34" charset="0"/>
                        </a:rPr>
                        <a:t>oxide</a:t>
                      </a:r>
                      <a:r>
                        <a:rPr lang="en-IN" sz="1400" b="0" i="0" u="sng" dirty="0">
                          <a:solidFill>
                            <a:schemeClr val="dk1"/>
                          </a:solidFill>
                          <a:effectLst/>
                          <a:latin typeface="+mn-lt"/>
                          <a:ea typeface="+mn-ea"/>
                          <a:cs typeface="Arial" pitchFamily="34" charset="0"/>
                        </a:rPr>
                        <a:t> (LMO) component and a co-precipitated LMO componen</a:t>
                      </a:r>
                      <a:r>
                        <a:rPr lang="en-IN" sz="1400" b="0" i="0" dirty="0">
                          <a:solidFill>
                            <a:schemeClr val="dk1"/>
                          </a:solidFill>
                          <a:effectLst/>
                          <a:latin typeface="+mn-lt"/>
                          <a:ea typeface="+mn-ea"/>
                          <a:cs typeface="Arial" pitchFamily="34" charset="0"/>
                        </a:rPr>
                        <a:t>t, wherein the spray-dried and the co-precipitated LMO components are both </a:t>
                      </a:r>
                      <a:r>
                        <a:rPr lang="en-IN" sz="1400" b="0" i="0" u="sng" strike="noStrike" dirty="0">
                          <a:solidFill>
                            <a:schemeClr val="dk1"/>
                          </a:solidFill>
                          <a:effectLst/>
                          <a:latin typeface="+mn-lt"/>
                          <a:ea typeface="+mn-ea"/>
                          <a:cs typeface="Arial" pitchFamily="34" charset="0"/>
                        </a:rPr>
                        <a:t>lithium</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nickel</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manganese cobalt</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oxide</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NMC</a:t>
                      </a:r>
                      <a:r>
                        <a:rPr lang="en-IN" sz="1400" b="0" i="0" u="sng" dirty="0">
                          <a:solidFill>
                            <a:schemeClr val="dk1"/>
                          </a:solidFill>
                          <a:effectLst/>
                          <a:latin typeface="+mn-lt"/>
                          <a:ea typeface="+mn-ea"/>
                          <a:cs typeface="Arial" pitchFamily="34" charset="0"/>
                        </a:rPr>
                        <a:t>) materials </a:t>
                      </a:r>
                      <a:r>
                        <a:rPr lang="en-IN" sz="1400" b="0" i="0" dirty="0">
                          <a:solidFill>
                            <a:schemeClr val="dk1"/>
                          </a:solidFill>
                          <a:effectLst/>
                          <a:latin typeface="+mn-lt"/>
                          <a:ea typeface="+mn-ea"/>
                          <a:cs typeface="Arial" pitchFamily="34" charset="0"/>
                        </a:rPr>
                        <a:t>having the formula LiNi</a:t>
                      </a:r>
                      <a:r>
                        <a:rPr lang="en-IN" sz="1400" b="0" i="0" baseline="-25000" dirty="0">
                          <a:solidFill>
                            <a:schemeClr val="dk1"/>
                          </a:solidFill>
                          <a:effectLst/>
                          <a:latin typeface="+mn-lt"/>
                          <a:ea typeface="+mn-ea"/>
                          <a:cs typeface="Arial" pitchFamily="34" charset="0"/>
                        </a:rPr>
                        <a:t>1/3</a:t>
                      </a:r>
                      <a:r>
                        <a:rPr lang="en-IN" sz="1400" b="0" i="0" dirty="0">
                          <a:solidFill>
                            <a:schemeClr val="dk1"/>
                          </a:solidFill>
                          <a:effectLst/>
                          <a:latin typeface="+mn-lt"/>
                          <a:ea typeface="+mn-ea"/>
                          <a:cs typeface="Arial" pitchFamily="34" charset="0"/>
                        </a:rPr>
                        <a:t>Co</a:t>
                      </a:r>
                      <a:r>
                        <a:rPr lang="en-IN" sz="1400" b="0" i="0" baseline="-25000" dirty="0">
                          <a:solidFill>
                            <a:schemeClr val="dk1"/>
                          </a:solidFill>
                          <a:effectLst/>
                          <a:latin typeface="+mn-lt"/>
                          <a:ea typeface="+mn-ea"/>
                          <a:cs typeface="Arial" pitchFamily="34" charset="0"/>
                        </a:rPr>
                        <a:t>1/3</a:t>
                      </a:r>
                      <a:r>
                        <a:rPr lang="en-IN" sz="1400" b="0" i="0" dirty="0">
                          <a:solidFill>
                            <a:schemeClr val="dk1"/>
                          </a:solidFill>
                          <a:effectLst/>
                          <a:latin typeface="+mn-lt"/>
                          <a:ea typeface="+mn-ea"/>
                          <a:cs typeface="Arial" pitchFamily="34" charset="0"/>
                        </a:rPr>
                        <a:t>Mn</a:t>
                      </a:r>
                      <a:r>
                        <a:rPr lang="en-IN" sz="1400" b="0" i="0" baseline="-25000" dirty="0">
                          <a:solidFill>
                            <a:schemeClr val="dk1"/>
                          </a:solidFill>
                          <a:effectLst/>
                          <a:latin typeface="+mn-lt"/>
                          <a:ea typeface="+mn-ea"/>
                          <a:cs typeface="Arial" pitchFamily="34" charset="0"/>
                        </a:rPr>
                        <a:t>1/3</a:t>
                      </a:r>
                      <a:r>
                        <a:rPr lang="en-IN" sz="1400" b="0" i="0" dirty="0">
                          <a:solidFill>
                            <a:schemeClr val="dk1"/>
                          </a:solidFill>
                          <a:effectLst/>
                          <a:latin typeface="+mn-lt"/>
                          <a:ea typeface="+mn-ea"/>
                          <a:cs typeface="Arial" pitchFamily="34" charset="0"/>
                        </a:rPr>
                        <a:t>O</a:t>
                      </a:r>
                      <a:r>
                        <a:rPr lang="en-IN" sz="1400" b="0" i="0" baseline="-25000" dirty="0">
                          <a:solidFill>
                            <a:schemeClr val="dk1"/>
                          </a:solidFill>
                          <a:effectLst/>
                          <a:latin typeface="+mn-lt"/>
                          <a:ea typeface="+mn-ea"/>
                          <a:cs typeface="Arial" pitchFamily="34" charset="0"/>
                        </a:rPr>
                        <a:t>2</a:t>
                      </a:r>
                      <a:endParaRPr lang="en-US" sz="1400" b="0" i="0" u="none" strike="noStrike" dirty="0">
                        <a:solidFill>
                          <a:srgbClr val="000000"/>
                        </a:solidFill>
                        <a:latin typeface="+mn-lt"/>
                        <a:cs typeface="Arial" pitchFamily="34" charset="0"/>
                      </a:endParaRPr>
                    </a:p>
                  </a:txBody>
                  <a:tcPr marL="9525" marR="9525" marT="9525" marB="0" anchor="ctr"/>
                </a:tc>
                <a:extLst>
                  <a:ext uri="{0D108BD9-81ED-4DB2-BD59-A6C34878D82A}">
                    <a16:rowId xmlns:a16="http://schemas.microsoft.com/office/drawing/2014/main" val="10001"/>
                  </a:ext>
                </a:extLst>
              </a:tr>
              <a:tr h="635641">
                <a:tc>
                  <a:txBody>
                    <a:bodyPr/>
                    <a:lstStyle/>
                    <a:p>
                      <a:pPr algn="ctr" fontAlgn="t"/>
                      <a:r>
                        <a:rPr lang="en-IN" sz="1400" b="1" i="0" u="sng" strike="noStrike" dirty="0">
                          <a:solidFill>
                            <a:srgbClr val="0000FF"/>
                          </a:solidFill>
                          <a:effectLst/>
                          <a:latin typeface="+mn-lt"/>
                          <a:cs typeface="Arial" pitchFamily="34" charset="0"/>
                          <a:hlinkClick r:id="rId4"/>
                        </a:rPr>
                        <a:t>US9761862B2</a:t>
                      </a:r>
                      <a:endParaRPr lang="en-IN" sz="1400" b="1" i="0" u="sng" strike="noStrike" dirty="0">
                        <a:solidFill>
                          <a:srgbClr val="0000FF"/>
                        </a:solidFill>
                        <a:effectLst/>
                        <a:latin typeface="+mn-lt"/>
                        <a:cs typeface="Arial" pitchFamily="34" charset="0"/>
                      </a:endParaRPr>
                    </a:p>
                  </a:txBody>
                  <a:tcPr marL="9525" marR="9525" marT="9525" marB="0" anchor="ctr"/>
                </a:tc>
                <a:tc>
                  <a:txBody>
                    <a:bodyPr/>
                    <a:lstStyle/>
                    <a:p>
                      <a:pPr marL="0" marR="0" indent="0" algn="just" defTabSz="914400" eaLnBrk="1" fontAlgn="b" latinLnBrk="0" hangingPunct="1">
                        <a:lnSpc>
                          <a:spcPct val="150000"/>
                        </a:lnSpc>
                        <a:spcBef>
                          <a:spcPts val="0"/>
                        </a:spcBef>
                        <a:spcAft>
                          <a:spcPts val="0"/>
                        </a:spcAft>
                        <a:buClrTx/>
                        <a:buSzTx/>
                        <a:buFontTx/>
                        <a:buNone/>
                        <a:tabLst/>
                        <a:defRPr/>
                      </a:pPr>
                      <a:r>
                        <a:rPr lang="en-US" sz="1400" b="0" i="0" dirty="0">
                          <a:solidFill>
                            <a:schemeClr val="dk1"/>
                          </a:solidFill>
                          <a:effectLst/>
                          <a:latin typeface="+mn-lt"/>
                          <a:ea typeface="+mn-ea"/>
                          <a:cs typeface="Arial" pitchFamily="34" charset="0"/>
                        </a:rPr>
                        <a:t>The invention</a:t>
                      </a:r>
                      <a:r>
                        <a:rPr lang="en-US" sz="1400" b="0" i="0" baseline="0" dirty="0">
                          <a:solidFill>
                            <a:schemeClr val="dk1"/>
                          </a:solidFill>
                          <a:effectLst/>
                          <a:latin typeface="+mn-lt"/>
                          <a:ea typeface="+mn-ea"/>
                          <a:cs typeface="Arial" pitchFamily="34" charset="0"/>
                        </a:rPr>
                        <a:t> disclosed a </a:t>
                      </a:r>
                      <a:r>
                        <a:rPr lang="en-US" sz="1400" b="0" i="0" dirty="0">
                          <a:solidFill>
                            <a:schemeClr val="dk1"/>
                          </a:solidFill>
                          <a:effectLst/>
                          <a:latin typeface="+mn-lt"/>
                          <a:ea typeface="+mn-ea"/>
                          <a:cs typeface="Arial" pitchFamily="34" charset="0"/>
                        </a:rPr>
                        <a:t>performance of </a:t>
                      </a:r>
                      <a:r>
                        <a:rPr lang="en-US" sz="1400" b="0" i="0" baseline="0" dirty="0">
                          <a:solidFill>
                            <a:schemeClr val="dk1"/>
                          </a:solidFill>
                          <a:effectLst/>
                          <a:latin typeface="+mn-lt"/>
                          <a:ea typeface="+mn-ea"/>
                          <a:cs typeface="Arial" pitchFamily="34" charset="0"/>
                        </a:rPr>
                        <a:t> a </a:t>
                      </a:r>
                      <a:r>
                        <a:rPr lang="en-US" sz="1400" b="0" i="0" u="sng" baseline="0" dirty="0">
                          <a:solidFill>
                            <a:schemeClr val="dk1"/>
                          </a:solidFill>
                          <a:effectLst/>
                          <a:latin typeface="+mn-lt"/>
                          <a:ea typeface="+mn-ea"/>
                          <a:cs typeface="Arial" pitchFamily="34" charset="0"/>
                        </a:rPr>
                        <a:t>coated NMC material used in </a:t>
                      </a:r>
                      <a:r>
                        <a:rPr lang="en-US" sz="1400" b="0" i="0" u="sng" strike="noStrike" dirty="0">
                          <a:solidFill>
                            <a:schemeClr val="dk1"/>
                          </a:solidFill>
                          <a:effectLst/>
                          <a:latin typeface="+mn-lt"/>
                          <a:ea typeface="+mn-ea"/>
                          <a:cs typeface="Arial" pitchFamily="34" charset="0"/>
                        </a:rPr>
                        <a:t>lithium</a:t>
                      </a:r>
                      <a:r>
                        <a:rPr lang="en-US" sz="1400" b="0" i="0" u="sng" dirty="0">
                          <a:solidFill>
                            <a:schemeClr val="dk1"/>
                          </a:solidFill>
                          <a:effectLst/>
                          <a:latin typeface="+mn-lt"/>
                          <a:ea typeface="+mn-ea"/>
                          <a:cs typeface="Arial" pitchFamily="34" charset="0"/>
                        </a:rPr>
                        <a:t> ion-cell </a:t>
                      </a:r>
                      <a:r>
                        <a:rPr lang="en-US" sz="1400" b="0" i="0" dirty="0">
                          <a:solidFill>
                            <a:schemeClr val="dk1"/>
                          </a:solidFill>
                          <a:effectLst/>
                          <a:latin typeface="+mn-lt"/>
                          <a:ea typeface="+mn-ea"/>
                          <a:cs typeface="Arial" pitchFamily="34" charset="0"/>
                        </a:rPr>
                        <a:t>. The </a:t>
                      </a:r>
                      <a:r>
                        <a:rPr lang="en-US" sz="1400" b="0" i="0" u="none" strike="noStrike" dirty="0">
                          <a:solidFill>
                            <a:schemeClr val="dk1"/>
                          </a:solidFill>
                          <a:effectLst/>
                          <a:latin typeface="+mn-lt"/>
                          <a:ea typeface="+mn-ea"/>
                          <a:cs typeface="Arial" pitchFamily="34" charset="0"/>
                        </a:rPr>
                        <a:t>cathode</a:t>
                      </a:r>
                      <a:r>
                        <a:rPr lang="en-US" sz="1400" b="0" i="0" dirty="0">
                          <a:solidFill>
                            <a:schemeClr val="dk1"/>
                          </a:solidFill>
                          <a:effectLst/>
                          <a:latin typeface="+mn-lt"/>
                          <a:ea typeface="+mn-ea"/>
                          <a:cs typeface="Arial" pitchFamily="34" charset="0"/>
                        </a:rPr>
                        <a:t> is </a:t>
                      </a:r>
                      <a:r>
                        <a:rPr lang="en-IN" sz="1400" b="0" i="0" u="sng" dirty="0">
                          <a:solidFill>
                            <a:schemeClr val="dk1"/>
                          </a:solidFill>
                          <a:effectLst/>
                          <a:latin typeface="+mn-lt"/>
                          <a:ea typeface="+mn-ea"/>
                          <a:cs typeface="Arial" pitchFamily="34" charset="0"/>
                        </a:rPr>
                        <a:t>layered metal </a:t>
                      </a:r>
                      <a:r>
                        <a:rPr lang="en-IN" sz="1400" b="0" i="0" u="sng" strike="noStrike" dirty="0">
                          <a:solidFill>
                            <a:schemeClr val="dk1"/>
                          </a:solidFill>
                          <a:effectLst/>
                          <a:latin typeface="+mn-lt"/>
                          <a:ea typeface="+mn-ea"/>
                          <a:cs typeface="Arial" pitchFamily="34" charset="0"/>
                        </a:rPr>
                        <a:t>oxide</a:t>
                      </a:r>
                      <a:r>
                        <a:rPr lang="en-IN" sz="1400" b="0" i="0" u="sng" strike="noStrike" baseline="0" dirty="0">
                          <a:solidFill>
                            <a:schemeClr val="dk1"/>
                          </a:solidFill>
                          <a:effectLst/>
                          <a:latin typeface="+mn-lt"/>
                          <a:ea typeface="+mn-ea"/>
                          <a:cs typeface="Arial" pitchFamily="34" charset="0"/>
                        </a:rPr>
                        <a:t> of  L</a:t>
                      </a:r>
                      <a:r>
                        <a:rPr lang="en-IN" sz="1400" b="0" i="0" u="sng" strike="noStrike" dirty="0">
                          <a:solidFill>
                            <a:schemeClr val="dk1"/>
                          </a:solidFill>
                          <a:effectLst/>
                          <a:latin typeface="+mn-lt"/>
                          <a:ea typeface="+mn-ea"/>
                          <a:cs typeface="Arial" pitchFamily="34" charset="0"/>
                        </a:rPr>
                        <a:t>ithium</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Nickel</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Manganese</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Cobalt</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Oxide</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NMC</a:t>
                      </a:r>
                      <a:r>
                        <a:rPr lang="en-IN" sz="1400" b="0" i="0" u="sng" dirty="0">
                          <a:solidFill>
                            <a:schemeClr val="dk1"/>
                          </a:solidFill>
                          <a:effectLst/>
                          <a:latin typeface="+mn-lt"/>
                          <a:ea typeface="+mn-ea"/>
                          <a:cs typeface="Arial" pitchFamily="34" charset="0"/>
                        </a:rPr>
                        <a:t>) </a:t>
                      </a:r>
                      <a:r>
                        <a:rPr lang="en-IN" sz="1400" b="0" i="0" dirty="0">
                          <a:solidFill>
                            <a:schemeClr val="dk1"/>
                          </a:solidFill>
                          <a:effectLst/>
                          <a:latin typeface="+mn-lt"/>
                          <a:ea typeface="+mn-ea"/>
                          <a:cs typeface="Arial" pitchFamily="34" charset="0"/>
                        </a:rPr>
                        <a:t>with </a:t>
                      </a:r>
                      <a:r>
                        <a:rPr lang="en-IN" sz="1400" b="0" i="0" dirty="0" err="1">
                          <a:solidFill>
                            <a:schemeClr val="dk1"/>
                          </a:solidFill>
                          <a:effectLst/>
                          <a:latin typeface="+mn-lt"/>
                          <a:ea typeface="+mn-ea"/>
                          <a:cs typeface="Arial" pitchFamily="34" charset="0"/>
                        </a:rPr>
                        <a:t>Ni:Mn:Co</a:t>
                      </a:r>
                      <a:r>
                        <a:rPr lang="en-IN" sz="1400" b="0" i="0" dirty="0">
                          <a:solidFill>
                            <a:schemeClr val="dk1"/>
                          </a:solidFill>
                          <a:effectLst/>
                          <a:latin typeface="+mn-lt"/>
                          <a:ea typeface="+mn-ea"/>
                          <a:cs typeface="Arial" pitchFamily="34" charset="0"/>
                        </a:rPr>
                        <a:t> ratios of 1:1:1</a:t>
                      </a:r>
                      <a:r>
                        <a:rPr lang="en-US" sz="1400" b="0" i="0" dirty="0">
                          <a:solidFill>
                            <a:schemeClr val="dk1"/>
                          </a:solidFill>
                          <a:effectLst/>
                          <a:latin typeface="+mn-lt"/>
                          <a:ea typeface="+mn-ea"/>
                          <a:cs typeface="Arial" pitchFamily="34" charset="0"/>
                        </a:rPr>
                        <a:t>,</a:t>
                      </a:r>
                      <a:r>
                        <a:rPr lang="en-US" sz="1400" b="0" i="0" baseline="0" dirty="0">
                          <a:solidFill>
                            <a:schemeClr val="dk1"/>
                          </a:solidFill>
                          <a:effectLst/>
                          <a:latin typeface="+mn-lt"/>
                          <a:ea typeface="+mn-ea"/>
                          <a:cs typeface="Arial" pitchFamily="34" charset="0"/>
                        </a:rPr>
                        <a:t> and </a:t>
                      </a:r>
                      <a:r>
                        <a:rPr lang="en-US" sz="1400" b="0" i="0" dirty="0">
                          <a:solidFill>
                            <a:schemeClr val="dk1"/>
                          </a:solidFill>
                          <a:effectLst/>
                          <a:latin typeface="+mn-lt"/>
                          <a:ea typeface="+mn-ea"/>
                          <a:cs typeface="Arial" pitchFamily="34" charset="0"/>
                        </a:rPr>
                        <a:t>is improved by </a:t>
                      </a:r>
                      <a:r>
                        <a:rPr lang="en-US" sz="1400" b="0" i="0" u="sng" dirty="0">
                          <a:solidFill>
                            <a:schemeClr val="dk1"/>
                          </a:solidFill>
                          <a:effectLst/>
                          <a:latin typeface="+mn-lt"/>
                          <a:ea typeface="+mn-ea"/>
                          <a:cs typeface="Arial" pitchFamily="34" charset="0"/>
                        </a:rPr>
                        <a:t>coating the surface with a </a:t>
                      </a:r>
                      <a:r>
                        <a:rPr lang="en-US" sz="1400" b="0" i="0" u="sng" dirty="0" err="1">
                          <a:solidFill>
                            <a:schemeClr val="dk1"/>
                          </a:solidFill>
                          <a:effectLst/>
                          <a:latin typeface="+mn-lt"/>
                          <a:ea typeface="+mn-ea"/>
                          <a:cs typeface="Arial" pitchFamily="34" charset="0"/>
                        </a:rPr>
                        <a:t>sulfonyl</a:t>
                      </a:r>
                      <a:r>
                        <a:rPr lang="en-US" sz="1400" b="0" i="0" u="sng" dirty="0">
                          <a:solidFill>
                            <a:schemeClr val="dk1"/>
                          </a:solidFill>
                          <a:effectLst/>
                          <a:latin typeface="+mn-lt"/>
                          <a:ea typeface="+mn-ea"/>
                          <a:cs typeface="Arial" pitchFamily="34" charset="0"/>
                        </a:rPr>
                        <a:t>-containing compound, such as poly(1,4-phenylene ether-ether-</a:t>
                      </a:r>
                      <a:r>
                        <a:rPr lang="en-US" sz="1400" b="0" i="0" u="sng" dirty="0" err="1">
                          <a:solidFill>
                            <a:schemeClr val="dk1"/>
                          </a:solidFill>
                          <a:effectLst/>
                          <a:latin typeface="+mn-lt"/>
                          <a:ea typeface="+mn-ea"/>
                          <a:cs typeface="Arial" pitchFamily="34" charset="0"/>
                        </a:rPr>
                        <a:t>sulfone</a:t>
                      </a:r>
                      <a:r>
                        <a:rPr lang="en-US" sz="1400" b="0" i="0" dirty="0">
                          <a:solidFill>
                            <a:schemeClr val="dk1"/>
                          </a:solidFill>
                          <a:effectLst/>
                          <a:latin typeface="+mn-lt"/>
                          <a:ea typeface="+mn-ea"/>
                          <a:cs typeface="Arial" pitchFamily="34" charset="0"/>
                        </a:rPr>
                        <a:t>)</a:t>
                      </a:r>
                      <a:r>
                        <a:rPr lang="en-US" sz="1400" b="0" i="0" baseline="0" dirty="0">
                          <a:solidFill>
                            <a:schemeClr val="dk1"/>
                          </a:solidFill>
                          <a:effectLst/>
                          <a:latin typeface="+mn-lt"/>
                          <a:ea typeface="+mn-ea"/>
                          <a:cs typeface="Arial" pitchFamily="34" charset="0"/>
                        </a:rPr>
                        <a:t> which </a:t>
                      </a:r>
                      <a:r>
                        <a:rPr lang="en-US" sz="1400" b="0" i="0" dirty="0">
                          <a:solidFill>
                            <a:schemeClr val="dk1"/>
                          </a:solidFill>
                          <a:effectLst/>
                          <a:latin typeface="+mn-lt"/>
                          <a:ea typeface="+mn-ea"/>
                          <a:cs typeface="Arial" pitchFamily="34" charset="0"/>
                        </a:rPr>
                        <a:t>inhibits the reactivity of the </a:t>
                      </a:r>
                      <a:r>
                        <a:rPr lang="en-US" sz="1400" b="0" i="0" u="none" strike="noStrike" dirty="0">
                          <a:solidFill>
                            <a:schemeClr val="dk1"/>
                          </a:solidFill>
                          <a:effectLst/>
                          <a:latin typeface="+mn-lt"/>
                          <a:ea typeface="+mn-ea"/>
                          <a:cs typeface="Arial" pitchFamily="34" charset="0"/>
                        </a:rPr>
                        <a:t>electrolyte </a:t>
                      </a:r>
                      <a:r>
                        <a:rPr lang="en-US" sz="1400" b="0" i="0" dirty="0">
                          <a:solidFill>
                            <a:schemeClr val="dk1"/>
                          </a:solidFill>
                          <a:effectLst/>
                          <a:latin typeface="+mn-lt"/>
                          <a:ea typeface="+mn-ea"/>
                          <a:cs typeface="Arial" pitchFamily="34" charset="0"/>
                        </a:rPr>
                        <a:t>with the oxidized electrode surface while allowing </a:t>
                      </a:r>
                      <a:r>
                        <a:rPr lang="en-US" sz="1400" b="0" i="0" u="none" strike="noStrike" dirty="0">
                          <a:solidFill>
                            <a:schemeClr val="dk1"/>
                          </a:solidFill>
                          <a:effectLst/>
                          <a:latin typeface="+mn-lt"/>
                          <a:ea typeface="+mn-ea"/>
                          <a:cs typeface="Arial" pitchFamily="34" charset="0"/>
                        </a:rPr>
                        <a:t>lithium</a:t>
                      </a:r>
                      <a:r>
                        <a:rPr lang="en-US" sz="1400" b="0" i="0" dirty="0">
                          <a:solidFill>
                            <a:schemeClr val="dk1"/>
                          </a:solidFill>
                          <a:effectLst/>
                          <a:latin typeface="+mn-lt"/>
                          <a:ea typeface="+mn-ea"/>
                          <a:cs typeface="Arial" pitchFamily="34" charset="0"/>
                        </a:rPr>
                        <a:t> ion conduction.</a:t>
                      </a:r>
                      <a:endParaRPr lang="en-US" sz="1400" b="0" i="0" u="none" strike="noStrike" dirty="0">
                        <a:solidFill>
                          <a:srgbClr val="000000"/>
                        </a:solidFill>
                        <a:latin typeface="+mn-lt"/>
                        <a:cs typeface="Arial" pitchFamily="34" charset="0"/>
                      </a:endParaRPr>
                    </a:p>
                  </a:txBody>
                  <a:tcPr marL="9525" marR="9525" marT="9525" marB="0" anchor="ctr"/>
                </a:tc>
                <a:extLst>
                  <a:ext uri="{0D108BD9-81ED-4DB2-BD59-A6C34878D82A}">
                    <a16:rowId xmlns:a16="http://schemas.microsoft.com/office/drawing/2014/main" val="10002"/>
                  </a:ext>
                </a:extLst>
              </a:tr>
            </a:tbl>
          </a:graphicData>
        </a:graphic>
      </p:graphicFrame>
      <p:sp>
        <p:nvSpPr>
          <p:cNvPr id="17" name="Rectangle 16"/>
          <p:cNvSpPr/>
          <p:nvPr/>
        </p:nvSpPr>
        <p:spPr>
          <a:xfrm>
            <a:off x="189016" y="1073228"/>
            <a:ext cx="1792184" cy="338554"/>
          </a:xfrm>
          <a:prstGeom prst="rect">
            <a:avLst/>
          </a:prstGeom>
        </p:spPr>
        <p:txBody>
          <a:bodyPr wrap="square">
            <a:spAutoFit/>
          </a:bodyPr>
          <a:lstStyle/>
          <a:p>
            <a:pPr algn="just"/>
            <a:r>
              <a:rPr lang="en-IN" sz="1600" b="1" dirty="0">
                <a:latin typeface="Calibri (Body)"/>
              </a:rPr>
              <a:t>Key Patents</a:t>
            </a:r>
          </a:p>
        </p:txBody>
      </p:sp>
      <p:sp>
        <p:nvSpPr>
          <p:cNvPr id="24" name="Slide Number Placeholder 23"/>
          <p:cNvSpPr>
            <a:spLocks noGrp="1"/>
          </p:cNvSpPr>
          <p:nvPr>
            <p:ph type="sldNum" sz="quarter" idx="12"/>
          </p:nvPr>
        </p:nvSpPr>
        <p:spPr/>
        <p:txBody>
          <a:bodyPr/>
          <a:lstStyle/>
          <a:p>
            <a:pPr>
              <a:defRPr/>
            </a:pPr>
            <a:fld id="{46318E3D-C770-4D91-B40E-7E88DA3097BF}" type="slidenum">
              <a:rPr lang="en-IN" smtClean="0"/>
              <a:pPr>
                <a:defRPr/>
              </a:pPr>
              <a:t>22</a:t>
            </a:fld>
            <a:endParaRPr lang="en-IN"/>
          </a:p>
        </p:txBody>
      </p:sp>
      <p:sp>
        <p:nvSpPr>
          <p:cNvPr id="21" name="object 6"/>
          <p:cNvSpPr txBox="1">
            <a:spLocks noGrp="1"/>
          </p:cNvSpPr>
          <p:nvPr>
            <p:ph type="title"/>
          </p:nvPr>
        </p:nvSpPr>
        <p:spPr>
          <a:xfrm>
            <a:off x="238125" y="316468"/>
            <a:ext cx="7229475" cy="369332"/>
          </a:xfrm>
        </p:spPr>
        <p:txBody>
          <a:bodyPr wrap="square" rtlCol="0">
            <a:spAutoFit/>
          </a:bodyPr>
          <a:lstStyle/>
          <a:p>
            <a:pPr marL="342900" indent="-342900" eaLnBrk="1" fontAlgn="auto" hangingPunct="1">
              <a:spcBef>
                <a:spcPct val="20000"/>
              </a:spcBef>
              <a:spcAft>
                <a:spcPts val="0"/>
              </a:spcAft>
              <a:defRPr/>
            </a:pPr>
            <a:r>
              <a:rPr lang="en-US" sz="2400" b="1" kern="1200" dirty="0">
                <a:solidFill>
                  <a:schemeClr val="bg1"/>
                </a:solidFill>
                <a:ea typeface="+mn-ea"/>
                <a:cs typeface="Arial" pitchFamily="34" charset="0"/>
              </a:rPr>
              <a:t>Patent Portfolio Analysis </a:t>
            </a:r>
            <a:r>
              <a:rPr lang="en-US" sz="2400" b="1" spc="-10" dirty="0">
                <a:solidFill>
                  <a:schemeClr val="bg1"/>
                </a:solidFill>
                <a:cs typeface="Arial" pitchFamily="34" charset="0"/>
              </a:rPr>
              <a:t>– Johnson Controls </a:t>
            </a:r>
            <a:endParaRPr sz="2400" spc="-10" dirty="0">
              <a:solidFill>
                <a:schemeClr val="bg1"/>
              </a:solidFill>
              <a:cs typeface="Arial" pitchFamily="34" charset="0"/>
            </a:endParaRPr>
          </a:p>
        </p:txBody>
      </p:sp>
      <p:pic>
        <p:nvPicPr>
          <p:cNvPr id="22" name="Picture 2" descr="jci-logo"/>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543800" y="76200"/>
            <a:ext cx="1524000" cy="6499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1051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286034" y="198536"/>
            <a:ext cx="6952966" cy="430887"/>
          </a:xfrm>
        </p:spPr>
        <p:txBody>
          <a:bodyPr wrap="square" rtlCol="0">
            <a:spAutoFit/>
          </a:bodyPr>
          <a:lstStyle/>
          <a:p>
            <a:pPr marL="342900" indent="-342900" eaLnBrk="1" fontAlgn="auto" hangingPunct="1">
              <a:spcBef>
                <a:spcPct val="20000"/>
              </a:spcBef>
              <a:spcAft>
                <a:spcPts val="0"/>
              </a:spcAft>
              <a:defRPr/>
            </a:pPr>
            <a:r>
              <a:rPr lang="en-US" sz="2800" b="1" kern="1200" dirty="0">
                <a:solidFill>
                  <a:schemeClr val="bg1"/>
                </a:solidFill>
                <a:ea typeface="+mn-ea"/>
                <a:cs typeface="Arial" pitchFamily="34" charset="0"/>
              </a:rPr>
              <a:t>Patent Portfolio Analysis </a:t>
            </a:r>
            <a:r>
              <a:rPr lang="en-US" sz="2800" b="1" spc="-10" dirty="0">
                <a:solidFill>
                  <a:schemeClr val="bg1"/>
                </a:solidFill>
                <a:cs typeface="Arial" pitchFamily="34" charset="0"/>
              </a:rPr>
              <a:t>– HITACHI</a:t>
            </a:r>
            <a:endParaRPr sz="2800" spc="-10" dirty="0">
              <a:solidFill>
                <a:schemeClr val="bg1"/>
              </a:solidFill>
              <a:cs typeface="Arial" pitchFamily="34" charset="0"/>
            </a:endParaRPr>
          </a:p>
        </p:txBody>
      </p:sp>
      <p:sp>
        <p:nvSpPr>
          <p:cNvPr id="16" name="Slide Number Placeholder 15"/>
          <p:cNvSpPr>
            <a:spLocks noGrp="1"/>
          </p:cNvSpPr>
          <p:nvPr>
            <p:ph type="sldNum" sz="quarter" idx="12"/>
          </p:nvPr>
        </p:nvSpPr>
        <p:spPr/>
        <p:txBody>
          <a:bodyPr/>
          <a:lstStyle/>
          <a:p>
            <a:pPr>
              <a:defRPr/>
            </a:pPr>
            <a:fld id="{46318E3D-C770-4D91-B40E-7E88DA3097BF}" type="slidenum">
              <a:rPr lang="en-IN" smtClean="0"/>
              <a:pPr>
                <a:defRPr/>
              </a:pPr>
              <a:t>23</a:t>
            </a:fld>
            <a:endParaRPr lang="en-IN"/>
          </a:p>
        </p:txBody>
      </p:sp>
      <p:sp>
        <p:nvSpPr>
          <p:cNvPr id="4" name="Rectangle 3"/>
          <p:cNvSpPr/>
          <p:nvPr/>
        </p:nvSpPr>
        <p:spPr>
          <a:xfrm>
            <a:off x="3352800" y="1219200"/>
            <a:ext cx="2082621" cy="507831"/>
          </a:xfrm>
          <a:prstGeom prst="rect">
            <a:avLst/>
          </a:prstGeom>
        </p:spPr>
        <p:txBody>
          <a:bodyPr wrap="none">
            <a:spAutoFit/>
          </a:bodyPr>
          <a:lstStyle/>
          <a:p>
            <a:pPr algn="just">
              <a:lnSpc>
                <a:spcPct val="150000"/>
              </a:lnSpc>
            </a:pPr>
            <a:r>
              <a:rPr lang="en-IN" b="1" dirty="0">
                <a:solidFill>
                  <a:srgbClr val="C00000"/>
                </a:solidFill>
                <a:latin typeface="Calibri (Body)"/>
              </a:rPr>
              <a:t>Company Profile </a:t>
            </a:r>
          </a:p>
        </p:txBody>
      </p:sp>
      <p:sp>
        <p:nvSpPr>
          <p:cNvPr id="23" name="Rectangle 22"/>
          <p:cNvSpPr/>
          <p:nvPr/>
        </p:nvSpPr>
        <p:spPr>
          <a:xfrm>
            <a:off x="7334250" y="0"/>
            <a:ext cx="1809750" cy="86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11266" name="Picture 2" descr="Hitachi - Inspire the Nex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34250" y="155774"/>
            <a:ext cx="1809750" cy="552451"/>
          </a:xfrm>
          <a:prstGeom prst="rect">
            <a:avLst/>
          </a:prstGeom>
          <a:noFill/>
          <a:extLst>
            <a:ext uri="{909E8E84-426E-40DD-AFC4-6F175D3DCCD1}">
              <a14:hiddenFill xmlns:a14="http://schemas.microsoft.com/office/drawing/2010/main">
                <a:solidFill>
                  <a:srgbClr val="FFFFFF"/>
                </a:solidFill>
              </a14:hiddenFill>
            </a:ext>
          </a:extLst>
        </p:spPr>
      </p:pic>
      <p:sp>
        <p:nvSpPr>
          <p:cNvPr id="29" name="Rounded Rectangle 28"/>
          <p:cNvSpPr/>
          <p:nvPr/>
        </p:nvSpPr>
        <p:spPr>
          <a:xfrm>
            <a:off x="304800" y="3581400"/>
            <a:ext cx="4116622" cy="25908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0" name="Rectangle 29"/>
          <p:cNvSpPr/>
          <p:nvPr/>
        </p:nvSpPr>
        <p:spPr>
          <a:xfrm>
            <a:off x="381000" y="1600200"/>
            <a:ext cx="8153400" cy="1477328"/>
          </a:xfrm>
          <a:prstGeom prst="rect">
            <a:avLst/>
          </a:prstGeom>
          <a:noFill/>
        </p:spPr>
        <p:txBody>
          <a:bodyPr wrap="square">
            <a:spAutoFit/>
          </a:bodyPr>
          <a:lstStyle/>
          <a:p>
            <a:pPr algn="just">
              <a:lnSpc>
                <a:spcPct val="150000"/>
              </a:lnSpc>
              <a:buFont typeface="Wingdings" pitchFamily="2" charset="2"/>
              <a:buChar char="§"/>
            </a:pPr>
            <a:r>
              <a:rPr lang="en-US" sz="1200" dirty="0"/>
              <a:t> Hitachi supplies lithium-ion batteries with a proven track record for a wide range of vehicle models as well as batteries for plug-in hybrid vehicles and electric vehicles.. </a:t>
            </a:r>
          </a:p>
          <a:p>
            <a:pPr algn="just">
              <a:lnSpc>
                <a:spcPct val="150000"/>
              </a:lnSpc>
              <a:buFont typeface="Wingdings" pitchFamily="2" charset="2"/>
              <a:buChar char="§"/>
            </a:pPr>
            <a:r>
              <a:rPr lang="en-US" sz="1200" dirty="0"/>
              <a:t> The Hitachi's R&amp;D Group is developing battery of "long operating life", "high power", "high energy density", "high durability", "safety", and "low cost" for automotive applications. These batteries are now widely used in hybrid electric small-sized trucks, buses and hybrid railway motorcars.</a:t>
            </a:r>
            <a:endParaRPr lang="en-IN" sz="1200" b="1" dirty="0"/>
          </a:p>
        </p:txBody>
      </p:sp>
      <p:sp>
        <p:nvSpPr>
          <p:cNvPr id="31" name="Rounded Rectangle 30"/>
          <p:cNvSpPr/>
          <p:nvPr/>
        </p:nvSpPr>
        <p:spPr>
          <a:xfrm>
            <a:off x="228600" y="1295400"/>
            <a:ext cx="8526672" cy="1905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2" name="Rounded Rectangle 31"/>
          <p:cNvSpPr/>
          <p:nvPr/>
        </p:nvSpPr>
        <p:spPr>
          <a:xfrm>
            <a:off x="4572000" y="3581401"/>
            <a:ext cx="4114800" cy="25908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19" name="Picture 2"/>
          <p:cNvPicPr>
            <a:picLocks noChangeAspect="1" noChangeArrowheads="1"/>
          </p:cNvPicPr>
          <p:nvPr/>
        </p:nvPicPr>
        <p:blipFill>
          <a:blip r:embed="rId3" cstate="print"/>
          <a:srcRect/>
          <a:stretch>
            <a:fillRect/>
          </a:stretch>
        </p:blipFill>
        <p:spPr bwMode="auto">
          <a:xfrm>
            <a:off x="152400" y="6324600"/>
            <a:ext cx="1066800" cy="349250"/>
          </a:xfrm>
          <a:prstGeom prst="rect">
            <a:avLst/>
          </a:prstGeom>
          <a:noFill/>
          <a:ln w="9525">
            <a:noFill/>
            <a:miter lim="800000"/>
            <a:headEnd/>
            <a:tailEnd/>
          </a:ln>
        </p:spPr>
      </p:pic>
      <p:graphicFrame>
        <p:nvGraphicFramePr>
          <p:cNvPr id="17" name="Chart 16"/>
          <p:cNvGraphicFramePr>
            <a:graphicFrameLocks/>
          </p:cNvGraphicFramePr>
          <p:nvPr>
            <p:extLst>
              <p:ext uri="{D42A27DB-BD31-4B8C-83A1-F6EECF244321}">
                <p14:modId xmlns:p14="http://schemas.microsoft.com/office/powerpoint/2010/main" val="2683448110"/>
              </p:ext>
            </p:extLst>
          </p:nvPr>
        </p:nvGraphicFramePr>
        <p:xfrm>
          <a:off x="381000" y="3810000"/>
          <a:ext cx="3787822" cy="3048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1" name="Chart 20"/>
          <p:cNvGraphicFramePr>
            <a:graphicFrameLocks/>
          </p:cNvGraphicFramePr>
          <p:nvPr>
            <p:extLst>
              <p:ext uri="{D42A27DB-BD31-4B8C-83A1-F6EECF244321}">
                <p14:modId xmlns:p14="http://schemas.microsoft.com/office/powerpoint/2010/main" val="3327586950"/>
              </p:ext>
            </p:extLst>
          </p:nvPr>
        </p:nvGraphicFramePr>
        <p:xfrm>
          <a:off x="4800600" y="3733800"/>
          <a:ext cx="3734711" cy="28956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8753026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pic>
        <p:nvPicPr>
          <p:cNvPr id="20492" name="Picture 2"/>
          <p:cNvPicPr>
            <a:picLocks noChangeAspect="1" noChangeArrowheads="1"/>
          </p:cNvPicPr>
          <p:nvPr/>
        </p:nvPicPr>
        <p:blipFill>
          <a:blip r:embed="rId2" cstate="print"/>
          <a:srcRect/>
          <a:stretch>
            <a:fillRect/>
          </a:stretch>
        </p:blipFill>
        <p:spPr bwMode="auto">
          <a:xfrm>
            <a:off x="152400" y="64008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dirty="0"/>
              <a:t>Patent Searching | Research and Analytics | Patent Prosecution/Preparation Support | Litigation and E-Discovery | IP Valuation |  Patent Portfolio Watch</a:t>
            </a:r>
          </a:p>
        </p:txBody>
      </p:sp>
      <p:graphicFrame>
        <p:nvGraphicFramePr>
          <p:cNvPr id="16" name="Table 15"/>
          <p:cNvGraphicFramePr>
            <a:graphicFrameLocks noGrp="1"/>
          </p:cNvGraphicFramePr>
          <p:nvPr>
            <p:extLst>
              <p:ext uri="{D42A27DB-BD31-4B8C-83A1-F6EECF244321}">
                <p14:modId xmlns:p14="http://schemas.microsoft.com/office/powerpoint/2010/main" val="3210311786"/>
              </p:ext>
            </p:extLst>
          </p:nvPr>
        </p:nvGraphicFramePr>
        <p:xfrm>
          <a:off x="152400" y="1527174"/>
          <a:ext cx="8686800" cy="4175425"/>
        </p:xfrm>
        <a:graphic>
          <a:graphicData uri="http://schemas.openxmlformats.org/drawingml/2006/table">
            <a:tbl>
              <a:tblPr firstRow="1" bandRow="1">
                <a:tableStyleId>{5C22544A-7EE6-4342-B048-85BDC9FD1C3A}</a:tableStyleId>
              </a:tblPr>
              <a:tblGrid>
                <a:gridCol w="1676400">
                  <a:extLst>
                    <a:ext uri="{9D8B030D-6E8A-4147-A177-3AD203B41FA5}">
                      <a16:colId xmlns:a16="http://schemas.microsoft.com/office/drawing/2014/main" val="20000"/>
                    </a:ext>
                  </a:extLst>
                </a:gridCol>
                <a:gridCol w="7010400">
                  <a:extLst>
                    <a:ext uri="{9D8B030D-6E8A-4147-A177-3AD203B41FA5}">
                      <a16:colId xmlns:a16="http://schemas.microsoft.com/office/drawing/2014/main" val="20001"/>
                    </a:ext>
                  </a:extLst>
                </a:gridCol>
              </a:tblGrid>
              <a:tr h="315895">
                <a:tc>
                  <a:txBody>
                    <a:bodyPr/>
                    <a:lstStyle/>
                    <a:p>
                      <a:pPr algn="ctr"/>
                      <a:r>
                        <a:rPr lang="en-US" sz="1400" dirty="0">
                          <a:latin typeface="+mn-lt"/>
                        </a:rPr>
                        <a:t>Patent No.</a:t>
                      </a:r>
                    </a:p>
                  </a:txBody>
                  <a:tcPr anchor="ctr"/>
                </a:tc>
                <a:tc>
                  <a:txBody>
                    <a:bodyPr/>
                    <a:lstStyle/>
                    <a:p>
                      <a:pPr algn="ctr"/>
                      <a:r>
                        <a:rPr lang="en-US" sz="1400" dirty="0">
                          <a:latin typeface="+mn-lt"/>
                        </a:rPr>
                        <a:t>Novel Features</a:t>
                      </a:r>
                    </a:p>
                  </a:txBody>
                  <a:tcPr anchor="ctr"/>
                </a:tc>
                <a:extLst>
                  <a:ext uri="{0D108BD9-81ED-4DB2-BD59-A6C34878D82A}">
                    <a16:rowId xmlns:a16="http://schemas.microsoft.com/office/drawing/2014/main" val="10000"/>
                  </a:ext>
                </a:extLst>
              </a:tr>
              <a:tr h="315895">
                <a:tc>
                  <a:txBody>
                    <a:bodyPr/>
                    <a:lstStyle/>
                    <a:p>
                      <a:pPr algn="ctr" fontAlgn="t"/>
                      <a:r>
                        <a:rPr lang="en-IN" sz="1400" b="1" i="0" u="sng" strike="noStrike" dirty="0">
                          <a:solidFill>
                            <a:srgbClr val="0000FF"/>
                          </a:solidFill>
                          <a:effectLst/>
                          <a:latin typeface="+mn-lt"/>
                          <a:cs typeface="Arial" pitchFamily="34" charset="0"/>
                          <a:hlinkClick r:id="rId3"/>
                        </a:rPr>
                        <a:t>JP05693998B2</a:t>
                      </a:r>
                      <a:endParaRPr lang="en-IN" sz="1400" b="1" i="0" u="sng" strike="noStrike" dirty="0">
                        <a:solidFill>
                          <a:srgbClr val="0000FF"/>
                        </a:solidFill>
                        <a:effectLst/>
                        <a:latin typeface="+mn-lt"/>
                        <a:cs typeface="Arial" pitchFamily="34" charset="0"/>
                      </a:endParaRPr>
                    </a:p>
                  </a:txBody>
                  <a:tcPr marL="9525" marR="9525" marT="9525" marB="0" anchor="ctr"/>
                </a:tc>
                <a:tc>
                  <a:txBody>
                    <a:bodyPr/>
                    <a:lstStyle/>
                    <a:p>
                      <a:pPr marL="0" marR="0" indent="0" algn="just" defTabSz="914400" eaLnBrk="1" fontAlgn="b" latinLnBrk="0" hangingPunct="1">
                        <a:lnSpc>
                          <a:spcPct val="150000"/>
                        </a:lnSpc>
                        <a:spcBef>
                          <a:spcPts val="0"/>
                        </a:spcBef>
                        <a:spcAft>
                          <a:spcPts val="0"/>
                        </a:spcAft>
                        <a:buClrTx/>
                        <a:buSzTx/>
                        <a:buFontTx/>
                        <a:buNone/>
                        <a:tabLst/>
                        <a:defRPr/>
                      </a:pPr>
                      <a:r>
                        <a:rPr lang="en-US" sz="1400" b="0" i="0" u="none" strike="noStrike" dirty="0">
                          <a:solidFill>
                            <a:srgbClr val="000000"/>
                          </a:solidFill>
                          <a:latin typeface="+mn-lt"/>
                          <a:cs typeface="Arial" pitchFamily="34" charset="0"/>
                        </a:rPr>
                        <a:t>The</a:t>
                      </a:r>
                      <a:r>
                        <a:rPr lang="en-US" sz="1400" b="0" i="0" u="none" strike="noStrike" baseline="0" dirty="0">
                          <a:solidFill>
                            <a:srgbClr val="000000"/>
                          </a:solidFill>
                          <a:latin typeface="+mn-lt"/>
                          <a:cs typeface="Arial" pitchFamily="34" charset="0"/>
                        </a:rPr>
                        <a:t> invention related to Li ion battery includes  </a:t>
                      </a:r>
                      <a:r>
                        <a:rPr lang="en-US" sz="1400" b="0" i="0" dirty="0">
                          <a:solidFill>
                            <a:schemeClr val="dk1"/>
                          </a:solidFill>
                          <a:effectLst/>
                          <a:latin typeface="+mn-lt"/>
                          <a:ea typeface="+mn-ea"/>
                          <a:cs typeface="Arial" pitchFamily="34" charset="0"/>
                        </a:rPr>
                        <a:t>a </a:t>
                      </a:r>
                      <a:r>
                        <a:rPr lang="en-US" sz="1400" b="0" i="0" u="sng" strike="noStrike" dirty="0">
                          <a:solidFill>
                            <a:schemeClr val="dk1"/>
                          </a:solidFill>
                          <a:effectLst/>
                          <a:latin typeface="+mn-lt"/>
                          <a:ea typeface="+mn-ea"/>
                          <a:cs typeface="Arial" pitchFamily="34" charset="0"/>
                        </a:rPr>
                        <a:t>positive</a:t>
                      </a:r>
                      <a:r>
                        <a:rPr lang="en-US" sz="1400" b="0" i="0" u="sng" dirty="0">
                          <a:solidFill>
                            <a:schemeClr val="dk1"/>
                          </a:solidFill>
                          <a:effectLst/>
                          <a:latin typeface="+mn-lt"/>
                          <a:ea typeface="+mn-ea"/>
                          <a:cs typeface="Arial" pitchFamily="34" charset="0"/>
                        </a:rPr>
                        <a:t> electrode</a:t>
                      </a:r>
                      <a:r>
                        <a:rPr lang="en-US" sz="1400" b="0" i="0" dirty="0">
                          <a:solidFill>
                            <a:schemeClr val="dk1"/>
                          </a:solidFill>
                          <a:effectLst/>
                          <a:latin typeface="+mn-lt"/>
                          <a:ea typeface="+mn-ea"/>
                          <a:cs typeface="Arial" pitchFamily="34" charset="0"/>
                        </a:rPr>
                        <a:t>, a </a:t>
                      </a:r>
                      <a:r>
                        <a:rPr lang="en-US" sz="1400" b="0" i="0" u="none" strike="noStrike" dirty="0">
                          <a:solidFill>
                            <a:schemeClr val="dk1"/>
                          </a:solidFill>
                          <a:effectLst/>
                          <a:latin typeface="+mn-lt"/>
                          <a:ea typeface="+mn-ea"/>
                          <a:cs typeface="Arial" pitchFamily="34" charset="0"/>
                        </a:rPr>
                        <a:t>negative</a:t>
                      </a:r>
                      <a:r>
                        <a:rPr lang="en-US" sz="1400" b="0" i="0" dirty="0">
                          <a:solidFill>
                            <a:schemeClr val="dk1"/>
                          </a:solidFill>
                          <a:effectLst/>
                          <a:latin typeface="+mn-lt"/>
                          <a:ea typeface="+mn-ea"/>
                          <a:cs typeface="Arial" pitchFamily="34" charset="0"/>
                        </a:rPr>
                        <a:t> electrode, a separator sandwiched between them. The </a:t>
                      </a:r>
                      <a:r>
                        <a:rPr lang="en-US" sz="1400" b="0" i="0" u="sng" strike="noStrike" dirty="0">
                          <a:solidFill>
                            <a:schemeClr val="dk1"/>
                          </a:solidFill>
                          <a:effectLst/>
                          <a:latin typeface="+mn-lt"/>
                          <a:ea typeface="+mn-ea"/>
                          <a:cs typeface="Arial" pitchFamily="34" charset="0"/>
                        </a:rPr>
                        <a:t>positive</a:t>
                      </a:r>
                      <a:r>
                        <a:rPr lang="en-US" sz="1400" b="0" i="0" u="sng" dirty="0">
                          <a:solidFill>
                            <a:schemeClr val="dk1"/>
                          </a:solidFill>
                          <a:effectLst/>
                          <a:latin typeface="+mn-lt"/>
                          <a:ea typeface="+mn-ea"/>
                          <a:cs typeface="Arial" pitchFamily="34" charset="0"/>
                        </a:rPr>
                        <a:t> </a:t>
                      </a:r>
                      <a:r>
                        <a:rPr lang="en-US" sz="1400" b="0" i="0" u="sng" strike="noStrike" dirty="0">
                          <a:solidFill>
                            <a:schemeClr val="dk1"/>
                          </a:solidFill>
                          <a:effectLst/>
                          <a:latin typeface="+mn-lt"/>
                          <a:ea typeface="+mn-ea"/>
                          <a:cs typeface="Arial" pitchFamily="34" charset="0"/>
                        </a:rPr>
                        <a:t>active</a:t>
                      </a:r>
                      <a:r>
                        <a:rPr lang="en-US" sz="1400" b="0" i="0" u="sng" dirty="0">
                          <a:solidFill>
                            <a:schemeClr val="dk1"/>
                          </a:solidFill>
                          <a:effectLst/>
                          <a:latin typeface="+mn-lt"/>
                          <a:ea typeface="+mn-ea"/>
                          <a:cs typeface="Arial" pitchFamily="34" charset="0"/>
                        </a:rPr>
                        <a:t> </a:t>
                      </a:r>
                      <a:r>
                        <a:rPr lang="en-US" sz="1400" b="0" i="0" u="sng" strike="noStrike" dirty="0">
                          <a:solidFill>
                            <a:schemeClr val="dk1"/>
                          </a:solidFill>
                          <a:effectLst/>
                          <a:latin typeface="+mn-lt"/>
                          <a:ea typeface="+mn-ea"/>
                          <a:cs typeface="Arial" pitchFamily="34" charset="0"/>
                        </a:rPr>
                        <a:t>material</a:t>
                      </a:r>
                      <a:r>
                        <a:rPr lang="en-US" sz="1400" b="0" i="0" u="sng" dirty="0">
                          <a:solidFill>
                            <a:schemeClr val="dk1"/>
                          </a:solidFill>
                          <a:effectLst/>
                          <a:latin typeface="+mn-lt"/>
                          <a:ea typeface="+mn-ea"/>
                          <a:cs typeface="Arial" pitchFamily="34" charset="0"/>
                        </a:rPr>
                        <a:t> is </a:t>
                      </a:r>
                      <a:r>
                        <a:rPr lang="en-US" sz="1400" b="0" i="0" u="sng" strike="noStrike" dirty="0">
                          <a:solidFill>
                            <a:schemeClr val="dk1"/>
                          </a:solidFill>
                          <a:effectLst/>
                          <a:latin typeface="+mn-lt"/>
                          <a:ea typeface="+mn-ea"/>
                          <a:cs typeface="Arial" pitchFamily="34" charset="0"/>
                        </a:rPr>
                        <a:t>nickel</a:t>
                      </a:r>
                      <a:r>
                        <a:rPr lang="en-US" sz="1400" b="0" i="0" u="sng" dirty="0">
                          <a:solidFill>
                            <a:schemeClr val="dk1"/>
                          </a:solidFill>
                          <a:effectLst/>
                          <a:latin typeface="+mn-lt"/>
                          <a:ea typeface="+mn-ea"/>
                          <a:cs typeface="Arial" pitchFamily="34" charset="0"/>
                        </a:rPr>
                        <a:t>-</a:t>
                      </a:r>
                      <a:r>
                        <a:rPr lang="en-US" sz="1400" b="0" i="0" u="sng" strike="noStrike" dirty="0">
                          <a:solidFill>
                            <a:schemeClr val="dk1"/>
                          </a:solidFill>
                          <a:effectLst/>
                          <a:latin typeface="+mn-lt"/>
                          <a:ea typeface="+mn-ea"/>
                          <a:cs typeface="Arial" pitchFamily="34" charset="0"/>
                        </a:rPr>
                        <a:t>manganese</a:t>
                      </a:r>
                      <a:r>
                        <a:rPr lang="en-US" sz="1400" b="0" i="0" u="sng" dirty="0">
                          <a:solidFill>
                            <a:schemeClr val="dk1"/>
                          </a:solidFill>
                          <a:effectLst/>
                          <a:latin typeface="+mn-lt"/>
                          <a:ea typeface="+mn-ea"/>
                          <a:cs typeface="Arial" pitchFamily="34" charset="0"/>
                        </a:rPr>
                        <a:t>-</a:t>
                      </a:r>
                      <a:r>
                        <a:rPr lang="en-US" sz="1400" b="0" i="0" u="sng" strike="noStrike" dirty="0">
                          <a:solidFill>
                            <a:schemeClr val="dk1"/>
                          </a:solidFill>
                          <a:effectLst/>
                          <a:latin typeface="+mn-lt"/>
                          <a:ea typeface="+mn-ea"/>
                          <a:cs typeface="Arial" pitchFamily="34" charset="0"/>
                        </a:rPr>
                        <a:t>cobalt</a:t>
                      </a:r>
                      <a:r>
                        <a:rPr lang="en-US" sz="1400" b="0" i="0" u="sng" dirty="0">
                          <a:solidFill>
                            <a:schemeClr val="dk1"/>
                          </a:solidFill>
                          <a:effectLst/>
                          <a:latin typeface="+mn-lt"/>
                          <a:ea typeface="+mn-ea"/>
                          <a:cs typeface="Arial" pitchFamily="34" charset="0"/>
                        </a:rPr>
                        <a:t> composite (NMC) </a:t>
                      </a:r>
                      <a:r>
                        <a:rPr lang="en-US" sz="1400" b="0" i="0" u="sng" strike="noStrike" dirty="0">
                          <a:solidFill>
                            <a:schemeClr val="dk1"/>
                          </a:solidFill>
                          <a:effectLst/>
                          <a:latin typeface="+mn-lt"/>
                          <a:ea typeface="+mn-ea"/>
                          <a:cs typeface="Arial" pitchFamily="34" charset="0"/>
                        </a:rPr>
                        <a:t>oxide with pore size of 10nm</a:t>
                      </a:r>
                      <a:r>
                        <a:rPr lang="en-US" sz="1400" b="0" i="0" u="sng" strike="noStrike" baseline="0" dirty="0">
                          <a:solidFill>
                            <a:schemeClr val="dk1"/>
                          </a:solidFill>
                          <a:effectLst/>
                          <a:latin typeface="+mn-lt"/>
                          <a:ea typeface="+mn-ea"/>
                          <a:cs typeface="Arial" pitchFamily="34" charset="0"/>
                        </a:rPr>
                        <a:t> to 1m</a:t>
                      </a:r>
                      <a:r>
                        <a:rPr lang="en-US" sz="1400" b="0" i="0" dirty="0">
                          <a:solidFill>
                            <a:schemeClr val="dk1"/>
                          </a:solidFill>
                          <a:effectLst/>
                          <a:latin typeface="+mn-lt"/>
                          <a:ea typeface="+mn-ea"/>
                          <a:cs typeface="Arial" pitchFamily="34" charset="0"/>
                        </a:rPr>
                        <a:t>. The invention</a:t>
                      </a:r>
                      <a:r>
                        <a:rPr lang="en-US" sz="1400" b="0" i="0" baseline="0" dirty="0">
                          <a:solidFill>
                            <a:schemeClr val="dk1"/>
                          </a:solidFill>
                          <a:effectLst/>
                          <a:latin typeface="+mn-lt"/>
                          <a:ea typeface="+mn-ea"/>
                          <a:cs typeface="Arial" pitchFamily="34" charset="0"/>
                        </a:rPr>
                        <a:t> described the </a:t>
                      </a:r>
                      <a:r>
                        <a:rPr lang="en-US" sz="1400" b="0" i="0" dirty="0">
                          <a:solidFill>
                            <a:schemeClr val="dk1"/>
                          </a:solidFill>
                          <a:effectLst/>
                          <a:latin typeface="+mn-lt"/>
                          <a:ea typeface="+mn-ea"/>
                          <a:cs typeface="Arial" pitchFamily="34" charset="0"/>
                        </a:rPr>
                        <a:t>method</a:t>
                      </a:r>
                      <a:r>
                        <a:rPr lang="en-US" sz="1400" b="0" i="0" baseline="0" dirty="0">
                          <a:solidFill>
                            <a:schemeClr val="dk1"/>
                          </a:solidFill>
                          <a:effectLst/>
                          <a:latin typeface="+mn-lt"/>
                          <a:ea typeface="+mn-ea"/>
                          <a:cs typeface="Arial" pitchFamily="34" charset="0"/>
                        </a:rPr>
                        <a:t> of making positive electrode by kneading the binder and solvent with active material and the process </a:t>
                      </a:r>
                      <a:r>
                        <a:rPr lang="en-US" sz="1400" b="0" i="0" u="sng" baseline="0" dirty="0">
                          <a:solidFill>
                            <a:schemeClr val="dk1"/>
                          </a:solidFill>
                          <a:effectLst/>
                          <a:latin typeface="+mn-lt"/>
                          <a:ea typeface="+mn-ea"/>
                          <a:cs typeface="Arial" pitchFamily="34" charset="0"/>
                        </a:rPr>
                        <a:t>helps in decrease  the internal </a:t>
                      </a:r>
                      <a:r>
                        <a:rPr lang="en-US" sz="1400" b="0" i="0" u="sng" dirty="0">
                          <a:solidFill>
                            <a:schemeClr val="dk1"/>
                          </a:solidFill>
                          <a:effectLst/>
                          <a:latin typeface="+mn-lt"/>
                          <a:ea typeface="+mn-ea"/>
                          <a:cs typeface="Arial" pitchFamily="34" charset="0"/>
                        </a:rPr>
                        <a:t>resistance</a:t>
                      </a:r>
                      <a:r>
                        <a:rPr lang="en-US" sz="1400" b="0" i="0" u="sng" baseline="0" dirty="0">
                          <a:solidFill>
                            <a:schemeClr val="dk1"/>
                          </a:solidFill>
                          <a:effectLst/>
                          <a:latin typeface="+mn-lt"/>
                          <a:ea typeface="+mn-ea"/>
                          <a:cs typeface="Arial" pitchFamily="34" charset="0"/>
                        </a:rPr>
                        <a:t> and ensure the reactive area of the active material </a:t>
                      </a:r>
                      <a:r>
                        <a:rPr lang="en-US" sz="1400" b="0" i="0" baseline="0" dirty="0">
                          <a:solidFill>
                            <a:schemeClr val="dk1"/>
                          </a:solidFill>
                          <a:effectLst/>
                          <a:latin typeface="+mn-lt"/>
                          <a:ea typeface="+mn-ea"/>
                          <a:cs typeface="Arial" pitchFamily="34" charset="0"/>
                        </a:rPr>
                        <a:t>, also </a:t>
                      </a:r>
                      <a:r>
                        <a:rPr lang="en-US" sz="1400" b="0" i="0" dirty="0">
                          <a:solidFill>
                            <a:schemeClr val="dk1"/>
                          </a:solidFill>
                          <a:effectLst/>
                          <a:latin typeface="+mn-lt"/>
                          <a:ea typeface="+mn-ea"/>
                          <a:cs typeface="Arial" pitchFamily="34" charset="0"/>
                        </a:rPr>
                        <a:t>preventing the </a:t>
                      </a:r>
                      <a:r>
                        <a:rPr lang="en-US" sz="1400" b="0" i="0" u="none" strike="noStrike" dirty="0">
                          <a:solidFill>
                            <a:schemeClr val="dk1"/>
                          </a:solidFill>
                          <a:effectLst/>
                          <a:latin typeface="+mn-lt"/>
                          <a:ea typeface="+mn-ea"/>
                          <a:cs typeface="Arial" pitchFamily="34" charset="0"/>
                        </a:rPr>
                        <a:t>active</a:t>
                      </a:r>
                      <a:r>
                        <a:rPr lang="en-US" sz="1400" b="0" i="0" dirty="0">
                          <a:solidFill>
                            <a:schemeClr val="dk1"/>
                          </a:solidFill>
                          <a:effectLst/>
                          <a:latin typeface="+mn-lt"/>
                          <a:ea typeface="+mn-ea"/>
                          <a:cs typeface="Arial" pitchFamily="34" charset="0"/>
                        </a:rPr>
                        <a:t> </a:t>
                      </a:r>
                      <a:r>
                        <a:rPr lang="en-US" sz="1400" b="0" i="0" u="none" strike="noStrike" dirty="0">
                          <a:solidFill>
                            <a:schemeClr val="dk1"/>
                          </a:solidFill>
                          <a:effectLst/>
                          <a:latin typeface="+mn-lt"/>
                          <a:ea typeface="+mn-ea"/>
                          <a:cs typeface="Arial" pitchFamily="34" charset="0"/>
                        </a:rPr>
                        <a:t>material </a:t>
                      </a:r>
                      <a:r>
                        <a:rPr lang="en-US" sz="1400" b="0" i="0" dirty="0">
                          <a:solidFill>
                            <a:schemeClr val="dk1"/>
                          </a:solidFill>
                          <a:effectLst/>
                          <a:latin typeface="+mn-lt"/>
                          <a:ea typeface="+mn-ea"/>
                          <a:cs typeface="Arial" pitchFamily="34" charset="0"/>
                        </a:rPr>
                        <a:t>from peeling. </a:t>
                      </a:r>
                      <a:endParaRPr lang="en-US" sz="1400" b="0" i="0" u="none" strike="noStrike" dirty="0">
                        <a:solidFill>
                          <a:srgbClr val="000000"/>
                        </a:solidFill>
                        <a:latin typeface="+mn-lt"/>
                        <a:cs typeface="Arial" pitchFamily="34" charset="0"/>
                      </a:endParaRPr>
                    </a:p>
                  </a:txBody>
                  <a:tcPr marL="9525" marR="9525" marT="9525" marB="0" anchor="ctr"/>
                </a:tc>
                <a:extLst>
                  <a:ext uri="{0D108BD9-81ED-4DB2-BD59-A6C34878D82A}">
                    <a16:rowId xmlns:a16="http://schemas.microsoft.com/office/drawing/2014/main" val="10001"/>
                  </a:ext>
                </a:extLst>
              </a:tr>
              <a:tr h="635641">
                <a:tc>
                  <a:txBody>
                    <a:bodyPr/>
                    <a:lstStyle/>
                    <a:p>
                      <a:pPr algn="ctr" fontAlgn="t"/>
                      <a:r>
                        <a:rPr lang="en-IN" sz="1400" b="1" i="0" u="sng" strike="noStrike" dirty="0">
                          <a:solidFill>
                            <a:srgbClr val="0000FF"/>
                          </a:solidFill>
                          <a:effectLst/>
                          <a:latin typeface="+mn-lt"/>
                          <a:cs typeface="Arial" pitchFamily="34" charset="0"/>
                          <a:hlinkClick r:id="rId4"/>
                        </a:rPr>
                        <a:t>JP2016062786A</a:t>
                      </a:r>
                      <a:endParaRPr lang="en-IN" sz="1400" b="1" i="0" u="sng" strike="noStrike" dirty="0">
                        <a:solidFill>
                          <a:srgbClr val="0000FF"/>
                        </a:solidFill>
                        <a:effectLst/>
                        <a:latin typeface="+mn-lt"/>
                        <a:cs typeface="Arial" pitchFamily="34" charset="0"/>
                      </a:endParaRPr>
                    </a:p>
                  </a:txBody>
                  <a:tcPr marL="9525" marR="9525" marT="9525" marB="0" anchor="ctr"/>
                </a:tc>
                <a:tc>
                  <a:txBody>
                    <a:bodyPr/>
                    <a:lstStyle/>
                    <a:p>
                      <a:pPr marL="0" marR="0" indent="0" algn="just" defTabSz="914400" eaLnBrk="1" fontAlgn="b" latinLnBrk="0" hangingPunct="1">
                        <a:lnSpc>
                          <a:spcPct val="150000"/>
                        </a:lnSpc>
                        <a:spcBef>
                          <a:spcPts val="0"/>
                        </a:spcBef>
                        <a:spcAft>
                          <a:spcPts val="0"/>
                        </a:spcAft>
                        <a:buClrTx/>
                        <a:buSzTx/>
                        <a:buFontTx/>
                        <a:buNone/>
                        <a:tabLst/>
                        <a:defRPr/>
                      </a:pPr>
                      <a:r>
                        <a:rPr lang="en-US" sz="1400" b="0" i="0" dirty="0">
                          <a:solidFill>
                            <a:schemeClr val="dk1"/>
                          </a:solidFill>
                          <a:effectLst/>
                          <a:latin typeface="+mn-lt"/>
                          <a:ea typeface="+mn-ea"/>
                          <a:cs typeface="Arial" pitchFamily="34" charset="0"/>
                        </a:rPr>
                        <a:t>The</a:t>
                      </a:r>
                      <a:r>
                        <a:rPr lang="en-US" sz="1400" b="0" i="0" baseline="0" dirty="0">
                          <a:solidFill>
                            <a:schemeClr val="dk1"/>
                          </a:solidFill>
                          <a:effectLst/>
                          <a:latin typeface="+mn-lt"/>
                          <a:ea typeface="+mn-ea"/>
                          <a:cs typeface="Arial" pitchFamily="34" charset="0"/>
                        </a:rPr>
                        <a:t> invention discloses </a:t>
                      </a:r>
                      <a:r>
                        <a:rPr lang="en-US" sz="1400" b="0" i="0" dirty="0">
                          <a:solidFill>
                            <a:schemeClr val="dk1"/>
                          </a:solidFill>
                          <a:effectLst/>
                          <a:latin typeface="+mn-lt"/>
                          <a:ea typeface="+mn-ea"/>
                          <a:cs typeface="Arial" pitchFamily="34" charset="0"/>
                        </a:rPr>
                        <a:t>a</a:t>
                      </a:r>
                      <a:r>
                        <a:rPr lang="en-US" sz="1400" b="0" i="0" u="sng" dirty="0">
                          <a:solidFill>
                            <a:schemeClr val="dk1"/>
                          </a:solidFill>
                          <a:effectLst/>
                          <a:latin typeface="+mn-lt"/>
                          <a:ea typeface="+mn-ea"/>
                          <a:cs typeface="Arial" pitchFamily="34" charset="0"/>
                        </a:rPr>
                        <a:t> </a:t>
                      </a:r>
                      <a:r>
                        <a:rPr lang="en-US" sz="1400" b="0" i="0" u="sng" strike="noStrike" dirty="0">
                          <a:solidFill>
                            <a:schemeClr val="dk1"/>
                          </a:solidFill>
                          <a:effectLst/>
                          <a:latin typeface="+mn-lt"/>
                          <a:ea typeface="+mn-ea"/>
                          <a:cs typeface="Arial" pitchFamily="34" charset="0"/>
                        </a:rPr>
                        <a:t>lithium</a:t>
                      </a:r>
                      <a:r>
                        <a:rPr lang="en-US" sz="1400" b="0" i="0" u="sng" dirty="0">
                          <a:solidFill>
                            <a:schemeClr val="dk1"/>
                          </a:solidFill>
                          <a:effectLst/>
                          <a:latin typeface="+mn-lt"/>
                          <a:ea typeface="+mn-ea"/>
                          <a:cs typeface="Arial" pitchFamily="34" charset="0"/>
                        </a:rPr>
                        <a:t> </a:t>
                      </a:r>
                      <a:r>
                        <a:rPr lang="en-US" sz="1400" b="0" i="0" u="sng" strike="noStrike" dirty="0">
                          <a:solidFill>
                            <a:schemeClr val="dk1"/>
                          </a:solidFill>
                          <a:effectLst/>
                          <a:latin typeface="+mn-lt"/>
                          <a:ea typeface="+mn-ea"/>
                          <a:cs typeface="Arial" pitchFamily="34" charset="0"/>
                        </a:rPr>
                        <a:t>nickel</a:t>
                      </a:r>
                      <a:r>
                        <a:rPr lang="en-US" sz="1400" b="0" i="0" u="sng" dirty="0">
                          <a:solidFill>
                            <a:schemeClr val="dk1"/>
                          </a:solidFill>
                          <a:effectLst/>
                          <a:latin typeface="+mn-lt"/>
                          <a:ea typeface="+mn-ea"/>
                          <a:cs typeface="Arial" pitchFamily="34" charset="0"/>
                        </a:rPr>
                        <a:t> </a:t>
                      </a:r>
                      <a:r>
                        <a:rPr lang="en-US" sz="1400" b="0" i="0" u="sng" strike="noStrike" dirty="0">
                          <a:solidFill>
                            <a:schemeClr val="dk1"/>
                          </a:solidFill>
                          <a:effectLst/>
                          <a:latin typeface="+mn-lt"/>
                          <a:ea typeface="+mn-ea"/>
                          <a:cs typeface="Arial" pitchFamily="34" charset="0"/>
                        </a:rPr>
                        <a:t>manganese</a:t>
                      </a:r>
                      <a:r>
                        <a:rPr lang="en-US" sz="1400" b="0" i="0" u="sng" dirty="0">
                          <a:solidFill>
                            <a:schemeClr val="dk1"/>
                          </a:solidFill>
                          <a:effectLst/>
                          <a:latin typeface="+mn-lt"/>
                          <a:ea typeface="+mn-ea"/>
                          <a:cs typeface="Arial" pitchFamily="34" charset="0"/>
                        </a:rPr>
                        <a:t> </a:t>
                      </a:r>
                      <a:r>
                        <a:rPr lang="en-US" sz="1400" b="0" i="0" u="sng" strike="noStrike" dirty="0">
                          <a:solidFill>
                            <a:schemeClr val="dk1"/>
                          </a:solidFill>
                          <a:effectLst/>
                          <a:latin typeface="+mn-lt"/>
                          <a:ea typeface="+mn-ea"/>
                          <a:cs typeface="Arial" pitchFamily="34" charset="0"/>
                        </a:rPr>
                        <a:t>cobalt </a:t>
                      </a:r>
                      <a:r>
                        <a:rPr lang="en-US" sz="1400" b="0" i="0" u="sng" dirty="0">
                          <a:solidFill>
                            <a:schemeClr val="dk1"/>
                          </a:solidFill>
                          <a:effectLst/>
                          <a:latin typeface="+mn-lt"/>
                          <a:ea typeface="+mn-ea"/>
                          <a:cs typeface="Arial" pitchFamily="34" charset="0"/>
                        </a:rPr>
                        <a:t>complex </a:t>
                      </a:r>
                      <a:r>
                        <a:rPr lang="en-US" sz="1400" b="0" i="0" u="sng" strike="noStrike" dirty="0">
                          <a:solidFill>
                            <a:schemeClr val="dk1"/>
                          </a:solidFill>
                          <a:effectLst/>
                          <a:latin typeface="+mn-lt"/>
                          <a:ea typeface="+mn-ea"/>
                          <a:cs typeface="Arial" pitchFamily="34" charset="0"/>
                        </a:rPr>
                        <a:t>oxide positive</a:t>
                      </a:r>
                      <a:r>
                        <a:rPr lang="en-US" sz="1400" b="0" i="0" u="sng" dirty="0">
                          <a:solidFill>
                            <a:schemeClr val="dk1"/>
                          </a:solidFill>
                          <a:effectLst/>
                          <a:latin typeface="+mn-lt"/>
                          <a:ea typeface="+mn-ea"/>
                          <a:cs typeface="Arial" pitchFamily="34" charset="0"/>
                        </a:rPr>
                        <a:t> electrode </a:t>
                      </a:r>
                      <a:r>
                        <a:rPr lang="en-US" sz="1400" b="0" i="0" dirty="0">
                          <a:solidFill>
                            <a:schemeClr val="dk1"/>
                          </a:solidFill>
                          <a:effectLst/>
                          <a:latin typeface="+mn-lt"/>
                          <a:ea typeface="+mn-ea"/>
                          <a:cs typeface="Arial" pitchFamily="34" charset="0"/>
                        </a:rPr>
                        <a:t>for a </a:t>
                      </a:r>
                      <a:r>
                        <a:rPr lang="en-US" sz="1400" b="0" i="0" u="none" strike="noStrike" dirty="0">
                          <a:solidFill>
                            <a:schemeClr val="dk1"/>
                          </a:solidFill>
                          <a:effectLst/>
                          <a:latin typeface="+mn-lt"/>
                          <a:ea typeface="+mn-ea"/>
                          <a:cs typeface="Arial" pitchFamily="34" charset="0"/>
                        </a:rPr>
                        <a:t>lithium</a:t>
                      </a:r>
                      <a:r>
                        <a:rPr lang="en-US" sz="1400" b="0" i="0" dirty="0">
                          <a:solidFill>
                            <a:schemeClr val="dk1"/>
                          </a:solidFill>
                          <a:effectLst/>
                          <a:latin typeface="+mn-lt"/>
                          <a:ea typeface="+mn-ea"/>
                          <a:cs typeface="Arial" pitchFamily="34" charset="0"/>
                        </a:rPr>
                        <a:t> ion secondary </a:t>
                      </a:r>
                      <a:r>
                        <a:rPr lang="en-US" sz="1400" b="0" i="0" u="none" strike="noStrike" dirty="0">
                          <a:solidFill>
                            <a:schemeClr val="dk1"/>
                          </a:solidFill>
                          <a:effectLst/>
                          <a:latin typeface="+mn-lt"/>
                          <a:ea typeface="+mn-ea"/>
                          <a:cs typeface="Arial" pitchFamily="34" charset="0"/>
                        </a:rPr>
                        <a:t>battery.  The </a:t>
                      </a:r>
                      <a:r>
                        <a:rPr lang="en-US" sz="1400" b="0" i="0" u="sng" strike="noStrike" dirty="0">
                          <a:solidFill>
                            <a:schemeClr val="dk1"/>
                          </a:solidFill>
                          <a:effectLst/>
                          <a:latin typeface="+mn-lt"/>
                          <a:ea typeface="+mn-ea"/>
                          <a:cs typeface="Arial" pitchFamily="34" charset="0"/>
                        </a:rPr>
                        <a:t>NMC cathode</a:t>
                      </a:r>
                      <a:r>
                        <a:rPr lang="en-US" sz="1400" b="0" i="0" u="sng" dirty="0">
                          <a:solidFill>
                            <a:schemeClr val="dk1"/>
                          </a:solidFill>
                          <a:effectLst/>
                          <a:latin typeface="+mn-lt"/>
                          <a:ea typeface="+mn-ea"/>
                          <a:cs typeface="Arial" pitchFamily="34" charset="0"/>
                        </a:rPr>
                        <a:t> enables the suppression</a:t>
                      </a:r>
                      <a:r>
                        <a:rPr lang="en-US" sz="1400" b="0" i="0" u="sng" baseline="0" dirty="0">
                          <a:solidFill>
                            <a:schemeClr val="dk1"/>
                          </a:solidFill>
                          <a:effectLst/>
                          <a:latin typeface="+mn-lt"/>
                          <a:ea typeface="+mn-ea"/>
                          <a:cs typeface="Arial" pitchFamily="34" charset="0"/>
                        </a:rPr>
                        <a:t> of</a:t>
                      </a:r>
                      <a:r>
                        <a:rPr lang="en-US" sz="1400" b="0" i="0" u="sng" dirty="0">
                          <a:solidFill>
                            <a:schemeClr val="dk1"/>
                          </a:solidFill>
                          <a:effectLst/>
                          <a:latin typeface="+mn-lt"/>
                          <a:ea typeface="+mn-ea"/>
                          <a:cs typeface="Arial" pitchFamily="34" charset="0"/>
                        </a:rPr>
                        <a:t> the increase in </a:t>
                      </a:r>
                      <a:r>
                        <a:rPr lang="en-US" sz="1400" b="0" i="0" u="sng" strike="noStrike" dirty="0">
                          <a:solidFill>
                            <a:schemeClr val="dk1"/>
                          </a:solidFill>
                          <a:effectLst/>
                          <a:latin typeface="+mn-lt"/>
                          <a:ea typeface="+mn-ea"/>
                          <a:cs typeface="Arial" pitchFamily="34" charset="0"/>
                        </a:rPr>
                        <a:t>battery</a:t>
                      </a:r>
                      <a:r>
                        <a:rPr lang="en-US" sz="1400" b="0" i="0" u="sng" dirty="0">
                          <a:solidFill>
                            <a:schemeClr val="dk1"/>
                          </a:solidFill>
                          <a:effectLst/>
                          <a:latin typeface="+mn-lt"/>
                          <a:ea typeface="+mn-ea"/>
                          <a:cs typeface="Arial" pitchFamily="34" charset="0"/>
                        </a:rPr>
                        <a:t> DC resistance in the event of the temperature</a:t>
                      </a:r>
                      <a:r>
                        <a:rPr lang="en-US" sz="1400" b="0" i="0" u="sng" baseline="0" dirty="0">
                          <a:solidFill>
                            <a:schemeClr val="dk1"/>
                          </a:solidFill>
                          <a:effectLst/>
                          <a:latin typeface="+mn-lt"/>
                          <a:ea typeface="+mn-ea"/>
                          <a:cs typeface="Arial" pitchFamily="34" charset="0"/>
                        </a:rPr>
                        <a:t> </a:t>
                      </a:r>
                      <a:r>
                        <a:rPr lang="en-US" sz="1400" b="0" i="0" u="sng" dirty="0">
                          <a:solidFill>
                            <a:schemeClr val="dk1"/>
                          </a:solidFill>
                          <a:effectLst/>
                          <a:latin typeface="+mn-lt"/>
                          <a:ea typeface="+mn-ea"/>
                          <a:cs typeface="Arial" pitchFamily="34" charset="0"/>
                        </a:rPr>
                        <a:t>rise</a:t>
                      </a:r>
                      <a:r>
                        <a:rPr lang="en-US" sz="1400" b="0" i="0" dirty="0">
                          <a:solidFill>
                            <a:schemeClr val="dk1"/>
                          </a:solidFill>
                          <a:effectLst/>
                          <a:latin typeface="+mn-lt"/>
                          <a:ea typeface="+mn-ea"/>
                          <a:cs typeface="Arial" pitchFamily="34" charset="0"/>
                        </a:rPr>
                        <a:t>.</a:t>
                      </a:r>
                      <a:r>
                        <a:rPr lang="en-US" sz="1400" b="0" i="0" baseline="0" dirty="0">
                          <a:solidFill>
                            <a:schemeClr val="dk1"/>
                          </a:solidFill>
                          <a:effectLst/>
                          <a:latin typeface="+mn-lt"/>
                          <a:ea typeface="+mn-ea"/>
                          <a:cs typeface="Arial" pitchFamily="34" charset="0"/>
                        </a:rPr>
                        <a:t> The</a:t>
                      </a:r>
                      <a:r>
                        <a:rPr lang="en-US" sz="1400" b="0" i="0" dirty="0">
                          <a:solidFill>
                            <a:schemeClr val="dk1"/>
                          </a:solidFill>
                          <a:effectLst/>
                          <a:latin typeface="+mn-lt"/>
                          <a:ea typeface="+mn-ea"/>
                          <a:cs typeface="Arial" pitchFamily="34" charset="0"/>
                        </a:rPr>
                        <a:t> </a:t>
                      </a:r>
                      <a:r>
                        <a:rPr lang="en-US" sz="1400" b="0" i="0" u="none" strike="noStrike" dirty="0">
                          <a:solidFill>
                            <a:schemeClr val="dk1"/>
                          </a:solidFill>
                          <a:effectLst/>
                          <a:latin typeface="+mn-lt"/>
                          <a:ea typeface="+mn-ea"/>
                          <a:cs typeface="Arial" pitchFamily="34" charset="0"/>
                        </a:rPr>
                        <a:t>positive</a:t>
                      </a:r>
                      <a:r>
                        <a:rPr lang="en-US" sz="1400" b="0" i="0" dirty="0">
                          <a:solidFill>
                            <a:schemeClr val="dk1"/>
                          </a:solidFill>
                          <a:effectLst/>
                          <a:latin typeface="+mn-lt"/>
                          <a:ea typeface="+mn-ea"/>
                          <a:cs typeface="Arial" pitchFamily="34" charset="0"/>
                        </a:rPr>
                        <a:t> electrode also comprises a </a:t>
                      </a:r>
                      <a:r>
                        <a:rPr lang="en-US" sz="1400" b="0" i="0" u="none" strike="noStrike" dirty="0">
                          <a:solidFill>
                            <a:schemeClr val="dk1"/>
                          </a:solidFill>
                          <a:effectLst/>
                          <a:latin typeface="+mn-lt"/>
                          <a:ea typeface="+mn-ea"/>
                          <a:cs typeface="Arial" pitchFamily="34" charset="0"/>
                        </a:rPr>
                        <a:t>positive</a:t>
                      </a:r>
                      <a:r>
                        <a:rPr lang="en-US" sz="1400" b="0" i="0" dirty="0">
                          <a:solidFill>
                            <a:schemeClr val="dk1"/>
                          </a:solidFill>
                          <a:effectLst/>
                          <a:latin typeface="+mn-lt"/>
                          <a:ea typeface="+mn-ea"/>
                          <a:cs typeface="Arial" pitchFamily="34" charset="0"/>
                        </a:rPr>
                        <a:t> electrode current collector, an underlying layer provided on the </a:t>
                      </a:r>
                      <a:r>
                        <a:rPr lang="en-US" sz="1400" b="0" i="0" u="none" strike="noStrike" dirty="0">
                          <a:solidFill>
                            <a:schemeClr val="dk1"/>
                          </a:solidFill>
                          <a:effectLst/>
                          <a:latin typeface="+mn-lt"/>
                          <a:ea typeface="+mn-ea"/>
                          <a:cs typeface="Arial" pitchFamily="34" charset="0"/>
                        </a:rPr>
                        <a:t>positive</a:t>
                      </a:r>
                      <a:r>
                        <a:rPr lang="en-US" sz="1400" b="0" i="0" dirty="0">
                          <a:solidFill>
                            <a:schemeClr val="dk1"/>
                          </a:solidFill>
                          <a:effectLst/>
                          <a:latin typeface="+mn-lt"/>
                          <a:ea typeface="+mn-ea"/>
                          <a:cs typeface="Arial" pitchFamily="34" charset="0"/>
                        </a:rPr>
                        <a:t> electrode current collector and including conductive particles, polymer particles, and water-soluble polymer. </a:t>
                      </a:r>
                      <a:endParaRPr lang="en-US" sz="1400" b="0" i="0" u="none" strike="noStrike" dirty="0">
                        <a:solidFill>
                          <a:srgbClr val="000000"/>
                        </a:solidFill>
                        <a:latin typeface="+mn-lt"/>
                        <a:cs typeface="Arial" pitchFamily="34" charset="0"/>
                      </a:endParaRPr>
                    </a:p>
                  </a:txBody>
                  <a:tcPr marL="9525" marR="9525" marT="9525" marB="0" anchor="ctr"/>
                </a:tc>
                <a:extLst>
                  <a:ext uri="{0D108BD9-81ED-4DB2-BD59-A6C34878D82A}">
                    <a16:rowId xmlns:a16="http://schemas.microsoft.com/office/drawing/2014/main" val="10002"/>
                  </a:ext>
                </a:extLst>
              </a:tr>
            </a:tbl>
          </a:graphicData>
        </a:graphic>
      </p:graphicFrame>
      <p:sp>
        <p:nvSpPr>
          <p:cNvPr id="17" name="Rectangle 16"/>
          <p:cNvSpPr/>
          <p:nvPr/>
        </p:nvSpPr>
        <p:spPr>
          <a:xfrm>
            <a:off x="152400" y="1101284"/>
            <a:ext cx="1393209" cy="307777"/>
          </a:xfrm>
          <a:prstGeom prst="rect">
            <a:avLst/>
          </a:prstGeom>
        </p:spPr>
        <p:txBody>
          <a:bodyPr wrap="square">
            <a:spAutoFit/>
          </a:bodyPr>
          <a:lstStyle/>
          <a:p>
            <a:pPr algn="just"/>
            <a:r>
              <a:rPr lang="en-IN" sz="1400" b="1" dirty="0">
                <a:latin typeface="Calibri (Body)"/>
              </a:rPr>
              <a:t>Key Patents</a:t>
            </a:r>
          </a:p>
        </p:txBody>
      </p:sp>
      <p:sp>
        <p:nvSpPr>
          <p:cNvPr id="24" name="Slide Number Placeholder 23"/>
          <p:cNvSpPr>
            <a:spLocks noGrp="1"/>
          </p:cNvSpPr>
          <p:nvPr>
            <p:ph type="sldNum" sz="quarter" idx="12"/>
          </p:nvPr>
        </p:nvSpPr>
        <p:spPr/>
        <p:txBody>
          <a:bodyPr/>
          <a:lstStyle/>
          <a:p>
            <a:pPr>
              <a:defRPr/>
            </a:pPr>
            <a:fld id="{46318E3D-C770-4D91-B40E-7E88DA3097BF}" type="slidenum">
              <a:rPr lang="en-IN" smtClean="0"/>
              <a:pPr>
                <a:defRPr/>
              </a:pPr>
              <a:t>24</a:t>
            </a:fld>
            <a:endParaRPr lang="en-IN"/>
          </a:p>
        </p:txBody>
      </p:sp>
      <p:sp>
        <p:nvSpPr>
          <p:cNvPr id="18" name="object 6"/>
          <p:cNvSpPr txBox="1">
            <a:spLocks noGrp="1"/>
          </p:cNvSpPr>
          <p:nvPr>
            <p:ph type="title"/>
          </p:nvPr>
        </p:nvSpPr>
        <p:spPr>
          <a:xfrm>
            <a:off x="1336676" y="198536"/>
            <a:ext cx="5463890" cy="369332"/>
          </a:xfrm>
        </p:spPr>
        <p:txBody>
          <a:bodyPr wrap="square" rtlCol="0">
            <a:spAutoFit/>
          </a:bodyPr>
          <a:lstStyle/>
          <a:p>
            <a:pPr marL="342900" indent="-342900" eaLnBrk="1" fontAlgn="auto" hangingPunct="1">
              <a:spcBef>
                <a:spcPct val="20000"/>
              </a:spcBef>
              <a:spcAft>
                <a:spcPts val="0"/>
              </a:spcAft>
              <a:defRPr/>
            </a:pPr>
            <a:r>
              <a:rPr lang="en-US" sz="2400" b="1" kern="1200" dirty="0">
                <a:solidFill>
                  <a:schemeClr val="bg1"/>
                </a:solidFill>
                <a:ea typeface="+mn-ea"/>
                <a:cs typeface="Arial" pitchFamily="34" charset="0"/>
              </a:rPr>
              <a:t>Patent Portfolio Analysis </a:t>
            </a:r>
            <a:r>
              <a:rPr lang="en-US" sz="2400" b="1" spc="-10" dirty="0">
                <a:solidFill>
                  <a:schemeClr val="bg1"/>
                </a:solidFill>
                <a:cs typeface="Arial" pitchFamily="34" charset="0"/>
              </a:rPr>
              <a:t>– HITACHI</a:t>
            </a:r>
            <a:endParaRPr sz="2400" spc="-10" dirty="0">
              <a:solidFill>
                <a:schemeClr val="bg1"/>
              </a:solidFill>
              <a:cs typeface="Arial" pitchFamily="34" charset="0"/>
            </a:endParaRPr>
          </a:p>
        </p:txBody>
      </p:sp>
      <p:sp>
        <p:nvSpPr>
          <p:cNvPr id="19" name="Rectangle 18"/>
          <p:cNvSpPr/>
          <p:nvPr/>
        </p:nvSpPr>
        <p:spPr>
          <a:xfrm>
            <a:off x="7334250" y="0"/>
            <a:ext cx="1809750" cy="86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20" name="Picture 2" descr="Hitachi - Inspire the Next"/>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334250" y="155774"/>
            <a:ext cx="1809750" cy="552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6204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2819400"/>
            <a:ext cx="8385175" cy="436562"/>
          </a:xfrm>
        </p:spPr>
        <p:txBody>
          <a:bodyPr/>
          <a:lstStyle/>
          <a:p>
            <a:r>
              <a:rPr lang="en-US" sz="3200" b="1" kern="1200" dirty="0">
                <a:cs typeface="Arial" pitchFamily="34" charset="0"/>
              </a:rPr>
              <a:t>Analysis of Key Granted Patents </a:t>
            </a:r>
            <a:r>
              <a:rPr lang="en-IN" sz="3200" b="1" kern="1200" dirty="0">
                <a:cs typeface="Arial" pitchFamily="34" charset="0"/>
              </a:rPr>
              <a:t>Assigned to Educational Institutes and Other Companies </a:t>
            </a:r>
            <a:endParaRPr lang="en-US" sz="3200" dirty="0"/>
          </a:p>
        </p:txBody>
      </p:sp>
      <p:pic>
        <p:nvPicPr>
          <p:cNvPr id="5"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6"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
        <p:nvSpPr>
          <p:cNvPr id="11" name="Slide Number Placeholder 10"/>
          <p:cNvSpPr>
            <a:spLocks noGrp="1"/>
          </p:cNvSpPr>
          <p:nvPr>
            <p:ph type="sldNum" sz="quarter" idx="12"/>
          </p:nvPr>
        </p:nvSpPr>
        <p:spPr/>
        <p:txBody>
          <a:bodyPr/>
          <a:lstStyle/>
          <a:p>
            <a:pPr>
              <a:defRPr/>
            </a:pPr>
            <a:fld id="{46318E3D-C770-4D91-B40E-7E88DA3097BF}" type="slidenum">
              <a:rPr lang="en-IN" smtClean="0"/>
              <a:pPr>
                <a:defRPr/>
              </a:pPr>
              <a:t>25</a:t>
            </a:fld>
            <a:endParaRPr lang="en-IN"/>
          </a:p>
        </p:txBody>
      </p:sp>
    </p:spTree>
    <p:extLst>
      <p:ext uri="{BB962C8B-B14F-4D97-AF65-F5344CB8AC3E}">
        <p14:creationId xmlns:p14="http://schemas.microsoft.com/office/powerpoint/2010/main" val="36903918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385175" cy="436562"/>
          </a:xfrm>
        </p:spPr>
        <p:txBody>
          <a:bodyPr/>
          <a:lstStyle/>
          <a:p>
            <a:pPr>
              <a:defRPr/>
            </a:pPr>
            <a:r>
              <a:rPr lang="en-US" sz="2400" b="1" kern="1200" spc="-10" dirty="0">
                <a:solidFill>
                  <a:schemeClr val="bg1"/>
                </a:solidFill>
                <a:cs typeface="Arial" pitchFamily="34" charset="0"/>
              </a:rPr>
              <a:t>Granted Patents Analysis </a:t>
            </a:r>
            <a:r>
              <a:rPr lang="en-US" sz="2400" b="1" spc="-10" dirty="0">
                <a:solidFill>
                  <a:schemeClr val="bg1"/>
                </a:solidFill>
                <a:cs typeface="Arial" pitchFamily="34" charset="0"/>
              </a:rPr>
              <a:t>– Institutes</a:t>
            </a:r>
            <a:endParaRPr lang="en-US" sz="2400" b="1" dirty="0">
              <a:cs typeface="Arial" pitchFamily="34" charset="0"/>
            </a:endParaRP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rPr>
              <a:t>US8981037B2</a:t>
            </a:r>
          </a:p>
          <a:p>
            <a:pPr algn="ctr"/>
            <a:r>
              <a:rPr lang="en-US" sz="1000" dirty="0">
                <a:solidFill>
                  <a:schemeClr val="bg1"/>
                </a:solidFill>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rPr>
              <a:t>EP2235100B1</a:t>
            </a:r>
          </a:p>
          <a:p>
            <a:pPr algn="ctr"/>
            <a:r>
              <a:rPr lang="en-US" sz="1000">
                <a:solidFill>
                  <a:schemeClr val="bg1"/>
                </a:solidFill>
              </a:rPr>
              <a:t>Resin composition containing polyethylene furandicarboxylate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rPr>
              <a:t>EP2257596B1</a:t>
            </a:r>
          </a:p>
          <a:p>
            <a:pPr algn="ctr"/>
            <a:r>
              <a:rPr lang="en-US" sz="1000">
                <a:solidFill>
                  <a:schemeClr val="bg1"/>
                </a:solidFill>
              </a:rPr>
              <a:t>Resin composition containing polyethylene furandicarboxylate</a:t>
            </a:r>
          </a:p>
          <a:p>
            <a:pPr algn="ctr"/>
            <a:endParaRPr lang="en-US" sz="1000">
              <a:solidFill>
                <a:schemeClr val="bg1"/>
              </a:solidFill>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rPr>
              <a:t>US7741389B2</a:t>
            </a:r>
          </a:p>
          <a:p>
            <a:pPr algn="ctr"/>
            <a:r>
              <a:rPr lang="en-IN" sz="1000">
                <a:solidFill>
                  <a:schemeClr val="bg1"/>
                </a:solidFill>
              </a:rPr>
              <a:t>Resin composition containing  a polyalkylene furan dicarboxylate resin and a porphyrin compound</a:t>
            </a:r>
            <a:endParaRPr lang="en-US" sz="1000">
              <a:solidFill>
                <a:schemeClr val="bg1"/>
              </a:solidFill>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rPr>
              <a:t>US20120258299</a:t>
            </a:r>
          </a:p>
          <a:p>
            <a:r>
              <a:rPr lang="en-IN" sz="1000" dirty="0">
                <a:solidFill>
                  <a:schemeClr val="bg1"/>
                </a:solidFill>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rPr>
              <a:t>US20090124763Method of synthesis, PEF having a furan ring</a:t>
            </a:r>
            <a:endParaRPr lang="en-US" sz="1000">
              <a:solidFill>
                <a:schemeClr val="bg1"/>
              </a:solidFill>
            </a:endParaRPr>
          </a:p>
          <a:p>
            <a:pPr algn="ctr"/>
            <a:endParaRPr lang="en-US" sz="1000">
              <a:solidFill>
                <a:schemeClr val="bg1"/>
              </a:solidFill>
            </a:endParaRP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graphicFrame>
        <p:nvGraphicFramePr>
          <p:cNvPr id="19" name="Table 18"/>
          <p:cNvGraphicFramePr>
            <a:graphicFrameLocks noGrp="1"/>
          </p:cNvGraphicFramePr>
          <p:nvPr>
            <p:extLst>
              <p:ext uri="{D42A27DB-BD31-4B8C-83A1-F6EECF244321}">
                <p14:modId xmlns:p14="http://schemas.microsoft.com/office/powerpoint/2010/main" val="253961021"/>
              </p:ext>
            </p:extLst>
          </p:nvPr>
        </p:nvGraphicFramePr>
        <p:xfrm>
          <a:off x="228600" y="1020616"/>
          <a:ext cx="8686800" cy="5183543"/>
        </p:xfrm>
        <a:graphic>
          <a:graphicData uri="http://schemas.openxmlformats.org/drawingml/2006/table">
            <a:tbl>
              <a:tblPr firstRow="1" bandRow="1">
                <a:tableStyleId>{5C22544A-7EE6-4342-B048-85BDC9FD1C3A}</a:tableStyleId>
              </a:tblPr>
              <a:tblGrid>
                <a:gridCol w="1981200">
                  <a:extLst>
                    <a:ext uri="{9D8B030D-6E8A-4147-A177-3AD203B41FA5}">
                      <a16:colId xmlns:a16="http://schemas.microsoft.com/office/drawing/2014/main" val="20000"/>
                    </a:ext>
                  </a:extLst>
                </a:gridCol>
                <a:gridCol w="6705600">
                  <a:extLst>
                    <a:ext uri="{9D8B030D-6E8A-4147-A177-3AD203B41FA5}">
                      <a16:colId xmlns:a16="http://schemas.microsoft.com/office/drawing/2014/main" val="20001"/>
                    </a:ext>
                  </a:extLst>
                </a:gridCol>
              </a:tblGrid>
              <a:tr h="363893">
                <a:tc>
                  <a:txBody>
                    <a:bodyPr/>
                    <a:lstStyle/>
                    <a:p>
                      <a:pPr algn="ctr"/>
                      <a:r>
                        <a:rPr lang="en-US" sz="1400" dirty="0">
                          <a:latin typeface="+mn-lt"/>
                          <a:cs typeface="Arial" pitchFamily="34" charset="0"/>
                        </a:rPr>
                        <a:t>Patent No.</a:t>
                      </a:r>
                    </a:p>
                  </a:txBody>
                  <a:tcPr anchor="ctr"/>
                </a:tc>
                <a:tc>
                  <a:txBody>
                    <a:bodyPr/>
                    <a:lstStyle/>
                    <a:p>
                      <a:pPr algn="ctr"/>
                      <a:r>
                        <a:rPr lang="en-US" sz="1400" dirty="0">
                          <a:latin typeface="+mn-lt"/>
                          <a:cs typeface="Arial" pitchFamily="34" charset="0"/>
                        </a:rPr>
                        <a:t>Novel Features</a:t>
                      </a:r>
                    </a:p>
                  </a:txBody>
                  <a:tcPr anchor="ctr"/>
                </a:tc>
                <a:extLst>
                  <a:ext uri="{0D108BD9-81ED-4DB2-BD59-A6C34878D82A}">
                    <a16:rowId xmlns:a16="http://schemas.microsoft.com/office/drawing/2014/main" val="10000"/>
                  </a:ext>
                </a:extLst>
              </a:tr>
              <a:tr h="1042055">
                <a:tc>
                  <a:txBody>
                    <a:bodyPr/>
                    <a:lstStyle/>
                    <a:p>
                      <a:pPr algn="ctr" fontAlgn="b"/>
                      <a:r>
                        <a:rPr lang="en-US" sz="1400" b="1" i="0" u="none" strike="noStrike" dirty="0">
                          <a:solidFill>
                            <a:srgbClr val="000000"/>
                          </a:solidFill>
                          <a:effectLst/>
                          <a:latin typeface="+mn-lt"/>
                          <a:cs typeface="Arial" pitchFamily="34" charset="0"/>
                          <a:hlinkClick r:id="rId3"/>
                        </a:rPr>
                        <a:t>KR1848677B1</a:t>
                      </a:r>
                      <a:endParaRPr lang="en-US" sz="1400" b="1" i="0" u="none" strike="noStrike" dirty="0">
                        <a:solidFill>
                          <a:srgbClr val="000000"/>
                        </a:solidFill>
                        <a:effectLst/>
                        <a:latin typeface="+mn-lt"/>
                        <a:cs typeface="Arial" pitchFamily="34" charset="0"/>
                      </a:endParaRPr>
                    </a:p>
                    <a:p>
                      <a:pPr algn="ctr" fontAlgn="b"/>
                      <a:r>
                        <a:rPr lang="en-US" sz="1400" b="1" i="0" u="none" strike="noStrike" dirty="0">
                          <a:solidFill>
                            <a:srgbClr val="000000"/>
                          </a:solidFill>
                          <a:effectLst/>
                          <a:latin typeface="+mn-lt"/>
                          <a:cs typeface="Arial" pitchFamily="34" charset="0"/>
                        </a:rPr>
                        <a:t>Korea</a:t>
                      </a:r>
                      <a:r>
                        <a:rPr lang="en-US" sz="1400" b="1" i="0" u="none" strike="noStrike" baseline="0" dirty="0">
                          <a:solidFill>
                            <a:srgbClr val="000000"/>
                          </a:solidFill>
                          <a:effectLst/>
                          <a:latin typeface="+mn-lt"/>
                          <a:cs typeface="Arial" pitchFamily="34" charset="0"/>
                        </a:rPr>
                        <a:t> Institute of Industrial Technology</a:t>
                      </a:r>
                      <a:endParaRPr lang="en-US" sz="1400" b="1" i="0" u="none" strike="noStrike" dirty="0">
                        <a:solidFill>
                          <a:srgbClr val="000000"/>
                        </a:solidFill>
                        <a:effectLst/>
                        <a:latin typeface="+mn-lt"/>
                        <a:cs typeface="Arial" pitchFamily="34" charset="0"/>
                      </a:endParaRPr>
                    </a:p>
                  </a:txBody>
                  <a:tcPr marL="9525" marR="9525" marT="9525" marB="0" anchor="ctr"/>
                </a:tc>
                <a:tc>
                  <a:txBody>
                    <a:bodyPr/>
                    <a:lstStyle/>
                    <a:p>
                      <a:pPr marL="53975" indent="0" algn="just" fontAlgn="b">
                        <a:lnSpc>
                          <a:spcPct val="150000"/>
                        </a:lnSpc>
                      </a:pPr>
                      <a:r>
                        <a:rPr lang="en-US" sz="1400" b="0" i="0" dirty="0">
                          <a:solidFill>
                            <a:schemeClr val="dk1"/>
                          </a:solidFill>
                          <a:effectLst/>
                          <a:latin typeface="+mn-lt"/>
                          <a:ea typeface="+mn-ea"/>
                          <a:cs typeface="Arial" pitchFamily="34" charset="0"/>
                        </a:rPr>
                        <a:t>The invention relates to a </a:t>
                      </a:r>
                      <a:r>
                        <a:rPr lang="en-US" sz="1400" b="0" i="0" u="sng" strike="noStrike" dirty="0">
                          <a:solidFill>
                            <a:schemeClr val="dk1"/>
                          </a:solidFill>
                          <a:effectLst/>
                          <a:latin typeface="+mn-lt"/>
                          <a:ea typeface="+mn-ea"/>
                          <a:cs typeface="Arial" pitchFamily="34" charset="0"/>
                        </a:rPr>
                        <a:t>positive</a:t>
                      </a:r>
                      <a:r>
                        <a:rPr lang="en-US" sz="1400" b="0" i="0" u="sng" dirty="0">
                          <a:solidFill>
                            <a:schemeClr val="dk1"/>
                          </a:solidFill>
                          <a:effectLst/>
                          <a:latin typeface="+mn-lt"/>
                          <a:ea typeface="+mn-ea"/>
                          <a:cs typeface="Arial" pitchFamily="34" charset="0"/>
                        </a:rPr>
                        <a:t> electrode composite material </a:t>
                      </a:r>
                      <a:r>
                        <a:rPr lang="en-US" sz="1400" b="0" i="0" u="sng" strike="noStrike" dirty="0">
                          <a:solidFill>
                            <a:schemeClr val="dk1"/>
                          </a:solidFill>
                          <a:effectLst/>
                          <a:latin typeface="+mn-lt"/>
                          <a:ea typeface="+mn-ea"/>
                          <a:cs typeface="Arial" pitchFamily="34" charset="0"/>
                        </a:rPr>
                        <a:t>lithium</a:t>
                      </a:r>
                      <a:r>
                        <a:rPr lang="en-US" sz="1400" b="0" i="0" u="sng" dirty="0">
                          <a:solidFill>
                            <a:schemeClr val="dk1"/>
                          </a:solidFill>
                          <a:effectLst/>
                          <a:latin typeface="+mn-lt"/>
                          <a:ea typeface="+mn-ea"/>
                          <a:cs typeface="Arial" pitchFamily="34" charset="0"/>
                        </a:rPr>
                        <a:t> </a:t>
                      </a:r>
                      <a:r>
                        <a:rPr lang="en-US" sz="1400" b="0" i="0" u="sng" strike="noStrike" dirty="0">
                          <a:solidFill>
                            <a:schemeClr val="dk1"/>
                          </a:solidFill>
                          <a:effectLst/>
                          <a:latin typeface="+mn-lt"/>
                          <a:ea typeface="+mn-ea"/>
                          <a:cs typeface="Arial" pitchFamily="34" charset="0"/>
                        </a:rPr>
                        <a:t>nickel cobalt</a:t>
                      </a:r>
                      <a:r>
                        <a:rPr lang="en-US" sz="1400" b="0" i="0" u="sng" dirty="0">
                          <a:solidFill>
                            <a:schemeClr val="dk1"/>
                          </a:solidFill>
                          <a:effectLst/>
                          <a:latin typeface="+mn-lt"/>
                          <a:ea typeface="+mn-ea"/>
                          <a:cs typeface="Arial" pitchFamily="34" charset="0"/>
                        </a:rPr>
                        <a:t> </a:t>
                      </a:r>
                      <a:r>
                        <a:rPr lang="en-US" sz="1400" b="0" i="0" u="sng" strike="noStrike" dirty="0">
                          <a:solidFill>
                            <a:schemeClr val="dk1"/>
                          </a:solidFill>
                          <a:effectLst/>
                          <a:latin typeface="+mn-lt"/>
                          <a:ea typeface="+mn-ea"/>
                          <a:cs typeface="Arial" pitchFamily="34" charset="0"/>
                        </a:rPr>
                        <a:t>manganese</a:t>
                      </a:r>
                      <a:r>
                        <a:rPr lang="en-US" sz="1400" b="0" i="0" u="sng" dirty="0">
                          <a:solidFill>
                            <a:schemeClr val="dk1"/>
                          </a:solidFill>
                          <a:effectLst/>
                          <a:latin typeface="+mn-lt"/>
                          <a:ea typeface="+mn-ea"/>
                          <a:cs typeface="Arial" pitchFamily="34" charset="0"/>
                        </a:rPr>
                        <a:t> </a:t>
                      </a:r>
                      <a:r>
                        <a:rPr lang="en-US" sz="1400" b="0" i="0" u="sng" strike="noStrike" dirty="0">
                          <a:solidFill>
                            <a:schemeClr val="dk1"/>
                          </a:solidFill>
                          <a:effectLst/>
                          <a:latin typeface="+mn-lt"/>
                          <a:ea typeface="+mn-ea"/>
                          <a:cs typeface="Arial" pitchFamily="34" charset="0"/>
                        </a:rPr>
                        <a:t>oxide</a:t>
                      </a:r>
                      <a:r>
                        <a:rPr lang="en-US" sz="1400" b="0" i="0" u="sng" dirty="0">
                          <a:solidFill>
                            <a:schemeClr val="dk1"/>
                          </a:solidFill>
                          <a:effectLst/>
                          <a:latin typeface="+mn-lt"/>
                          <a:ea typeface="+mn-ea"/>
                          <a:cs typeface="Arial" pitchFamily="34" charset="0"/>
                        </a:rPr>
                        <a:t> (</a:t>
                      </a:r>
                      <a:r>
                        <a:rPr lang="en-US" sz="1400" b="0" i="0" u="sng" strike="noStrike" dirty="0">
                          <a:solidFill>
                            <a:schemeClr val="dk1"/>
                          </a:solidFill>
                          <a:effectLst/>
                          <a:latin typeface="+mn-lt"/>
                          <a:ea typeface="+mn-ea"/>
                          <a:cs typeface="Arial" pitchFamily="34" charset="0"/>
                        </a:rPr>
                        <a:t>NCM</a:t>
                      </a:r>
                      <a:r>
                        <a:rPr lang="en-US" sz="1400" b="0" i="0" u="sng" dirty="0">
                          <a:solidFill>
                            <a:schemeClr val="dk1"/>
                          </a:solidFill>
                          <a:effectLst/>
                          <a:latin typeface="+mn-lt"/>
                          <a:ea typeface="+mn-ea"/>
                          <a:cs typeface="Arial" pitchFamily="34" charset="0"/>
                        </a:rPr>
                        <a:t>)</a:t>
                      </a:r>
                      <a:r>
                        <a:rPr lang="en-US" sz="1400" b="0" i="0" u="none" dirty="0">
                          <a:solidFill>
                            <a:schemeClr val="dk1"/>
                          </a:solidFill>
                          <a:effectLst/>
                          <a:latin typeface="+mn-lt"/>
                          <a:ea typeface="+mn-ea"/>
                          <a:cs typeface="Arial" pitchFamily="34" charset="0"/>
                        </a:rPr>
                        <a:t> </a:t>
                      </a:r>
                      <a:r>
                        <a:rPr lang="en-US" sz="1400" b="0" i="0" dirty="0">
                          <a:solidFill>
                            <a:schemeClr val="dk1"/>
                          </a:solidFill>
                          <a:effectLst/>
                          <a:latin typeface="+mn-lt"/>
                          <a:ea typeface="+mn-ea"/>
                          <a:cs typeface="Arial" pitchFamily="34" charset="0"/>
                        </a:rPr>
                        <a:t>for a lithium</a:t>
                      </a:r>
                      <a:r>
                        <a:rPr lang="en-US" sz="1400" b="0" i="0" baseline="0" dirty="0">
                          <a:solidFill>
                            <a:schemeClr val="dk1"/>
                          </a:solidFill>
                          <a:effectLst/>
                          <a:latin typeface="+mn-lt"/>
                          <a:ea typeface="+mn-ea"/>
                          <a:cs typeface="Arial" pitchFamily="34" charset="0"/>
                        </a:rPr>
                        <a:t> secondary battery. The </a:t>
                      </a:r>
                      <a:r>
                        <a:rPr lang="en-US" sz="1400" b="0" i="0" u="none" strike="noStrike" dirty="0">
                          <a:solidFill>
                            <a:schemeClr val="dk1"/>
                          </a:solidFill>
                          <a:effectLst/>
                          <a:latin typeface="+mn-lt"/>
                          <a:ea typeface="+mn-ea"/>
                          <a:cs typeface="Arial" pitchFamily="34" charset="0"/>
                        </a:rPr>
                        <a:t>positive</a:t>
                      </a:r>
                      <a:r>
                        <a:rPr lang="en-US" sz="1400" b="0" i="0" dirty="0">
                          <a:solidFill>
                            <a:schemeClr val="dk1"/>
                          </a:solidFill>
                          <a:effectLst/>
                          <a:latin typeface="+mn-lt"/>
                          <a:ea typeface="+mn-ea"/>
                          <a:cs typeface="Arial" pitchFamily="34" charset="0"/>
                        </a:rPr>
                        <a:t> electrode composite </a:t>
                      </a:r>
                      <a:r>
                        <a:rPr lang="en-US" sz="1400" b="0" i="0" u="none" strike="noStrike" dirty="0">
                          <a:solidFill>
                            <a:schemeClr val="dk1"/>
                          </a:solidFill>
                          <a:effectLst/>
                          <a:latin typeface="+mn-lt"/>
                          <a:ea typeface="+mn-ea"/>
                          <a:cs typeface="Arial" pitchFamily="34" charset="0"/>
                        </a:rPr>
                        <a:t>material</a:t>
                      </a:r>
                      <a:r>
                        <a:rPr lang="en-US" sz="1400" b="0" i="0" dirty="0">
                          <a:solidFill>
                            <a:schemeClr val="dk1"/>
                          </a:solidFill>
                          <a:effectLst/>
                          <a:latin typeface="+mn-lt"/>
                          <a:ea typeface="+mn-ea"/>
                          <a:cs typeface="Arial" pitchFamily="34" charset="0"/>
                        </a:rPr>
                        <a:t> </a:t>
                      </a:r>
                      <a:r>
                        <a:rPr lang="en-US" sz="1400" b="0" i="0" u="sng" dirty="0">
                          <a:solidFill>
                            <a:schemeClr val="dk1"/>
                          </a:solidFill>
                          <a:effectLst/>
                          <a:latin typeface="+mn-lt"/>
                          <a:ea typeface="+mn-ea"/>
                          <a:cs typeface="Arial" pitchFamily="34" charset="0"/>
                        </a:rPr>
                        <a:t>prepared by using a coprecipitation method </a:t>
                      </a:r>
                      <a:r>
                        <a:rPr lang="en-US" sz="1400" b="0" i="0" dirty="0">
                          <a:solidFill>
                            <a:schemeClr val="dk1"/>
                          </a:solidFill>
                          <a:effectLst/>
                          <a:latin typeface="+mn-lt"/>
                          <a:ea typeface="+mn-ea"/>
                          <a:cs typeface="Arial" pitchFamily="34" charset="0"/>
                        </a:rPr>
                        <a:t>and more particularly</a:t>
                      </a:r>
                      <a:r>
                        <a:rPr lang="en-US" sz="1400" b="0" i="0" baseline="0" dirty="0">
                          <a:solidFill>
                            <a:schemeClr val="dk1"/>
                          </a:solidFill>
                          <a:effectLst/>
                          <a:latin typeface="+mn-lt"/>
                          <a:ea typeface="+mn-ea"/>
                          <a:cs typeface="Arial" pitchFamily="34" charset="0"/>
                        </a:rPr>
                        <a:t> </a:t>
                      </a:r>
                      <a:r>
                        <a:rPr lang="en-US" sz="1400" b="0" i="0" dirty="0">
                          <a:solidFill>
                            <a:schemeClr val="dk1"/>
                          </a:solidFill>
                          <a:effectLst/>
                          <a:latin typeface="+mn-lt"/>
                          <a:ea typeface="+mn-ea"/>
                          <a:cs typeface="Arial" pitchFamily="34" charset="0"/>
                        </a:rPr>
                        <a:t>the </a:t>
                      </a:r>
                      <a:r>
                        <a:rPr lang="en-US" sz="1400" b="0" i="0" u="none" strike="noStrike" dirty="0">
                          <a:solidFill>
                            <a:schemeClr val="dk1"/>
                          </a:solidFill>
                          <a:effectLst/>
                          <a:latin typeface="+mn-lt"/>
                          <a:ea typeface="+mn-ea"/>
                          <a:cs typeface="Arial" pitchFamily="34" charset="0"/>
                        </a:rPr>
                        <a:t>positive</a:t>
                      </a:r>
                      <a:r>
                        <a:rPr lang="en-US" sz="1400" b="0" i="0" dirty="0">
                          <a:solidFill>
                            <a:schemeClr val="dk1"/>
                          </a:solidFill>
                          <a:effectLst/>
                          <a:latin typeface="+mn-lt"/>
                          <a:ea typeface="+mn-ea"/>
                          <a:cs typeface="Arial" pitchFamily="34" charset="0"/>
                        </a:rPr>
                        <a:t> electrode composite </a:t>
                      </a:r>
                      <a:r>
                        <a:rPr lang="en-US" sz="1400" b="0" i="0" u="none" strike="noStrike" dirty="0">
                          <a:solidFill>
                            <a:schemeClr val="dk1"/>
                          </a:solidFill>
                          <a:effectLst/>
                          <a:latin typeface="+mn-lt"/>
                          <a:ea typeface="+mn-ea"/>
                          <a:cs typeface="Arial" pitchFamily="34" charset="0"/>
                        </a:rPr>
                        <a:t>material</a:t>
                      </a:r>
                      <a:r>
                        <a:rPr lang="en-US" sz="1400" b="0" i="0" dirty="0">
                          <a:solidFill>
                            <a:schemeClr val="dk1"/>
                          </a:solidFill>
                          <a:effectLst/>
                          <a:latin typeface="+mn-lt"/>
                          <a:ea typeface="+mn-ea"/>
                          <a:cs typeface="Arial" pitchFamily="34" charset="0"/>
                        </a:rPr>
                        <a:t> by using a coprecipitation method </a:t>
                      </a:r>
                      <a:r>
                        <a:rPr lang="en-US" sz="1400" b="0" i="0" u="sng" dirty="0">
                          <a:solidFill>
                            <a:schemeClr val="dk1"/>
                          </a:solidFill>
                          <a:effectLst/>
                          <a:latin typeface="+mn-lt"/>
                          <a:ea typeface="+mn-ea"/>
                          <a:cs typeface="Arial" pitchFamily="34" charset="0"/>
                        </a:rPr>
                        <a:t>complexed with the solid </a:t>
                      </a:r>
                      <a:r>
                        <a:rPr lang="en-US" sz="1400" b="0" i="0" u="sng" strike="noStrike" dirty="0">
                          <a:solidFill>
                            <a:schemeClr val="dk1"/>
                          </a:solidFill>
                          <a:effectLst/>
                          <a:latin typeface="+mn-lt"/>
                          <a:ea typeface="+mn-ea"/>
                          <a:cs typeface="Arial" pitchFamily="34" charset="0"/>
                        </a:rPr>
                        <a:t>electrolyte</a:t>
                      </a:r>
                      <a:r>
                        <a:rPr lang="en-US" sz="1400" b="0" i="0" u="sng" dirty="0">
                          <a:solidFill>
                            <a:schemeClr val="dk1"/>
                          </a:solidFill>
                          <a:effectLst/>
                          <a:latin typeface="+mn-lt"/>
                          <a:ea typeface="+mn-ea"/>
                          <a:cs typeface="Arial" pitchFamily="34" charset="0"/>
                        </a:rPr>
                        <a:t> to improve the energy efficiency of the battery</a:t>
                      </a:r>
                      <a:r>
                        <a:rPr lang="en-US" sz="1400" b="0" i="0" dirty="0">
                          <a:solidFill>
                            <a:schemeClr val="dk1"/>
                          </a:solidFill>
                          <a:effectLst/>
                          <a:latin typeface="+mn-lt"/>
                          <a:ea typeface="+mn-ea"/>
                          <a:cs typeface="Arial" pitchFamily="34" charset="0"/>
                        </a:rPr>
                        <a:t>.</a:t>
                      </a:r>
                      <a:r>
                        <a:rPr lang="en-US" sz="1400" b="0" i="0" baseline="0" dirty="0">
                          <a:solidFill>
                            <a:schemeClr val="dk1"/>
                          </a:solidFill>
                          <a:effectLst/>
                          <a:latin typeface="+mn-lt"/>
                          <a:ea typeface="+mn-ea"/>
                          <a:cs typeface="Arial" pitchFamily="34" charset="0"/>
                        </a:rPr>
                        <a:t> </a:t>
                      </a:r>
                      <a:r>
                        <a:rPr lang="en-IN" sz="1400" b="0" i="0" dirty="0">
                          <a:solidFill>
                            <a:schemeClr val="dk1"/>
                          </a:solidFill>
                          <a:effectLst/>
                          <a:latin typeface="+mn-lt"/>
                          <a:ea typeface="+mn-ea"/>
                          <a:cs typeface="Arial" pitchFamily="34" charset="0"/>
                        </a:rPr>
                        <a:t>The solid </a:t>
                      </a:r>
                      <a:r>
                        <a:rPr lang="en-IN" sz="1400" b="0" i="0" u="none" strike="noStrike" dirty="0">
                          <a:solidFill>
                            <a:schemeClr val="dk1"/>
                          </a:solidFill>
                          <a:effectLst/>
                          <a:latin typeface="+mn-lt"/>
                          <a:ea typeface="+mn-ea"/>
                          <a:cs typeface="Arial" pitchFamily="34" charset="0"/>
                        </a:rPr>
                        <a:t>electrolyte</a:t>
                      </a:r>
                      <a:r>
                        <a:rPr lang="en-IN" sz="1400" b="0" i="0" dirty="0">
                          <a:solidFill>
                            <a:schemeClr val="dk1"/>
                          </a:solidFill>
                          <a:effectLst/>
                          <a:latin typeface="+mn-lt"/>
                          <a:ea typeface="+mn-ea"/>
                          <a:cs typeface="Arial" pitchFamily="34" charset="0"/>
                        </a:rPr>
                        <a:t> of the </a:t>
                      </a:r>
                      <a:r>
                        <a:rPr lang="en-IN" sz="1400" b="0" i="0" u="none" strike="noStrike" dirty="0">
                          <a:solidFill>
                            <a:schemeClr val="dk1"/>
                          </a:solidFill>
                          <a:effectLst/>
                          <a:latin typeface="+mn-lt"/>
                          <a:ea typeface="+mn-ea"/>
                          <a:cs typeface="Arial" pitchFamily="34" charset="0"/>
                        </a:rPr>
                        <a:t>positive</a:t>
                      </a:r>
                      <a:r>
                        <a:rPr lang="en-IN" sz="1400" b="0" i="0" dirty="0">
                          <a:solidFill>
                            <a:schemeClr val="dk1"/>
                          </a:solidFill>
                          <a:effectLst/>
                          <a:latin typeface="+mn-lt"/>
                          <a:ea typeface="+mn-ea"/>
                          <a:cs typeface="Arial" pitchFamily="34" charset="0"/>
                        </a:rPr>
                        <a:t> electrode composite </a:t>
                      </a:r>
                      <a:r>
                        <a:rPr lang="en-IN" sz="1400" b="0" i="0" u="none" strike="noStrike" dirty="0">
                          <a:solidFill>
                            <a:schemeClr val="dk1"/>
                          </a:solidFill>
                          <a:effectLst/>
                          <a:latin typeface="+mn-lt"/>
                          <a:ea typeface="+mn-ea"/>
                          <a:cs typeface="Arial" pitchFamily="34" charset="0"/>
                        </a:rPr>
                        <a:t>material</a:t>
                      </a:r>
                      <a:r>
                        <a:rPr lang="en-IN" sz="1400" b="0" i="0" u="none" strike="noStrike" baseline="0" dirty="0">
                          <a:solidFill>
                            <a:schemeClr val="dk1"/>
                          </a:solidFill>
                          <a:effectLst/>
                          <a:latin typeface="+mn-lt"/>
                          <a:ea typeface="+mn-ea"/>
                          <a:cs typeface="Arial" pitchFamily="34" charset="0"/>
                        </a:rPr>
                        <a:t> </a:t>
                      </a:r>
                      <a:r>
                        <a:rPr lang="en-IN" sz="1400" b="0" i="0" dirty="0">
                          <a:solidFill>
                            <a:schemeClr val="dk1"/>
                          </a:solidFill>
                          <a:effectLst/>
                          <a:latin typeface="+mn-lt"/>
                          <a:ea typeface="+mn-ea"/>
                          <a:cs typeface="Arial" pitchFamily="34" charset="0"/>
                        </a:rPr>
                        <a:t>including the undoped </a:t>
                      </a:r>
                      <a:r>
                        <a:rPr lang="en-IN" sz="1400" b="0" i="0" u="none" strike="noStrike" dirty="0">
                          <a:solidFill>
                            <a:schemeClr val="dk1"/>
                          </a:solidFill>
                          <a:effectLst/>
                          <a:latin typeface="+mn-lt"/>
                          <a:ea typeface="+mn-ea"/>
                          <a:cs typeface="Arial" pitchFamily="34" charset="0"/>
                        </a:rPr>
                        <a:t>lithium </a:t>
                      </a:r>
                      <a:r>
                        <a:rPr lang="en-IN" sz="1400" b="0" i="0" dirty="0">
                          <a:solidFill>
                            <a:schemeClr val="dk1"/>
                          </a:solidFill>
                          <a:effectLst/>
                          <a:latin typeface="+mn-lt"/>
                          <a:ea typeface="+mn-ea"/>
                          <a:cs typeface="Arial" pitchFamily="34" charset="0"/>
                        </a:rPr>
                        <a:t>lanthanum zirconium </a:t>
                      </a:r>
                      <a:r>
                        <a:rPr lang="en-IN" sz="1400" b="0" i="0" u="none" strike="noStrike" dirty="0">
                          <a:solidFill>
                            <a:schemeClr val="dk1"/>
                          </a:solidFill>
                          <a:effectLst/>
                          <a:latin typeface="+mn-lt"/>
                          <a:ea typeface="+mn-ea"/>
                          <a:cs typeface="Arial" pitchFamily="34" charset="0"/>
                        </a:rPr>
                        <a:t>oxide</a:t>
                      </a:r>
                      <a:r>
                        <a:rPr lang="en-IN" sz="1400" b="0" i="0" dirty="0">
                          <a:solidFill>
                            <a:schemeClr val="dk1"/>
                          </a:solidFill>
                          <a:effectLst/>
                          <a:latin typeface="+mn-lt"/>
                          <a:ea typeface="+mn-ea"/>
                          <a:cs typeface="Arial" pitchFamily="34" charset="0"/>
                        </a:rPr>
                        <a:t> (</a:t>
                      </a:r>
                      <a:r>
                        <a:rPr lang="en-IN" sz="1400" b="0" i="0" u="none" strike="noStrike" dirty="0">
                          <a:solidFill>
                            <a:schemeClr val="dk1"/>
                          </a:solidFill>
                          <a:effectLst/>
                          <a:latin typeface="+mn-lt"/>
                          <a:ea typeface="+mn-ea"/>
                          <a:cs typeface="Arial" pitchFamily="34" charset="0"/>
                        </a:rPr>
                        <a:t>lithium</a:t>
                      </a:r>
                      <a:r>
                        <a:rPr lang="en-IN" sz="1400" b="0" i="0" dirty="0">
                          <a:solidFill>
                            <a:schemeClr val="dk1"/>
                          </a:solidFill>
                          <a:effectLst/>
                          <a:latin typeface="+mn-lt"/>
                          <a:ea typeface="+mn-ea"/>
                          <a:cs typeface="Arial" pitchFamily="34" charset="0"/>
                        </a:rPr>
                        <a:t> lanthanum zirconium </a:t>
                      </a:r>
                      <a:r>
                        <a:rPr lang="en-IN" sz="1400" b="0" i="0" u="none" strike="noStrike" dirty="0">
                          <a:solidFill>
                            <a:schemeClr val="dk1"/>
                          </a:solidFill>
                          <a:effectLst/>
                          <a:latin typeface="+mn-lt"/>
                          <a:ea typeface="+mn-ea"/>
                          <a:cs typeface="Arial" pitchFamily="34" charset="0"/>
                        </a:rPr>
                        <a:t>oxide</a:t>
                      </a:r>
                      <a:r>
                        <a:rPr lang="en-IN" sz="1400" b="0" i="0" dirty="0">
                          <a:solidFill>
                            <a:schemeClr val="dk1"/>
                          </a:solidFill>
                          <a:effectLst/>
                          <a:latin typeface="+mn-lt"/>
                          <a:ea typeface="+mn-ea"/>
                          <a:cs typeface="Arial" pitchFamily="34" charset="0"/>
                        </a:rPr>
                        <a:t>, LLZO) or Al-doped </a:t>
                      </a:r>
                      <a:r>
                        <a:rPr lang="en-IN" sz="1400" b="0" i="0" u="none" strike="noStrike" dirty="0">
                          <a:solidFill>
                            <a:schemeClr val="dk1"/>
                          </a:solidFill>
                          <a:effectLst/>
                          <a:latin typeface="+mn-lt"/>
                          <a:ea typeface="+mn-ea"/>
                          <a:cs typeface="Arial" pitchFamily="34" charset="0"/>
                        </a:rPr>
                        <a:t>lithium</a:t>
                      </a:r>
                      <a:r>
                        <a:rPr lang="en-IN" sz="1400" b="0" i="0" dirty="0">
                          <a:solidFill>
                            <a:schemeClr val="dk1"/>
                          </a:solidFill>
                          <a:effectLst/>
                          <a:latin typeface="+mn-lt"/>
                          <a:ea typeface="+mn-ea"/>
                          <a:cs typeface="Arial" pitchFamily="34" charset="0"/>
                        </a:rPr>
                        <a:t> lanthanum zirconium </a:t>
                      </a:r>
                      <a:r>
                        <a:rPr lang="en-IN" sz="1400" b="0" i="0" u="none" strike="noStrike" dirty="0">
                          <a:solidFill>
                            <a:schemeClr val="dk1"/>
                          </a:solidFill>
                          <a:effectLst/>
                          <a:latin typeface="+mn-lt"/>
                          <a:ea typeface="+mn-ea"/>
                          <a:cs typeface="Arial" pitchFamily="34" charset="0"/>
                        </a:rPr>
                        <a:t>oxide</a:t>
                      </a:r>
                      <a:r>
                        <a:rPr lang="en-IN" sz="1400" b="0" i="0" dirty="0">
                          <a:solidFill>
                            <a:schemeClr val="dk1"/>
                          </a:solidFill>
                          <a:effectLst/>
                          <a:latin typeface="+mn-lt"/>
                          <a:ea typeface="+mn-ea"/>
                          <a:cs typeface="Arial" pitchFamily="34" charset="0"/>
                        </a:rPr>
                        <a:t>(Al doped </a:t>
                      </a:r>
                      <a:r>
                        <a:rPr lang="en-IN" sz="1400" b="0" i="0" u="none" strike="noStrike" dirty="0">
                          <a:solidFill>
                            <a:schemeClr val="dk1"/>
                          </a:solidFill>
                          <a:effectLst/>
                          <a:latin typeface="+mn-lt"/>
                          <a:ea typeface="+mn-ea"/>
                          <a:cs typeface="Arial" pitchFamily="34" charset="0"/>
                        </a:rPr>
                        <a:t>lithium</a:t>
                      </a:r>
                      <a:r>
                        <a:rPr lang="en-IN" sz="1400" b="0" i="0" dirty="0">
                          <a:solidFill>
                            <a:schemeClr val="dk1"/>
                          </a:solidFill>
                          <a:effectLst/>
                          <a:latin typeface="+mn-lt"/>
                          <a:ea typeface="+mn-ea"/>
                          <a:cs typeface="Arial" pitchFamily="34" charset="0"/>
                        </a:rPr>
                        <a:t> lanthanum zirconium </a:t>
                      </a:r>
                      <a:r>
                        <a:rPr lang="en-IN" sz="1400" b="0" i="0" u="none" strike="noStrike" dirty="0">
                          <a:solidFill>
                            <a:schemeClr val="dk1"/>
                          </a:solidFill>
                          <a:effectLst/>
                          <a:latin typeface="+mn-lt"/>
                          <a:ea typeface="+mn-ea"/>
                          <a:cs typeface="Arial" pitchFamily="34" charset="0"/>
                        </a:rPr>
                        <a:t>oxide</a:t>
                      </a:r>
                      <a:r>
                        <a:rPr lang="en-IN" sz="1400" b="0" i="0" dirty="0">
                          <a:solidFill>
                            <a:schemeClr val="dk1"/>
                          </a:solidFill>
                          <a:effectLst/>
                          <a:latin typeface="+mn-lt"/>
                          <a:ea typeface="+mn-ea"/>
                          <a:cs typeface="Arial" pitchFamily="34" charset="0"/>
                        </a:rPr>
                        <a:t>,</a:t>
                      </a:r>
                      <a:r>
                        <a:rPr lang="en-IN" sz="1400" b="0" i="0" baseline="0" dirty="0">
                          <a:solidFill>
                            <a:schemeClr val="dk1"/>
                          </a:solidFill>
                          <a:effectLst/>
                          <a:latin typeface="+mn-lt"/>
                          <a:ea typeface="+mn-ea"/>
                          <a:cs typeface="Arial" pitchFamily="34" charset="0"/>
                        </a:rPr>
                        <a:t> and </a:t>
                      </a:r>
                      <a:r>
                        <a:rPr lang="en-IN" sz="1400" b="0" i="0" dirty="0">
                          <a:solidFill>
                            <a:schemeClr val="dk1"/>
                          </a:solidFill>
                          <a:effectLst/>
                          <a:latin typeface="+mn-lt"/>
                          <a:ea typeface="+mn-ea"/>
                          <a:cs typeface="Arial" pitchFamily="34" charset="0"/>
                        </a:rPr>
                        <a:t>Al doped LLZO).</a:t>
                      </a:r>
                      <a:r>
                        <a:rPr lang="en-IN" sz="1400" b="0" i="0" baseline="0" dirty="0">
                          <a:solidFill>
                            <a:schemeClr val="dk1"/>
                          </a:solidFill>
                          <a:effectLst/>
                          <a:latin typeface="+mn-lt"/>
                          <a:ea typeface="+mn-ea"/>
                          <a:cs typeface="Arial" pitchFamily="34" charset="0"/>
                        </a:rPr>
                        <a:t> </a:t>
                      </a:r>
                      <a:endParaRPr lang="en-IN" sz="1400" b="0" i="0" u="none" strike="noStrike" dirty="0">
                        <a:solidFill>
                          <a:srgbClr val="000000"/>
                        </a:solidFill>
                        <a:latin typeface="+mn-lt"/>
                        <a:ea typeface="+mn-ea"/>
                        <a:cs typeface="Arial" pitchFamily="34" charset="0"/>
                      </a:endParaRPr>
                    </a:p>
                  </a:txBody>
                  <a:tcPr marL="9525" marR="9525" marT="9525" marB="0" anchor="ctr"/>
                </a:tc>
                <a:extLst>
                  <a:ext uri="{0D108BD9-81ED-4DB2-BD59-A6C34878D82A}">
                    <a16:rowId xmlns:a16="http://schemas.microsoft.com/office/drawing/2014/main" val="10001"/>
                  </a:ext>
                </a:extLst>
              </a:tr>
              <a:tr h="1558081">
                <a:tc>
                  <a:txBody>
                    <a:bodyPr/>
                    <a:lstStyle/>
                    <a:p>
                      <a:pPr algn="ctr" fontAlgn="b"/>
                      <a:r>
                        <a:rPr lang="en-US" sz="1400" b="1" i="0" u="none" strike="noStrike" dirty="0">
                          <a:solidFill>
                            <a:srgbClr val="000000"/>
                          </a:solidFill>
                          <a:latin typeface="+mn-lt"/>
                          <a:ea typeface="+mn-ea"/>
                          <a:cs typeface="Arial" pitchFamily="34" charset="0"/>
                          <a:hlinkClick r:id="rId4"/>
                        </a:rPr>
                        <a:t>KR1275260B1</a:t>
                      </a:r>
                      <a:endParaRPr lang="en-US" sz="1400" b="1" i="0" u="none" strike="noStrike" dirty="0">
                        <a:solidFill>
                          <a:srgbClr val="000000"/>
                        </a:solidFill>
                        <a:latin typeface="+mn-lt"/>
                        <a:ea typeface="+mn-ea"/>
                        <a:cs typeface="Arial" pitchFamily="34" charset="0"/>
                      </a:endParaRPr>
                    </a:p>
                    <a:p>
                      <a:pPr algn="ctr" fontAlgn="b"/>
                      <a:r>
                        <a:rPr lang="en-US" sz="1400" b="1" i="0" u="none" strike="noStrike" dirty="0">
                          <a:solidFill>
                            <a:srgbClr val="000000"/>
                          </a:solidFill>
                          <a:latin typeface="+mn-lt"/>
                          <a:ea typeface="+mn-ea"/>
                          <a:cs typeface="Arial" pitchFamily="34" charset="0"/>
                        </a:rPr>
                        <a:t>Korea Institute Of Ceramic Engineering And Technology</a:t>
                      </a:r>
                    </a:p>
                  </a:txBody>
                  <a:tcPr marL="9525" marR="9525" marT="9525" marB="0" anchor="ctr"/>
                </a:tc>
                <a:tc>
                  <a:txBody>
                    <a:bodyPr/>
                    <a:lstStyle/>
                    <a:p>
                      <a:pPr algn="just" fontAlgn="b">
                        <a:lnSpc>
                          <a:spcPct val="150000"/>
                        </a:lnSpc>
                      </a:pPr>
                      <a:r>
                        <a:rPr lang="en-US" sz="1400" b="0" i="0" dirty="0">
                          <a:solidFill>
                            <a:schemeClr val="dk1"/>
                          </a:solidFill>
                          <a:effectLst/>
                          <a:latin typeface="+mn-lt"/>
                          <a:ea typeface="+mn-ea"/>
                          <a:cs typeface="Arial" pitchFamily="34" charset="0"/>
                        </a:rPr>
                        <a:t>The invention provides a </a:t>
                      </a:r>
                      <a:r>
                        <a:rPr lang="en-US" sz="1400" b="0" i="0" u="sng" dirty="0">
                          <a:solidFill>
                            <a:schemeClr val="dk1"/>
                          </a:solidFill>
                          <a:effectLst/>
                          <a:latin typeface="+mn-lt"/>
                          <a:ea typeface="+mn-ea"/>
                          <a:cs typeface="Arial" pitchFamily="34" charset="0"/>
                        </a:rPr>
                        <a:t>cathode active material comprises</a:t>
                      </a:r>
                      <a:r>
                        <a:rPr lang="en-US" sz="1400" b="0" i="0" u="sng" baseline="0" dirty="0">
                          <a:solidFill>
                            <a:schemeClr val="dk1"/>
                          </a:solidFill>
                          <a:effectLst/>
                          <a:latin typeface="+mn-lt"/>
                          <a:ea typeface="+mn-ea"/>
                          <a:cs typeface="Arial" pitchFamily="34" charset="0"/>
                        </a:rPr>
                        <a:t> </a:t>
                      </a:r>
                      <a:r>
                        <a:rPr lang="en-US" sz="1400" b="0" i="0" u="sng" baseline="0" dirty="0" err="1">
                          <a:solidFill>
                            <a:schemeClr val="dk1"/>
                          </a:solidFill>
                          <a:effectLst/>
                          <a:latin typeface="+mn-lt"/>
                          <a:ea typeface="+mn-ea"/>
                          <a:cs typeface="Arial" pitchFamily="34" charset="0"/>
                        </a:rPr>
                        <a:t>ZnO</a:t>
                      </a:r>
                      <a:r>
                        <a:rPr lang="en-US" sz="1400" b="0" i="0" u="sng" baseline="0" dirty="0">
                          <a:solidFill>
                            <a:schemeClr val="dk1"/>
                          </a:solidFill>
                          <a:effectLst/>
                          <a:latin typeface="+mn-lt"/>
                          <a:ea typeface="+mn-ea"/>
                          <a:cs typeface="Arial" pitchFamily="34" charset="0"/>
                        </a:rPr>
                        <a:t> coated NCM materials for batteries</a:t>
                      </a:r>
                      <a:r>
                        <a:rPr lang="en-US" sz="1400" b="0" i="0" baseline="0" dirty="0">
                          <a:solidFill>
                            <a:schemeClr val="dk1"/>
                          </a:solidFill>
                          <a:effectLst/>
                          <a:latin typeface="+mn-lt"/>
                          <a:ea typeface="+mn-ea"/>
                          <a:cs typeface="Arial" pitchFamily="34" charset="0"/>
                        </a:rPr>
                        <a:t>. More particularly</a:t>
                      </a:r>
                      <a:r>
                        <a:rPr lang="en-IN" sz="1400" b="0" i="0" dirty="0">
                          <a:solidFill>
                            <a:schemeClr val="dk1"/>
                          </a:solidFill>
                          <a:effectLst/>
                          <a:latin typeface="+mn-lt"/>
                          <a:ea typeface="+mn-ea"/>
                          <a:cs typeface="Arial" pitchFamily="34" charset="0"/>
                        </a:rPr>
                        <a:t>, a </a:t>
                      </a:r>
                      <a:r>
                        <a:rPr lang="en-IN" sz="1400" b="0" i="0" u="sng" strike="noStrike" dirty="0">
                          <a:solidFill>
                            <a:schemeClr val="dk1"/>
                          </a:solidFill>
                          <a:effectLst/>
                          <a:latin typeface="+mn-lt"/>
                          <a:ea typeface="+mn-ea"/>
                          <a:cs typeface="Arial" pitchFamily="34" charset="0"/>
                        </a:rPr>
                        <a:t>lithium</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manganese</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oxide (LMO) used </a:t>
                      </a:r>
                      <a:r>
                        <a:rPr lang="en-IN" sz="1400" b="0" i="0" u="sng" dirty="0">
                          <a:solidFill>
                            <a:schemeClr val="dk1"/>
                          </a:solidFill>
                          <a:effectLst/>
                          <a:latin typeface="+mn-lt"/>
                          <a:ea typeface="+mn-ea"/>
                          <a:cs typeface="Arial" pitchFamily="34" charset="0"/>
                        </a:rPr>
                        <a:t>as a</a:t>
                      </a:r>
                      <a:r>
                        <a:rPr lang="en-IN" sz="1400" b="0" i="0" u="sng" baseline="0" dirty="0">
                          <a:solidFill>
                            <a:schemeClr val="dk1"/>
                          </a:solidFill>
                          <a:effectLst/>
                          <a:latin typeface="+mn-lt"/>
                          <a:ea typeface="+mn-ea"/>
                          <a:cs typeface="Arial" pitchFamily="34" charset="0"/>
                        </a:rPr>
                        <a:t> </a:t>
                      </a:r>
                      <a:r>
                        <a:rPr lang="en-IN" sz="1400" b="0" i="0" u="sng" dirty="0">
                          <a:solidFill>
                            <a:schemeClr val="dk1"/>
                          </a:solidFill>
                          <a:effectLst/>
                          <a:latin typeface="+mn-lt"/>
                          <a:ea typeface="+mn-ea"/>
                          <a:cs typeface="Arial" pitchFamily="34" charset="0"/>
                        </a:rPr>
                        <a:t>composite </a:t>
                      </a:r>
                      <a:r>
                        <a:rPr lang="en-IN" sz="1400" b="0" i="0" u="sng" strike="noStrike" dirty="0">
                          <a:solidFill>
                            <a:schemeClr val="dk1"/>
                          </a:solidFill>
                          <a:effectLst/>
                          <a:latin typeface="+mn-lt"/>
                          <a:ea typeface="+mn-ea"/>
                          <a:cs typeface="Arial" pitchFamily="34" charset="0"/>
                        </a:rPr>
                        <a:t>material</a:t>
                      </a:r>
                      <a:r>
                        <a:rPr lang="en-IN" sz="1400" b="0" i="0" u="sng" dirty="0">
                          <a:solidFill>
                            <a:schemeClr val="dk1"/>
                          </a:solidFill>
                          <a:effectLst/>
                          <a:latin typeface="+mn-lt"/>
                          <a:ea typeface="+mn-ea"/>
                          <a:cs typeface="Arial" pitchFamily="34" charset="0"/>
                        </a:rPr>
                        <a:t> coated with </a:t>
                      </a:r>
                      <a:r>
                        <a:rPr lang="en-IN" sz="1400" b="0" i="0" u="sng" dirty="0" err="1">
                          <a:solidFill>
                            <a:schemeClr val="dk1"/>
                          </a:solidFill>
                          <a:effectLst/>
                          <a:latin typeface="+mn-lt"/>
                          <a:ea typeface="+mn-ea"/>
                          <a:cs typeface="Arial" pitchFamily="34" charset="0"/>
                        </a:rPr>
                        <a:t>ZnO</a:t>
                      </a:r>
                      <a:r>
                        <a:rPr lang="en-IN" sz="1400" b="0" i="0" u="sng" dirty="0">
                          <a:solidFill>
                            <a:schemeClr val="dk1"/>
                          </a:solidFill>
                          <a:effectLst/>
                          <a:latin typeface="+mn-lt"/>
                          <a:ea typeface="+mn-ea"/>
                          <a:cs typeface="Arial" pitchFamily="34" charset="0"/>
                        </a:rPr>
                        <a:t> coated</a:t>
                      </a:r>
                      <a:r>
                        <a:rPr lang="en-IN" sz="1400" b="0" i="0" u="sng" baseline="0"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NCM</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lithium</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nickel</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cobalt</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manganese</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oxide</a:t>
                      </a:r>
                      <a:r>
                        <a:rPr lang="en-IN" sz="1400" b="0" i="0" u="sng" dirty="0">
                          <a:solidFill>
                            <a:schemeClr val="dk1"/>
                          </a:solidFill>
                          <a:effectLst/>
                          <a:latin typeface="+mn-lt"/>
                          <a:ea typeface="+mn-ea"/>
                          <a:cs typeface="Arial" pitchFamily="34" charset="0"/>
                        </a:rPr>
                        <a:t>)</a:t>
                      </a:r>
                      <a:r>
                        <a:rPr lang="en-IN" sz="1400" b="0" i="0" u="sng" baseline="0" dirty="0">
                          <a:solidFill>
                            <a:schemeClr val="dk1"/>
                          </a:solidFill>
                          <a:effectLst/>
                          <a:latin typeface="+mn-lt"/>
                          <a:ea typeface="+mn-ea"/>
                          <a:cs typeface="Arial" pitchFamily="34" charset="0"/>
                        </a:rPr>
                        <a:t> </a:t>
                      </a:r>
                      <a:r>
                        <a:rPr lang="en-IN" sz="1400" b="0" i="0" u="sng" dirty="0">
                          <a:solidFill>
                            <a:schemeClr val="dk1"/>
                          </a:solidFill>
                          <a:effectLst/>
                          <a:latin typeface="+mn-lt"/>
                          <a:ea typeface="+mn-ea"/>
                          <a:cs typeface="Arial" pitchFamily="34" charset="0"/>
                        </a:rPr>
                        <a:t>further above</a:t>
                      </a:r>
                      <a:r>
                        <a:rPr lang="en-IN" sz="1400" b="0" i="0" dirty="0">
                          <a:solidFill>
                            <a:schemeClr val="dk1"/>
                          </a:solidFill>
                          <a:effectLst/>
                          <a:latin typeface="+mn-lt"/>
                          <a:ea typeface="+mn-ea"/>
                          <a:cs typeface="Arial" pitchFamily="34" charset="0"/>
                        </a:rPr>
                        <a:t>, to implement the high- capacity and high-temperature stability at the same time. The weight</a:t>
                      </a:r>
                      <a:r>
                        <a:rPr lang="en-IN" sz="1400" b="0" i="0" baseline="0" dirty="0">
                          <a:solidFill>
                            <a:schemeClr val="dk1"/>
                          </a:solidFill>
                          <a:effectLst/>
                          <a:latin typeface="+mn-lt"/>
                          <a:ea typeface="+mn-ea"/>
                          <a:cs typeface="Arial" pitchFamily="34" charset="0"/>
                        </a:rPr>
                        <a:t> percent of NCM is </a:t>
                      </a:r>
                      <a:r>
                        <a:rPr lang="en-US" sz="1400" b="0" i="0" dirty="0">
                          <a:solidFill>
                            <a:schemeClr val="dk1"/>
                          </a:solidFill>
                          <a:effectLst/>
                          <a:latin typeface="+mn-lt"/>
                          <a:ea typeface="+mn-ea"/>
                          <a:cs typeface="Arial" pitchFamily="34" charset="0"/>
                        </a:rPr>
                        <a:t>characterized in that is 25 to 45 wt.% coated on the surface of  </a:t>
                      </a:r>
                      <a:r>
                        <a:rPr lang="en-US" sz="1400" b="0" i="0" dirty="0" err="1">
                          <a:solidFill>
                            <a:schemeClr val="dk1"/>
                          </a:solidFill>
                          <a:effectLst/>
                          <a:latin typeface="+mn-lt"/>
                          <a:ea typeface="+mn-ea"/>
                          <a:cs typeface="Arial" pitchFamily="34" charset="0"/>
                        </a:rPr>
                        <a:t>ZnO</a:t>
                      </a:r>
                      <a:r>
                        <a:rPr lang="en-US" sz="1400" b="0" i="0" dirty="0">
                          <a:solidFill>
                            <a:schemeClr val="dk1"/>
                          </a:solidFill>
                          <a:effectLst/>
                          <a:latin typeface="+mn-lt"/>
                          <a:ea typeface="+mn-ea"/>
                          <a:cs typeface="Arial" pitchFamily="34" charset="0"/>
                        </a:rPr>
                        <a:t> layer. </a:t>
                      </a:r>
                      <a:endParaRPr lang="en-IN" sz="1400" b="0" i="0" u="none" strike="noStrike" dirty="0">
                        <a:solidFill>
                          <a:srgbClr val="000000"/>
                        </a:solidFill>
                        <a:latin typeface="+mn-lt"/>
                        <a:ea typeface="+mn-ea"/>
                        <a:cs typeface="Arial" pitchFamily="34" charset="0"/>
                      </a:endParaRPr>
                    </a:p>
                  </a:txBody>
                  <a:tcPr marL="9525" marR="9525" marT="9525" marB="0" anchor="ctr"/>
                </a:tc>
                <a:extLst>
                  <a:ext uri="{0D108BD9-81ED-4DB2-BD59-A6C34878D82A}">
                    <a16:rowId xmlns:a16="http://schemas.microsoft.com/office/drawing/2014/main" val="10002"/>
                  </a:ext>
                </a:extLst>
              </a:tr>
            </a:tbl>
          </a:graphicData>
        </a:graphic>
      </p:graphicFrame>
      <p:sp>
        <p:nvSpPr>
          <p:cNvPr id="18" name="Slide Number Placeholder 17"/>
          <p:cNvSpPr>
            <a:spLocks noGrp="1"/>
          </p:cNvSpPr>
          <p:nvPr>
            <p:ph type="sldNum" sz="quarter" idx="12"/>
          </p:nvPr>
        </p:nvSpPr>
        <p:spPr/>
        <p:txBody>
          <a:bodyPr/>
          <a:lstStyle/>
          <a:p>
            <a:pPr>
              <a:defRPr/>
            </a:pPr>
            <a:fld id="{46318E3D-C770-4D91-B40E-7E88DA3097BF}" type="slidenum">
              <a:rPr lang="en-IN" smtClean="0"/>
              <a:pPr>
                <a:defRPr/>
              </a:pPr>
              <a:t>26</a:t>
            </a:fld>
            <a:endParaRPr lang="en-IN"/>
          </a:p>
        </p:txBody>
      </p:sp>
    </p:spTree>
    <p:extLst>
      <p:ext uri="{BB962C8B-B14F-4D97-AF65-F5344CB8AC3E}">
        <p14:creationId xmlns:p14="http://schemas.microsoft.com/office/powerpoint/2010/main" val="31676665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385175" cy="436562"/>
          </a:xfrm>
        </p:spPr>
        <p:txBody>
          <a:bodyPr/>
          <a:lstStyle/>
          <a:p>
            <a:pPr>
              <a:defRPr/>
            </a:pPr>
            <a:r>
              <a:rPr lang="en-US" sz="2400" b="1" kern="1200" spc="-10" dirty="0">
                <a:solidFill>
                  <a:schemeClr val="bg1"/>
                </a:solidFill>
                <a:cs typeface="Arial" pitchFamily="34" charset="0"/>
              </a:rPr>
              <a:t>Granted Patents Analysis </a:t>
            </a:r>
            <a:r>
              <a:rPr lang="en-US" sz="2400" b="1" spc="-10" dirty="0">
                <a:solidFill>
                  <a:schemeClr val="bg1"/>
                </a:solidFill>
                <a:cs typeface="Arial" pitchFamily="34" charset="0"/>
              </a:rPr>
              <a:t>– Other Companies</a:t>
            </a:r>
            <a:endParaRPr lang="en-US" sz="2400" b="1" dirty="0">
              <a:cs typeface="Arial" pitchFamily="34" charset="0"/>
            </a:endParaRP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rPr>
              <a:t>US8981037B2</a:t>
            </a:r>
          </a:p>
          <a:p>
            <a:pPr algn="ctr"/>
            <a:r>
              <a:rPr lang="en-US" sz="1000" dirty="0">
                <a:solidFill>
                  <a:schemeClr val="bg1"/>
                </a:solidFill>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rPr>
              <a:t>EP2235100B1</a:t>
            </a:r>
          </a:p>
          <a:p>
            <a:pPr algn="ctr"/>
            <a:r>
              <a:rPr lang="en-US" sz="1000">
                <a:solidFill>
                  <a:schemeClr val="bg1"/>
                </a:solidFill>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rPr>
              <a:t>EP2252645B1</a:t>
            </a:r>
          </a:p>
          <a:p>
            <a:pPr algn="ctr"/>
            <a:r>
              <a:rPr lang="en-US" sz="1000">
                <a:solidFill>
                  <a:schemeClr val="bg1"/>
                </a:solidFill>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rPr>
              <a:t>EP2257596B1</a:t>
            </a:r>
          </a:p>
          <a:p>
            <a:pPr algn="ctr"/>
            <a:r>
              <a:rPr lang="en-US" sz="1000">
                <a:solidFill>
                  <a:schemeClr val="bg1"/>
                </a:solidFill>
              </a:rPr>
              <a:t>Resin composition containing polyethylene furandicarboxylate</a:t>
            </a:r>
          </a:p>
          <a:p>
            <a:pPr algn="ctr"/>
            <a:endParaRPr lang="en-US" sz="1000">
              <a:solidFill>
                <a:schemeClr val="bg1"/>
              </a:solidFill>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rPr>
              <a:t>US7741389B2</a:t>
            </a:r>
          </a:p>
          <a:p>
            <a:pPr algn="ctr"/>
            <a:r>
              <a:rPr lang="en-IN" sz="1000">
                <a:solidFill>
                  <a:schemeClr val="bg1"/>
                </a:solidFill>
              </a:rPr>
              <a:t>Resin composition containing  a polyalkylene furan dicarboxylate resin and a porphyrin compound</a:t>
            </a:r>
            <a:endParaRPr lang="en-US" sz="1000">
              <a:solidFill>
                <a:schemeClr val="bg1"/>
              </a:solidFill>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rPr>
              <a:t>US20120258299</a:t>
            </a:r>
          </a:p>
          <a:p>
            <a:r>
              <a:rPr lang="en-IN" sz="1000" dirty="0">
                <a:solidFill>
                  <a:schemeClr val="bg1"/>
                </a:solidFill>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rPr>
              <a:t>US20090124763Method of synthesis, PEF having a furan ring</a:t>
            </a:r>
            <a:endParaRPr lang="en-US" sz="1000">
              <a:solidFill>
                <a:schemeClr val="bg1"/>
              </a:solidFill>
            </a:endParaRPr>
          </a:p>
          <a:p>
            <a:pPr algn="ctr"/>
            <a:endParaRPr lang="en-US" sz="1000">
              <a:solidFill>
                <a:schemeClr val="bg1"/>
              </a:solidFill>
            </a:endParaRP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graphicFrame>
        <p:nvGraphicFramePr>
          <p:cNvPr id="19" name="Table 18"/>
          <p:cNvGraphicFramePr>
            <a:graphicFrameLocks noGrp="1"/>
          </p:cNvGraphicFramePr>
          <p:nvPr>
            <p:extLst>
              <p:ext uri="{D42A27DB-BD31-4B8C-83A1-F6EECF244321}">
                <p14:modId xmlns:p14="http://schemas.microsoft.com/office/powerpoint/2010/main" val="2232842351"/>
              </p:ext>
            </p:extLst>
          </p:nvPr>
        </p:nvGraphicFramePr>
        <p:xfrm>
          <a:off x="228600" y="1066801"/>
          <a:ext cx="8686800" cy="5154930"/>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20000"/>
                    </a:ext>
                  </a:extLst>
                </a:gridCol>
                <a:gridCol w="6781800">
                  <a:extLst>
                    <a:ext uri="{9D8B030D-6E8A-4147-A177-3AD203B41FA5}">
                      <a16:colId xmlns:a16="http://schemas.microsoft.com/office/drawing/2014/main" val="20001"/>
                    </a:ext>
                  </a:extLst>
                </a:gridCol>
              </a:tblGrid>
              <a:tr h="313022">
                <a:tc>
                  <a:txBody>
                    <a:bodyPr/>
                    <a:lstStyle/>
                    <a:p>
                      <a:pPr algn="ctr"/>
                      <a:r>
                        <a:rPr lang="en-US" sz="1600" dirty="0">
                          <a:latin typeface="+mn-lt"/>
                          <a:cs typeface="Arial" pitchFamily="34" charset="0"/>
                        </a:rPr>
                        <a:t>Patent No.</a:t>
                      </a:r>
                    </a:p>
                  </a:txBody>
                  <a:tcPr anchor="ctr"/>
                </a:tc>
                <a:tc>
                  <a:txBody>
                    <a:bodyPr/>
                    <a:lstStyle/>
                    <a:p>
                      <a:pPr algn="ctr"/>
                      <a:r>
                        <a:rPr lang="en-US" sz="1600" dirty="0">
                          <a:latin typeface="+mn-lt"/>
                          <a:cs typeface="Arial" pitchFamily="34" charset="0"/>
                        </a:rPr>
                        <a:t>Novel Features</a:t>
                      </a:r>
                    </a:p>
                  </a:txBody>
                  <a:tcPr anchor="ctr"/>
                </a:tc>
                <a:extLst>
                  <a:ext uri="{0D108BD9-81ED-4DB2-BD59-A6C34878D82A}">
                    <a16:rowId xmlns:a16="http://schemas.microsoft.com/office/drawing/2014/main" val="10000"/>
                  </a:ext>
                </a:extLst>
              </a:tr>
              <a:tr h="960119">
                <a:tc>
                  <a:txBody>
                    <a:bodyPr/>
                    <a:lstStyle/>
                    <a:p>
                      <a:pPr algn="ctr" fontAlgn="t"/>
                      <a:r>
                        <a:rPr lang="en-IN" sz="1400" b="1" i="0" u="none" strike="noStrike" dirty="0">
                          <a:solidFill>
                            <a:schemeClr val="tx1"/>
                          </a:solidFill>
                          <a:effectLst/>
                          <a:latin typeface="+mn-lt"/>
                          <a:cs typeface="Arial" pitchFamily="34" charset="0"/>
                          <a:hlinkClick r:id="rId3"/>
                        </a:rPr>
                        <a:t>CN102656724B</a:t>
                      </a:r>
                      <a:endParaRPr lang="en-IN" sz="1400" b="1" i="0" u="none" strike="noStrike" dirty="0">
                        <a:solidFill>
                          <a:schemeClr val="tx1"/>
                        </a:solidFill>
                        <a:effectLst/>
                        <a:latin typeface="+mn-lt"/>
                        <a:cs typeface="Arial" pitchFamily="34" charset="0"/>
                      </a:endParaRPr>
                    </a:p>
                    <a:p>
                      <a:pPr algn="ctr" fontAlgn="t"/>
                      <a:r>
                        <a:rPr lang="en-IN" sz="1400" b="1" i="0" u="none" strike="noStrike" dirty="0">
                          <a:solidFill>
                            <a:schemeClr val="tx1"/>
                          </a:solidFill>
                          <a:effectLst/>
                          <a:latin typeface="+mn-lt"/>
                          <a:cs typeface="Arial" pitchFamily="34" charset="0"/>
                        </a:rPr>
                        <a:t>Toyota Motor Co Ltd</a:t>
                      </a:r>
                    </a:p>
                  </a:txBody>
                  <a:tcPr marL="9525" marR="9525" marT="9525" marB="0" anchor="ctr"/>
                </a:tc>
                <a:tc>
                  <a:txBody>
                    <a:bodyPr/>
                    <a:lstStyle/>
                    <a:p>
                      <a:pPr marL="53975" indent="0" algn="just" fontAlgn="b">
                        <a:lnSpc>
                          <a:spcPct val="150000"/>
                        </a:lnSpc>
                        <a:buNone/>
                      </a:pPr>
                      <a:r>
                        <a:rPr lang="en-US" sz="1400" b="0" i="0" u="none" strike="noStrike" dirty="0">
                          <a:solidFill>
                            <a:srgbClr val="000000"/>
                          </a:solidFill>
                          <a:latin typeface="+mn-lt"/>
                          <a:cs typeface="Arial" pitchFamily="34" charset="0"/>
                        </a:rPr>
                        <a:t>The invention provides a method of </a:t>
                      </a:r>
                      <a:r>
                        <a:rPr lang="en-US" sz="1400" b="0" i="0" u="sng" strike="noStrike" dirty="0">
                          <a:solidFill>
                            <a:srgbClr val="000000"/>
                          </a:solidFill>
                          <a:latin typeface="+mn-lt"/>
                          <a:cs typeface="Arial" pitchFamily="34" charset="0"/>
                        </a:rPr>
                        <a:t>manufacturing a layered structure lithium nickel cobalt manganese composite oxide (NMC) positive</a:t>
                      </a:r>
                      <a:r>
                        <a:rPr lang="en-US" sz="1400" b="0" i="0" u="sng" strike="noStrike" baseline="0" dirty="0">
                          <a:solidFill>
                            <a:srgbClr val="000000"/>
                          </a:solidFill>
                          <a:latin typeface="+mn-lt"/>
                          <a:cs typeface="Arial" pitchFamily="34" charset="0"/>
                        </a:rPr>
                        <a:t> electrode active material </a:t>
                      </a:r>
                      <a:r>
                        <a:rPr lang="en-US" sz="1400" b="0" i="0" u="sng" strike="noStrike" dirty="0">
                          <a:solidFill>
                            <a:srgbClr val="000000"/>
                          </a:solidFill>
                          <a:latin typeface="+mn-lt"/>
                          <a:cs typeface="Arial" pitchFamily="34" charset="0"/>
                        </a:rPr>
                        <a:t>for lithium secondary battery</a:t>
                      </a:r>
                      <a:r>
                        <a:rPr lang="en-US" sz="1400" b="0" i="0" u="none" strike="noStrike" baseline="0" dirty="0">
                          <a:solidFill>
                            <a:srgbClr val="000000"/>
                          </a:solidFill>
                          <a:latin typeface="+mn-lt"/>
                          <a:cs typeface="Arial" pitchFamily="34" charset="0"/>
                        </a:rPr>
                        <a:t>. T</a:t>
                      </a:r>
                      <a:r>
                        <a:rPr lang="en-US" sz="1400" b="0" i="0" u="none" strike="noStrike" dirty="0">
                          <a:solidFill>
                            <a:srgbClr val="000000"/>
                          </a:solidFill>
                          <a:latin typeface="+mn-lt"/>
                          <a:cs typeface="Arial" pitchFamily="34" charset="0"/>
                        </a:rPr>
                        <a:t>he method involves</a:t>
                      </a:r>
                      <a:r>
                        <a:rPr lang="en-US" sz="1400" b="0" i="0" u="none" strike="noStrike" baseline="0" dirty="0">
                          <a:solidFill>
                            <a:srgbClr val="000000"/>
                          </a:solidFill>
                          <a:latin typeface="+mn-lt"/>
                          <a:cs typeface="Arial" pitchFamily="34" charset="0"/>
                        </a:rPr>
                        <a:t> </a:t>
                      </a:r>
                      <a:r>
                        <a:rPr lang="en-US" sz="1400" b="0" i="0" u="none" strike="noStrike" dirty="0">
                          <a:solidFill>
                            <a:srgbClr val="000000"/>
                          </a:solidFill>
                          <a:latin typeface="+mn-lt"/>
                          <a:cs typeface="Arial" pitchFamily="34" charset="0"/>
                        </a:rPr>
                        <a:t>heating the </a:t>
                      </a:r>
                      <a:r>
                        <a:rPr lang="en-US" sz="1400" b="0" i="0" u="sng" strike="noStrike" dirty="0">
                          <a:solidFill>
                            <a:srgbClr val="000000"/>
                          </a:solidFill>
                          <a:latin typeface="+mn-lt"/>
                          <a:cs typeface="Arial" pitchFamily="34" charset="0"/>
                        </a:rPr>
                        <a:t>starting materials of lithium,</a:t>
                      </a:r>
                      <a:r>
                        <a:rPr lang="en-US" sz="1400" b="0" i="0" u="sng" strike="noStrike" baseline="0" dirty="0">
                          <a:solidFill>
                            <a:srgbClr val="000000"/>
                          </a:solidFill>
                          <a:latin typeface="+mn-lt"/>
                          <a:cs typeface="Arial" pitchFamily="34" charset="0"/>
                        </a:rPr>
                        <a:t> nickel, cobalt and manganese sources</a:t>
                      </a:r>
                      <a:r>
                        <a:rPr lang="en-US" sz="1400" b="0" i="0" u="sng" strike="noStrike" dirty="0">
                          <a:solidFill>
                            <a:srgbClr val="000000"/>
                          </a:solidFill>
                          <a:latin typeface="+mn-lt"/>
                          <a:cs typeface="Arial" pitchFamily="34" charset="0"/>
                        </a:rPr>
                        <a:t> in the pre-baking step at a temperature of pre-calcination, the false calcining temperature was lower than 800 ℃</a:t>
                      </a:r>
                      <a:r>
                        <a:rPr lang="en-US" sz="1400" b="0" i="0" u="none" strike="noStrike" dirty="0">
                          <a:solidFill>
                            <a:srgbClr val="000000"/>
                          </a:solidFill>
                          <a:latin typeface="+mn-lt"/>
                          <a:cs typeface="Arial" pitchFamily="34" charset="0"/>
                        </a:rPr>
                        <a:t>, and exceeds the melting temperature of the lithium supply source.</a:t>
                      </a:r>
                      <a:r>
                        <a:rPr lang="en-US" sz="1400" b="0" i="0" u="none" strike="noStrike" baseline="0" dirty="0">
                          <a:solidFill>
                            <a:srgbClr val="000000"/>
                          </a:solidFill>
                          <a:latin typeface="+mn-lt"/>
                          <a:cs typeface="Arial" pitchFamily="34" charset="0"/>
                        </a:rPr>
                        <a:t>  Finally the </a:t>
                      </a:r>
                      <a:r>
                        <a:rPr lang="en-US" sz="1400" b="0" i="0" u="none" strike="noStrike" dirty="0">
                          <a:solidFill>
                            <a:srgbClr val="000000"/>
                          </a:solidFill>
                          <a:latin typeface="+mn-lt"/>
                          <a:cs typeface="Arial" pitchFamily="34" charset="0"/>
                        </a:rPr>
                        <a:t>pre-</a:t>
                      </a:r>
                      <a:r>
                        <a:rPr lang="en-US" sz="1400" b="0" i="0" u="none" strike="noStrike" dirty="0" err="1">
                          <a:solidFill>
                            <a:srgbClr val="000000"/>
                          </a:solidFill>
                          <a:latin typeface="+mn-lt"/>
                          <a:cs typeface="Arial" pitchFamily="34" charset="0"/>
                        </a:rPr>
                        <a:t>calcined</a:t>
                      </a:r>
                      <a:r>
                        <a:rPr lang="en-US" sz="1400" b="0" i="0" u="none" strike="noStrike" dirty="0">
                          <a:solidFill>
                            <a:srgbClr val="000000"/>
                          </a:solidFill>
                          <a:latin typeface="+mn-lt"/>
                          <a:cs typeface="Arial" pitchFamily="34" charset="0"/>
                        </a:rPr>
                        <a:t> product obtained in the pre-baking step is heated to the pre-calcination temperature exceeds a step of firing temperature range.</a:t>
                      </a:r>
                    </a:p>
                  </a:txBody>
                  <a:tcPr marL="9525" marR="9525" marT="9525" marB="0" anchor="ctr"/>
                </a:tc>
                <a:extLst>
                  <a:ext uri="{0D108BD9-81ED-4DB2-BD59-A6C34878D82A}">
                    <a16:rowId xmlns:a16="http://schemas.microsoft.com/office/drawing/2014/main" val="10001"/>
                  </a:ext>
                </a:extLst>
              </a:tr>
              <a:tr h="1143000">
                <a:tc>
                  <a:txBody>
                    <a:bodyPr/>
                    <a:lstStyle/>
                    <a:p>
                      <a:pPr algn="ctr" fontAlgn="t"/>
                      <a:r>
                        <a:rPr lang="en-IN" sz="1400" b="1" i="0" u="none" strike="noStrike" dirty="0">
                          <a:solidFill>
                            <a:schemeClr val="tx1"/>
                          </a:solidFill>
                          <a:effectLst/>
                          <a:latin typeface="+mn-lt"/>
                          <a:cs typeface="Arial" pitchFamily="34" charset="0"/>
                          <a:hlinkClick r:id="rId4"/>
                        </a:rPr>
                        <a:t>JP6403285B2</a:t>
                      </a:r>
                      <a:endParaRPr lang="en-IN" sz="1400" b="1" i="0" u="none" strike="noStrike" dirty="0">
                        <a:solidFill>
                          <a:schemeClr val="tx1"/>
                        </a:solidFill>
                        <a:effectLst/>
                        <a:latin typeface="+mn-lt"/>
                        <a:cs typeface="Arial" pitchFamily="34" charset="0"/>
                      </a:endParaRPr>
                    </a:p>
                    <a:p>
                      <a:pPr algn="ctr" fontAlgn="t"/>
                      <a:r>
                        <a:rPr lang="en-IN" sz="1400" b="1" i="0" u="none" strike="noStrike" dirty="0">
                          <a:solidFill>
                            <a:schemeClr val="tx1"/>
                          </a:solidFill>
                          <a:effectLst/>
                          <a:latin typeface="+mn-lt"/>
                          <a:cs typeface="Arial" pitchFamily="34" charset="0"/>
                        </a:rPr>
                        <a:t>Automotive Energy Supply</a:t>
                      </a:r>
                      <a:r>
                        <a:rPr lang="en-IN" sz="1400" b="1" i="0" u="none" strike="noStrike" baseline="0" dirty="0">
                          <a:solidFill>
                            <a:schemeClr val="tx1"/>
                          </a:solidFill>
                          <a:effectLst/>
                          <a:latin typeface="+mn-lt"/>
                          <a:cs typeface="Arial" pitchFamily="34" charset="0"/>
                        </a:rPr>
                        <a:t> Corp</a:t>
                      </a:r>
                      <a:endParaRPr lang="en-IN" sz="1400" b="1" i="0" u="none" strike="noStrike" dirty="0">
                        <a:solidFill>
                          <a:schemeClr val="tx1"/>
                        </a:solidFill>
                        <a:effectLst/>
                        <a:latin typeface="+mn-lt"/>
                        <a:cs typeface="Arial" pitchFamily="34" charset="0"/>
                      </a:endParaRPr>
                    </a:p>
                  </a:txBody>
                  <a:tcPr marL="9525" marR="9525" marT="9525" marB="0" anchor="ctr"/>
                </a:tc>
                <a:tc>
                  <a:txBody>
                    <a:bodyPr/>
                    <a:lstStyle/>
                    <a:p>
                      <a:pPr marL="53975" indent="0" algn="just" fontAlgn="b">
                        <a:lnSpc>
                          <a:spcPct val="150000"/>
                        </a:lnSpc>
                      </a:pPr>
                      <a:r>
                        <a:rPr lang="en-US" sz="1400" b="0" i="0" u="none" strike="noStrike" dirty="0">
                          <a:solidFill>
                            <a:srgbClr val="000000"/>
                          </a:solidFill>
                          <a:latin typeface="+mn-lt"/>
                          <a:cs typeface="Arial" pitchFamily="34" charset="0"/>
                        </a:rPr>
                        <a:t>The invention provides</a:t>
                      </a:r>
                      <a:r>
                        <a:rPr lang="en-US" sz="1400" b="0" i="0" u="none" strike="noStrike" baseline="0" dirty="0">
                          <a:solidFill>
                            <a:srgbClr val="000000"/>
                          </a:solidFill>
                          <a:latin typeface="+mn-lt"/>
                          <a:cs typeface="Arial" pitchFamily="34" charset="0"/>
                        </a:rPr>
                        <a:t> </a:t>
                      </a:r>
                      <a:r>
                        <a:rPr lang="en-US" sz="1400" b="0" i="0" u="none" strike="noStrike" dirty="0">
                          <a:solidFill>
                            <a:srgbClr val="000000"/>
                          </a:solidFill>
                          <a:latin typeface="+mn-lt"/>
                          <a:cs typeface="Arial" pitchFamily="34" charset="0"/>
                        </a:rPr>
                        <a:t>a lithium ion secondary battery including a </a:t>
                      </a:r>
                      <a:r>
                        <a:rPr lang="en-US" sz="1400" b="0" i="0" u="sng" strike="noStrike" dirty="0">
                          <a:solidFill>
                            <a:srgbClr val="000000"/>
                          </a:solidFill>
                          <a:latin typeface="+mn-lt"/>
                          <a:cs typeface="Arial" pitchFamily="34" charset="0"/>
                        </a:rPr>
                        <a:t>positive electrode having a layered crystal</a:t>
                      </a:r>
                      <a:r>
                        <a:rPr lang="en-US" sz="1400" b="0" i="0" u="sng" strike="noStrike" baseline="0" dirty="0">
                          <a:solidFill>
                            <a:srgbClr val="000000"/>
                          </a:solidFill>
                          <a:latin typeface="+mn-lt"/>
                          <a:cs typeface="Arial" pitchFamily="34" charset="0"/>
                        </a:rPr>
                        <a:t> structure </a:t>
                      </a:r>
                      <a:r>
                        <a:rPr lang="en-IN" sz="1400" b="0" i="0" u="sng" dirty="0">
                          <a:solidFill>
                            <a:schemeClr val="dk1"/>
                          </a:solidFill>
                          <a:effectLst/>
                          <a:latin typeface="+mn-lt"/>
                          <a:ea typeface="+mn-ea"/>
                          <a:cs typeface="Arial" pitchFamily="34" charset="0"/>
                        </a:rPr>
                        <a:t>lit</a:t>
                      </a:r>
                      <a:r>
                        <a:rPr lang="en-IN" sz="1400" b="0" i="0" u="sng" strike="noStrike" dirty="0">
                          <a:solidFill>
                            <a:schemeClr val="dk1"/>
                          </a:solidFill>
                          <a:effectLst/>
                          <a:latin typeface="+mn-lt"/>
                          <a:ea typeface="+mn-ea"/>
                          <a:cs typeface="Arial" pitchFamily="34" charset="0"/>
                        </a:rPr>
                        <a:t>hium</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nickel</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manganese</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cobalt</a:t>
                      </a:r>
                      <a:r>
                        <a:rPr lang="en-IN" sz="1400" b="0" i="0" u="sng" dirty="0">
                          <a:solidFill>
                            <a:schemeClr val="dk1"/>
                          </a:solidFill>
                          <a:effectLst/>
                          <a:latin typeface="+mn-lt"/>
                          <a:ea typeface="+mn-ea"/>
                          <a:cs typeface="Arial" pitchFamily="34" charset="0"/>
                        </a:rPr>
                        <a:t> composite </a:t>
                      </a:r>
                      <a:r>
                        <a:rPr lang="en-IN" sz="1400" b="0" i="0" u="sng" strike="noStrike" dirty="0">
                          <a:solidFill>
                            <a:schemeClr val="dk1"/>
                          </a:solidFill>
                          <a:effectLst/>
                          <a:latin typeface="+mn-lt"/>
                          <a:ea typeface="+mn-ea"/>
                          <a:cs typeface="Arial" pitchFamily="34" charset="0"/>
                        </a:rPr>
                        <a:t>oxide (NMC) as</a:t>
                      </a:r>
                      <a:r>
                        <a:rPr lang="en-IN" sz="1400" b="0" i="0" u="sng" strike="noStrike" baseline="0" dirty="0">
                          <a:solidFill>
                            <a:schemeClr val="dk1"/>
                          </a:solidFill>
                          <a:effectLst/>
                          <a:latin typeface="+mn-lt"/>
                          <a:ea typeface="+mn-ea"/>
                          <a:cs typeface="Arial" pitchFamily="34" charset="0"/>
                        </a:rPr>
                        <a:t> a </a:t>
                      </a:r>
                      <a:r>
                        <a:rPr lang="en-US" sz="1400" b="0" i="0" u="sng" strike="noStrike" baseline="0" dirty="0">
                          <a:solidFill>
                            <a:srgbClr val="000000"/>
                          </a:solidFill>
                          <a:latin typeface="+mn-lt"/>
                          <a:cs typeface="Arial" pitchFamily="34" charset="0"/>
                        </a:rPr>
                        <a:t>p</a:t>
                      </a:r>
                      <a:r>
                        <a:rPr lang="en-IN" sz="1400" b="0" i="0" u="sng" strike="noStrike" dirty="0">
                          <a:solidFill>
                            <a:schemeClr val="dk1"/>
                          </a:solidFill>
                          <a:effectLst/>
                          <a:latin typeface="+mn-lt"/>
                          <a:ea typeface="+mn-ea"/>
                          <a:cs typeface="Arial" pitchFamily="34" charset="0"/>
                        </a:rPr>
                        <a:t>positive</a:t>
                      </a:r>
                      <a:r>
                        <a:rPr lang="en-IN" sz="1400" b="0" i="0" u="sng" dirty="0">
                          <a:solidFill>
                            <a:schemeClr val="dk1"/>
                          </a:solidFill>
                          <a:effectLst/>
                          <a:latin typeface="+mn-lt"/>
                          <a:ea typeface="+mn-ea"/>
                          <a:cs typeface="Arial" pitchFamily="34" charset="0"/>
                        </a:rPr>
                        <a:t> electrode </a:t>
                      </a:r>
                      <a:r>
                        <a:rPr lang="en-IN" sz="1400" b="0" i="0" u="sng" strike="noStrike" dirty="0">
                          <a:solidFill>
                            <a:schemeClr val="dk1"/>
                          </a:solidFill>
                          <a:effectLst/>
                          <a:latin typeface="+mn-lt"/>
                          <a:ea typeface="+mn-ea"/>
                          <a:cs typeface="Arial" pitchFamily="34" charset="0"/>
                        </a:rPr>
                        <a:t>active</a:t>
                      </a:r>
                      <a:r>
                        <a:rPr lang="en-IN" sz="1400" b="0" i="0" u="sng" dirty="0">
                          <a:solidFill>
                            <a:schemeClr val="dk1"/>
                          </a:solidFill>
                          <a:effectLst/>
                          <a:latin typeface="+mn-lt"/>
                          <a:ea typeface="+mn-ea"/>
                          <a:cs typeface="Arial" pitchFamily="34" charset="0"/>
                        </a:rPr>
                        <a:t> </a:t>
                      </a:r>
                      <a:r>
                        <a:rPr lang="en-IN" sz="1400" b="0" i="0" u="sng" strike="noStrike" dirty="0">
                          <a:solidFill>
                            <a:schemeClr val="dk1"/>
                          </a:solidFill>
                          <a:effectLst/>
                          <a:latin typeface="+mn-lt"/>
                          <a:ea typeface="+mn-ea"/>
                          <a:cs typeface="Arial" pitchFamily="34" charset="0"/>
                        </a:rPr>
                        <a:t>materia</a:t>
                      </a:r>
                      <a:r>
                        <a:rPr lang="en-IN" sz="1400" b="0" i="0" u="none" strike="noStrike" dirty="0">
                          <a:solidFill>
                            <a:schemeClr val="dk1"/>
                          </a:solidFill>
                          <a:effectLst/>
                          <a:latin typeface="+mn-lt"/>
                          <a:ea typeface="+mn-ea"/>
                          <a:cs typeface="Arial" pitchFamily="34" charset="0"/>
                        </a:rPr>
                        <a:t>l. The positive electrode active material further comprises</a:t>
                      </a:r>
                      <a:r>
                        <a:rPr lang="en-IN" sz="1400" b="0" i="0" u="none" strike="noStrike" baseline="0" dirty="0">
                          <a:solidFill>
                            <a:schemeClr val="dk1"/>
                          </a:solidFill>
                          <a:effectLst/>
                          <a:latin typeface="+mn-lt"/>
                          <a:ea typeface="+mn-ea"/>
                          <a:cs typeface="Arial" pitchFamily="34" charset="0"/>
                        </a:rPr>
                        <a:t> lithium-manganese based oxide (LMO). A</a:t>
                      </a:r>
                      <a:r>
                        <a:rPr lang="en-US" sz="1400" b="0" i="0" u="none" strike="noStrike" dirty="0">
                          <a:solidFill>
                            <a:srgbClr val="000000"/>
                          </a:solidFill>
                          <a:latin typeface="+mn-lt"/>
                          <a:cs typeface="Arial" pitchFamily="34" charset="0"/>
                        </a:rPr>
                        <a:t> negative electrode having a negative electrode active material layer disposed on a negative electrode current collector; a separator; and an electrolyte solution. The electrolyte solution contains a disulfonic acid compound as an additive. A mass of the disulfonic acid compound adsorbed on the positive electrode is 1.0 g/m2 or less per unit surface area of the lithium nickel composite oxide.</a:t>
                      </a:r>
                    </a:p>
                  </a:txBody>
                  <a:tcPr marL="9525" marR="9525" marT="9525" marB="0" anchor="ctr"/>
                </a:tc>
                <a:extLst>
                  <a:ext uri="{0D108BD9-81ED-4DB2-BD59-A6C34878D82A}">
                    <a16:rowId xmlns:a16="http://schemas.microsoft.com/office/drawing/2014/main" val="10002"/>
                  </a:ext>
                </a:extLst>
              </a:tr>
            </a:tbl>
          </a:graphicData>
        </a:graphic>
      </p:graphicFrame>
      <p:sp>
        <p:nvSpPr>
          <p:cNvPr id="18" name="Slide Number Placeholder 17"/>
          <p:cNvSpPr>
            <a:spLocks noGrp="1"/>
          </p:cNvSpPr>
          <p:nvPr>
            <p:ph type="sldNum" sz="quarter" idx="12"/>
          </p:nvPr>
        </p:nvSpPr>
        <p:spPr/>
        <p:txBody>
          <a:bodyPr/>
          <a:lstStyle/>
          <a:p>
            <a:pPr>
              <a:defRPr/>
            </a:pPr>
            <a:fld id="{46318E3D-C770-4D91-B40E-7E88DA3097BF}" type="slidenum">
              <a:rPr lang="en-IN" smtClean="0"/>
              <a:pPr>
                <a:defRPr/>
              </a:pPr>
              <a:t>27</a:t>
            </a:fld>
            <a:endParaRPr lang="en-IN"/>
          </a:p>
        </p:txBody>
      </p:sp>
    </p:spTree>
    <p:extLst>
      <p:ext uri="{BB962C8B-B14F-4D97-AF65-F5344CB8AC3E}">
        <p14:creationId xmlns:p14="http://schemas.microsoft.com/office/powerpoint/2010/main" val="11232893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385175" cy="436562"/>
          </a:xfrm>
        </p:spPr>
        <p:txBody>
          <a:bodyPr/>
          <a:lstStyle/>
          <a:p>
            <a:pPr>
              <a:defRPr/>
            </a:pPr>
            <a:r>
              <a:rPr lang="en-US" sz="2400" b="1" kern="1200" spc="-10" dirty="0">
                <a:solidFill>
                  <a:schemeClr val="bg1"/>
                </a:solidFill>
                <a:cs typeface="Arial" pitchFamily="34" charset="0"/>
              </a:rPr>
              <a:t>Granted Patents Analysis </a:t>
            </a:r>
            <a:r>
              <a:rPr lang="en-US" sz="2400" b="1" spc="-10" dirty="0">
                <a:solidFill>
                  <a:schemeClr val="bg1"/>
                </a:solidFill>
                <a:cs typeface="Arial" pitchFamily="34" charset="0"/>
              </a:rPr>
              <a:t>– Other Companies</a:t>
            </a:r>
            <a:endParaRPr lang="en-US" sz="2400" b="1" dirty="0">
              <a:cs typeface="Arial" pitchFamily="34" charset="0"/>
            </a:endParaRP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rPr>
              <a:t>US8981037B2</a:t>
            </a:r>
          </a:p>
          <a:p>
            <a:pPr algn="ctr"/>
            <a:r>
              <a:rPr lang="en-US" sz="1000" dirty="0">
                <a:solidFill>
                  <a:schemeClr val="bg1"/>
                </a:solidFill>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rPr>
              <a:t>EP2235100B1</a:t>
            </a:r>
          </a:p>
          <a:p>
            <a:pPr algn="ctr"/>
            <a:r>
              <a:rPr lang="en-US" sz="1000">
                <a:solidFill>
                  <a:schemeClr val="bg1"/>
                </a:solidFill>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rPr>
              <a:t>EP2252645B1</a:t>
            </a:r>
          </a:p>
          <a:p>
            <a:pPr algn="ctr"/>
            <a:r>
              <a:rPr lang="en-US" sz="1000">
                <a:solidFill>
                  <a:schemeClr val="bg1"/>
                </a:solidFill>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rPr>
              <a:t>EP2257596B1</a:t>
            </a:r>
          </a:p>
          <a:p>
            <a:pPr algn="ctr"/>
            <a:r>
              <a:rPr lang="en-US" sz="1000">
                <a:solidFill>
                  <a:schemeClr val="bg1"/>
                </a:solidFill>
              </a:rPr>
              <a:t>Resin composition containing polyethylene furandicarboxylate</a:t>
            </a:r>
          </a:p>
          <a:p>
            <a:pPr algn="ctr"/>
            <a:endParaRPr lang="en-US" sz="1000">
              <a:solidFill>
                <a:schemeClr val="bg1"/>
              </a:solidFill>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rPr>
              <a:t>US7741389B2</a:t>
            </a:r>
          </a:p>
          <a:p>
            <a:pPr algn="ctr"/>
            <a:r>
              <a:rPr lang="en-IN" sz="1000">
                <a:solidFill>
                  <a:schemeClr val="bg1"/>
                </a:solidFill>
              </a:rPr>
              <a:t>Resin composition containing  a polyalkylene furan dicarboxylate resin and a porphyrin compound</a:t>
            </a:r>
            <a:endParaRPr lang="en-US" sz="1000">
              <a:solidFill>
                <a:schemeClr val="bg1"/>
              </a:solidFill>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rPr>
              <a:t>US20120258299</a:t>
            </a:r>
          </a:p>
          <a:p>
            <a:r>
              <a:rPr lang="en-IN" sz="1000" dirty="0">
                <a:solidFill>
                  <a:schemeClr val="bg1"/>
                </a:solidFill>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rPr>
              <a:t>US20090124763Method of synthesis, PEF having a furan ring</a:t>
            </a:r>
            <a:endParaRPr lang="en-US" sz="1000">
              <a:solidFill>
                <a:schemeClr val="bg1"/>
              </a:solidFill>
            </a:endParaRPr>
          </a:p>
          <a:p>
            <a:pPr algn="ctr"/>
            <a:endParaRPr lang="en-US" sz="1000">
              <a:solidFill>
                <a:schemeClr val="bg1"/>
              </a:solidFill>
            </a:endParaRP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graphicFrame>
        <p:nvGraphicFramePr>
          <p:cNvPr id="19" name="Table 18"/>
          <p:cNvGraphicFramePr>
            <a:graphicFrameLocks noGrp="1"/>
          </p:cNvGraphicFramePr>
          <p:nvPr>
            <p:extLst>
              <p:ext uri="{D42A27DB-BD31-4B8C-83A1-F6EECF244321}">
                <p14:modId xmlns:p14="http://schemas.microsoft.com/office/powerpoint/2010/main" val="4003106608"/>
              </p:ext>
            </p:extLst>
          </p:nvPr>
        </p:nvGraphicFramePr>
        <p:xfrm>
          <a:off x="228600" y="1111379"/>
          <a:ext cx="8686800" cy="4070221"/>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20000"/>
                    </a:ext>
                  </a:extLst>
                </a:gridCol>
                <a:gridCol w="6781800">
                  <a:extLst>
                    <a:ext uri="{9D8B030D-6E8A-4147-A177-3AD203B41FA5}">
                      <a16:colId xmlns:a16="http://schemas.microsoft.com/office/drawing/2014/main" val="20001"/>
                    </a:ext>
                  </a:extLst>
                </a:gridCol>
              </a:tblGrid>
              <a:tr h="313022">
                <a:tc>
                  <a:txBody>
                    <a:bodyPr/>
                    <a:lstStyle/>
                    <a:p>
                      <a:pPr algn="ctr"/>
                      <a:r>
                        <a:rPr lang="en-US" sz="1600" dirty="0">
                          <a:latin typeface="+mn-lt"/>
                          <a:cs typeface="Arial" pitchFamily="34" charset="0"/>
                        </a:rPr>
                        <a:t>Patent No.</a:t>
                      </a:r>
                    </a:p>
                  </a:txBody>
                  <a:tcPr anchor="ctr"/>
                </a:tc>
                <a:tc>
                  <a:txBody>
                    <a:bodyPr/>
                    <a:lstStyle/>
                    <a:p>
                      <a:pPr algn="ctr"/>
                      <a:r>
                        <a:rPr lang="en-US" sz="1600" dirty="0">
                          <a:latin typeface="+mn-lt"/>
                          <a:cs typeface="Arial" pitchFamily="34" charset="0"/>
                        </a:rPr>
                        <a:t>Novel Features</a:t>
                      </a:r>
                    </a:p>
                  </a:txBody>
                  <a:tcPr anchor="ctr"/>
                </a:tc>
                <a:extLst>
                  <a:ext uri="{0D108BD9-81ED-4DB2-BD59-A6C34878D82A}">
                    <a16:rowId xmlns:a16="http://schemas.microsoft.com/office/drawing/2014/main" val="10000"/>
                  </a:ext>
                </a:extLst>
              </a:tr>
              <a:tr h="1417319">
                <a:tc>
                  <a:txBody>
                    <a:bodyPr/>
                    <a:lstStyle/>
                    <a:p>
                      <a:pPr algn="ctr" fontAlgn="t"/>
                      <a:r>
                        <a:rPr lang="en-IN" sz="1400" b="1" i="0" u="none" strike="noStrike" dirty="0">
                          <a:solidFill>
                            <a:schemeClr val="tx1"/>
                          </a:solidFill>
                          <a:effectLst/>
                          <a:latin typeface="+mn-lt"/>
                          <a:cs typeface="Arial" pitchFamily="34" charset="0"/>
                          <a:hlinkClick r:id="rId3"/>
                        </a:rPr>
                        <a:t>CN104810506B</a:t>
                      </a:r>
                      <a:endParaRPr lang="en-IN" sz="1400" b="1" i="0" u="none" strike="noStrike" dirty="0">
                        <a:solidFill>
                          <a:schemeClr val="tx1"/>
                        </a:solidFill>
                        <a:effectLst/>
                        <a:latin typeface="+mn-lt"/>
                        <a:cs typeface="Arial" pitchFamily="34" charset="0"/>
                      </a:endParaRPr>
                    </a:p>
                    <a:p>
                      <a:pPr marL="0" marR="0" indent="0" algn="ctr" defTabSz="914400" eaLnBrk="1" fontAlgn="t" latinLnBrk="0" hangingPunct="1">
                        <a:lnSpc>
                          <a:spcPct val="100000"/>
                        </a:lnSpc>
                        <a:spcBef>
                          <a:spcPts val="0"/>
                        </a:spcBef>
                        <a:spcAft>
                          <a:spcPts val="0"/>
                        </a:spcAft>
                        <a:buClrTx/>
                        <a:buSzTx/>
                        <a:buFontTx/>
                        <a:buNone/>
                        <a:tabLst/>
                        <a:defRPr/>
                      </a:pPr>
                      <a:r>
                        <a:rPr lang="en-IN" sz="1400" b="1" i="0" u="none" strike="noStrike" dirty="0" err="1">
                          <a:solidFill>
                            <a:schemeClr val="tx1"/>
                          </a:solidFill>
                          <a:effectLst/>
                          <a:latin typeface="+mn-lt"/>
                          <a:cs typeface="Arial" pitchFamily="34" charset="0"/>
                        </a:rPr>
                        <a:t>Wanxiang</a:t>
                      </a:r>
                      <a:r>
                        <a:rPr lang="en-IN" sz="1400" b="1" i="0" u="none" strike="noStrike" dirty="0">
                          <a:solidFill>
                            <a:schemeClr val="tx1"/>
                          </a:solidFill>
                          <a:effectLst/>
                          <a:latin typeface="+mn-lt"/>
                          <a:cs typeface="Arial" pitchFamily="34" charset="0"/>
                        </a:rPr>
                        <a:t> Group Co Ltd</a:t>
                      </a:r>
                    </a:p>
                  </a:txBody>
                  <a:tcPr marL="9525" marR="9525" marT="9525" marB="0" anchor="ctr"/>
                </a:tc>
                <a:tc>
                  <a:txBody>
                    <a:bodyPr/>
                    <a:lstStyle/>
                    <a:p>
                      <a:pPr marL="53975" indent="0" algn="just" fontAlgn="b">
                        <a:lnSpc>
                          <a:spcPct val="150000"/>
                        </a:lnSpc>
                      </a:pPr>
                      <a:r>
                        <a:rPr lang="en-US" sz="1400" dirty="0">
                          <a:solidFill>
                            <a:schemeClr val="dk1"/>
                          </a:solidFill>
                          <a:latin typeface="+mn-lt"/>
                          <a:ea typeface="+mn-ea"/>
                          <a:cs typeface="Arial" pitchFamily="34" charset="0"/>
                        </a:rPr>
                        <a:t>The invention relates to a </a:t>
                      </a:r>
                      <a:r>
                        <a:rPr lang="en-US" sz="1400" u="sng" dirty="0">
                          <a:solidFill>
                            <a:schemeClr val="dk1"/>
                          </a:solidFill>
                          <a:latin typeface="+mn-lt"/>
                          <a:ea typeface="+mn-ea"/>
                          <a:cs typeface="Arial" pitchFamily="34" charset="0"/>
                        </a:rPr>
                        <a:t>high-energy density lithium-ion battery</a:t>
                      </a:r>
                      <a:r>
                        <a:rPr lang="en-US" sz="1400" dirty="0">
                          <a:solidFill>
                            <a:schemeClr val="dk1"/>
                          </a:solidFill>
                          <a:latin typeface="+mn-lt"/>
                          <a:ea typeface="+mn-ea"/>
                          <a:cs typeface="Arial" pitchFamily="34" charset="0"/>
                        </a:rPr>
                        <a:t>.</a:t>
                      </a:r>
                      <a:r>
                        <a:rPr lang="en-US" sz="1400" baseline="0" dirty="0">
                          <a:solidFill>
                            <a:schemeClr val="dk1"/>
                          </a:solidFill>
                          <a:latin typeface="+mn-lt"/>
                          <a:ea typeface="+mn-ea"/>
                          <a:cs typeface="Arial" pitchFamily="34" charset="0"/>
                        </a:rPr>
                        <a:t> The battery </a:t>
                      </a:r>
                      <a:r>
                        <a:rPr lang="en-US" sz="1400" dirty="0">
                          <a:solidFill>
                            <a:schemeClr val="dk1"/>
                          </a:solidFill>
                          <a:latin typeface="+mn-lt"/>
                          <a:ea typeface="+mn-ea"/>
                          <a:cs typeface="Arial" pitchFamily="34" charset="0"/>
                        </a:rPr>
                        <a:t>comprising a </a:t>
                      </a:r>
                      <a:r>
                        <a:rPr lang="en-US" sz="1400" b="0" i="0" u="sng" strike="noStrike" dirty="0">
                          <a:solidFill>
                            <a:schemeClr val="dk1"/>
                          </a:solidFill>
                          <a:effectLst/>
                          <a:latin typeface="+mn-lt"/>
                          <a:ea typeface="+mn-ea"/>
                          <a:cs typeface="Arial" pitchFamily="34" charset="0"/>
                        </a:rPr>
                        <a:t>nickel</a:t>
                      </a:r>
                      <a:r>
                        <a:rPr lang="en-US" sz="1400" b="0" i="0" u="sng" dirty="0">
                          <a:solidFill>
                            <a:schemeClr val="dk1"/>
                          </a:solidFill>
                          <a:effectLst/>
                          <a:latin typeface="+mn-lt"/>
                          <a:ea typeface="+mn-ea"/>
                          <a:cs typeface="Arial" pitchFamily="34" charset="0"/>
                        </a:rPr>
                        <a:t>-</a:t>
                      </a:r>
                      <a:r>
                        <a:rPr lang="en-US" sz="1400" b="0" i="0" u="sng" strike="noStrike" dirty="0">
                          <a:solidFill>
                            <a:schemeClr val="dk1"/>
                          </a:solidFill>
                          <a:effectLst/>
                          <a:latin typeface="+mn-lt"/>
                          <a:ea typeface="+mn-ea"/>
                          <a:cs typeface="Arial" pitchFamily="34" charset="0"/>
                        </a:rPr>
                        <a:t>cobalt</a:t>
                      </a:r>
                      <a:r>
                        <a:rPr lang="en-US" sz="1400" b="0" i="0" u="sng" dirty="0">
                          <a:solidFill>
                            <a:schemeClr val="dk1"/>
                          </a:solidFill>
                          <a:effectLst/>
                          <a:latin typeface="+mn-lt"/>
                          <a:ea typeface="+mn-ea"/>
                          <a:cs typeface="Arial" pitchFamily="34" charset="0"/>
                        </a:rPr>
                        <a:t>-</a:t>
                      </a:r>
                      <a:r>
                        <a:rPr lang="en-US" sz="1400" b="0" i="0" u="sng" strike="noStrike" dirty="0">
                          <a:solidFill>
                            <a:schemeClr val="dk1"/>
                          </a:solidFill>
                          <a:effectLst/>
                          <a:latin typeface="+mn-lt"/>
                          <a:ea typeface="+mn-ea"/>
                          <a:cs typeface="Arial" pitchFamily="34" charset="0"/>
                        </a:rPr>
                        <a:t>manganese</a:t>
                      </a:r>
                      <a:r>
                        <a:rPr lang="en-US" sz="1400" b="0" i="0" u="sng" dirty="0">
                          <a:solidFill>
                            <a:schemeClr val="dk1"/>
                          </a:solidFill>
                          <a:effectLst/>
                          <a:latin typeface="+mn-lt"/>
                          <a:ea typeface="+mn-ea"/>
                          <a:cs typeface="Arial" pitchFamily="34" charset="0"/>
                        </a:rPr>
                        <a:t> three </a:t>
                      </a:r>
                      <a:r>
                        <a:rPr lang="en-US" sz="1400" b="0" i="0" u="sng" dirty="0" err="1">
                          <a:solidFill>
                            <a:schemeClr val="dk1"/>
                          </a:solidFill>
                          <a:effectLst/>
                          <a:latin typeface="+mn-lt"/>
                          <a:ea typeface="+mn-ea"/>
                          <a:cs typeface="Arial" pitchFamily="34" charset="0"/>
                        </a:rPr>
                        <a:t>yuan</a:t>
                      </a:r>
                      <a:r>
                        <a:rPr lang="en-US" sz="1400" b="0" i="0" u="sng" dirty="0">
                          <a:solidFill>
                            <a:schemeClr val="dk1"/>
                          </a:solidFill>
                          <a:effectLst/>
                          <a:latin typeface="+mn-lt"/>
                          <a:ea typeface="+mn-ea"/>
                          <a:cs typeface="Arial" pitchFamily="34" charset="0"/>
                        </a:rPr>
                        <a:t> </a:t>
                      </a:r>
                      <a:r>
                        <a:rPr lang="en-US" sz="1400" b="0" i="0" u="sng" strike="noStrike" dirty="0">
                          <a:solidFill>
                            <a:schemeClr val="dk1"/>
                          </a:solidFill>
                          <a:effectLst/>
                          <a:latin typeface="+mn-lt"/>
                          <a:ea typeface="+mn-ea"/>
                          <a:cs typeface="Arial" pitchFamily="34" charset="0"/>
                        </a:rPr>
                        <a:t>cathode</a:t>
                      </a:r>
                      <a:r>
                        <a:rPr lang="en-US" sz="1400" b="0" i="0" u="sng" dirty="0">
                          <a:solidFill>
                            <a:schemeClr val="dk1"/>
                          </a:solidFill>
                          <a:effectLst/>
                          <a:latin typeface="+mn-lt"/>
                          <a:ea typeface="+mn-ea"/>
                          <a:cs typeface="Arial" pitchFamily="34" charset="0"/>
                        </a:rPr>
                        <a:t> </a:t>
                      </a:r>
                      <a:r>
                        <a:rPr lang="en-US" sz="1400" b="0" i="0" u="sng" strike="noStrike" dirty="0">
                          <a:solidFill>
                            <a:schemeClr val="dk1"/>
                          </a:solidFill>
                          <a:effectLst/>
                          <a:latin typeface="+mn-lt"/>
                          <a:ea typeface="+mn-ea"/>
                          <a:cs typeface="Arial" pitchFamily="34" charset="0"/>
                        </a:rPr>
                        <a:t>material coated </a:t>
                      </a:r>
                      <a:r>
                        <a:rPr lang="en-US" sz="1400" u="sng" dirty="0">
                          <a:solidFill>
                            <a:schemeClr val="dk1"/>
                          </a:solidFill>
                          <a:latin typeface="+mn-lt"/>
                          <a:ea typeface="+mn-ea"/>
                          <a:cs typeface="Arial" pitchFamily="34" charset="0"/>
                        </a:rPr>
                        <a:t>positive electrode</a:t>
                      </a:r>
                      <a:r>
                        <a:rPr lang="en-US" sz="1400" dirty="0">
                          <a:solidFill>
                            <a:schemeClr val="dk1"/>
                          </a:solidFill>
                          <a:latin typeface="+mn-lt"/>
                          <a:ea typeface="+mn-ea"/>
                          <a:cs typeface="Arial" pitchFamily="34" charset="0"/>
                        </a:rPr>
                        <a:t> sheet in combination with silicon carbon nanotube coating form </a:t>
                      </a:r>
                      <a:r>
                        <a:rPr lang="en-US" sz="1400" dirty="0" err="1">
                          <a:solidFill>
                            <a:schemeClr val="dk1"/>
                          </a:solidFill>
                          <a:latin typeface="+mn-lt"/>
                          <a:ea typeface="+mn-ea"/>
                          <a:cs typeface="Arial" pitchFamily="34" charset="0"/>
                        </a:rPr>
                        <a:t>SiO</a:t>
                      </a:r>
                      <a:r>
                        <a:rPr lang="en-US" sz="1400" dirty="0">
                          <a:solidFill>
                            <a:schemeClr val="dk1"/>
                          </a:solidFill>
                          <a:latin typeface="+mn-lt"/>
                          <a:ea typeface="+mn-ea"/>
                          <a:cs typeface="Arial" pitchFamily="34" charset="0"/>
                        </a:rPr>
                        <a:t> </a:t>
                      </a:r>
                      <a:r>
                        <a:rPr lang="en-US" sz="1400" baseline="0" dirty="0">
                          <a:solidFill>
                            <a:schemeClr val="dk1"/>
                          </a:solidFill>
                          <a:latin typeface="+mn-lt"/>
                          <a:ea typeface="+mn-ea"/>
                          <a:cs typeface="Arial" pitchFamily="34" charset="0"/>
                        </a:rPr>
                        <a:t>coated n</a:t>
                      </a:r>
                      <a:r>
                        <a:rPr lang="en-US" sz="1400" dirty="0">
                          <a:solidFill>
                            <a:schemeClr val="dk1"/>
                          </a:solidFill>
                          <a:latin typeface="+mn-lt"/>
                          <a:ea typeface="+mn-ea"/>
                          <a:cs typeface="Arial" pitchFamily="34" charset="0"/>
                        </a:rPr>
                        <a:t>egative electrode sheet, separator, electrolyte.   </a:t>
                      </a:r>
                    </a:p>
                  </a:txBody>
                  <a:tcPr marL="9525" marR="9525" marT="9525" marB="0" anchor="ctr"/>
                </a:tc>
                <a:extLst>
                  <a:ext uri="{0D108BD9-81ED-4DB2-BD59-A6C34878D82A}">
                    <a16:rowId xmlns:a16="http://schemas.microsoft.com/office/drawing/2014/main" val="10001"/>
                  </a:ext>
                </a:extLst>
              </a:tr>
              <a:tr h="2317622">
                <a:tc>
                  <a:txBody>
                    <a:bodyPr/>
                    <a:lstStyle/>
                    <a:p>
                      <a:pPr marL="0" marR="0" indent="0" algn="ctr" defTabSz="914400" eaLnBrk="1" fontAlgn="t" latinLnBrk="0" hangingPunct="1">
                        <a:lnSpc>
                          <a:spcPct val="100000"/>
                        </a:lnSpc>
                        <a:spcBef>
                          <a:spcPts val="0"/>
                        </a:spcBef>
                        <a:spcAft>
                          <a:spcPts val="0"/>
                        </a:spcAft>
                        <a:buClrTx/>
                        <a:buSzTx/>
                        <a:buFontTx/>
                        <a:buNone/>
                        <a:tabLst/>
                        <a:defRPr/>
                      </a:pPr>
                      <a:r>
                        <a:rPr lang="en-IN" sz="1400" b="1" i="0" u="none" strike="noStrike" dirty="0">
                          <a:solidFill>
                            <a:schemeClr val="tx1"/>
                          </a:solidFill>
                          <a:effectLst/>
                          <a:latin typeface="+mn-lt"/>
                          <a:cs typeface="Arial" pitchFamily="34" charset="0"/>
                          <a:hlinkClick r:id="rId4"/>
                        </a:rPr>
                        <a:t>US9698424B2</a:t>
                      </a:r>
                      <a:endParaRPr lang="en-IN" sz="1400" b="1" i="0" u="none" strike="noStrike" dirty="0">
                        <a:solidFill>
                          <a:schemeClr val="tx1"/>
                        </a:solidFill>
                        <a:effectLst/>
                        <a:latin typeface="+mn-lt"/>
                        <a:cs typeface="Arial" pitchFamily="34" charset="0"/>
                      </a:endParaRPr>
                    </a:p>
                    <a:p>
                      <a:pPr marL="0" marR="0" indent="0" algn="ctr" defTabSz="914400" eaLnBrk="1" fontAlgn="t" latinLnBrk="0" hangingPunct="1">
                        <a:lnSpc>
                          <a:spcPct val="100000"/>
                        </a:lnSpc>
                        <a:spcBef>
                          <a:spcPts val="0"/>
                        </a:spcBef>
                        <a:spcAft>
                          <a:spcPts val="0"/>
                        </a:spcAft>
                        <a:buClrTx/>
                        <a:buSzTx/>
                        <a:buFontTx/>
                        <a:buNone/>
                        <a:tabLst/>
                        <a:defRPr/>
                      </a:pPr>
                      <a:r>
                        <a:rPr lang="en-IN" sz="1400" b="1" i="0" u="none" strike="noStrike" dirty="0">
                          <a:solidFill>
                            <a:schemeClr val="tx1"/>
                          </a:solidFill>
                          <a:effectLst/>
                          <a:latin typeface="+mn-lt"/>
                          <a:cs typeface="Arial" pitchFamily="34" charset="0"/>
                        </a:rPr>
                        <a:t>Bosch </a:t>
                      </a:r>
                      <a:r>
                        <a:rPr lang="en-IN" sz="1400" b="1" i="0" u="none" strike="noStrike" dirty="0" err="1">
                          <a:solidFill>
                            <a:schemeClr val="tx1"/>
                          </a:solidFill>
                          <a:effectLst/>
                          <a:latin typeface="+mn-lt"/>
                          <a:cs typeface="Arial" pitchFamily="34" charset="0"/>
                        </a:rPr>
                        <a:t>Gmbh</a:t>
                      </a:r>
                      <a:r>
                        <a:rPr lang="en-IN" sz="1400" b="1" i="0" u="none" strike="noStrike" dirty="0">
                          <a:solidFill>
                            <a:schemeClr val="tx1"/>
                          </a:solidFill>
                          <a:effectLst/>
                          <a:latin typeface="+mn-lt"/>
                          <a:cs typeface="Arial" pitchFamily="34" charset="0"/>
                        </a:rPr>
                        <a:t> Robert</a:t>
                      </a:r>
                    </a:p>
                  </a:txBody>
                  <a:tcPr marL="9525" marR="9525" marT="9525" marB="0" anchor="ctr"/>
                </a:tc>
                <a:tc>
                  <a:txBody>
                    <a:bodyPr/>
                    <a:lstStyle/>
                    <a:p>
                      <a:pPr marL="53975" indent="0" algn="just" fontAlgn="b">
                        <a:lnSpc>
                          <a:spcPct val="150000"/>
                        </a:lnSpc>
                      </a:pPr>
                      <a:r>
                        <a:rPr lang="en-US" sz="1400" b="0" i="0" dirty="0">
                          <a:solidFill>
                            <a:schemeClr val="dk1"/>
                          </a:solidFill>
                          <a:effectLst/>
                          <a:latin typeface="+mn-lt"/>
                          <a:ea typeface="+mn-ea"/>
                          <a:cs typeface="Arial" pitchFamily="34" charset="0"/>
                        </a:rPr>
                        <a:t>The invention provides a </a:t>
                      </a:r>
                      <a:r>
                        <a:rPr lang="en-US" sz="1400" b="0" i="0" u="none" strike="noStrike" dirty="0">
                          <a:solidFill>
                            <a:schemeClr val="dk1"/>
                          </a:solidFill>
                          <a:effectLst/>
                          <a:latin typeface="+mn-lt"/>
                          <a:ea typeface="+mn-ea"/>
                          <a:cs typeface="Arial" pitchFamily="34" charset="0"/>
                        </a:rPr>
                        <a:t>cathode</a:t>
                      </a:r>
                      <a:r>
                        <a:rPr lang="en-US" sz="1400" b="0" i="0" dirty="0">
                          <a:solidFill>
                            <a:schemeClr val="dk1"/>
                          </a:solidFill>
                          <a:effectLst/>
                          <a:latin typeface="+mn-lt"/>
                          <a:ea typeface="+mn-ea"/>
                          <a:cs typeface="Arial" pitchFamily="34" charset="0"/>
                        </a:rPr>
                        <a:t> unit for a Li ion </a:t>
                      </a:r>
                      <a:r>
                        <a:rPr lang="en-US" sz="1400" b="0" i="0" u="none" strike="noStrike" dirty="0">
                          <a:solidFill>
                            <a:schemeClr val="dk1"/>
                          </a:solidFill>
                          <a:effectLst/>
                          <a:latin typeface="+mn-lt"/>
                          <a:ea typeface="+mn-ea"/>
                          <a:cs typeface="Arial" pitchFamily="34" charset="0"/>
                        </a:rPr>
                        <a:t>battery</a:t>
                      </a:r>
                      <a:r>
                        <a:rPr lang="en-US" sz="1400" b="0" i="0" dirty="0">
                          <a:solidFill>
                            <a:schemeClr val="dk1"/>
                          </a:solidFill>
                          <a:effectLst/>
                          <a:latin typeface="+mn-lt"/>
                          <a:ea typeface="+mn-ea"/>
                          <a:cs typeface="Arial" pitchFamily="34" charset="0"/>
                        </a:rPr>
                        <a:t>, in which the </a:t>
                      </a:r>
                      <a:r>
                        <a:rPr lang="en-US" sz="1400" b="0" i="0" u="sng" strike="noStrike" dirty="0">
                          <a:solidFill>
                            <a:schemeClr val="dk1"/>
                          </a:solidFill>
                          <a:effectLst/>
                          <a:latin typeface="+mn-lt"/>
                          <a:ea typeface="+mn-ea"/>
                          <a:cs typeface="Arial" pitchFamily="34" charset="0"/>
                        </a:rPr>
                        <a:t>cathode</a:t>
                      </a:r>
                      <a:r>
                        <a:rPr lang="en-US" sz="1400" b="0" i="0" u="sng" dirty="0">
                          <a:solidFill>
                            <a:schemeClr val="dk1"/>
                          </a:solidFill>
                          <a:effectLst/>
                          <a:latin typeface="+mn-lt"/>
                          <a:ea typeface="+mn-ea"/>
                          <a:cs typeface="Arial" pitchFamily="34" charset="0"/>
                        </a:rPr>
                        <a:t> contains nickel-cobalt-manganese oxide, a salt of an </a:t>
                      </a:r>
                      <a:r>
                        <a:rPr lang="en-US" sz="1400" b="0" i="0" u="sng" dirty="0" err="1">
                          <a:solidFill>
                            <a:schemeClr val="dk1"/>
                          </a:solidFill>
                          <a:effectLst/>
                          <a:latin typeface="+mn-lt"/>
                          <a:ea typeface="+mn-ea"/>
                          <a:cs typeface="Arial" pitchFamily="34" charset="0"/>
                        </a:rPr>
                        <a:t>alginic</a:t>
                      </a:r>
                      <a:r>
                        <a:rPr lang="en-US" sz="1400" b="0" i="0" u="sng" dirty="0">
                          <a:solidFill>
                            <a:schemeClr val="dk1"/>
                          </a:solidFill>
                          <a:effectLst/>
                          <a:latin typeface="+mn-lt"/>
                          <a:ea typeface="+mn-ea"/>
                          <a:cs typeface="Arial" pitchFamily="34" charset="0"/>
                        </a:rPr>
                        <a:t> acid</a:t>
                      </a:r>
                      <a:r>
                        <a:rPr lang="en-US" sz="1400" b="0" i="0" dirty="0">
                          <a:solidFill>
                            <a:schemeClr val="dk1"/>
                          </a:solidFill>
                          <a:effectLst/>
                          <a:latin typeface="+mn-lt"/>
                          <a:ea typeface="+mn-ea"/>
                          <a:cs typeface="Arial" pitchFamily="34" charset="0"/>
                        </a:rPr>
                        <a:t>, and optionally carbon, or the </a:t>
                      </a:r>
                      <a:r>
                        <a:rPr lang="en-US" sz="1400" b="0" i="0" u="sng" dirty="0">
                          <a:solidFill>
                            <a:schemeClr val="dk1"/>
                          </a:solidFill>
                          <a:effectLst/>
                          <a:latin typeface="+mn-lt"/>
                          <a:ea typeface="+mn-ea"/>
                          <a:cs typeface="Arial" pitchFamily="34" charset="0"/>
                        </a:rPr>
                        <a:t>cathode contains a composite material made of nickel-cobalt-manganese oxide, Li2MnO3, a salt of an </a:t>
                      </a:r>
                      <a:r>
                        <a:rPr lang="en-US" sz="1400" b="0" i="0" u="sng" dirty="0" err="1">
                          <a:solidFill>
                            <a:schemeClr val="dk1"/>
                          </a:solidFill>
                          <a:effectLst/>
                          <a:latin typeface="+mn-lt"/>
                          <a:ea typeface="+mn-ea"/>
                          <a:cs typeface="Arial" pitchFamily="34" charset="0"/>
                        </a:rPr>
                        <a:t>alginic</a:t>
                      </a:r>
                      <a:r>
                        <a:rPr lang="en-US" sz="1400" b="0" i="0" u="sng" dirty="0">
                          <a:solidFill>
                            <a:schemeClr val="dk1"/>
                          </a:solidFill>
                          <a:effectLst/>
                          <a:latin typeface="+mn-lt"/>
                          <a:ea typeface="+mn-ea"/>
                          <a:cs typeface="Arial" pitchFamily="34" charset="0"/>
                        </a:rPr>
                        <a:t> acid, and optionally carbon</a:t>
                      </a:r>
                      <a:r>
                        <a:rPr lang="en-US" sz="1400" b="0" i="0" dirty="0">
                          <a:solidFill>
                            <a:schemeClr val="dk1"/>
                          </a:solidFill>
                          <a:effectLst/>
                          <a:latin typeface="+mn-lt"/>
                          <a:ea typeface="+mn-ea"/>
                          <a:cs typeface="Arial" pitchFamily="34" charset="0"/>
                        </a:rPr>
                        <a:t>. The patent also described the method of </a:t>
                      </a:r>
                      <a:r>
                        <a:rPr lang="en-US" sz="1400" b="0" i="0" u="sng" dirty="0">
                          <a:solidFill>
                            <a:schemeClr val="dk1"/>
                          </a:solidFill>
                          <a:effectLst/>
                          <a:latin typeface="+mn-lt"/>
                          <a:ea typeface="+mn-ea"/>
                          <a:cs typeface="Arial" pitchFamily="34" charset="0"/>
                        </a:rPr>
                        <a:t>manufacturing the  algininate</a:t>
                      </a:r>
                      <a:r>
                        <a:rPr lang="en-US" sz="1400" b="0" i="0" u="sng" baseline="0" dirty="0">
                          <a:solidFill>
                            <a:schemeClr val="dk1"/>
                          </a:solidFill>
                          <a:effectLst/>
                          <a:latin typeface="+mn-lt"/>
                          <a:ea typeface="+mn-ea"/>
                          <a:cs typeface="Arial" pitchFamily="34" charset="0"/>
                        </a:rPr>
                        <a:t> bind</a:t>
                      </a:r>
                      <a:r>
                        <a:rPr lang="en-US" sz="1400" b="0" i="0" u="sng" strike="noStrike" dirty="0">
                          <a:solidFill>
                            <a:schemeClr val="dk1"/>
                          </a:solidFill>
                          <a:effectLst/>
                          <a:latin typeface="+mn-lt"/>
                          <a:ea typeface="+mn-ea"/>
                          <a:cs typeface="Arial" pitchFamily="34" charset="0"/>
                        </a:rPr>
                        <a:t>ed  NMC cathode</a:t>
                      </a:r>
                      <a:r>
                        <a:rPr lang="en-US" sz="1400" b="0" i="0" u="sng" dirty="0">
                          <a:solidFill>
                            <a:schemeClr val="dk1"/>
                          </a:solidFill>
                          <a:effectLst/>
                          <a:latin typeface="+mn-lt"/>
                          <a:ea typeface="+mn-ea"/>
                          <a:cs typeface="Arial" pitchFamily="34" charset="0"/>
                        </a:rPr>
                        <a:t> units  under shear stress </a:t>
                      </a:r>
                      <a:r>
                        <a:rPr lang="en-US" sz="1400" b="0" i="0" dirty="0">
                          <a:solidFill>
                            <a:schemeClr val="dk1"/>
                          </a:solidFill>
                          <a:effectLst/>
                          <a:latin typeface="+mn-lt"/>
                          <a:ea typeface="+mn-ea"/>
                          <a:cs typeface="Arial" pitchFamily="34" charset="0"/>
                        </a:rPr>
                        <a:t>and the use of a </a:t>
                      </a:r>
                      <a:r>
                        <a:rPr lang="en-US" sz="1400" b="0" i="0" u="none" strike="noStrike" dirty="0">
                          <a:solidFill>
                            <a:schemeClr val="dk1"/>
                          </a:solidFill>
                          <a:effectLst/>
                          <a:latin typeface="+mn-lt"/>
                          <a:ea typeface="+mn-ea"/>
                          <a:cs typeface="Arial" pitchFamily="34" charset="0"/>
                        </a:rPr>
                        <a:t>battery</a:t>
                      </a:r>
                      <a:r>
                        <a:rPr lang="en-US" sz="1400" b="0" i="0" dirty="0">
                          <a:solidFill>
                            <a:schemeClr val="dk1"/>
                          </a:solidFill>
                          <a:effectLst/>
                          <a:latin typeface="+mn-lt"/>
                          <a:ea typeface="+mn-ea"/>
                          <a:cs typeface="Arial" pitchFamily="34" charset="0"/>
                        </a:rPr>
                        <a:t> including the </a:t>
                      </a:r>
                      <a:r>
                        <a:rPr lang="en-US" sz="1400" b="0" i="0" u="none" strike="noStrike" dirty="0">
                          <a:solidFill>
                            <a:schemeClr val="dk1"/>
                          </a:solidFill>
                          <a:effectLst/>
                          <a:latin typeface="+mn-lt"/>
                          <a:ea typeface="+mn-ea"/>
                          <a:cs typeface="Arial" pitchFamily="34" charset="0"/>
                        </a:rPr>
                        <a:t>cathode</a:t>
                      </a:r>
                      <a:r>
                        <a:rPr lang="en-US" sz="1400" b="0" i="0" dirty="0">
                          <a:solidFill>
                            <a:schemeClr val="dk1"/>
                          </a:solidFill>
                          <a:effectLst/>
                          <a:latin typeface="+mn-lt"/>
                          <a:ea typeface="+mn-ea"/>
                          <a:cs typeface="Arial" pitchFamily="34" charset="0"/>
                        </a:rPr>
                        <a:t> unit according to the invention for power supply.</a:t>
                      </a:r>
                      <a:endParaRPr lang="en-US" sz="1400" dirty="0">
                        <a:solidFill>
                          <a:schemeClr val="dk1"/>
                        </a:solidFill>
                        <a:latin typeface="+mn-lt"/>
                        <a:ea typeface="+mn-ea"/>
                        <a:cs typeface="Arial" pitchFamily="34" charset="0"/>
                      </a:endParaRPr>
                    </a:p>
                  </a:txBody>
                  <a:tcPr marL="9525" marR="9525" marT="9525" marB="0" anchor="ctr"/>
                </a:tc>
                <a:extLst>
                  <a:ext uri="{0D108BD9-81ED-4DB2-BD59-A6C34878D82A}">
                    <a16:rowId xmlns:a16="http://schemas.microsoft.com/office/drawing/2014/main" val="10002"/>
                  </a:ext>
                </a:extLst>
              </a:tr>
            </a:tbl>
          </a:graphicData>
        </a:graphic>
      </p:graphicFrame>
      <p:sp>
        <p:nvSpPr>
          <p:cNvPr id="18" name="Slide Number Placeholder 17"/>
          <p:cNvSpPr>
            <a:spLocks noGrp="1"/>
          </p:cNvSpPr>
          <p:nvPr>
            <p:ph type="sldNum" sz="quarter" idx="12"/>
          </p:nvPr>
        </p:nvSpPr>
        <p:spPr/>
        <p:txBody>
          <a:bodyPr/>
          <a:lstStyle/>
          <a:p>
            <a:pPr>
              <a:defRPr/>
            </a:pPr>
            <a:fld id="{46318E3D-C770-4D91-B40E-7E88DA3097BF}" type="slidenum">
              <a:rPr lang="en-IN" smtClean="0"/>
              <a:pPr>
                <a:defRPr/>
              </a:pPr>
              <a:t>28</a:t>
            </a:fld>
            <a:endParaRPr lang="en-IN" dirty="0"/>
          </a:p>
        </p:txBody>
      </p:sp>
    </p:spTree>
    <p:extLst>
      <p:ext uri="{BB962C8B-B14F-4D97-AF65-F5344CB8AC3E}">
        <p14:creationId xmlns:p14="http://schemas.microsoft.com/office/powerpoint/2010/main" val="13549396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385175" cy="436562"/>
          </a:xfrm>
        </p:spPr>
        <p:txBody>
          <a:bodyPr/>
          <a:lstStyle/>
          <a:p>
            <a:r>
              <a:rPr lang="en-US" sz="2000" b="1" dirty="0">
                <a:solidFill>
                  <a:schemeClr val="bg1"/>
                </a:solidFill>
                <a:cs typeface="Arial" pitchFamily="34" charset="0"/>
              </a:rPr>
              <a:t>APPENDIX 1: SOURCES</a:t>
            </a: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17" name="TextBox 16"/>
          <p:cNvSpPr txBox="1"/>
          <p:nvPr/>
        </p:nvSpPr>
        <p:spPr>
          <a:xfrm>
            <a:off x="304800" y="838200"/>
            <a:ext cx="8305800" cy="5709255"/>
          </a:xfrm>
          <a:prstGeom prst="rect">
            <a:avLst/>
          </a:prstGeom>
          <a:noFill/>
        </p:spPr>
        <p:txBody>
          <a:bodyPr wrap="square" rtlCol="0">
            <a:spAutoFit/>
          </a:bodyPr>
          <a:lstStyle/>
          <a:p>
            <a:pPr algn="just">
              <a:spcBef>
                <a:spcPts val="100"/>
              </a:spcBef>
              <a:buFont typeface="Arial" pitchFamily="34" charset="0"/>
              <a:buChar char="•"/>
            </a:pPr>
            <a:endParaRPr lang="en-IN" sz="1200" dirty="0"/>
          </a:p>
          <a:p>
            <a:r>
              <a:rPr lang="en-IN" sz="1100" dirty="0">
                <a:hlinkClick r:id="rId3"/>
              </a:rPr>
              <a:t>https://unstats.un.org/unsd/trade/s_geneva2011/refdocs/RDs/Lithium-Ion%20Batteries%20(Gereffi%20-%20May%202010).pdf</a:t>
            </a:r>
            <a:endParaRPr lang="en-IN" sz="1100" dirty="0"/>
          </a:p>
          <a:p>
            <a:endParaRPr lang="en-IN" sz="1100" dirty="0"/>
          </a:p>
          <a:p>
            <a:r>
              <a:rPr lang="en-IN" sz="1100" dirty="0">
                <a:hlinkClick r:id="rId4"/>
              </a:rPr>
              <a:t>https://www.bcg.com/documents/file36615.pdf</a:t>
            </a:r>
            <a:endParaRPr lang="en-IN" sz="1100" dirty="0"/>
          </a:p>
          <a:p>
            <a:endParaRPr lang="en-IN" sz="1100" dirty="0"/>
          </a:p>
          <a:p>
            <a:r>
              <a:rPr lang="en-IN" sz="1100" dirty="0">
                <a:hlinkClick r:id="rId5"/>
              </a:rPr>
              <a:t>https://www.bcg.com/en-in/publications/2018/future-battery-production-electric-vehicles.aspx</a:t>
            </a:r>
            <a:endParaRPr lang="en-IN" sz="1100" dirty="0"/>
          </a:p>
          <a:p>
            <a:endParaRPr lang="en-IN" sz="1100" dirty="0"/>
          </a:p>
          <a:p>
            <a:r>
              <a:rPr lang="en-IN" sz="1100" dirty="0">
                <a:hlinkClick r:id="rId6"/>
              </a:rPr>
              <a:t>http://www.yole.fr/Li-Ion_BatteryCell_Overview.aspx#.W-bTWJMzbIU</a:t>
            </a:r>
            <a:endParaRPr lang="en-IN" sz="1100" dirty="0"/>
          </a:p>
          <a:p>
            <a:endParaRPr lang="en-IN" sz="1100" dirty="0"/>
          </a:p>
          <a:p>
            <a:r>
              <a:rPr lang="en-IN" sz="1100" dirty="0">
                <a:hlinkClick r:id="rId7"/>
              </a:rPr>
              <a:t>https://www.benzinga.com/pressreleases/17/12/b10968776/world-nmc-lithium-ion-batteries-patent-landscape-report-2017-research-</a:t>
            </a:r>
            <a:endParaRPr lang="en-IN" sz="1100" dirty="0"/>
          </a:p>
          <a:p>
            <a:endParaRPr lang="en-IN" sz="1100" dirty="0"/>
          </a:p>
          <a:p>
            <a:r>
              <a:rPr lang="en-IN" sz="1100" dirty="0">
                <a:hlinkClick r:id="rId8"/>
              </a:rPr>
              <a:t>https://www.businesswire.com/news/home/20180808005396/en/Electric-Bus-Market-China-2013-2018-2025-Analysis</a:t>
            </a:r>
            <a:endParaRPr lang="en-IN" sz="1100" dirty="0"/>
          </a:p>
          <a:p>
            <a:endParaRPr lang="en-IN" sz="1100" dirty="0"/>
          </a:p>
          <a:p>
            <a:r>
              <a:rPr lang="en-IN" sz="1100" dirty="0">
                <a:hlinkClick r:id="rId9"/>
              </a:rPr>
              <a:t>https://markets.businessinsider.com/news/stocks/nmc-lithium-ion-batteries-patent-landscape-1006645170</a:t>
            </a:r>
            <a:endParaRPr lang="en-IN" sz="1100" dirty="0"/>
          </a:p>
          <a:p>
            <a:endParaRPr lang="en-IN" sz="1100" dirty="0"/>
          </a:p>
          <a:p>
            <a:r>
              <a:rPr lang="en-IN" sz="1100" dirty="0">
                <a:hlinkClick r:id="rId10"/>
              </a:rPr>
              <a:t>http://www.crossroadstoday.com/story/39131483/lithium-ion-battery-market-share-size-global-trends-analysis-growth-and-forecast-to-2025</a:t>
            </a:r>
            <a:endParaRPr lang="en-IN" sz="1100" dirty="0"/>
          </a:p>
          <a:p>
            <a:endParaRPr lang="en-IN" sz="1100" dirty="0"/>
          </a:p>
          <a:p>
            <a:r>
              <a:rPr lang="en-IN" sz="1100" dirty="0">
                <a:hlinkClick r:id="rId11"/>
              </a:rPr>
              <a:t>https://www.wikiwand.com/en/History_of_the_electric_vehicle</a:t>
            </a:r>
          </a:p>
          <a:p>
            <a:endParaRPr lang="en-IN" sz="1100" dirty="0">
              <a:hlinkClick r:id="rId11"/>
            </a:endParaRPr>
          </a:p>
          <a:p>
            <a:r>
              <a:rPr lang="en-IN" sz="1100" dirty="0">
                <a:hlinkClick r:id="rId11"/>
              </a:rPr>
              <a:t>http://www.visualcapitalist.com/cathode-advancing-lithium-ion/</a:t>
            </a:r>
            <a:endParaRPr lang="en-IN" sz="1100" dirty="0"/>
          </a:p>
          <a:p>
            <a:endParaRPr lang="en-IN" sz="1100" dirty="0"/>
          </a:p>
          <a:p>
            <a:r>
              <a:rPr lang="en-IN" sz="1100" dirty="0">
                <a:hlinkClick r:id="rId12"/>
              </a:rPr>
              <a:t>https://smallcappower.com/community-contribution/community-articles/nickel-price-lithium/</a:t>
            </a:r>
            <a:endParaRPr lang="en-IN" sz="1100" dirty="0"/>
          </a:p>
          <a:p>
            <a:endParaRPr lang="en-IN" sz="1100" dirty="0"/>
          </a:p>
          <a:p>
            <a:r>
              <a:rPr lang="en-IN" sz="1100" dirty="0">
                <a:hlinkClick r:id="rId13"/>
              </a:rPr>
              <a:t>http://www.hitachi.com/</a:t>
            </a:r>
            <a:endParaRPr lang="en-IN" sz="1100" dirty="0"/>
          </a:p>
          <a:p>
            <a:endParaRPr lang="en-IN" sz="1100" dirty="0"/>
          </a:p>
          <a:p>
            <a:r>
              <a:rPr lang="en-IN" sz="1100" dirty="0">
                <a:hlinkClick r:id="rId14"/>
              </a:rPr>
              <a:t>http://www.hitachi-automotive.us/hiams-am.htm</a:t>
            </a:r>
            <a:endParaRPr lang="en-IN" sz="1100" dirty="0"/>
          </a:p>
          <a:p>
            <a:endParaRPr lang="en-IN" sz="1100" dirty="0"/>
          </a:p>
          <a:p>
            <a:r>
              <a:rPr lang="en-IN" sz="1100" dirty="0">
                <a:hlinkClick r:id="rId15"/>
              </a:rPr>
              <a:t>https://www.johnsoncontrols.com/en_hk/batteries</a:t>
            </a:r>
            <a:endParaRPr lang="en-IN" sz="1100" dirty="0"/>
          </a:p>
          <a:p>
            <a:endParaRPr lang="en-IN" sz="1100" dirty="0"/>
          </a:p>
          <a:p>
            <a:r>
              <a:rPr lang="en-IN" sz="1100" dirty="0">
                <a:hlinkClick r:id="rId16"/>
              </a:rPr>
              <a:t>http://www.lgchem.com/global/main</a:t>
            </a:r>
            <a:endParaRPr lang="en-IN" sz="1100" dirty="0"/>
          </a:p>
          <a:p>
            <a:endParaRPr lang="en-IN" sz="1200" dirty="0"/>
          </a:p>
        </p:txBody>
      </p:sp>
      <p:sp>
        <p:nvSpPr>
          <p:cNvPr id="18" name="Slide Number Placeholder 17"/>
          <p:cNvSpPr>
            <a:spLocks noGrp="1"/>
          </p:cNvSpPr>
          <p:nvPr>
            <p:ph type="sldNum" sz="quarter" idx="12"/>
          </p:nvPr>
        </p:nvSpPr>
        <p:spPr/>
        <p:txBody>
          <a:bodyPr/>
          <a:lstStyle/>
          <a:p>
            <a:pPr>
              <a:defRPr/>
            </a:pPr>
            <a:fld id="{46318E3D-C770-4D91-B40E-7E88DA3097BF}" type="slidenum">
              <a:rPr lang="en-IN" smtClean="0"/>
              <a:pPr>
                <a:defRPr/>
              </a:pPr>
              <a:t>29</a:t>
            </a:fld>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IN" sz="2800" b="1" spc="-10" dirty="0">
                <a:solidFill>
                  <a:prstClr val="white"/>
                </a:solidFill>
                <a:latin typeface="+mn-lt"/>
                <a:cs typeface="Arial" pitchFamily="34" charset="0"/>
              </a:rPr>
              <a:t>Introduction to NMC Lithium-ion Batteries </a:t>
            </a:r>
            <a:br>
              <a:rPr lang="en-IN" sz="2800" b="1" spc="-10" dirty="0">
                <a:solidFill>
                  <a:prstClr val="white"/>
                </a:solidFill>
                <a:latin typeface="+mn-lt"/>
                <a:cs typeface="Arial" pitchFamily="34" charset="0"/>
              </a:rPr>
            </a:br>
            <a:endParaRPr lang="en-US" b="1" dirty="0">
              <a:latin typeface="+mn-lt"/>
            </a:endParaRPr>
          </a:p>
        </p:txBody>
      </p:sp>
      <p:sp>
        <p:nvSpPr>
          <p:cNvPr id="3" name="Text Placeholder 2"/>
          <p:cNvSpPr>
            <a:spLocks noGrp="1"/>
          </p:cNvSpPr>
          <p:nvPr>
            <p:ph type="body" idx="1"/>
          </p:nvPr>
        </p:nvSpPr>
        <p:spPr>
          <a:xfrm>
            <a:off x="76200" y="914400"/>
            <a:ext cx="8915400" cy="5334000"/>
          </a:xfrm>
        </p:spPr>
        <p:txBody>
          <a:bodyPr/>
          <a:lstStyle/>
          <a:p>
            <a:pPr algn="just">
              <a:lnSpc>
                <a:spcPct val="150000"/>
              </a:lnSpc>
              <a:buFont typeface="Wingdings" pitchFamily="2" charset="2"/>
              <a:buChar char="Ø"/>
              <a:defRPr/>
            </a:pPr>
            <a:r>
              <a:rPr lang="en-US" sz="1400" dirty="0">
                <a:cs typeface="Arial" pitchFamily="34" charset="0"/>
              </a:rPr>
              <a:t>Lithium-ion batteries (LIB) have become an essential energy storage since their development in the early 1990’s for a wide range of applications including automobiles, digital electronics and other energy storage systems. </a:t>
            </a:r>
          </a:p>
          <a:p>
            <a:pPr algn="just">
              <a:lnSpc>
                <a:spcPct val="150000"/>
              </a:lnSpc>
              <a:buFont typeface="Wingdings" pitchFamily="2" charset="2"/>
              <a:buChar char="Ø"/>
              <a:defRPr/>
            </a:pPr>
            <a:r>
              <a:rPr lang="en-US" sz="1400" dirty="0">
                <a:cs typeface="Arial" pitchFamily="34" charset="0"/>
              </a:rPr>
              <a:t>LIB are projected to become the most popular battery for electric vehicles (e-mobility) for their potential to reduce greenhouse emissions and decrease dependence on gasoline/oil. It is estimated that by 2020, more than half of new vehicle sales will likely be consist of electric vehicle (EV), hybrid-electric vehicle (HEV), and all-electric models. </a:t>
            </a:r>
          </a:p>
          <a:p>
            <a:pPr algn="just">
              <a:lnSpc>
                <a:spcPct val="150000"/>
              </a:lnSpc>
              <a:buFont typeface="Wingdings" pitchFamily="2" charset="2"/>
              <a:buChar char="Ø"/>
              <a:defRPr/>
            </a:pPr>
            <a:r>
              <a:rPr lang="en-US" sz="1400" dirty="0">
                <a:cs typeface="Arial" pitchFamily="34" charset="0"/>
              </a:rPr>
              <a:t>Industry is refocusing of LIB applications from consumer applications to e-mobility, which needs different battery characteristics and one example is in the development of new cathode materials. </a:t>
            </a:r>
          </a:p>
          <a:p>
            <a:pPr algn="just">
              <a:lnSpc>
                <a:spcPct val="150000"/>
              </a:lnSpc>
              <a:buFont typeface="Wingdings" pitchFamily="2" charset="2"/>
              <a:buChar char="Ø"/>
              <a:defRPr/>
            </a:pPr>
            <a:r>
              <a:rPr lang="en-US" sz="1400" dirty="0">
                <a:cs typeface="Arial" pitchFamily="34" charset="0"/>
              </a:rPr>
              <a:t>Today, the largest cathode material segment is LiNiMnCoO2 (NMC) which better matches the needs of huge e-mobility market and also of most other applications. </a:t>
            </a:r>
          </a:p>
          <a:p>
            <a:pPr algn="just">
              <a:lnSpc>
                <a:spcPct val="150000"/>
              </a:lnSpc>
              <a:buFont typeface="Wingdings" pitchFamily="2" charset="2"/>
              <a:buChar char="Ø"/>
              <a:defRPr/>
            </a:pPr>
            <a:r>
              <a:rPr lang="en-US" sz="1400" dirty="0">
                <a:cs typeface="Arial" pitchFamily="34" charset="0"/>
              </a:rPr>
              <a:t>NMC has established a universal Li ion technology with large variety of applications covered for great future potential due to its high energy density and thermal stability when compared with other cathode materials. </a:t>
            </a:r>
          </a:p>
          <a:p>
            <a:pPr algn="just">
              <a:lnSpc>
                <a:spcPct val="150000"/>
              </a:lnSpc>
              <a:buFont typeface="Wingdings" pitchFamily="2" charset="2"/>
              <a:buChar char="Ø"/>
              <a:defRPr/>
            </a:pPr>
            <a:r>
              <a:rPr lang="en-US" sz="1400" dirty="0">
                <a:cs typeface="Arial" pitchFamily="34" charset="0"/>
              </a:rPr>
              <a:t>Batteries should have a right balance between specific energy, storage capacity, cost, lifetime, recharge time, and safety to achieve commercial success for EVs - NMC is the one which can provide all the above properties.</a:t>
            </a:r>
            <a:endParaRPr lang="en-IN" sz="1400" dirty="0">
              <a:cs typeface="Arial" pitchFamily="34" charset="0"/>
            </a:endParaRPr>
          </a:p>
        </p:txBody>
      </p:sp>
      <p:pic>
        <p:nvPicPr>
          <p:cNvPr id="4101" name="Picture 2"/>
          <p:cNvPicPr>
            <a:picLocks noChangeAspect="1" noChangeArrowheads="1"/>
          </p:cNvPicPr>
          <p:nvPr/>
        </p:nvPicPr>
        <p:blipFill>
          <a:blip r:embed="rId2" cstate="print"/>
          <a:srcRect/>
          <a:stretch>
            <a:fillRect/>
          </a:stretch>
        </p:blipFill>
        <p:spPr bwMode="auto">
          <a:xfrm>
            <a:off x="152400" y="6324600"/>
            <a:ext cx="1143000" cy="38100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a:defRPr/>
            </a:pPr>
            <a:fld id="{46318E3D-C770-4D91-B40E-7E88DA3097BF}" type="slidenum">
              <a:rPr lang="en-IN" smtClean="0"/>
              <a:pPr>
                <a:defRPr/>
              </a:pPr>
              <a:t>3</a:t>
            </a:fld>
            <a:endParaRPr lang="en-IN" dirty="0"/>
          </a:p>
        </p:txBody>
      </p:sp>
      <p:sp>
        <p:nvSpPr>
          <p:cNvPr id="8" name="TextBox 7"/>
          <p:cNvSpPr txBox="1"/>
          <p:nvPr/>
        </p:nvSpPr>
        <p:spPr>
          <a:xfrm>
            <a:off x="5791200" y="6400800"/>
            <a:ext cx="2743200" cy="230832"/>
          </a:xfrm>
          <a:prstGeom prst="rect">
            <a:avLst/>
          </a:prstGeom>
          <a:noFill/>
        </p:spPr>
        <p:txBody>
          <a:bodyPr wrap="square" rtlCol="0">
            <a:spAutoFit/>
          </a:bodyPr>
          <a:lstStyle/>
          <a:p>
            <a:pPr algn="just"/>
            <a:r>
              <a:rPr lang="en-IN" sz="900" dirty="0">
                <a:latin typeface="+mn-lt"/>
              </a:rPr>
              <a:t>For sources of information, please refer to </a:t>
            </a:r>
            <a:r>
              <a:rPr lang="en-IN" sz="900" dirty="0">
                <a:latin typeface="+mn-lt"/>
                <a:hlinkClick r:id="" action="ppaction://noaction"/>
              </a:rPr>
              <a:t>Appendix 1</a:t>
            </a:r>
            <a:endParaRPr lang="en-IN" sz="900" dirty="0">
              <a:latin typeface="+mn-lt"/>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385175" cy="436562"/>
          </a:xfrm>
        </p:spPr>
        <p:txBody>
          <a:bodyPr/>
          <a:lstStyle/>
          <a:p>
            <a:r>
              <a:rPr lang="en-US" sz="2000" b="1" dirty="0">
                <a:solidFill>
                  <a:schemeClr val="bg1"/>
                </a:solidFill>
                <a:cs typeface="Arial" pitchFamily="34" charset="0"/>
              </a:rPr>
              <a:t>APPENDIX 2: DEFINITION OF IPC CLASSES</a:t>
            </a: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EP2235100B1</a:t>
            </a:r>
          </a:p>
          <a:p>
            <a:pPr algn="ctr"/>
            <a:r>
              <a:rPr lang="en-US" sz="1000">
                <a:solidFill>
                  <a:schemeClr val="bg1"/>
                </a:solidFill>
                <a:latin typeface="Calibri (Body)"/>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EP2252645B1</a:t>
            </a:r>
          </a:p>
          <a:p>
            <a:pPr algn="ctr"/>
            <a:r>
              <a:rPr lang="en-US" sz="1000">
                <a:solidFill>
                  <a:schemeClr val="bg1"/>
                </a:solidFill>
                <a:latin typeface="Calibri (Body)"/>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latin typeface="Calibri (Body)"/>
              </a:rPr>
              <a:t>EP2257596B1</a:t>
            </a:r>
          </a:p>
          <a:p>
            <a:pPr algn="ctr"/>
            <a:r>
              <a:rPr lang="en-US" sz="1000">
                <a:solidFill>
                  <a:schemeClr val="bg1"/>
                </a:solidFill>
                <a:latin typeface="Calibri (Body)"/>
              </a:rPr>
              <a:t>Resin composition containing polyethylene furandicarboxylate</a:t>
            </a:r>
          </a:p>
          <a:p>
            <a:pPr algn="ctr"/>
            <a:endParaRPr lang="en-US" sz="1000">
              <a:solidFill>
                <a:schemeClr val="bg1"/>
              </a:solidFill>
              <a:latin typeface="Calibri (Body)"/>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latin typeface="Calibri (Body)"/>
              </a:rPr>
              <a:t>US20090124763Method of synthesis, PEF having a furan ring</a:t>
            </a:r>
            <a:endParaRPr lang="en-US" sz="1000">
              <a:solidFill>
                <a:schemeClr val="bg1"/>
              </a:solidFill>
              <a:latin typeface="Calibri (Body)"/>
            </a:endParaRPr>
          </a:p>
          <a:p>
            <a:pPr algn="ctr"/>
            <a:endParaRPr lang="en-US" sz="1000">
              <a:solidFill>
                <a:schemeClr val="bg1"/>
              </a:solidFill>
              <a:latin typeface="Calibri (Body)"/>
            </a:endParaRP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dirty="0"/>
              <a:t>Patent Searching | Research and Analytics | Patent Prosecution/Preparation Support | Litigation and E-Discovery | IP Valuation |  Patent Portfolio Watch</a:t>
            </a:r>
          </a:p>
        </p:txBody>
      </p:sp>
      <p:graphicFrame>
        <p:nvGraphicFramePr>
          <p:cNvPr id="18" name="Table 17"/>
          <p:cNvGraphicFramePr>
            <a:graphicFrameLocks noGrp="1"/>
          </p:cNvGraphicFramePr>
          <p:nvPr>
            <p:extLst>
              <p:ext uri="{D42A27DB-BD31-4B8C-83A1-F6EECF244321}">
                <p14:modId xmlns:p14="http://schemas.microsoft.com/office/powerpoint/2010/main" val="3516614446"/>
              </p:ext>
            </p:extLst>
          </p:nvPr>
        </p:nvGraphicFramePr>
        <p:xfrm>
          <a:off x="152400" y="990600"/>
          <a:ext cx="8915400" cy="5118913"/>
        </p:xfrm>
        <a:graphic>
          <a:graphicData uri="http://schemas.openxmlformats.org/drawingml/2006/table">
            <a:tbl>
              <a:tblPr firstRow="1" bandRow="1">
                <a:tableStyleId>{5C22544A-7EE6-4342-B048-85BDC9FD1C3A}</a:tableStyleId>
              </a:tblPr>
              <a:tblGrid>
                <a:gridCol w="1399055">
                  <a:extLst>
                    <a:ext uri="{9D8B030D-6E8A-4147-A177-3AD203B41FA5}">
                      <a16:colId xmlns:a16="http://schemas.microsoft.com/office/drawing/2014/main" val="20000"/>
                    </a:ext>
                  </a:extLst>
                </a:gridCol>
                <a:gridCol w="7516345">
                  <a:extLst>
                    <a:ext uri="{9D8B030D-6E8A-4147-A177-3AD203B41FA5}">
                      <a16:colId xmlns:a16="http://schemas.microsoft.com/office/drawing/2014/main" val="20001"/>
                    </a:ext>
                  </a:extLst>
                </a:gridCol>
              </a:tblGrid>
              <a:tr h="304800">
                <a:tc>
                  <a:txBody>
                    <a:bodyPr/>
                    <a:lstStyle/>
                    <a:p>
                      <a:pPr algn="ctr"/>
                      <a:r>
                        <a:rPr lang="en-US" sz="1200" dirty="0">
                          <a:latin typeface="Arial" pitchFamily="34" charset="0"/>
                          <a:cs typeface="Arial" pitchFamily="34" charset="0"/>
                        </a:rPr>
                        <a:t>IPC CLASS</a:t>
                      </a:r>
                    </a:p>
                  </a:txBody>
                  <a:tcPr anchor="ctr"/>
                </a:tc>
                <a:tc>
                  <a:txBody>
                    <a:bodyPr/>
                    <a:lstStyle/>
                    <a:p>
                      <a:pPr algn="ctr"/>
                      <a:r>
                        <a:rPr lang="en-US" sz="1200" b="0" dirty="0">
                          <a:latin typeface="Arial" pitchFamily="34" charset="0"/>
                          <a:cs typeface="Arial" pitchFamily="34" charset="0"/>
                        </a:rPr>
                        <a:t>DEFINITIONS</a:t>
                      </a:r>
                    </a:p>
                  </a:txBody>
                  <a:tcPr anchor="ctr"/>
                </a:tc>
                <a:extLst>
                  <a:ext uri="{0D108BD9-81ED-4DB2-BD59-A6C34878D82A}">
                    <a16:rowId xmlns:a16="http://schemas.microsoft.com/office/drawing/2014/main" val="10000"/>
                  </a:ext>
                </a:extLst>
              </a:tr>
              <a:tr h="224182">
                <a:tc>
                  <a:txBody>
                    <a:bodyPr/>
                    <a:lstStyle/>
                    <a:p>
                      <a:pPr marL="36000" algn="ctr" fontAlgn="b"/>
                      <a:r>
                        <a:rPr lang="en-IN" sz="1400" b="1" i="0" u="none" strike="noStrike" dirty="0">
                          <a:solidFill>
                            <a:srgbClr val="000000"/>
                          </a:solidFill>
                          <a:latin typeface="+mn-lt"/>
                          <a:cs typeface="Arial" pitchFamily="34" charset="0"/>
                        </a:rPr>
                        <a:t>H01M</a:t>
                      </a:r>
                    </a:p>
                  </a:txBody>
                  <a:tcPr marL="0" marR="0" marT="0" marB="0" anchor="ctr"/>
                </a:tc>
                <a:tc>
                  <a:txBody>
                    <a:bodyPr/>
                    <a:lstStyle/>
                    <a:p>
                      <a:pPr algn="l"/>
                      <a:r>
                        <a:rPr lang="en-US" sz="1400" b="0" i="0" dirty="0">
                          <a:solidFill>
                            <a:schemeClr val="dk1"/>
                          </a:solidFill>
                          <a:effectLst/>
                          <a:latin typeface="+mn-lt"/>
                          <a:ea typeface="+mn-ea"/>
                          <a:cs typeface="+mn-cs"/>
                        </a:rPr>
                        <a:t> Processes or Means, e.g. Batteries, For the Direct Conversion of Chemical Into Electrical Energy</a:t>
                      </a:r>
                    </a:p>
                  </a:txBody>
                  <a:tcPr anchor="ctr"/>
                </a:tc>
                <a:extLst>
                  <a:ext uri="{0D108BD9-81ED-4DB2-BD59-A6C34878D82A}">
                    <a16:rowId xmlns:a16="http://schemas.microsoft.com/office/drawing/2014/main" val="10001"/>
                  </a:ext>
                </a:extLst>
              </a:tr>
              <a:tr h="224182">
                <a:tc>
                  <a:txBody>
                    <a:bodyPr/>
                    <a:lstStyle/>
                    <a:p>
                      <a:pPr marL="36000" marR="0" indent="0" algn="ctr" defTabSz="914400" eaLnBrk="1" fontAlgn="b" latinLnBrk="0" hangingPunct="1">
                        <a:lnSpc>
                          <a:spcPct val="100000"/>
                        </a:lnSpc>
                        <a:spcBef>
                          <a:spcPts val="0"/>
                        </a:spcBef>
                        <a:spcAft>
                          <a:spcPts val="0"/>
                        </a:spcAft>
                        <a:buClrTx/>
                        <a:buSzTx/>
                        <a:buFontTx/>
                        <a:buNone/>
                        <a:tabLst/>
                        <a:defRPr/>
                      </a:pPr>
                      <a:r>
                        <a:rPr lang="en-IN" sz="1400" b="1" i="0" u="none" strike="noStrike" dirty="0">
                          <a:solidFill>
                            <a:srgbClr val="000000"/>
                          </a:solidFill>
                          <a:latin typeface="+mn-lt"/>
                          <a:ea typeface="+mn-ea"/>
                          <a:cs typeface="Arial" pitchFamily="34" charset="0"/>
                        </a:rPr>
                        <a:t>H01M 4/36</a:t>
                      </a:r>
                    </a:p>
                  </a:txBody>
                  <a:tcPr marL="0" marR="0" marT="0" marB="0" anchor="ctr"/>
                </a:tc>
                <a:tc>
                  <a:txBody>
                    <a:bodyPr/>
                    <a:lstStyle/>
                    <a:p>
                      <a:pPr marL="0" marR="0" indent="0" algn="l" defTabSz="914400" eaLnBrk="1" fontAlgn="auto" latinLnBrk="0" hangingPunct="1">
                        <a:lnSpc>
                          <a:spcPct val="115000"/>
                        </a:lnSpc>
                        <a:spcBef>
                          <a:spcPts val="0"/>
                        </a:spcBef>
                        <a:spcAft>
                          <a:spcPts val="1000"/>
                        </a:spcAft>
                        <a:buClrTx/>
                        <a:buSzTx/>
                        <a:buFontTx/>
                        <a:buNone/>
                        <a:tabLst/>
                        <a:defRPr/>
                      </a:pPr>
                      <a:r>
                        <a:rPr lang="en-IN" sz="1400" b="0" baseline="0" dirty="0">
                          <a:solidFill>
                            <a:schemeClr val="dk1"/>
                          </a:solidFill>
                          <a:latin typeface="+mn-lt"/>
                          <a:ea typeface="Calibri"/>
                          <a:cs typeface="Arial" pitchFamily="34" charset="0"/>
                        </a:rPr>
                        <a:t>Selection of substances as active materials, active masses, active liquids </a:t>
                      </a:r>
                    </a:p>
                  </a:txBody>
                  <a:tcPr anchor="ctr"/>
                </a:tc>
                <a:extLst>
                  <a:ext uri="{0D108BD9-81ED-4DB2-BD59-A6C34878D82A}">
                    <a16:rowId xmlns:a16="http://schemas.microsoft.com/office/drawing/2014/main" val="10002"/>
                  </a:ext>
                </a:extLst>
              </a:tr>
              <a:tr h="585287">
                <a:tc>
                  <a:txBody>
                    <a:bodyPr/>
                    <a:lstStyle/>
                    <a:p>
                      <a:pPr marL="36000" algn="ctr" fontAlgn="b"/>
                      <a:r>
                        <a:rPr lang="en-IN" sz="1400" b="1" i="0" u="none" strike="noStrike" dirty="0">
                          <a:solidFill>
                            <a:srgbClr val="000000"/>
                          </a:solidFill>
                          <a:latin typeface="+mn-lt"/>
                          <a:ea typeface="+mn-ea"/>
                          <a:cs typeface="Arial" pitchFamily="34" charset="0"/>
                        </a:rPr>
                        <a:t>H01M 4/525</a:t>
                      </a:r>
                    </a:p>
                  </a:txBody>
                  <a:tcPr marL="0" marR="0" marT="0" marB="0" anchor="ctr"/>
                </a:tc>
                <a:tc>
                  <a:txBody>
                    <a:bodyPr/>
                    <a:lstStyle/>
                    <a:p>
                      <a:pPr marL="0" marR="0" indent="0" algn="l" defTabSz="914400" eaLnBrk="1" fontAlgn="auto" latinLnBrk="0" hangingPunct="1">
                        <a:lnSpc>
                          <a:spcPct val="115000"/>
                        </a:lnSpc>
                        <a:spcBef>
                          <a:spcPts val="0"/>
                        </a:spcBef>
                        <a:spcAft>
                          <a:spcPts val="1000"/>
                        </a:spcAft>
                        <a:buClrTx/>
                        <a:buSzTx/>
                        <a:buFontTx/>
                        <a:buNone/>
                        <a:tabLst/>
                        <a:defRPr/>
                      </a:pPr>
                      <a:r>
                        <a:rPr lang="en-IN" sz="1400" b="0" i="0" dirty="0">
                          <a:solidFill>
                            <a:schemeClr val="dk1"/>
                          </a:solidFill>
                          <a:effectLst/>
                          <a:latin typeface="+mn-lt"/>
                          <a:ea typeface="+mn-ea"/>
                          <a:cs typeface="+mn-cs"/>
                        </a:rPr>
                        <a:t>of mixed oxides or hydroxides containing iron, </a:t>
                      </a:r>
                      <a:r>
                        <a:rPr lang="en-IN" sz="1400" b="0" i="0" u="none" strike="noStrike" dirty="0">
                          <a:solidFill>
                            <a:schemeClr val="dk1"/>
                          </a:solidFill>
                          <a:effectLst/>
                          <a:latin typeface="+mn-lt"/>
                          <a:ea typeface="+mn-ea"/>
                          <a:cs typeface="+mn-cs"/>
                        </a:rPr>
                        <a:t>cobalt</a:t>
                      </a:r>
                      <a:r>
                        <a:rPr lang="en-IN" sz="1400" b="0" i="0" dirty="0">
                          <a:solidFill>
                            <a:schemeClr val="dk1"/>
                          </a:solidFill>
                          <a:effectLst/>
                          <a:latin typeface="+mn-lt"/>
                          <a:ea typeface="+mn-ea"/>
                          <a:cs typeface="+mn-cs"/>
                        </a:rPr>
                        <a:t> or </a:t>
                      </a:r>
                      <a:r>
                        <a:rPr lang="en-IN" sz="1400" b="0" i="0" u="none" strike="noStrike" dirty="0">
                          <a:solidFill>
                            <a:schemeClr val="dk1"/>
                          </a:solidFill>
                          <a:effectLst/>
                          <a:latin typeface="+mn-lt"/>
                          <a:ea typeface="+mn-ea"/>
                          <a:cs typeface="+mn-cs"/>
                        </a:rPr>
                        <a:t>nickel</a:t>
                      </a:r>
                      <a:r>
                        <a:rPr lang="en-IN" sz="1400" b="0" i="0" dirty="0">
                          <a:solidFill>
                            <a:schemeClr val="dk1"/>
                          </a:solidFill>
                          <a:effectLst/>
                          <a:latin typeface="+mn-lt"/>
                          <a:ea typeface="+mn-ea"/>
                          <a:cs typeface="+mn-cs"/>
                        </a:rPr>
                        <a:t> for inserting or intercalating light metals, e.g. LiNiO</a:t>
                      </a:r>
                      <a:r>
                        <a:rPr lang="en-IN" sz="1400" b="0" i="0" baseline="-25000" dirty="0">
                          <a:solidFill>
                            <a:schemeClr val="dk1"/>
                          </a:solidFill>
                          <a:effectLst/>
                          <a:latin typeface="+mn-lt"/>
                          <a:ea typeface="+mn-ea"/>
                          <a:cs typeface="+mn-cs"/>
                        </a:rPr>
                        <a:t>2</a:t>
                      </a:r>
                      <a:r>
                        <a:rPr lang="en-IN" sz="1400" b="0" i="0" dirty="0">
                          <a:solidFill>
                            <a:schemeClr val="dk1"/>
                          </a:solidFill>
                          <a:effectLst/>
                          <a:latin typeface="+mn-lt"/>
                          <a:ea typeface="+mn-ea"/>
                          <a:cs typeface="+mn-cs"/>
                        </a:rPr>
                        <a:t>, LiCoO</a:t>
                      </a:r>
                      <a:r>
                        <a:rPr lang="en-IN" sz="1400" b="0" i="0" baseline="-25000" dirty="0">
                          <a:solidFill>
                            <a:schemeClr val="dk1"/>
                          </a:solidFill>
                          <a:effectLst/>
                          <a:latin typeface="+mn-lt"/>
                          <a:ea typeface="+mn-ea"/>
                          <a:cs typeface="+mn-cs"/>
                        </a:rPr>
                        <a:t>2</a:t>
                      </a:r>
                      <a:r>
                        <a:rPr lang="en-IN" sz="1400" b="0" i="0" dirty="0">
                          <a:solidFill>
                            <a:schemeClr val="dk1"/>
                          </a:solidFill>
                          <a:effectLst/>
                          <a:latin typeface="+mn-lt"/>
                          <a:ea typeface="+mn-ea"/>
                          <a:cs typeface="+mn-cs"/>
                        </a:rPr>
                        <a:t>or </a:t>
                      </a:r>
                      <a:r>
                        <a:rPr lang="en-IN" sz="1400" b="0" i="0" dirty="0" err="1">
                          <a:solidFill>
                            <a:schemeClr val="dk1"/>
                          </a:solidFill>
                          <a:effectLst/>
                          <a:latin typeface="+mn-lt"/>
                          <a:ea typeface="+mn-ea"/>
                          <a:cs typeface="+mn-cs"/>
                        </a:rPr>
                        <a:t>LiCoOxFy</a:t>
                      </a:r>
                      <a:r>
                        <a:rPr lang="en-IN" sz="1400" b="0" i="0" dirty="0">
                          <a:solidFill>
                            <a:schemeClr val="dk1"/>
                          </a:solidFill>
                          <a:effectLst/>
                          <a:latin typeface="+mn-lt"/>
                          <a:ea typeface="+mn-ea"/>
                          <a:cs typeface="+mn-cs"/>
                        </a:rPr>
                        <a:t> </a:t>
                      </a:r>
                      <a:endParaRPr lang="en-IN" sz="1400" b="0" dirty="0">
                        <a:solidFill>
                          <a:schemeClr val="tx1"/>
                        </a:solidFill>
                        <a:latin typeface="+mn-lt"/>
                        <a:ea typeface="Calibri"/>
                        <a:cs typeface="Arial" pitchFamily="34" charset="0"/>
                      </a:endParaRPr>
                    </a:p>
                  </a:txBody>
                  <a:tcPr anchor="ctr"/>
                </a:tc>
                <a:extLst>
                  <a:ext uri="{0D108BD9-81ED-4DB2-BD59-A6C34878D82A}">
                    <a16:rowId xmlns:a16="http://schemas.microsoft.com/office/drawing/2014/main" val="10003"/>
                  </a:ext>
                </a:extLst>
              </a:tr>
              <a:tr h="274872">
                <a:tc>
                  <a:txBody>
                    <a:bodyPr/>
                    <a:lstStyle/>
                    <a:p>
                      <a:pPr marL="36000" marR="0" indent="0" algn="ctr" defTabSz="914400" eaLnBrk="1" fontAlgn="b" latinLnBrk="0" hangingPunct="1">
                        <a:lnSpc>
                          <a:spcPct val="100000"/>
                        </a:lnSpc>
                        <a:spcBef>
                          <a:spcPts val="0"/>
                        </a:spcBef>
                        <a:spcAft>
                          <a:spcPts val="0"/>
                        </a:spcAft>
                        <a:buClrTx/>
                        <a:buSzTx/>
                        <a:buFontTx/>
                        <a:buNone/>
                        <a:tabLst/>
                        <a:defRPr/>
                      </a:pPr>
                      <a:r>
                        <a:rPr lang="en-IN" sz="1400" b="1" i="0" u="none" strike="noStrike" dirty="0">
                          <a:solidFill>
                            <a:srgbClr val="000000"/>
                          </a:solidFill>
                          <a:latin typeface="+mn-lt"/>
                          <a:ea typeface="+mn-ea"/>
                          <a:cs typeface="Arial" pitchFamily="34" charset="0"/>
                        </a:rPr>
                        <a:t>H01M 10/052</a:t>
                      </a:r>
                    </a:p>
                  </a:txBody>
                  <a:tcPr marL="0" marR="0" marT="0" marB="0" anchor="ctr"/>
                </a:tc>
                <a:tc>
                  <a:txBody>
                    <a:bodyPr/>
                    <a:lstStyle/>
                    <a:p>
                      <a:pPr marL="0" marR="0" indent="0" algn="l" defTabSz="914400" eaLnBrk="1" fontAlgn="auto" latinLnBrk="0" hangingPunct="1">
                        <a:lnSpc>
                          <a:spcPct val="115000"/>
                        </a:lnSpc>
                        <a:spcBef>
                          <a:spcPts val="0"/>
                        </a:spcBef>
                        <a:spcAft>
                          <a:spcPts val="1000"/>
                        </a:spcAft>
                        <a:buClrTx/>
                        <a:buSzTx/>
                        <a:buFontTx/>
                        <a:buNone/>
                        <a:tabLst/>
                        <a:defRPr/>
                      </a:pPr>
                      <a:r>
                        <a:rPr lang="en-IN" sz="1400" b="0" baseline="0" dirty="0">
                          <a:solidFill>
                            <a:schemeClr val="dk1"/>
                          </a:solidFill>
                          <a:latin typeface="+mn-lt"/>
                          <a:ea typeface="Calibri"/>
                          <a:cs typeface="Arial" pitchFamily="34" charset="0"/>
                        </a:rPr>
                        <a:t>Li-accumulators </a:t>
                      </a:r>
                    </a:p>
                  </a:txBody>
                  <a:tcPr anchor="ctr"/>
                </a:tc>
                <a:extLst>
                  <a:ext uri="{0D108BD9-81ED-4DB2-BD59-A6C34878D82A}">
                    <a16:rowId xmlns:a16="http://schemas.microsoft.com/office/drawing/2014/main" val="10004"/>
                  </a:ext>
                </a:extLst>
              </a:tr>
              <a:tr h="508119">
                <a:tc>
                  <a:txBody>
                    <a:bodyPr/>
                    <a:lstStyle/>
                    <a:p>
                      <a:pPr marL="36000" marR="0" indent="0" algn="ctr" defTabSz="914400" eaLnBrk="1" fontAlgn="b" latinLnBrk="0" hangingPunct="1">
                        <a:lnSpc>
                          <a:spcPct val="100000"/>
                        </a:lnSpc>
                        <a:spcBef>
                          <a:spcPts val="0"/>
                        </a:spcBef>
                        <a:spcAft>
                          <a:spcPts val="0"/>
                        </a:spcAft>
                        <a:buClrTx/>
                        <a:buSzTx/>
                        <a:buFontTx/>
                        <a:buNone/>
                        <a:tabLst/>
                        <a:defRPr/>
                      </a:pPr>
                      <a:r>
                        <a:rPr lang="en-IN" sz="1400" b="1" i="0" u="none" strike="noStrike" dirty="0">
                          <a:solidFill>
                            <a:srgbClr val="000000"/>
                          </a:solidFill>
                          <a:latin typeface="+mn-lt"/>
                          <a:ea typeface="+mn-ea"/>
                          <a:cs typeface="Arial" pitchFamily="34" charset="0"/>
                        </a:rPr>
                        <a:t>H01M</a:t>
                      </a:r>
                      <a:r>
                        <a:rPr lang="en-IN" sz="1400" b="1" i="0" u="none" strike="noStrike" baseline="0" dirty="0">
                          <a:solidFill>
                            <a:srgbClr val="000000"/>
                          </a:solidFill>
                          <a:latin typeface="+mn-lt"/>
                          <a:ea typeface="+mn-ea"/>
                          <a:cs typeface="Arial" pitchFamily="34" charset="0"/>
                        </a:rPr>
                        <a:t> 10/0525</a:t>
                      </a:r>
                      <a:endParaRPr lang="en-IN" sz="1400" b="1" i="0" u="none" strike="noStrike" dirty="0">
                        <a:solidFill>
                          <a:srgbClr val="000000"/>
                        </a:solidFill>
                        <a:latin typeface="+mn-lt"/>
                        <a:ea typeface="+mn-ea"/>
                        <a:cs typeface="Arial" pitchFamily="34" charset="0"/>
                      </a:endParaRPr>
                    </a:p>
                  </a:txBody>
                  <a:tcPr marL="0" marR="0" marT="0" marB="0" anchor="ctr"/>
                </a:tc>
                <a:tc>
                  <a:txBody>
                    <a:bodyPr/>
                    <a:lstStyle/>
                    <a:p>
                      <a:pPr marL="0" marR="0" indent="0" algn="l" defTabSz="914400" eaLnBrk="1" fontAlgn="auto" latinLnBrk="0" hangingPunct="1">
                        <a:lnSpc>
                          <a:spcPct val="115000"/>
                        </a:lnSpc>
                        <a:spcBef>
                          <a:spcPts val="0"/>
                        </a:spcBef>
                        <a:spcAft>
                          <a:spcPts val="1000"/>
                        </a:spcAft>
                        <a:buClrTx/>
                        <a:buSzTx/>
                        <a:buFontTx/>
                        <a:buNone/>
                        <a:tabLst/>
                        <a:defRPr/>
                      </a:pPr>
                      <a:r>
                        <a:rPr lang="en-US" sz="1400" b="0" baseline="0" dirty="0">
                          <a:solidFill>
                            <a:schemeClr val="dk1"/>
                          </a:solidFill>
                          <a:latin typeface="+mn-lt"/>
                          <a:ea typeface="Calibri"/>
                          <a:cs typeface="Arial" pitchFamily="34" charset="0"/>
                        </a:rPr>
                        <a:t>Rocking-chair batteries, i.e. batteries with lithium insertion or intercalation in both electrodes; Lithium-ion batteries </a:t>
                      </a:r>
                      <a:endParaRPr lang="en-IN" sz="1400" b="0" baseline="0" dirty="0">
                        <a:solidFill>
                          <a:schemeClr val="dk1"/>
                        </a:solidFill>
                        <a:latin typeface="+mn-lt"/>
                        <a:ea typeface="Calibri"/>
                        <a:cs typeface="Arial" pitchFamily="34" charset="0"/>
                      </a:endParaRPr>
                    </a:p>
                  </a:txBody>
                  <a:tcPr anchor="ctr"/>
                </a:tc>
                <a:extLst>
                  <a:ext uri="{0D108BD9-81ED-4DB2-BD59-A6C34878D82A}">
                    <a16:rowId xmlns:a16="http://schemas.microsoft.com/office/drawing/2014/main" val="10005"/>
                  </a:ext>
                </a:extLst>
              </a:tr>
              <a:tr h="427181">
                <a:tc>
                  <a:txBody>
                    <a:bodyPr/>
                    <a:lstStyle/>
                    <a:p>
                      <a:pPr marL="36000" marR="0" indent="0" algn="ctr" defTabSz="914400" eaLnBrk="1" fontAlgn="b" latinLnBrk="0" hangingPunct="1">
                        <a:lnSpc>
                          <a:spcPct val="100000"/>
                        </a:lnSpc>
                        <a:spcBef>
                          <a:spcPts val="0"/>
                        </a:spcBef>
                        <a:spcAft>
                          <a:spcPts val="0"/>
                        </a:spcAft>
                        <a:buClrTx/>
                        <a:buSzTx/>
                        <a:buFontTx/>
                        <a:buNone/>
                        <a:tabLst/>
                        <a:defRPr/>
                      </a:pPr>
                      <a:r>
                        <a:rPr lang="en-IN" sz="1400" b="1" i="0" u="none" strike="noStrike" dirty="0">
                          <a:solidFill>
                            <a:srgbClr val="000000"/>
                          </a:solidFill>
                          <a:latin typeface="+mn-lt"/>
                          <a:ea typeface="+mn-ea"/>
                          <a:cs typeface="Arial" pitchFamily="34" charset="0"/>
                        </a:rPr>
                        <a:t>H01M 4/62</a:t>
                      </a:r>
                    </a:p>
                  </a:txBody>
                  <a:tcPr marL="0" marR="0" marT="0" marB="0" anchor="ctr"/>
                </a:tc>
                <a:tc>
                  <a:txBody>
                    <a:bodyPr/>
                    <a:lstStyle/>
                    <a:p>
                      <a:pPr marL="0" marR="0" indent="0" algn="l" defTabSz="914400" eaLnBrk="1" fontAlgn="auto" latinLnBrk="0" hangingPunct="1">
                        <a:lnSpc>
                          <a:spcPct val="115000"/>
                        </a:lnSpc>
                        <a:spcBef>
                          <a:spcPts val="0"/>
                        </a:spcBef>
                        <a:spcAft>
                          <a:spcPts val="1000"/>
                        </a:spcAft>
                        <a:buClrTx/>
                        <a:buSzTx/>
                        <a:buFontTx/>
                        <a:buNone/>
                        <a:tabLst/>
                        <a:defRPr/>
                      </a:pPr>
                      <a:r>
                        <a:rPr lang="en-US" sz="1400" b="0" baseline="0" dirty="0">
                          <a:solidFill>
                            <a:schemeClr val="dk1"/>
                          </a:solidFill>
                          <a:latin typeface="+mn-lt"/>
                          <a:ea typeface="Calibri"/>
                          <a:cs typeface="Arial" pitchFamily="34" charset="0"/>
                        </a:rPr>
                        <a:t>Selection of inactive substances as ingredients for active masses, e.g. binders, fillers </a:t>
                      </a:r>
                      <a:endParaRPr lang="en-IN" sz="1400" b="0" baseline="0" dirty="0">
                        <a:solidFill>
                          <a:schemeClr val="dk1"/>
                        </a:solidFill>
                        <a:latin typeface="+mn-lt"/>
                        <a:ea typeface="Calibri"/>
                        <a:cs typeface="Arial" pitchFamily="34" charset="0"/>
                      </a:endParaRPr>
                    </a:p>
                  </a:txBody>
                  <a:tcPr anchor="ctr"/>
                </a:tc>
                <a:extLst>
                  <a:ext uri="{0D108BD9-81ED-4DB2-BD59-A6C34878D82A}">
                    <a16:rowId xmlns:a16="http://schemas.microsoft.com/office/drawing/2014/main" val="10006"/>
                  </a:ext>
                </a:extLst>
              </a:tr>
              <a:tr h="592101">
                <a:tc>
                  <a:txBody>
                    <a:bodyPr/>
                    <a:lstStyle/>
                    <a:p>
                      <a:pPr marL="36000" marR="0" indent="0" algn="ctr" defTabSz="914400" eaLnBrk="1" fontAlgn="b" latinLnBrk="0" hangingPunct="1">
                        <a:lnSpc>
                          <a:spcPct val="100000"/>
                        </a:lnSpc>
                        <a:spcBef>
                          <a:spcPts val="0"/>
                        </a:spcBef>
                        <a:spcAft>
                          <a:spcPts val="0"/>
                        </a:spcAft>
                        <a:buClrTx/>
                        <a:buSzTx/>
                        <a:buFontTx/>
                        <a:buNone/>
                        <a:tabLst/>
                        <a:defRPr/>
                      </a:pPr>
                      <a:r>
                        <a:rPr lang="en-IN" sz="1400" b="1" i="0" u="none" strike="noStrike" dirty="0">
                          <a:solidFill>
                            <a:srgbClr val="000000"/>
                          </a:solidFill>
                          <a:latin typeface="+mn-lt"/>
                          <a:ea typeface="+mn-ea"/>
                          <a:cs typeface="Arial" pitchFamily="34" charset="0"/>
                        </a:rPr>
                        <a:t>H01M</a:t>
                      </a:r>
                      <a:r>
                        <a:rPr lang="en-IN" sz="1400" b="1" i="0" u="none" strike="noStrike" baseline="0" dirty="0">
                          <a:solidFill>
                            <a:srgbClr val="000000"/>
                          </a:solidFill>
                          <a:latin typeface="+mn-lt"/>
                          <a:ea typeface="+mn-ea"/>
                          <a:cs typeface="Arial" pitchFamily="34" charset="0"/>
                        </a:rPr>
                        <a:t> 4/13</a:t>
                      </a:r>
                      <a:endParaRPr lang="en-IN" sz="1400" b="1" i="0" u="none" strike="noStrike" dirty="0">
                        <a:solidFill>
                          <a:srgbClr val="000000"/>
                        </a:solidFill>
                        <a:latin typeface="+mn-lt"/>
                        <a:ea typeface="+mn-ea"/>
                        <a:cs typeface="Arial" pitchFamily="34" charset="0"/>
                      </a:endParaRPr>
                    </a:p>
                  </a:txBody>
                  <a:tcPr marL="0" marR="0" marT="0" marB="0" anchor="ctr"/>
                </a:tc>
                <a:tc>
                  <a:txBody>
                    <a:bodyPr/>
                    <a:lstStyle/>
                    <a:p>
                      <a:pPr marL="0" marR="0" indent="0" algn="l" defTabSz="914400" eaLnBrk="1" fontAlgn="auto" latinLnBrk="0" hangingPunct="1">
                        <a:lnSpc>
                          <a:spcPct val="115000"/>
                        </a:lnSpc>
                        <a:spcBef>
                          <a:spcPts val="0"/>
                        </a:spcBef>
                        <a:spcAft>
                          <a:spcPts val="1000"/>
                        </a:spcAft>
                        <a:buClrTx/>
                        <a:buSzTx/>
                        <a:buFontTx/>
                        <a:buNone/>
                        <a:tabLst/>
                        <a:defRPr/>
                      </a:pPr>
                      <a:r>
                        <a:rPr lang="en-US" sz="1400" b="0" i="0" dirty="0">
                          <a:solidFill>
                            <a:schemeClr val="dk1"/>
                          </a:solidFill>
                          <a:effectLst/>
                          <a:latin typeface="+mn-lt"/>
                          <a:ea typeface="+mn-ea"/>
                          <a:cs typeface="+mn-cs"/>
                        </a:rPr>
                        <a:t>Electrodes for accumulators with non-aqueous electrolyte, e.g. for lithium-accumulators; Processes of manufacture thereof </a:t>
                      </a:r>
                      <a:endParaRPr lang="en-IN" sz="1400" b="0" baseline="0" dirty="0">
                        <a:solidFill>
                          <a:schemeClr val="dk1"/>
                        </a:solidFill>
                        <a:latin typeface="+mn-lt"/>
                        <a:ea typeface="Calibri"/>
                        <a:cs typeface="Arial" pitchFamily="34" charset="0"/>
                      </a:endParaRPr>
                    </a:p>
                  </a:txBody>
                  <a:tcPr anchor="ctr"/>
                </a:tc>
                <a:extLst>
                  <a:ext uri="{0D108BD9-81ED-4DB2-BD59-A6C34878D82A}">
                    <a16:rowId xmlns:a16="http://schemas.microsoft.com/office/drawing/2014/main" val="10007"/>
                  </a:ext>
                </a:extLst>
              </a:tr>
              <a:tr h="474699">
                <a:tc>
                  <a:txBody>
                    <a:bodyPr/>
                    <a:lstStyle/>
                    <a:p>
                      <a:pPr marL="36000" marR="0" indent="0" algn="ctr" defTabSz="914400" eaLnBrk="1" fontAlgn="b" latinLnBrk="0" hangingPunct="1">
                        <a:lnSpc>
                          <a:spcPct val="100000"/>
                        </a:lnSpc>
                        <a:spcBef>
                          <a:spcPts val="0"/>
                        </a:spcBef>
                        <a:spcAft>
                          <a:spcPts val="0"/>
                        </a:spcAft>
                        <a:buClrTx/>
                        <a:buSzTx/>
                        <a:buFontTx/>
                        <a:buNone/>
                        <a:tabLst/>
                        <a:defRPr/>
                      </a:pPr>
                      <a:r>
                        <a:rPr lang="en-IN" sz="1400" b="1" i="0" u="none" strike="noStrike" dirty="0">
                          <a:solidFill>
                            <a:srgbClr val="000000"/>
                          </a:solidFill>
                          <a:latin typeface="+mn-lt"/>
                          <a:ea typeface="+mn-ea"/>
                          <a:cs typeface="Arial" pitchFamily="34" charset="0"/>
                        </a:rPr>
                        <a:t>H01M 4/131</a:t>
                      </a:r>
                    </a:p>
                  </a:txBody>
                  <a:tcPr marL="0" marR="0" marT="0" marB="0" anchor="ctr"/>
                </a:tc>
                <a:tc>
                  <a:txBody>
                    <a:bodyPr/>
                    <a:lstStyle/>
                    <a:p>
                      <a:pPr marL="0" marR="0" indent="0" algn="l" defTabSz="914400" eaLnBrk="1" fontAlgn="auto" latinLnBrk="0" hangingPunct="1">
                        <a:lnSpc>
                          <a:spcPct val="115000"/>
                        </a:lnSpc>
                        <a:spcBef>
                          <a:spcPts val="0"/>
                        </a:spcBef>
                        <a:spcAft>
                          <a:spcPts val="1000"/>
                        </a:spcAft>
                        <a:buClrTx/>
                        <a:buSzTx/>
                        <a:buFontTx/>
                        <a:buNone/>
                        <a:tabLst/>
                        <a:defRPr/>
                      </a:pPr>
                      <a:r>
                        <a:rPr lang="en-US" sz="1400" b="0" i="0" dirty="0">
                          <a:solidFill>
                            <a:schemeClr val="dk1"/>
                          </a:solidFill>
                          <a:effectLst/>
                          <a:latin typeface="+mn-lt"/>
                          <a:ea typeface="+mn-ea"/>
                          <a:cs typeface="+mn-cs"/>
                        </a:rPr>
                        <a:t>Electrodes based on mixed oxides or hydroxides, or on mixtures of oxides or hydroxides, e.g. </a:t>
                      </a:r>
                      <a:r>
                        <a:rPr lang="en-US" sz="1400" b="0" i="0" dirty="0" err="1">
                          <a:solidFill>
                            <a:schemeClr val="dk1"/>
                          </a:solidFill>
                          <a:effectLst/>
                          <a:latin typeface="+mn-lt"/>
                          <a:ea typeface="+mn-ea"/>
                          <a:cs typeface="+mn-cs"/>
                        </a:rPr>
                        <a:t>LiCoOx</a:t>
                      </a:r>
                      <a:r>
                        <a:rPr lang="en-US" sz="1400" b="0" i="0" dirty="0">
                          <a:solidFill>
                            <a:schemeClr val="dk1"/>
                          </a:solidFill>
                          <a:effectLst/>
                          <a:latin typeface="+mn-lt"/>
                          <a:ea typeface="+mn-ea"/>
                          <a:cs typeface="+mn-cs"/>
                        </a:rPr>
                        <a:t> </a:t>
                      </a:r>
                      <a:endParaRPr lang="en-IN" sz="1400" b="0" baseline="0" dirty="0">
                        <a:solidFill>
                          <a:schemeClr val="dk1"/>
                        </a:solidFill>
                        <a:latin typeface="+mn-lt"/>
                        <a:ea typeface="Calibri"/>
                        <a:cs typeface="Arial" pitchFamily="34" charset="0"/>
                      </a:endParaRPr>
                    </a:p>
                  </a:txBody>
                  <a:tcPr anchor="ctr"/>
                </a:tc>
                <a:extLst>
                  <a:ext uri="{0D108BD9-81ED-4DB2-BD59-A6C34878D82A}">
                    <a16:rowId xmlns:a16="http://schemas.microsoft.com/office/drawing/2014/main" val="10008"/>
                  </a:ext>
                </a:extLst>
              </a:tr>
              <a:tr h="511475">
                <a:tc>
                  <a:txBody>
                    <a:bodyPr/>
                    <a:lstStyle/>
                    <a:p>
                      <a:pPr marL="36000" marR="0" indent="0" algn="ctr" defTabSz="914400" eaLnBrk="1" fontAlgn="b" latinLnBrk="0" hangingPunct="1">
                        <a:lnSpc>
                          <a:spcPct val="100000"/>
                        </a:lnSpc>
                        <a:spcBef>
                          <a:spcPts val="0"/>
                        </a:spcBef>
                        <a:spcAft>
                          <a:spcPts val="0"/>
                        </a:spcAft>
                        <a:buClrTx/>
                        <a:buSzTx/>
                        <a:buFontTx/>
                        <a:buNone/>
                        <a:tabLst/>
                        <a:defRPr/>
                      </a:pPr>
                      <a:r>
                        <a:rPr lang="en-IN" sz="1400" b="1" i="0" u="none" strike="noStrike" dirty="0">
                          <a:solidFill>
                            <a:srgbClr val="000000"/>
                          </a:solidFill>
                          <a:latin typeface="+mn-lt"/>
                          <a:ea typeface="+mn-ea"/>
                          <a:cs typeface="Arial" pitchFamily="34" charset="0"/>
                        </a:rPr>
                        <a:t>H01M 4/505</a:t>
                      </a:r>
                    </a:p>
                  </a:txBody>
                  <a:tcPr marL="0" marR="0" marT="0" marB="0" anchor="ctr"/>
                </a:tc>
                <a:tc>
                  <a:txBody>
                    <a:bodyPr/>
                    <a:lstStyle/>
                    <a:p>
                      <a:pPr marL="0" marR="0" indent="0" algn="l" defTabSz="914400" eaLnBrk="1" fontAlgn="auto" latinLnBrk="0" hangingPunct="1">
                        <a:lnSpc>
                          <a:spcPct val="115000"/>
                        </a:lnSpc>
                        <a:spcBef>
                          <a:spcPts val="0"/>
                        </a:spcBef>
                        <a:spcAft>
                          <a:spcPts val="1000"/>
                        </a:spcAft>
                        <a:buClrTx/>
                        <a:buSzTx/>
                        <a:buFontTx/>
                        <a:buNone/>
                        <a:tabLst/>
                        <a:defRPr/>
                      </a:pPr>
                      <a:r>
                        <a:rPr lang="en-IN" sz="1400" b="0" i="0" dirty="0">
                          <a:solidFill>
                            <a:schemeClr val="dk1"/>
                          </a:solidFill>
                          <a:effectLst/>
                          <a:latin typeface="+mn-lt"/>
                          <a:ea typeface="+mn-ea"/>
                          <a:cs typeface="+mn-cs"/>
                        </a:rPr>
                        <a:t>Of mixed oxides or hydroxides containing manganese for inserting or intercalating light metals, e.g. LiMn</a:t>
                      </a:r>
                      <a:r>
                        <a:rPr lang="en-IN" sz="1400" b="0" i="0" baseline="-25000" dirty="0">
                          <a:solidFill>
                            <a:schemeClr val="dk1"/>
                          </a:solidFill>
                          <a:effectLst/>
                          <a:latin typeface="+mn-lt"/>
                          <a:ea typeface="+mn-ea"/>
                          <a:cs typeface="+mn-cs"/>
                        </a:rPr>
                        <a:t>2</a:t>
                      </a:r>
                      <a:r>
                        <a:rPr lang="en-IN" sz="1400" b="0" i="0" dirty="0">
                          <a:solidFill>
                            <a:schemeClr val="dk1"/>
                          </a:solidFill>
                          <a:effectLst/>
                          <a:latin typeface="+mn-lt"/>
                          <a:ea typeface="+mn-ea"/>
                          <a:cs typeface="+mn-cs"/>
                        </a:rPr>
                        <a:t>O</a:t>
                      </a:r>
                      <a:r>
                        <a:rPr lang="en-IN" sz="1400" b="0" i="0" baseline="-25000" dirty="0">
                          <a:solidFill>
                            <a:schemeClr val="dk1"/>
                          </a:solidFill>
                          <a:effectLst/>
                          <a:latin typeface="+mn-lt"/>
                          <a:ea typeface="+mn-ea"/>
                          <a:cs typeface="+mn-cs"/>
                        </a:rPr>
                        <a:t>4</a:t>
                      </a:r>
                      <a:r>
                        <a:rPr lang="en-IN" sz="1400" b="0" i="0" dirty="0">
                          <a:solidFill>
                            <a:schemeClr val="dk1"/>
                          </a:solidFill>
                          <a:effectLst/>
                          <a:latin typeface="+mn-lt"/>
                          <a:ea typeface="+mn-ea"/>
                          <a:cs typeface="+mn-cs"/>
                        </a:rPr>
                        <a:t> or LiMn</a:t>
                      </a:r>
                      <a:r>
                        <a:rPr lang="en-IN" sz="1400" b="0" i="0" baseline="-25000" dirty="0">
                          <a:solidFill>
                            <a:schemeClr val="dk1"/>
                          </a:solidFill>
                          <a:effectLst/>
                          <a:latin typeface="+mn-lt"/>
                          <a:ea typeface="+mn-ea"/>
                          <a:cs typeface="+mn-cs"/>
                        </a:rPr>
                        <a:t>2</a:t>
                      </a:r>
                      <a:r>
                        <a:rPr lang="en-IN" sz="1400" b="0" i="0" dirty="0">
                          <a:solidFill>
                            <a:schemeClr val="dk1"/>
                          </a:solidFill>
                          <a:effectLst/>
                          <a:latin typeface="+mn-lt"/>
                          <a:ea typeface="+mn-ea"/>
                          <a:cs typeface="+mn-cs"/>
                        </a:rPr>
                        <a:t>OxFy </a:t>
                      </a:r>
                      <a:endParaRPr lang="en-IN" sz="1400" b="0" baseline="0" dirty="0">
                        <a:solidFill>
                          <a:schemeClr val="dk1"/>
                        </a:solidFill>
                        <a:latin typeface="+mn-lt"/>
                        <a:ea typeface="Calibri"/>
                        <a:cs typeface="Arial" pitchFamily="34" charset="0"/>
                      </a:endParaRPr>
                    </a:p>
                  </a:txBody>
                  <a:tcPr anchor="ctr"/>
                </a:tc>
                <a:extLst>
                  <a:ext uri="{0D108BD9-81ED-4DB2-BD59-A6C34878D82A}">
                    <a16:rowId xmlns:a16="http://schemas.microsoft.com/office/drawing/2014/main" val="10009"/>
                  </a:ext>
                </a:extLst>
              </a:tr>
              <a:tr h="592101">
                <a:tc>
                  <a:txBody>
                    <a:bodyPr/>
                    <a:lstStyle/>
                    <a:p>
                      <a:pPr marL="36000" marR="0" indent="0" algn="ctr" defTabSz="914400" eaLnBrk="1" fontAlgn="b" latinLnBrk="0" hangingPunct="1">
                        <a:lnSpc>
                          <a:spcPct val="100000"/>
                        </a:lnSpc>
                        <a:spcBef>
                          <a:spcPts val="0"/>
                        </a:spcBef>
                        <a:spcAft>
                          <a:spcPts val="0"/>
                        </a:spcAft>
                        <a:buClrTx/>
                        <a:buSzTx/>
                        <a:buFontTx/>
                        <a:buNone/>
                        <a:tabLst/>
                        <a:defRPr/>
                      </a:pPr>
                      <a:r>
                        <a:rPr lang="en-IN" sz="1400" b="1" i="0" u="none" strike="noStrike" dirty="0">
                          <a:solidFill>
                            <a:srgbClr val="000000"/>
                          </a:solidFill>
                          <a:latin typeface="+mn-lt"/>
                          <a:ea typeface="+mn-ea"/>
                          <a:cs typeface="Arial" pitchFamily="34" charset="0"/>
                        </a:rPr>
                        <a:t>H01M 10/0585</a:t>
                      </a:r>
                    </a:p>
                  </a:txBody>
                  <a:tcPr marL="0" marR="0" marT="0" marB="0" anchor="ctr"/>
                </a:tc>
                <a:tc>
                  <a:txBody>
                    <a:bodyPr/>
                    <a:lstStyle/>
                    <a:p>
                      <a:pPr marL="0" marR="0" indent="0" algn="l" defTabSz="914400" eaLnBrk="1" fontAlgn="auto" latinLnBrk="0" hangingPunct="1">
                        <a:lnSpc>
                          <a:spcPct val="115000"/>
                        </a:lnSpc>
                        <a:spcBef>
                          <a:spcPts val="0"/>
                        </a:spcBef>
                        <a:spcAft>
                          <a:spcPts val="1000"/>
                        </a:spcAft>
                        <a:buClrTx/>
                        <a:buSzTx/>
                        <a:buFontTx/>
                        <a:buNone/>
                        <a:tabLst/>
                        <a:defRPr/>
                      </a:pPr>
                      <a:r>
                        <a:rPr lang="en-US" sz="1400" b="0" i="0" dirty="0">
                          <a:solidFill>
                            <a:schemeClr val="dk1"/>
                          </a:solidFill>
                          <a:effectLst/>
                          <a:latin typeface="+mn-lt"/>
                          <a:ea typeface="+mn-ea"/>
                          <a:cs typeface="+mn-cs"/>
                        </a:rPr>
                        <a:t>Of accumulators having only flat construction elements, i.e. flat positive electrodes, flat negative electrodes and flat separators </a:t>
                      </a:r>
                      <a:endParaRPr lang="en-IN" sz="1400" b="0" baseline="0" dirty="0">
                        <a:solidFill>
                          <a:schemeClr val="dk1"/>
                        </a:solidFill>
                        <a:latin typeface="+mn-lt"/>
                        <a:ea typeface="Calibri"/>
                        <a:cs typeface="Arial" pitchFamily="34" charset="0"/>
                      </a:endParaRPr>
                    </a:p>
                  </a:txBody>
                  <a:tcPr anchor="ctr"/>
                </a:tc>
                <a:extLst>
                  <a:ext uri="{0D108BD9-81ED-4DB2-BD59-A6C34878D82A}">
                    <a16:rowId xmlns:a16="http://schemas.microsoft.com/office/drawing/2014/main" val="10010"/>
                  </a:ext>
                </a:extLst>
              </a:tr>
            </a:tbl>
          </a:graphicData>
        </a:graphic>
      </p:graphicFrame>
      <p:sp>
        <p:nvSpPr>
          <p:cNvPr id="19" name="Slide Number Placeholder 18"/>
          <p:cNvSpPr>
            <a:spLocks noGrp="1"/>
          </p:cNvSpPr>
          <p:nvPr>
            <p:ph type="sldNum" sz="quarter" idx="12"/>
          </p:nvPr>
        </p:nvSpPr>
        <p:spPr/>
        <p:txBody>
          <a:bodyPr/>
          <a:lstStyle/>
          <a:p>
            <a:pPr>
              <a:defRPr/>
            </a:pPr>
            <a:fld id="{46318E3D-C770-4D91-B40E-7E88DA3097BF}" type="slidenum">
              <a:rPr lang="en-IN" smtClean="0"/>
              <a:pPr>
                <a:defRPr/>
              </a:pPr>
              <a:t>30</a:t>
            </a:fld>
            <a:endParaRPr lang="en-IN"/>
          </a:p>
        </p:txBody>
      </p:sp>
    </p:spTree>
    <p:extLst>
      <p:ext uri="{BB962C8B-B14F-4D97-AF65-F5344CB8AC3E}">
        <p14:creationId xmlns:p14="http://schemas.microsoft.com/office/powerpoint/2010/main" val="9730192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cs typeface="Arial" pitchFamily="34" charset="0"/>
              </a:rPr>
              <a:t>Disclaimer</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32774"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6" name="Footer Placeholder 13"/>
          <p:cNvSpPr txBox="1">
            <a:spLocks/>
          </p:cNvSpPr>
          <p:nvPr/>
        </p:nvSpPr>
        <p:spPr>
          <a:xfrm>
            <a:off x="1371600" y="6553200"/>
            <a:ext cx="7315200" cy="304800"/>
          </a:xfrm>
          <a:prstGeom prst="rect">
            <a:avLst/>
          </a:prstGeom>
        </p:spPr>
        <p:txBody>
          <a:bodyPr lIns="0" tIns="0" rIns="0" bIns="0"/>
          <a:lstStyle/>
          <a:p>
            <a:pPr fontAlgn="auto">
              <a:spcBef>
                <a:spcPts val="0"/>
              </a:spcBef>
              <a:spcAft>
                <a:spcPts val="0"/>
              </a:spcAft>
              <a:defRPr/>
            </a:pPr>
            <a:endParaRPr lang="en-US" sz="800" dirty="0">
              <a:solidFill>
                <a:schemeClr val="tx1">
                  <a:tint val="75000"/>
                </a:schemeClr>
              </a:solidFill>
            </a:endParaRPr>
          </a:p>
        </p:txBody>
      </p:sp>
      <p:sp>
        <p:nvSpPr>
          <p:cNvPr id="32777" name="TextBox 14"/>
          <p:cNvSpPr txBox="1">
            <a:spLocks noChangeArrowheads="1"/>
          </p:cNvSpPr>
          <p:nvPr/>
        </p:nvSpPr>
        <p:spPr bwMode="auto">
          <a:xfrm>
            <a:off x="304800" y="990600"/>
            <a:ext cx="8534400" cy="3416300"/>
          </a:xfrm>
          <a:prstGeom prst="rect">
            <a:avLst/>
          </a:prstGeom>
          <a:noFill/>
          <a:ln w="9525">
            <a:noFill/>
            <a:miter lim="800000"/>
            <a:headEnd/>
            <a:tailEnd/>
          </a:ln>
        </p:spPr>
        <p:txBody>
          <a:bodyPr>
            <a:spAutoFit/>
          </a:bodyPr>
          <a:lstStyle/>
          <a:p>
            <a:pPr algn="just"/>
            <a:r>
              <a:rPr lang="en-US" dirty="0">
                <a:solidFill>
                  <a:srgbClr val="4D4D4D"/>
                </a:solidFill>
              </a:rPr>
              <a:t>IIPRD has prepared this sample report as an exemplary report, wherein the content of the report is based on internal evaluation of Patents and Non-Patent Literature that is conducted based on Databases and Information sources that are believed to be reliable by IIPRD. A complete list of patent documents retrieved is not disclosed herein as the report is exemplary but can be shared if desired based on terms and conditions of IIPRD. IIPRD disclaims all warranties as to the accuracy, completeness or adequacy of such information. The above sample report is prepared based on the search conducted on the keywords and other information extracted from the understanding of the Patent Analysts of IIPRD, and subjectivity of the researcher and analyst. Neither IIPRD nor its affiliates nor any of its proprietors, employees (together, "personnel") are intending to provide legal advice in this matter.</a:t>
            </a:r>
          </a:p>
        </p:txBody>
      </p:sp>
      <p:sp>
        <p:nvSpPr>
          <p:cNvPr id="15" name="Slide Number Placeholder 14"/>
          <p:cNvSpPr>
            <a:spLocks noGrp="1"/>
          </p:cNvSpPr>
          <p:nvPr>
            <p:ph type="sldNum" sz="quarter" idx="12"/>
          </p:nvPr>
        </p:nvSpPr>
        <p:spPr/>
        <p:txBody>
          <a:bodyPr/>
          <a:lstStyle/>
          <a:p>
            <a:pPr>
              <a:defRPr/>
            </a:pPr>
            <a:fld id="{46318E3D-C770-4D91-B40E-7E88DA3097BF}" type="slidenum">
              <a:rPr lang="en-IN" smtClean="0"/>
              <a:pPr>
                <a:defRPr/>
              </a:pPr>
              <a:t>31</a:t>
            </a:fld>
            <a:endParaRPr lang="en-IN"/>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cs typeface="Arial" pitchFamily="34" charset="0"/>
              </a:rPr>
              <a:t>Contact</a:t>
            </a:r>
            <a:r>
              <a:rPr lang="en-US" sz="2800" spc="-10" dirty="0">
                <a:solidFill>
                  <a:schemeClr val="bg1"/>
                </a:solidFill>
                <a:cs typeface="Arial" pitchFamily="34" charset="0"/>
              </a:rPr>
              <a:t> </a:t>
            </a:r>
            <a:r>
              <a:rPr lang="en-US" sz="2800" b="1" spc="-10" dirty="0">
                <a:solidFill>
                  <a:schemeClr val="bg1"/>
                </a:solidFill>
                <a:cs typeface="Arial" pitchFamily="34" charset="0"/>
              </a:rPr>
              <a:t>Details</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33798"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33800" name="Text Box 1"/>
          <p:cNvSpPr txBox="1">
            <a:spLocks noChangeArrowheads="1"/>
          </p:cNvSpPr>
          <p:nvPr/>
        </p:nvSpPr>
        <p:spPr bwMode="auto">
          <a:xfrm>
            <a:off x="457200" y="1036638"/>
            <a:ext cx="8305800" cy="1020762"/>
          </a:xfrm>
          <a:prstGeom prst="rect">
            <a:avLst/>
          </a:prstGeom>
          <a:noFill/>
          <a:ln w="9525">
            <a:noFill/>
            <a:miter lim="800000"/>
            <a:headEnd/>
            <a:tailEnd/>
          </a:ln>
        </p:spPr>
        <p:txBody>
          <a:bodyPr lIns="45720" rIns="45720" anchor="ctr"/>
          <a:lstStyle/>
          <a:p>
            <a:pPr algn="ctr">
              <a:buClr>
                <a:srgbClr val="FFFFFF"/>
              </a:buClr>
              <a:buSzPct val="100000"/>
              <a:buFont typeface="Corbel"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600">
                <a:solidFill>
                  <a:srgbClr val="FFFFFF"/>
                </a:solidFill>
                <a:latin typeface="Corbel" pitchFamily="34" charset="0"/>
                <a:ea typeface="MS PGothic" pitchFamily="34" charset="-128"/>
              </a:rPr>
              <a:t>CONTACT DETAILS</a:t>
            </a:r>
          </a:p>
        </p:txBody>
      </p:sp>
      <p:sp>
        <p:nvSpPr>
          <p:cNvPr id="17" name="Slide Number Placeholder 16"/>
          <p:cNvSpPr>
            <a:spLocks noGrp="1"/>
          </p:cNvSpPr>
          <p:nvPr>
            <p:ph type="sldNum" sz="quarter" idx="12"/>
          </p:nvPr>
        </p:nvSpPr>
        <p:spPr/>
        <p:txBody>
          <a:bodyPr/>
          <a:lstStyle/>
          <a:p>
            <a:pPr>
              <a:defRPr/>
            </a:pPr>
            <a:fld id="{46318E3D-C770-4D91-B40E-7E88DA3097BF}" type="slidenum">
              <a:rPr lang="en-IN" smtClean="0"/>
              <a:pPr>
                <a:defRPr/>
              </a:pPr>
              <a:t>32</a:t>
            </a:fld>
            <a:endParaRPr lang="en-IN"/>
          </a:p>
        </p:txBody>
      </p:sp>
      <p:sp>
        <p:nvSpPr>
          <p:cNvPr id="14" name="object 9"/>
          <p:cNvSpPr txBox="1"/>
          <p:nvPr/>
        </p:nvSpPr>
        <p:spPr>
          <a:xfrm>
            <a:off x="1066800" y="5334000"/>
            <a:ext cx="7239000" cy="579005"/>
          </a:xfrm>
          <a:prstGeom prst="rect">
            <a:avLst/>
          </a:prstGeom>
        </p:spPr>
        <p:txBody>
          <a:bodyPr vert="horz" wrap="square" lIns="0" tIns="12065" rIns="0" bIns="0" rtlCol="0">
            <a:spAutoFit/>
          </a:bodyPr>
          <a:lstStyle/>
          <a:p>
            <a:pPr marL="769620" marR="5080" indent="-757555" algn="ctr">
              <a:lnSpc>
                <a:spcPct val="100000"/>
              </a:lnSpc>
              <a:spcBef>
                <a:spcPts val="95"/>
              </a:spcBef>
            </a:pPr>
            <a:r>
              <a:rPr spc="-5" dirty="0"/>
              <a:t>Delhi | Noida | Mumbai | Pune | </a:t>
            </a:r>
            <a:r>
              <a:rPr spc="-10" dirty="0"/>
              <a:t>Bangalore </a:t>
            </a:r>
            <a:r>
              <a:rPr spc="-5" dirty="0"/>
              <a:t>| </a:t>
            </a:r>
            <a:r>
              <a:rPr spc="-15" dirty="0"/>
              <a:t>Hyderabad </a:t>
            </a:r>
            <a:r>
              <a:rPr spc="-5" dirty="0"/>
              <a:t>| </a:t>
            </a:r>
            <a:r>
              <a:rPr spc="-10" dirty="0"/>
              <a:t>Indore  </a:t>
            </a:r>
            <a:endParaRPr lang="en-US" spc="-10" dirty="0"/>
          </a:p>
          <a:p>
            <a:pPr marL="769620" marR="5080" indent="-757555" algn="ctr">
              <a:lnSpc>
                <a:spcPct val="100000"/>
              </a:lnSpc>
              <a:spcBef>
                <a:spcPts val="95"/>
              </a:spcBef>
            </a:pPr>
            <a:r>
              <a:rPr spc="-5" dirty="0"/>
              <a:t>US | Bangladesh | </a:t>
            </a:r>
            <a:r>
              <a:rPr spc="-10" dirty="0"/>
              <a:t>Myanmar </a:t>
            </a:r>
            <a:r>
              <a:rPr spc="-5" dirty="0"/>
              <a:t>| </a:t>
            </a:r>
            <a:r>
              <a:rPr lang="en-US" spc="-5" dirty="0"/>
              <a:t>Malaysia | </a:t>
            </a:r>
            <a:r>
              <a:rPr spc="-5" dirty="0"/>
              <a:t>Vietnam |</a:t>
            </a:r>
            <a:r>
              <a:rPr spc="20" dirty="0"/>
              <a:t> </a:t>
            </a:r>
            <a:r>
              <a:rPr spc="-5" dirty="0"/>
              <a:t>Nepal</a:t>
            </a:r>
            <a:r>
              <a:rPr lang="en-US" spc="-5" dirty="0"/>
              <a:t> | Sri Lanka</a:t>
            </a:r>
            <a:endParaRPr dirty="0"/>
          </a:p>
        </p:txBody>
      </p:sp>
      <p:sp>
        <p:nvSpPr>
          <p:cNvPr id="16" name="Flowchart: Alternate Process 15"/>
          <p:cNvSpPr/>
          <p:nvPr/>
        </p:nvSpPr>
        <p:spPr>
          <a:xfrm>
            <a:off x="609600" y="1371600"/>
            <a:ext cx="8077200" cy="3276600"/>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sp>
        <p:nvSpPr>
          <p:cNvPr id="19" name="object 5"/>
          <p:cNvSpPr txBox="1"/>
          <p:nvPr/>
        </p:nvSpPr>
        <p:spPr>
          <a:xfrm>
            <a:off x="533400" y="1524000"/>
            <a:ext cx="8153400" cy="2882840"/>
          </a:xfrm>
          <a:prstGeom prst="rect">
            <a:avLst/>
          </a:prstGeom>
        </p:spPr>
        <p:txBody>
          <a:bodyPr vert="horz" wrap="square" lIns="0" tIns="12700" rIns="0" bIns="0" rtlCol="0">
            <a:spAutoFit/>
          </a:bodyPr>
          <a:lstStyle/>
          <a:p>
            <a:pPr algn="ctr">
              <a:lnSpc>
                <a:spcPct val="100000"/>
              </a:lnSpc>
              <a:spcBef>
                <a:spcPts val="100"/>
              </a:spcBef>
            </a:pPr>
            <a:r>
              <a:rPr sz="2400" b="1" spc="-5" dirty="0"/>
              <a:t>Contact</a:t>
            </a:r>
            <a:r>
              <a:rPr sz="2400" b="1" spc="-40" dirty="0"/>
              <a:t> </a:t>
            </a:r>
            <a:r>
              <a:rPr sz="2400" b="1" spc="-5" dirty="0"/>
              <a:t>Details</a:t>
            </a:r>
            <a:endParaRPr sz="2400" dirty="0"/>
          </a:p>
          <a:p>
            <a:pPr>
              <a:lnSpc>
                <a:spcPct val="100000"/>
              </a:lnSpc>
              <a:spcBef>
                <a:spcPts val="30"/>
              </a:spcBef>
            </a:pPr>
            <a:endParaRPr sz="1850" dirty="0">
              <a:latin typeface="Times New Roman"/>
              <a:cs typeface="Times New Roman"/>
            </a:endParaRPr>
          </a:p>
          <a:p>
            <a:pPr algn="ctr">
              <a:lnSpc>
                <a:spcPct val="100000"/>
              </a:lnSpc>
            </a:pPr>
            <a:r>
              <a:rPr spc="-5" dirty="0"/>
              <a:t>Noida (NCR) Office </a:t>
            </a:r>
            <a:r>
              <a:rPr dirty="0"/>
              <a:t>– </a:t>
            </a:r>
            <a:r>
              <a:rPr spc="-5" dirty="0"/>
              <a:t>Head</a:t>
            </a:r>
            <a:r>
              <a:rPr spc="50" dirty="0"/>
              <a:t> </a:t>
            </a:r>
            <a:r>
              <a:rPr spc="-10" dirty="0"/>
              <a:t>Office</a:t>
            </a:r>
            <a:endParaRPr dirty="0"/>
          </a:p>
          <a:p>
            <a:pPr algn="ctr">
              <a:lnSpc>
                <a:spcPct val="100000"/>
              </a:lnSpc>
            </a:pPr>
            <a:r>
              <a:rPr spc="-5" dirty="0"/>
              <a:t>E-13, UPSIDC </a:t>
            </a:r>
            <a:r>
              <a:rPr spc="-25" dirty="0"/>
              <a:t>Site-IV, </a:t>
            </a:r>
            <a:r>
              <a:rPr spc="-5" dirty="0"/>
              <a:t>Behind </a:t>
            </a:r>
            <a:r>
              <a:rPr spc="-10" dirty="0"/>
              <a:t>Grand </a:t>
            </a:r>
            <a:r>
              <a:rPr spc="-15" dirty="0"/>
              <a:t>Venice, Greater </a:t>
            </a:r>
            <a:r>
              <a:rPr spc="-5" dirty="0"/>
              <a:t>Noida,</a:t>
            </a:r>
            <a:r>
              <a:rPr spc="140" dirty="0"/>
              <a:t> </a:t>
            </a:r>
            <a:r>
              <a:rPr spc="-5" dirty="0"/>
              <a:t>2013</a:t>
            </a:r>
            <a:r>
              <a:rPr lang="en-US" spc="-5" dirty="0"/>
              <a:t>10</a:t>
            </a:r>
            <a:endParaRPr dirty="0"/>
          </a:p>
          <a:p>
            <a:pPr>
              <a:lnSpc>
                <a:spcPct val="100000"/>
              </a:lnSpc>
              <a:spcBef>
                <a:spcPts val="35"/>
              </a:spcBef>
            </a:pPr>
            <a:endParaRPr dirty="0"/>
          </a:p>
          <a:p>
            <a:pPr marL="635" algn="ctr">
              <a:lnSpc>
                <a:spcPct val="100000"/>
              </a:lnSpc>
            </a:pPr>
            <a:r>
              <a:rPr spc="-10" dirty="0"/>
              <a:t>Contact </a:t>
            </a:r>
            <a:r>
              <a:rPr spc="-15" dirty="0"/>
              <a:t>Person: </a:t>
            </a:r>
            <a:r>
              <a:rPr spc="-35" dirty="0"/>
              <a:t>Tarun</a:t>
            </a:r>
            <a:r>
              <a:rPr spc="40" dirty="0"/>
              <a:t> </a:t>
            </a:r>
            <a:r>
              <a:rPr spc="-10" dirty="0" err="1"/>
              <a:t>Khurana</a:t>
            </a:r>
            <a:endParaRPr dirty="0"/>
          </a:p>
          <a:p>
            <a:pPr marL="2540" algn="ctr">
              <a:lnSpc>
                <a:spcPct val="100000"/>
              </a:lnSpc>
            </a:pPr>
            <a:r>
              <a:rPr spc="-10" dirty="0"/>
              <a:t>Contact </a:t>
            </a:r>
            <a:r>
              <a:rPr spc="-5" dirty="0"/>
              <a:t>No(s):+91-(120) </a:t>
            </a:r>
            <a:r>
              <a:rPr dirty="0"/>
              <a:t>4296878, 4909201,</a:t>
            </a:r>
            <a:r>
              <a:rPr spc="45" dirty="0"/>
              <a:t> </a:t>
            </a:r>
            <a:r>
              <a:rPr dirty="0"/>
              <a:t>4516201</a:t>
            </a:r>
          </a:p>
          <a:p>
            <a:pPr>
              <a:lnSpc>
                <a:spcPct val="100000"/>
              </a:lnSpc>
              <a:spcBef>
                <a:spcPts val="30"/>
              </a:spcBef>
            </a:pPr>
            <a:endParaRPr dirty="0"/>
          </a:p>
          <a:p>
            <a:pPr marL="401320" marR="393065" algn="ctr">
              <a:lnSpc>
                <a:spcPct val="100000"/>
              </a:lnSpc>
            </a:pPr>
            <a:r>
              <a:rPr spc="-5" dirty="0"/>
              <a:t>E-Mail: </a:t>
            </a:r>
            <a:r>
              <a:rPr u="sng" spc="-10" dirty="0">
                <a:solidFill>
                  <a:srgbClr val="0462C1"/>
                </a:solidFill>
                <a:uFill>
                  <a:solidFill>
                    <a:srgbClr val="0462C1"/>
                  </a:solidFill>
                </a:uFill>
                <a:hlinkClick r:id="rId4"/>
              </a:rPr>
              <a:t>iiprd@iiprd.com</a:t>
            </a:r>
            <a:r>
              <a:rPr spc="-10" dirty="0"/>
              <a:t>, </a:t>
            </a:r>
            <a:r>
              <a:rPr u="sng" spc="-10" dirty="0">
                <a:solidFill>
                  <a:srgbClr val="0462C1"/>
                </a:solidFill>
                <a:uFill>
                  <a:solidFill>
                    <a:srgbClr val="0462C1"/>
                  </a:solidFill>
                </a:uFill>
                <a:hlinkClick r:id="rId5"/>
              </a:rPr>
              <a:t>info@khuranaandkhurana.com </a:t>
            </a:r>
            <a:r>
              <a:rPr spc="-10" dirty="0">
                <a:solidFill>
                  <a:srgbClr val="0462C1"/>
                </a:solidFill>
              </a:rPr>
              <a:t> </a:t>
            </a:r>
            <a:endParaRPr lang="en-IN" spc="-10" dirty="0">
              <a:solidFill>
                <a:srgbClr val="0462C1"/>
              </a:solidFill>
            </a:endParaRPr>
          </a:p>
          <a:p>
            <a:pPr marL="401320" marR="393065" algn="ctr">
              <a:lnSpc>
                <a:spcPct val="100000"/>
              </a:lnSpc>
            </a:pPr>
            <a:r>
              <a:rPr spc="-15" dirty="0"/>
              <a:t>Website: </a:t>
            </a:r>
            <a:r>
              <a:rPr u="sng" spc="-15" dirty="0">
                <a:solidFill>
                  <a:srgbClr val="0462C1"/>
                </a:solidFill>
                <a:uFill>
                  <a:solidFill>
                    <a:srgbClr val="0462C1"/>
                  </a:solidFill>
                </a:uFill>
                <a:hlinkClick r:id="rId6"/>
              </a:rPr>
              <a:t>www.iiprd.com</a:t>
            </a:r>
            <a:r>
              <a:rPr spc="-15" dirty="0">
                <a:solidFill>
                  <a:srgbClr val="0462C1"/>
                </a:solidFill>
                <a:hlinkClick r:id="rId6"/>
              </a:rPr>
              <a:t> </a:t>
            </a:r>
            <a:r>
              <a:rPr lang="en-IN" spc="-15" dirty="0">
                <a:solidFill>
                  <a:srgbClr val="0462C1"/>
                </a:solidFill>
              </a:rPr>
              <a:t> </a:t>
            </a:r>
            <a:r>
              <a:rPr dirty="0"/>
              <a:t>|</a:t>
            </a:r>
            <a:r>
              <a:rPr spc="-15" dirty="0"/>
              <a:t> </a:t>
            </a:r>
            <a:r>
              <a:rPr u="sng" spc="-10" dirty="0">
                <a:solidFill>
                  <a:srgbClr val="0462C1"/>
                </a:solidFill>
                <a:uFill>
                  <a:solidFill>
                    <a:srgbClr val="0462C1"/>
                  </a:solidFill>
                </a:uFill>
                <a:hlinkClick r:id="rId7"/>
              </a:rPr>
              <a:t>www.khuranaandkhurana.com</a:t>
            </a:r>
            <a:endParaRPr dirty="0"/>
          </a:p>
        </p:txBody>
      </p:sp>
    </p:spTree>
    <p:extLst>
      <p:ext uri="{BB962C8B-B14F-4D97-AF65-F5344CB8AC3E}">
        <p14:creationId xmlns:p14="http://schemas.microsoft.com/office/powerpoint/2010/main" val="34609620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spc="-10" dirty="0">
                <a:solidFill>
                  <a:schemeClr val="bg1"/>
                </a:solidFill>
                <a:cs typeface="Arial" pitchFamily="34" charset="0"/>
              </a:rPr>
              <a:t>About IIPRD</a:t>
            </a:r>
            <a:endParaRPr sz="2800"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latin typeface="Arial" pitchFamily="34" charset="0"/>
              <a:cs typeface="Arial" pitchFamily="34" charset="0"/>
            </a:endParaRPr>
          </a:p>
        </p:txBody>
      </p:sp>
      <p:pic>
        <p:nvPicPr>
          <p:cNvPr id="34822"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6" name="Footer Placeholder 13"/>
          <p:cNvSpPr txBox="1">
            <a:spLocks/>
          </p:cNvSpPr>
          <p:nvPr/>
        </p:nvSpPr>
        <p:spPr>
          <a:xfrm>
            <a:off x="1371600" y="6553200"/>
            <a:ext cx="7315200" cy="304800"/>
          </a:xfrm>
          <a:prstGeom prst="rect">
            <a:avLst/>
          </a:prstGeom>
        </p:spPr>
        <p:txBody>
          <a:bodyPr lIns="0" tIns="0" rIns="0" bIns="0"/>
          <a:lstStyle/>
          <a:p>
            <a:pPr fontAlgn="auto">
              <a:spcBef>
                <a:spcPts val="0"/>
              </a:spcBef>
              <a:spcAft>
                <a:spcPts val="0"/>
              </a:spcAft>
              <a:defRPr/>
            </a:pPr>
            <a:r>
              <a:rPr lang="en-US" sz="800" dirty="0"/>
              <a:t>Office- E-13, </a:t>
            </a:r>
            <a:r>
              <a:rPr lang="en-IN" sz="800" spc="-5" dirty="0"/>
              <a:t>UPSIDC </a:t>
            </a:r>
            <a:r>
              <a:rPr lang="en-IN" sz="800" spc="-25" dirty="0"/>
              <a:t>Site-IV, </a:t>
            </a:r>
            <a:r>
              <a:rPr lang="en-IN" sz="800" spc="-5" dirty="0"/>
              <a:t>Behind </a:t>
            </a:r>
            <a:r>
              <a:rPr lang="en-IN" sz="800" spc="-10" dirty="0"/>
              <a:t>Grand </a:t>
            </a:r>
            <a:r>
              <a:rPr lang="en-IN" sz="800" spc="-15" dirty="0"/>
              <a:t>Venice, Greater </a:t>
            </a:r>
            <a:r>
              <a:rPr lang="en-IN" sz="800" spc="-5" dirty="0"/>
              <a:t>Noida,</a:t>
            </a:r>
            <a:r>
              <a:rPr lang="en-IN" sz="800" spc="140" dirty="0"/>
              <a:t> </a:t>
            </a:r>
            <a:r>
              <a:rPr lang="en-IN" sz="800" spc="-5" dirty="0"/>
              <a:t>201308</a:t>
            </a:r>
            <a:r>
              <a:rPr lang="en-US" sz="800" dirty="0"/>
              <a:t>, India ,Phone: </a:t>
            </a:r>
            <a:r>
              <a:rPr lang="en-IN" sz="800" spc="-5" dirty="0"/>
              <a:t>+91-(120) </a:t>
            </a:r>
            <a:r>
              <a:rPr lang="en-IN" sz="800" dirty="0"/>
              <a:t>4296878, 4909201,</a:t>
            </a:r>
            <a:r>
              <a:rPr lang="en-IN" sz="800" spc="45" dirty="0"/>
              <a:t> </a:t>
            </a:r>
            <a:r>
              <a:rPr lang="en-IN" sz="800" dirty="0"/>
              <a:t>4516201</a:t>
            </a:r>
            <a:r>
              <a:rPr lang="en-US" sz="800" dirty="0"/>
              <a:t>,  Website: </a:t>
            </a:r>
            <a:r>
              <a:rPr lang="en-US" sz="800" dirty="0">
                <a:hlinkClick r:id="rId4"/>
              </a:rPr>
              <a:t>www.iiprd.com</a:t>
            </a:r>
            <a:r>
              <a:rPr lang="en-US" sz="800" dirty="0"/>
              <a:t>, Email: iiprd@iiprd.com</a:t>
            </a:r>
          </a:p>
        </p:txBody>
      </p:sp>
      <p:sp>
        <p:nvSpPr>
          <p:cNvPr id="34825" name="TextBox 14"/>
          <p:cNvSpPr txBox="1">
            <a:spLocks noChangeArrowheads="1"/>
          </p:cNvSpPr>
          <p:nvPr/>
        </p:nvSpPr>
        <p:spPr bwMode="auto">
          <a:xfrm>
            <a:off x="533400" y="1143000"/>
            <a:ext cx="7924800" cy="2534027"/>
          </a:xfrm>
          <a:prstGeom prst="rect">
            <a:avLst/>
          </a:prstGeom>
          <a:noFill/>
          <a:ln w="9525">
            <a:noFill/>
            <a:miter lim="800000"/>
            <a:headEnd/>
            <a:tailEnd/>
          </a:ln>
        </p:spPr>
        <p:txBody>
          <a:bodyPr>
            <a:spAutoFit/>
          </a:bodyPr>
          <a:lstStyle/>
          <a:p>
            <a:pPr algn="just">
              <a:lnSpc>
                <a:spcPct val="150000"/>
              </a:lnSpc>
            </a:pPr>
            <a:r>
              <a:rPr lang="en-US" dirty="0">
                <a:solidFill>
                  <a:srgbClr val="4D4D4D"/>
                </a:solidFill>
              </a:rPr>
              <a:t>IIPRD is a premier Intellectual Property Consulting and Commercialization/Licensing Firm with a diversified business practice providing services in the domain of Commercialization, Valuation, Licensing, Transfer of Technology and Due-Diligence of Intellectual Property Assets along with providing complete IP and Patent Analytics and Litigation Support Services to International Corporate and Global IP Law Firms.</a:t>
            </a:r>
          </a:p>
        </p:txBody>
      </p:sp>
      <p:sp>
        <p:nvSpPr>
          <p:cNvPr id="15" name="Slide Number Placeholder 14"/>
          <p:cNvSpPr>
            <a:spLocks noGrp="1"/>
          </p:cNvSpPr>
          <p:nvPr>
            <p:ph type="sldNum" sz="quarter" idx="12"/>
          </p:nvPr>
        </p:nvSpPr>
        <p:spPr/>
        <p:txBody>
          <a:bodyPr/>
          <a:lstStyle/>
          <a:p>
            <a:pPr>
              <a:defRPr/>
            </a:pPr>
            <a:fld id="{46318E3D-C770-4D91-B40E-7E88DA3097BF}" type="slidenum">
              <a:rPr lang="en-IN" smtClean="0"/>
              <a:pPr>
                <a:defRPr/>
              </a:pPr>
              <a:t>33</a:t>
            </a:fld>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0" y="178713"/>
            <a:ext cx="9115567" cy="430887"/>
          </a:xfrm>
        </p:spPr>
        <p:txBody>
          <a:bodyPr wrap="square" rtlCol="0">
            <a:spAutoFit/>
          </a:bodyPr>
          <a:lstStyle/>
          <a:p>
            <a:pPr marL="12700" eaLnBrk="1" fontAlgn="auto" hangingPunct="1">
              <a:spcBef>
                <a:spcPts val="0"/>
              </a:spcBef>
              <a:spcAft>
                <a:spcPts val="0"/>
              </a:spcAft>
              <a:defRPr/>
            </a:pPr>
            <a:r>
              <a:rPr lang="en-US" sz="2800" b="1" spc="-10" dirty="0">
                <a:solidFill>
                  <a:schemeClr val="bg1"/>
                </a:solidFill>
                <a:latin typeface="+mn-lt"/>
                <a:cs typeface="Arial" pitchFamily="34" charset="0"/>
              </a:rPr>
              <a:t>Growth Prospects of NMC Lithium-ion Batteries</a:t>
            </a:r>
            <a:endParaRPr sz="2800" b="1" spc="-10" dirty="0">
              <a:solidFill>
                <a:schemeClr val="bg1"/>
              </a:solidFill>
              <a:latin typeface="+mn-lt"/>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6149"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2" name="Slide Number Placeholder 11"/>
          <p:cNvSpPr>
            <a:spLocks noGrp="1"/>
          </p:cNvSpPr>
          <p:nvPr>
            <p:ph type="sldNum" sz="quarter" idx="12"/>
          </p:nvPr>
        </p:nvSpPr>
        <p:spPr/>
        <p:txBody>
          <a:bodyPr/>
          <a:lstStyle/>
          <a:p>
            <a:pPr>
              <a:defRPr/>
            </a:pPr>
            <a:fld id="{46318E3D-C770-4D91-B40E-7E88DA3097BF}" type="slidenum">
              <a:rPr lang="en-IN" smtClean="0"/>
              <a:pPr>
                <a:defRPr/>
              </a:pPr>
              <a:t>4</a:t>
            </a:fld>
            <a:endParaRPr lang="en-IN" dirty="0"/>
          </a:p>
        </p:txBody>
      </p:sp>
      <p:sp>
        <p:nvSpPr>
          <p:cNvPr id="2" name="Rectangle 1"/>
          <p:cNvSpPr/>
          <p:nvPr/>
        </p:nvSpPr>
        <p:spPr>
          <a:xfrm>
            <a:off x="92122" y="838200"/>
            <a:ext cx="8886967" cy="5586145"/>
          </a:xfrm>
          <a:prstGeom prst="rect">
            <a:avLst/>
          </a:prstGeom>
        </p:spPr>
        <p:txBody>
          <a:bodyPr wrap="square">
            <a:spAutoFit/>
          </a:bodyPr>
          <a:lstStyle/>
          <a:p>
            <a:pPr marL="285750" indent="-285750" algn="just">
              <a:lnSpc>
                <a:spcPct val="150000"/>
              </a:lnSpc>
              <a:buFont typeface="Wingdings" pitchFamily="2" charset="2"/>
              <a:buChar char="ü"/>
            </a:pPr>
            <a:r>
              <a:rPr lang="en-US" sz="1400" dirty="0"/>
              <a:t>The global LIB market is expected to reach USD 93.1 billion by 2025, growing at a CAGR of 17.0% attributing to the increased usage of lithium-ion batteries in electric vehicles. </a:t>
            </a:r>
          </a:p>
          <a:p>
            <a:pPr marL="285750" indent="-285750" algn="just">
              <a:lnSpc>
                <a:spcPct val="150000"/>
              </a:lnSpc>
              <a:buFont typeface="Wingdings" pitchFamily="2" charset="2"/>
              <a:buChar char="ü"/>
            </a:pPr>
            <a:r>
              <a:rPr lang="en-US" sz="1400" dirty="0"/>
              <a:t>The Boston Consulting Group (BCG) estimated that  by 2030, Mild Hybrid Electric Vehicles (MHEVs) will represent 15% of the global automotive market  while  Hybrid  &amp; Battery Electric Vehicles (HEVs)  will represent 13% and 14%  respectively. </a:t>
            </a:r>
          </a:p>
          <a:p>
            <a:pPr marL="285750" indent="-285750" algn="just">
              <a:lnSpc>
                <a:spcPct val="150000"/>
              </a:lnSpc>
              <a:buFont typeface="Wingdings" pitchFamily="2" charset="2"/>
              <a:buChar char="ü"/>
            </a:pPr>
            <a:r>
              <a:rPr lang="en-US" sz="1400" dirty="0"/>
              <a:t>While other types of LIBs will continue to retain considerable market share in the short term, NMC lithium-ion batteries expected to dominate the automobile (e-mobility) segment with 51% of the global cathode material market by 2022, driven by the increasing demand for electrical vehicle applications. </a:t>
            </a:r>
          </a:p>
          <a:p>
            <a:pPr marL="285750" indent="-285750" algn="just">
              <a:lnSpc>
                <a:spcPct val="150000"/>
              </a:lnSpc>
              <a:buFont typeface="Wingdings" pitchFamily="2" charset="2"/>
              <a:buChar char="ü"/>
            </a:pPr>
            <a:r>
              <a:rPr lang="en-US" sz="1400" dirty="0"/>
              <a:t>Increasing adoption of NMC in power tools, e-bikes and other electric powertrains on account of its higher energy density, lower cost, and longer cycle life will fuel its demand over the forecast period. NMC offers overall performance and excels on specific energy and possess high capacity and high power.</a:t>
            </a:r>
          </a:p>
          <a:p>
            <a:pPr marL="285750" indent="-285750" algn="just">
              <a:lnSpc>
                <a:spcPct val="150000"/>
              </a:lnSpc>
              <a:buFont typeface="Wingdings" pitchFamily="2" charset="2"/>
              <a:buChar char="ü"/>
            </a:pPr>
            <a:r>
              <a:rPr lang="en-US" sz="1400" dirty="0"/>
              <a:t>LG Chemicals, Johnson Controls, Hitachi, and Toyota Motor are some of the main IP players mentioned in the report - The main IP players are not always main market players.</a:t>
            </a:r>
          </a:p>
          <a:p>
            <a:pPr marL="285750" indent="-285750" algn="just">
              <a:lnSpc>
                <a:spcPct val="150000"/>
              </a:lnSpc>
              <a:buFont typeface="Wingdings" pitchFamily="2" charset="2"/>
              <a:buChar char="ü"/>
            </a:pPr>
            <a:r>
              <a:rPr lang="en-US" sz="1400" dirty="0"/>
              <a:t>It is a critical time to understand the global competitive environment of NMC lithium-ion batteries from a patent perspective and in-depth patent analysis of key technologies and players can help anticipate changes, detect business opportunities, mitigate risks and make strategic decisions to strengthen one’s market position and maximize return on one’s IP portfolio.</a:t>
            </a:r>
            <a:endParaRPr lang="en-IN" sz="1400" dirty="0"/>
          </a:p>
        </p:txBody>
      </p:sp>
      <p:sp>
        <p:nvSpPr>
          <p:cNvPr id="9" name="TextBox 8"/>
          <p:cNvSpPr txBox="1"/>
          <p:nvPr/>
        </p:nvSpPr>
        <p:spPr>
          <a:xfrm>
            <a:off x="5791200" y="6400800"/>
            <a:ext cx="2743200" cy="228600"/>
          </a:xfrm>
          <a:prstGeom prst="rect">
            <a:avLst/>
          </a:prstGeom>
          <a:noFill/>
        </p:spPr>
        <p:txBody>
          <a:bodyPr wrap="square" rtlCol="0">
            <a:spAutoFit/>
          </a:bodyPr>
          <a:lstStyle/>
          <a:p>
            <a:r>
              <a:rPr lang="en-IN" sz="900" dirty="0">
                <a:latin typeface="+mn-lt"/>
              </a:rPr>
              <a:t>For sources of information, please refer to </a:t>
            </a:r>
            <a:r>
              <a:rPr lang="en-IN" sz="900" dirty="0">
                <a:latin typeface="+mn-lt"/>
                <a:hlinkClick r:id="" action="ppaction://noaction"/>
              </a:rPr>
              <a:t>Appendix 1</a:t>
            </a:r>
            <a:endParaRPr lang="en-IN" sz="900" dirty="0">
              <a:latin typeface="+mn-lt"/>
            </a:endParaRPr>
          </a:p>
        </p:txBody>
      </p:sp>
      <p:sp>
        <p:nvSpPr>
          <p:cNvPr id="11"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ight Arrow 4"/>
          <p:cNvSpPr/>
          <p:nvPr/>
        </p:nvSpPr>
        <p:spPr>
          <a:xfrm>
            <a:off x="381000" y="674792"/>
            <a:ext cx="8360589" cy="5573608"/>
          </a:xfrm>
          <a:custGeom>
            <a:avLst/>
            <a:gdLst>
              <a:gd name="connsiteX0" fmla="*/ 0 w 5562600"/>
              <a:gd name="connsiteY0" fmla="*/ 533400 h 2133600"/>
              <a:gd name="connsiteX1" fmla="*/ 4495800 w 5562600"/>
              <a:gd name="connsiteY1" fmla="*/ 533400 h 2133600"/>
              <a:gd name="connsiteX2" fmla="*/ 4495800 w 5562600"/>
              <a:gd name="connsiteY2" fmla="*/ 0 h 2133600"/>
              <a:gd name="connsiteX3" fmla="*/ 5562600 w 5562600"/>
              <a:gd name="connsiteY3" fmla="*/ 1066800 h 2133600"/>
              <a:gd name="connsiteX4" fmla="*/ 4495800 w 5562600"/>
              <a:gd name="connsiteY4" fmla="*/ 2133600 h 2133600"/>
              <a:gd name="connsiteX5" fmla="*/ 4495800 w 5562600"/>
              <a:gd name="connsiteY5" fmla="*/ 1600200 h 2133600"/>
              <a:gd name="connsiteX6" fmla="*/ 0 w 5562600"/>
              <a:gd name="connsiteY6" fmla="*/ 1600200 h 2133600"/>
              <a:gd name="connsiteX7" fmla="*/ 0 w 5562600"/>
              <a:gd name="connsiteY7" fmla="*/ 533400 h 2133600"/>
              <a:gd name="connsiteX0" fmla="*/ 0 w 5562600"/>
              <a:gd name="connsiteY0" fmla="*/ 1600200 h 2133600"/>
              <a:gd name="connsiteX1" fmla="*/ 4495800 w 5562600"/>
              <a:gd name="connsiteY1" fmla="*/ 533400 h 2133600"/>
              <a:gd name="connsiteX2" fmla="*/ 4495800 w 5562600"/>
              <a:gd name="connsiteY2" fmla="*/ 0 h 2133600"/>
              <a:gd name="connsiteX3" fmla="*/ 5562600 w 5562600"/>
              <a:gd name="connsiteY3" fmla="*/ 1066800 h 2133600"/>
              <a:gd name="connsiteX4" fmla="*/ 4495800 w 5562600"/>
              <a:gd name="connsiteY4" fmla="*/ 2133600 h 2133600"/>
              <a:gd name="connsiteX5" fmla="*/ 4495800 w 5562600"/>
              <a:gd name="connsiteY5" fmla="*/ 1600200 h 2133600"/>
              <a:gd name="connsiteX6" fmla="*/ 0 w 5562600"/>
              <a:gd name="connsiteY6" fmla="*/ 1600200 h 2133600"/>
              <a:gd name="connsiteX0" fmla="*/ 0 w 5535304"/>
              <a:gd name="connsiteY0" fmla="*/ 1040641 h 2133600"/>
              <a:gd name="connsiteX1" fmla="*/ 4468504 w 5535304"/>
              <a:gd name="connsiteY1" fmla="*/ 533400 h 2133600"/>
              <a:gd name="connsiteX2" fmla="*/ 4468504 w 5535304"/>
              <a:gd name="connsiteY2" fmla="*/ 0 h 2133600"/>
              <a:gd name="connsiteX3" fmla="*/ 5535304 w 5535304"/>
              <a:gd name="connsiteY3" fmla="*/ 1066800 h 2133600"/>
              <a:gd name="connsiteX4" fmla="*/ 4468504 w 5535304"/>
              <a:gd name="connsiteY4" fmla="*/ 2133600 h 2133600"/>
              <a:gd name="connsiteX5" fmla="*/ 4468504 w 5535304"/>
              <a:gd name="connsiteY5" fmla="*/ 1600200 h 2133600"/>
              <a:gd name="connsiteX6" fmla="*/ 0 w 5535304"/>
              <a:gd name="connsiteY6" fmla="*/ 1040641 h 2133600"/>
              <a:gd name="connsiteX0" fmla="*/ 0 w 5577312"/>
              <a:gd name="connsiteY0" fmla="*/ 767421 h 2133600"/>
              <a:gd name="connsiteX1" fmla="*/ 4510512 w 5577312"/>
              <a:gd name="connsiteY1" fmla="*/ 533400 h 2133600"/>
              <a:gd name="connsiteX2" fmla="*/ 4510512 w 5577312"/>
              <a:gd name="connsiteY2" fmla="*/ 0 h 2133600"/>
              <a:gd name="connsiteX3" fmla="*/ 5577312 w 5577312"/>
              <a:gd name="connsiteY3" fmla="*/ 1066800 h 2133600"/>
              <a:gd name="connsiteX4" fmla="*/ 4510512 w 5577312"/>
              <a:gd name="connsiteY4" fmla="*/ 2133600 h 2133600"/>
              <a:gd name="connsiteX5" fmla="*/ 4510512 w 5577312"/>
              <a:gd name="connsiteY5" fmla="*/ 1600200 h 2133600"/>
              <a:gd name="connsiteX6" fmla="*/ 0 w 5577312"/>
              <a:gd name="connsiteY6" fmla="*/ 767421 h 2133600"/>
              <a:gd name="connsiteX0" fmla="*/ 0 w 5602517"/>
              <a:gd name="connsiteY0" fmla="*/ 702842 h 2133600"/>
              <a:gd name="connsiteX1" fmla="*/ 4535717 w 5602517"/>
              <a:gd name="connsiteY1" fmla="*/ 533400 h 2133600"/>
              <a:gd name="connsiteX2" fmla="*/ 4535717 w 5602517"/>
              <a:gd name="connsiteY2" fmla="*/ 0 h 2133600"/>
              <a:gd name="connsiteX3" fmla="*/ 5602517 w 5602517"/>
              <a:gd name="connsiteY3" fmla="*/ 1066800 h 2133600"/>
              <a:gd name="connsiteX4" fmla="*/ 4535717 w 5602517"/>
              <a:gd name="connsiteY4" fmla="*/ 2133600 h 2133600"/>
              <a:gd name="connsiteX5" fmla="*/ 4535717 w 5602517"/>
              <a:gd name="connsiteY5" fmla="*/ 1600200 h 2133600"/>
              <a:gd name="connsiteX6" fmla="*/ 0 w 5602517"/>
              <a:gd name="connsiteY6" fmla="*/ 702842 h 2133600"/>
              <a:gd name="connsiteX0" fmla="*/ 0 w 5804157"/>
              <a:gd name="connsiteY0" fmla="*/ 673036 h 2133600"/>
              <a:gd name="connsiteX1" fmla="*/ 4737357 w 5804157"/>
              <a:gd name="connsiteY1" fmla="*/ 533400 h 2133600"/>
              <a:gd name="connsiteX2" fmla="*/ 4737357 w 5804157"/>
              <a:gd name="connsiteY2" fmla="*/ 0 h 2133600"/>
              <a:gd name="connsiteX3" fmla="*/ 5804157 w 5804157"/>
              <a:gd name="connsiteY3" fmla="*/ 1066800 h 2133600"/>
              <a:gd name="connsiteX4" fmla="*/ 4737357 w 5804157"/>
              <a:gd name="connsiteY4" fmla="*/ 2133600 h 2133600"/>
              <a:gd name="connsiteX5" fmla="*/ 4737357 w 5804157"/>
              <a:gd name="connsiteY5" fmla="*/ 1600200 h 2133600"/>
              <a:gd name="connsiteX6" fmla="*/ 0 w 5804157"/>
              <a:gd name="connsiteY6"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 name="connsiteX0" fmla="*/ 10766 w 5814923"/>
              <a:gd name="connsiteY0" fmla="*/ 673036 h 2133600"/>
              <a:gd name="connsiteX1" fmla="*/ 4748123 w 5814923"/>
              <a:gd name="connsiteY1" fmla="*/ 533400 h 2133600"/>
              <a:gd name="connsiteX2" fmla="*/ 4748123 w 5814923"/>
              <a:gd name="connsiteY2" fmla="*/ 0 h 2133600"/>
              <a:gd name="connsiteX3" fmla="*/ 5814923 w 5814923"/>
              <a:gd name="connsiteY3" fmla="*/ 1066800 h 2133600"/>
              <a:gd name="connsiteX4" fmla="*/ 4748123 w 5814923"/>
              <a:gd name="connsiteY4" fmla="*/ 2133600 h 2133600"/>
              <a:gd name="connsiteX5" fmla="*/ 4748123 w 5814923"/>
              <a:gd name="connsiteY5" fmla="*/ 1600200 h 2133600"/>
              <a:gd name="connsiteX6" fmla="*/ 0 w 5814923"/>
              <a:gd name="connsiteY6" fmla="*/ 989491 h 2133600"/>
              <a:gd name="connsiteX7" fmla="*/ 10766 w 5814923"/>
              <a:gd name="connsiteY7" fmla="*/ 673036 h 21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814923" h="2133600">
                <a:moveTo>
                  <a:pt x="10766" y="673036"/>
                </a:moveTo>
                <a:lnTo>
                  <a:pt x="4748123" y="533400"/>
                </a:lnTo>
                <a:lnTo>
                  <a:pt x="4748123" y="0"/>
                </a:lnTo>
                <a:lnTo>
                  <a:pt x="5814923" y="1066800"/>
                </a:lnTo>
                <a:lnTo>
                  <a:pt x="4748123" y="2133600"/>
                </a:lnTo>
                <a:lnTo>
                  <a:pt x="4748123" y="1600200"/>
                </a:lnTo>
                <a:cubicBezTo>
                  <a:pt x="3118506" y="1372362"/>
                  <a:pt x="1603230" y="1201727"/>
                  <a:pt x="0" y="989491"/>
                </a:cubicBezTo>
                <a:cubicBezTo>
                  <a:pt x="3589" y="686387"/>
                  <a:pt x="7177" y="929336"/>
                  <a:pt x="10766" y="673036"/>
                </a:cubicBezTo>
                <a:close/>
              </a:path>
            </a:pathLst>
          </a:custGeom>
          <a:gradFill flip="none" rotWithShape="1">
            <a:gsLst>
              <a:gs pos="63000">
                <a:schemeClr val="accent6">
                  <a:lumMod val="75000"/>
                </a:schemeClr>
              </a:gs>
              <a:gs pos="0">
                <a:srgbClr val="FFC000"/>
              </a:gs>
            </a:gsLst>
            <a:lin ang="10800000" scaled="1"/>
            <a:tileRect/>
          </a:gradFill>
          <a:ln>
            <a:noFill/>
          </a:ln>
          <a:scene3d>
            <a:camera prst="orthographicFront">
              <a:rot lat="17222692" lon="18162154" rev="4074046"/>
            </a:camera>
            <a:lightRig rig="threePt" dir="t"/>
          </a:scene3d>
          <a:sp3d extrusionH="254000">
            <a:bevelT w="190500" h="508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a:xfrm>
            <a:off x="76200" y="76200"/>
            <a:ext cx="8980487" cy="685800"/>
          </a:xfrm>
        </p:spPr>
        <p:txBody>
          <a:bodyPr anchor="ctr"/>
          <a:lstStyle/>
          <a:p>
            <a:pPr>
              <a:defRPr/>
            </a:pPr>
            <a:r>
              <a:rPr lang="en-US" sz="2400" b="1" spc="-10" dirty="0">
                <a:solidFill>
                  <a:schemeClr val="bg1"/>
                </a:solidFill>
                <a:cs typeface="Arial" pitchFamily="34" charset="0"/>
              </a:rPr>
              <a:t>Key Developments – Lithium-ion Batteries Electrode materials  </a:t>
            </a:r>
            <a:endParaRPr lang="en-IN" sz="2400" b="1" spc="-10" dirty="0">
              <a:solidFill>
                <a:schemeClr val="bg1"/>
              </a:solidFill>
              <a:cs typeface="Arial" pitchFamily="34" charset="0"/>
            </a:endParaRPr>
          </a:p>
        </p:txBody>
      </p:sp>
      <p:sp>
        <p:nvSpPr>
          <p:cNvPr id="31" name="TextBox 30"/>
          <p:cNvSpPr txBox="1"/>
          <p:nvPr/>
        </p:nvSpPr>
        <p:spPr>
          <a:xfrm>
            <a:off x="5487774" y="4751376"/>
            <a:ext cx="2819400" cy="605294"/>
          </a:xfrm>
          <a:prstGeom prst="rect">
            <a:avLst/>
          </a:prstGeom>
          <a:noFill/>
          <a:ln>
            <a:solidFill>
              <a:srgbClr val="0070C0"/>
            </a:solidFill>
          </a:ln>
        </p:spPr>
        <p:txBody>
          <a:bodyPr wrap="square">
            <a:spAutoFit/>
          </a:bodyPr>
          <a:lstStyle/>
          <a:p>
            <a:pPr algn="ctr">
              <a:lnSpc>
                <a:spcPts val="2000"/>
              </a:lnSpc>
              <a:defRPr/>
            </a:pPr>
            <a:r>
              <a:rPr lang="en-US" sz="1200" dirty="0">
                <a:solidFill>
                  <a:schemeClr val="tx2">
                    <a:lumMod val="75000"/>
                  </a:schemeClr>
                </a:solidFill>
              </a:rPr>
              <a:t>Lithium Nickel Cobalt Aluminum Oxide cathode  was discovered</a:t>
            </a:r>
          </a:p>
        </p:txBody>
      </p:sp>
      <p:grpSp>
        <p:nvGrpSpPr>
          <p:cNvPr id="3" name="Group 8"/>
          <p:cNvGrpSpPr>
            <a:grpSpLocks noChangeAspect="1"/>
          </p:cNvGrpSpPr>
          <p:nvPr/>
        </p:nvGrpSpPr>
        <p:grpSpPr bwMode="auto">
          <a:xfrm>
            <a:off x="163513" y="3583780"/>
            <a:ext cx="1143000" cy="788987"/>
            <a:chOff x="6058210" y="2317132"/>
            <a:chExt cx="2964645" cy="2047043"/>
          </a:xfrm>
        </p:grpSpPr>
        <p:sp>
          <p:nvSpPr>
            <p:cNvPr id="10" name="Oval 9"/>
            <p:cNvSpPr/>
            <p:nvPr/>
          </p:nvSpPr>
          <p:spPr>
            <a:xfrm>
              <a:off x="6453496" y="3672216"/>
              <a:ext cx="1968195" cy="691959"/>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Arial" pitchFamily="34" charset="0"/>
                <a:cs typeface="Arial" pitchFamily="34" charset="0"/>
              </a:endParaRPr>
            </a:p>
          </p:txBody>
        </p:sp>
        <p:sp>
          <p:nvSpPr>
            <p:cNvPr id="11" name="Oval 10"/>
            <p:cNvSpPr/>
            <p:nvPr/>
          </p:nvSpPr>
          <p:spPr>
            <a:xfrm>
              <a:off x="6581142" y="2317132"/>
              <a:ext cx="1741728"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endParaRPr>
            </a:p>
          </p:txBody>
        </p:sp>
        <p:sp>
          <p:nvSpPr>
            <p:cNvPr id="12" name="Oval 11"/>
            <p:cNvSpPr/>
            <p:nvPr/>
          </p:nvSpPr>
          <p:spPr>
            <a:xfrm>
              <a:off x="6058210" y="2543665"/>
              <a:ext cx="2964645" cy="1202690"/>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sz="1600" kern="0" dirty="0"/>
                <a:t>1991</a:t>
              </a:r>
            </a:p>
          </p:txBody>
        </p:sp>
      </p:grpSp>
      <p:sp>
        <p:nvSpPr>
          <p:cNvPr id="8202" name="TextBox 5"/>
          <p:cNvSpPr txBox="1">
            <a:spLocks noChangeArrowheads="1"/>
          </p:cNvSpPr>
          <p:nvPr/>
        </p:nvSpPr>
        <p:spPr bwMode="auto">
          <a:xfrm>
            <a:off x="4084493" y="1312870"/>
            <a:ext cx="1905000" cy="861774"/>
          </a:xfrm>
          <a:prstGeom prst="rect">
            <a:avLst/>
          </a:prstGeom>
          <a:noFill/>
          <a:ln w="9525">
            <a:solidFill>
              <a:srgbClr val="0070C0"/>
            </a:solidFill>
            <a:miter lim="800000"/>
            <a:headEnd/>
            <a:tailEnd/>
          </a:ln>
        </p:spPr>
        <p:txBody>
          <a:bodyPr wrap="square">
            <a:spAutoFit/>
          </a:bodyPr>
          <a:lstStyle/>
          <a:p>
            <a:pPr algn="ctr">
              <a:lnSpc>
                <a:spcPts val="2000"/>
              </a:lnSpc>
              <a:defRPr/>
            </a:pPr>
            <a:r>
              <a:rPr lang="en-IN" sz="1200" dirty="0">
                <a:solidFill>
                  <a:schemeClr val="tx2">
                    <a:lumMod val="75000"/>
                  </a:schemeClr>
                </a:solidFill>
              </a:rPr>
              <a:t>Patents were filed  for Nickel Manganese  Cobalt (NMC) cathodes </a:t>
            </a:r>
            <a:endParaRPr lang="en-US" sz="1200" dirty="0">
              <a:solidFill>
                <a:schemeClr val="tx2">
                  <a:lumMod val="75000"/>
                </a:schemeClr>
              </a:solidFill>
            </a:endParaRPr>
          </a:p>
        </p:txBody>
      </p:sp>
      <p:sp>
        <p:nvSpPr>
          <p:cNvPr id="5" name="TextBox 4"/>
          <p:cNvSpPr txBox="1"/>
          <p:nvPr/>
        </p:nvSpPr>
        <p:spPr>
          <a:xfrm>
            <a:off x="152399" y="1353214"/>
            <a:ext cx="3279183" cy="861774"/>
          </a:xfrm>
          <a:prstGeom prst="rect">
            <a:avLst/>
          </a:prstGeom>
          <a:noFill/>
          <a:ln>
            <a:solidFill>
              <a:srgbClr val="0070C0"/>
            </a:solidFill>
          </a:ln>
        </p:spPr>
        <p:txBody>
          <a:bodyPr wrap="square">
            <a:spAutoFit/>
          </a:bodyPr>
          <a:lstStyle/>
          <a:p>
            <a:pPr algn="ctr">
              <a:lnSpc>
                <a:spcPts val="2000"/>
              </a:lnSpc>
              <a:defRPr/>
            </a:pPr>
            <a:r>
              <a:rPr lang="en-US" sz="1200" dirty="0">
                <a:solidFill>
                  <a:schemeClr val="tx2">
                    <a:lumMod val="75000"/>
                  </a:schemeClr>
                </a:solidFill>
              </a:rPr>
              <a:t>Sony commercialized first Li ion battery  -uses Lithium Cobalt Oxide as cathode  material  and coke as anode material</a:t>
            </a:r>
          </a:p>
        </p:txBody>
      </p:sp>
      <p:pic>
        <p:nvPicPr>
          <p:cNvPr id="33" name="Picture 2"/>
          <p:cNvPicPr>
            <a:picLocks noChangeAspect="1" noChangeArrowheads="1"/>
          </p:cNvPicPr>
          <p:nvPr/>
        </p:nvPicPr>
        <p:blipFill>
          <a:blip r:embed="rId2" cstate="print"/>
          <a:srcRect/>
          <a:stretch>
            <a:fillRect/>
          </a:stretch>
        </p:blipFill>
        <p:spPr bwMode="auto">
          <a:xfrm>
            <a:off x="76200" y="6324600"/>
            <a:ext cx="1219200" cy="349250"/>
          </a:xfrm>
          <a:prstGeom prst="rect">
            <a:avLst/>
          </a:prstGeom>
          <a:noFill/>
          <a:ln w="9525">
            <a:noFill/>
            <a:miter lim="800000"/>
            <a:headEnd/>
            <a:tailEnd/>
          </a:ln>
        </p:spPr>
      </p:pic>
      <p:sp>
        <p:nvSpPr>
          <p:cNvPr id="50" name="Slide Number Placeholder 49"/>
          <p:cNvSpPr>
            <a:spLocks noGrp="1"/>
          </p:cNvSpPr>
          <p:nvPr>
            <p:ph type="sldNum" sz="quarter" idx="12"/>
          </p:nvPr>
        </p:nvSpPr>
        <p:spPr/>
        <p:txBody>
          <a:bodyPr/>
          <a:lstStyle/>
          <a:p>
            <a:pPr>
              <a:defRPr/>
            </a:pPr>
            <a:fld id="{46318E3D-C770-4D91-B40E-7E88DA3097BF}" type="slidenum">
              <a:rPr lang="en-IN" smtClean="0"/>
              <a:pPr>
                <a:defRPr/>
              </a:pPr>
              <a:t>5</a:t>
            </a:fld>
            <a:endParaRPr lang="en-IN"/>
          </a:p>
        </p:txBody>
      </p:sp>
      <p:cxnSp>
        <p:nvCxnSpPr>
          <p:cNvPr id="61" name="Straight Arrow Connector 60"/>
          <p:cNvCxnSpPr/>
          <p:nvPr/>
        </p:nvCxnSpPr>
        <p:spPr>
          <a:xfrm>
            <a:off x="4477507" y="3445969"/>
            <a:ext cx="1300169" cy="13554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stCxn id="11" idx="0"/>
            <a:endCxn id="5" idx="2"/>
          </p:cNvCxnSpPr>
          <p:nvPr/>
        </p:nvCxnSpPr>
        <p:spPr>
          <a:xfrm flipV="1">
            <a:off x="700882" y="2214988"/>
            <a:ext cx="1091109" cy="13687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flipH="1" flipV="1">
            <a:off x="4837480" y="2254241"/>
            <a:ext cx="461168" cy="3968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nvGrpSpPr>
          <p:cNvPr id="4" name="Group 8"/>
          <p:cNvGrpSpPr>
            <a:grpSpLocks noChangeAspect="1"/>
          </p:cNvGrpSpPr>
          <p:nvPr/>
        </p:nvGrpSpPr>
        <p:grpSpPr bwMode="auto">
          <a:xfrm>
            <a:off x="3529651" y="2899384"/>
            <a:ext cx="1143000" cy="788987"/>
            <a:chOff x="5860567" y="2317132"/>
            <a:chExt cx="2964645" cy="2047043"/>
          </a:xfrm>
        </p:grpSpPr>
        <p:sp>
          <p:nvSpPr>
            <p:cNvPr id="78" name="Oval 77"/>
            <p:cNvSpPr/>
            <p:nvPr/>
          </p:nvSpPr>
          <p:spPr>
            <a:xfrm>
              <a:off x="6453496" y="3672216"/>
              <a:ext cx="1968195" cy="691959"/>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Arial" pitchFamily="34" charset="0"/>
                <a:cs typeface="Arial" pitchFamily="34" charset="0"/>
              </a:endParaRPr>
            </a:p>
          </p:txBody>
        </p:sp>
        <p:sp>
          <p:nvSpPr>
            <p:cNvPr id="79" name="Oval 78"/>
            <p:cNvSpPr/>
            <p:nvPr/>
          </p:nvSpPr>
          <p:spPr>
            <a:xfrm>
              <a:off x="6688196" y="2317132"/>
              <a:ext cx="1741728"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endParaRPr>
            </a:p>
          </p:txBody>
        </p:sp>
        <p:sp>
          <p:nvSpPr>
            <p:cNvPr id="80" name="Oval 79"/>
            <p:cNvSpPr/>
            <p:nvPr/>
          </p:nvSpPr>
          <p:spPr>
            <a:xfrm>
              <a:off x="5860567" y="2514834"/>
              <a:ext cx="2964645" cy="1202690"/>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sz="1600" kern="0" dirty="0"/>
                <a:t>   1999</a:t>
              </a:r>
            </a:p>
          </p:txBody>
        </p:sp>
      </p:grpSp>
      <p:grpSp>
        <p:nvGrpSpPr>
          <p:cNvPr id="6" name="Group 8"/>
          <p:cNvGrpSpPr>
            <a:grpSpLocks noChangeAspect="1"/>
          </p:cNvGrpSpPr>
          <p:nvPr/>
        </p:nvGrpSpPr>
        <p:grpSpPr bwMode="auto">
          <a:xfrm>
            <a:off x="4790251" y="2687014"/>
            <a:ext cx="1143000" cy="788987"/>
            <a:chOff x="5860567" y="2317132"/>
            <a:chExt cx="2964645" cy="2047043"/>
          </a:xfrm>
        </p:grpSpPr>
        <p:sp>
          <p:nvSpPr>
            <p:cNvPr id="82" name="Oval 81"/>
            <p:cNvSpPr/>
            <p:nvPr/>
          </p:nvSpPr>
          <p:spPr>
            <a:xfrm>
              <a:off x="6453496" y="3672216"/>
              <a:ext cx="1968195" cy="691959"/>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Arial" pitchFamily="34" charset="0"/>
                <a:cs typeface="Arial" pitchFamily="34" charset="0"/>
              </a:endParaRPr>
            </a:p>
          </p:txBody>
        </p:sp>
        <p:sp>
          <p:nvSpPr>
            <p:cNvPr id="83" name="Oval 82"/>
            <p:cNvSpPr/>
            <p:nvPr/>
          </p:nvSpPr>
          <p:spPr>
            <a:xfrm>
              <a:off x="6581142" y="2317132"/>
              <a:ext cx="1741728"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endParaRPr>
            </a:p>
          </p:txBody>
        </p:sp>
        <p:sp>
          <p:nvSpPr>
            <p:cNvPr id="84" name="Oval 83"/>
            <p:cNvSpPr/>
            <p:nvPr/>
          </p:nvSpPr>
          <p:spPr>
            <a:xfrm>
              <a:off x="5860567" y="2514834"/>
              <a:ext cx="2964645" cy="1202690"/>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sz="1600" kern="0" dirty="0"/>
                <a:t>   2000</a:t>
              </a:r>
            </a:p>
          </p:txBody>
        </p:sp>
      </p:grpSp>
      <p:sp>
        <p:nvSpPr>
          <p:cNvPr id="14" name="Rectangle 13"/>
          <p:cNvSpPr/>
          <p:nvPr/>
        </p:nvSpPr>
        <p:spPr>
          <a:xfrm>
            <a:off x="228600" y="5010908"/>
            <a:ext cx="2482258" cy="830997"/>
          </a:xfrm>
          <a:prstGeom prst="rect">
            <a:avLst/>
          </a:prstGeom>
          <a:ln>
            <a:solidFill>
              <a:schemeClr val="accent1">
                <a:lumMod val="75000"/>
              </a:schemeClr>
            </a:solidFill>
          </a:ln>
        </p:spPr>
        <p:txBody>
          <a:bodyPr wrap="square">
            <a:spAutoFit/>
          </a:bodyPr>
          <a:lstStyle/>
          <a:p>
            <a:pPr algn="ctr"/>
            <a:r>
              <a:rPr lang="en-IN" sz="1200" dirty="0">
                <a:solidFill>
                  <a:schemeClr val="tx2">
                    <a:lumMod val="75000"/>
                  </a:schemeClr>
                </a:solidFill>
              </a:rPr>
              <a:t>Lithium Manganese Oxide (LMO) was commercialized and Lithium iron phosphate (LFP) was discovered</a:t>
            </a:r>
          </a:p>
        </p:txBody>
      </p:sp>
      <p:grpSp>
        <p:nvGrpSpPr>
          <p:cNvPr id="7" name="Group 8"/>
          <p:cNvGrpSpPr>
            <a:grpSpLocks noChangeAspect="1"/>
          </p:cNvGrpSpPr>
          <p:nvPr/>
        </p:nvGrpSpPr>
        <p:grpSpPr bwMode="auto">
          <a:xfrm>
            <a:off x="1208841" y="3307588"/>
            <a:ext cx="1143000" cy="788987"/>
            <a:chOff x="5860567" y="2317132"/>
            <a:chExt cx="2964645" cy="2047043"/>
          </a:xfrm>
        </p:grpSpPr>
        <p:sp>
          <p:nvSpPr>
            <p:cNvPr id="41" name="Oval 40"/>
            <p:cNvSpPr/>
            <p:nvPr/>
          </p:nvSpPr>
          <p:spPr>
            <a:xfrm>
              <a:off x="6453496" y="3672216"/>
              <a:ext cx="1968195" cy="691959"/>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Arial" pitchFamily="34" charset="0"/>
                <a:cs typeface="Arial" pitchFamily="34" charset="0"/>
              </a:endParaRPr>
            </a:p>
          </p:txBody>
        </p:sp>
        <p:sp>
          <p:nvSpPr>
            <p:cNvPr id="42" name="Oval 41"/>
            <p:cNvSpPr/>
            <p:nvPr/>
          </p:nvSpPr>
          <p:spPr>
            <a:xfrm>
              <a:off x="6581142" y="2317132"/>
              <a:ext cx="1741728"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endParaRPr>
            </a:p>
          </p:txBody>
        </p:sp>
        <p:sp>
          <p:nvSpPr>
            <p:cNvPr id="43" name="Oval 42"/>
            <p:cNvSpPr/>
            <p:nvPr/>
          </p:nvSpPr>
          <p:spPr>
            <a:xfrm>
              <a:off x="5860567" y="2514834"/>
              <a:ext cx="2964645" cy="1202690"/>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sz="1600" kern="0" dirty="0"/>
                <a:t>   1996</a:t>
              </a:r>
            </a:p>
          </p:txBody>
        </p:sp>
      </p:grpSp>
      <p:cxnSp>
        <p:nvCxnSpPr>
          <p:cNvPr id="44" name="Straight Arrow Connector 43"/>
          <p:cNvCxnSpPr/>
          <p:nvPr/>
        </p:nvCxnSpPr>
        <p:spPr>
          <a:xfrm flipH="1">
            <a:off x="1836525" y="3820486"/>
            <a:ext cx="1" cy="11904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2258343" y="4524421"/>
            <a:ext cx="2237457" cy="276180"/>
          </a:xfrm>
          <a:prstGeom prst="rect">
            <a:avLst/>
          </a:prstGeom>
          <a:ln>
            <a:solidFill>
              <a:schemeClr val="accent1">
                <a:lumMod val="75000"/>
              </a:schemeClr>
            </a:solidFill>
          </a:ln>
        </p:spPr>
        <p:txBody>
          <a:bodyPr wrap="square">
            <a:spAutoFit/>
          </a:bodyPr>
          <a:lstStyle/>
          <a:p>
            <a:pPr algn="ctr"/>
            <a:r>
              <a:rPr lang="en-US" sz="1200" dirty="0">
                <a:solidFill>
                  <a:schemeClr val="tx2">
                    <a:lumMod val="75000"/>
                  </a:schemeClr>
                </a:solidFill>
              </a:rPr>
              <a:t>Graphite used as anode</a:t>
            </a:r>
            <a:endParaRPr lang="en-IN" sz="1200" dirty="0">
              <a:solidFill>
                <a:schemeClr val="tx2">
                  <a:lumMod val="75000"/>
                </a:schemeClr>
              </a:solidFill>
            </a:endParaRPr>
          </a:p>
        </p:txBody>
      </p:sp>
      <p:grpSp>
        <p:nvGrpSpPr>
          <p:cNvPr id="8" name="Group 8"/>
          <p:cNvGrpSpPr>
            <a:grpSpLocks noChangeAspect="1"/>
          </p:cNvGrpSpPr>
          <p:nvPr/>
        </p:nvGrpSpPr>
        <p:grpSpPr bwMode="auto">
          <a:xfrm>
            <a:off x="2410200" y="3103126"/>
            <a:ext cx="1143000" cy="788987"/>
            <a:chOff x="5860569" y="2317132"/>
            <a:chExt cx="2964646" cy="2047043"/>
          </a:xfrm>
        </p:grpSpPr>
        <p:sp>
          <p:nvSpPr>
            <p:cNvPr id="47" name="Oval 46"/>
            <p:cNvSpPr/>
            <p:nvPr/>
          </p:nvSpPr>
          <p:spPr>
            <a:xfrm>
              <a:off x="6453496" y="3672216"/>
              <a:ext cx="1968195" cy="691959"/>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Arial" pitchFamily="34" charset="0"/>
                <a:cs typeface="Arial" pitchFamily="34" charset="0"/>
              </a:endParaRPr>
            </a:p>
          </p:txBody>
        </p:sp>
        <p:sp>
          <p:nvSpPr>
            <p:cNvPr id="48" name="Oval 47"/>
            <p:cNvSpPr/>
            <p:nvPr/>
          </p:nvSpPr>
          <p:spPr>
            <a:xfrm>
              <a:off x="6688196" y="2317132"/>
              <a:ext cx="1741728"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endParaRPr>
            </a:p>
          </p:txBody>
        </p:sp>
        <p:sp>
          <p:nvSpPr>
            <p:cNvPr id="49" name="Oval 48"/>
            <p:cNvSpPr/>
            <p:nvPr/>
          </p:nvSpPr>
          <p:spPr>
            <a:xfrm>
              <a:off x="5860569" y="2514834"/>
              <a:ext cx="2964646" cy="1202690"/>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sz="1600" kern="0" dirty="0"/>
                <a:t>   1997</a:t>
              </a:r>
            </a:p>
          </p:txBody>
        </p:sp>
      </p:grpSp>
      <p:cxnSp>
        <p:nvCxnSpPr>
          <p:cNvPr id="52" name="Straight Arrow Connector 51"/>
          <p:cNvCxnSpPr/>
          <p:nvPr/>
        </p:nvCxnSpPr>
        <p:spPr>
          <a:xfrm>
            <a:off x="3109318" y="3780582"/>
            <a:ext cx="2" cy="7729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6"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dirty="0"/>
              <a:t>Patent Searching | Research and Analytics | Patent Prosecution/Preparation Support | Litigation and E-Discovery | IP Valuation |  Patent Portfolio Watch</a:t>
            </a:r>
          </a:p>
        </p:txBody>
      </p:sp>
      <p:grpSp>
        <p:nvGrpSpPr>
          <p:cNvPr id="38" name="Group 8"/>
          <p:cNvGrpSpPr>
            <a:grpSpLocks noChangeAspect="1"/>
          </p:cNvGrpSpPr>
          <p:nvPr/>
        </p:nvGrpSpPr>
        <p:grpSpPr bwMode="auto">
          <a:xfrm>
            <a:off x="5900346" y="2389712"/>
            <a:ext cx="1143000" cy="788987"/>
            <a:chOff x="5860567" y="2317132"/>
            <a:chExt cx="2964645" cy="2047043"/>
          </a:xfrm>
        </p:grpSpPr>
        <p:sp>
          <p:nvSpPr>
            <p:cNvPr id="39" name="Oval 38"/>
            <p:cNvSpPr/>
            <p:nvPr/>
          </p:nvSpPr>
          <p:spPr>
            <a:xfrm>
              <a:off x="6453496" y="3672216"/>
              <a:ext cx="1968195" cy="691959"/>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Arial" pitchFamily="34" charset="0"/>
                <a:cs typeface="Arial" pitchFamily="34" charset="0"/>
              </a:endParaRPr>
            </a:p>
          </p:txBody>
        </p:sp>
        <p:sp>
          <p:nvSpPr>
            <p:cNvPr id="40" name="Oval 39"/>
            <p:cNvSpPr/>
            <p:nvPr/>
          </p:nvSpPr>
          <p:spPr>
            <a:xfrm>
              <a:off x="6581142" y="2317132"/>
              <a:ext cx="1741728"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endParaRPr>
            </a:p>
          </p:txBody>
        </p:sp>
        <p:sp>
          <p:nvSpPr>
            <p:cNvPr id="45" name="Oval 44"/>
            <p:cNvSpPr/>
            <p:nvPr/>
          </p:nvSpPr>
          <p:spPr>
            <a:xfrm>
              <a:off x="5860567" y="2514834"/>
              <a:ext cx="2964645" cy="1202690"/>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sz="1600" kern="0" dirty="0"/>
                <a:t>   2004</a:t>
              </a:r>
            </a:p>
          </p:txBody>
        </p:sp>
      </p:grpSp>
      <p:grpSp>
        <p:nvGrpSpPr>
          <p:cNvPr id="46" name="Group 8"/>
          <p:cNvGrpSpPr>
            <a:grpSpLocks noChangeAspect="1"/>
          </p:cNvGrpSpPr>
          <p:nvPr/>
        </p:nvGrpSpPr>
        <p:grpSpPr bwMode="auto">
          <a:xfrm>
            <a:off x="6897474" y="2128761"/>
            <a:ext cx="1143000" cy="788987"/>
            <a:chOff x="5860567" y="2317132"/>
            <a:chExt cx="2964645" cy="2047043"/>
          </a:xfrm>
        </p:grpSpPr>
        <p:sp>
          <p:nvSpPr>
            <p:cNvPr id="51" name="Oval 50"/>
            <p:cNvSpPr/>
            <p:nvPr/>
          </p:nvSpPr>
          <p:spPr>
            <a:xfrm>
              <a:off x="6453496" y="3672216"/>
              <a:ext cx="1968195" cy="691959"/>
            </a:xfrm>
            <a:prstGeom prst="ellipse">
              <a:avLst/>
            </a:prstGeom>
            <a:gradFill flip="none" rotWithShape="1">
              <a:gsLst>
                <a:gs pos="0">
                  <a:schemeClr val="tx1">
                    <a:lumMod val="0"/>
                  </a:schemeClr>
                </a:gs>
                <a:gs pos="100000">
                  <a:schemeClr val="bg1">
                    <a:alpha val="0"/>
                    <a:lumMod val="0"/>
                    <a:lumOff val="100000"/>
                  </a:schemeClr>
                </a:gs>
              </a:gsLst>
              <a:path path="shape">
                <a:fillToRect l="50000" t="50000" r="50000" b="50000"/>
              </a:path>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Arial" pitchFamily="34" charset="0"/>
                <a:cs typeface="Arial" pitchFamily="34" charset="0"/>
              </a:endParaRPr>
            </a:p>
          </p:txBody>
        </p:sp>
        <p:sp>
          <p:nvSpPr>
            <p:cNvPr id="53" name="Oval 52"/>
            <p:cNvSpPr/>
            <p:nvPr/>
          </p:nvSpPr>
          <p:spPr>
            <a:xfrm>
              <a:off x="6581142" y="2317132"/>
              <a:ext cx="1741728" cy="1742252"/>
            </a:xfrm>
            <a:prstGeom prst="ellipse">
              <a:avLst/>
            </a:prstGeom>
            <a:gradFill>
              <a:gsLst>
                <a:gs pos="13000">
                  <a:srgbClr val="0070C0"/>
                </a:gs>
                <a:gs pos="71000">
                  <a:srgbClr val="00B0F0"/>
                </a:gs>
              </a:gsLst>
              <a:lin ang="5400000" scaled="1"/>
            </a:gradFill>
            <a:ln w="12700" cap="flat" cmpd="sng" algn="ctr">
              <a:solidFill>
                <a:srgbClr val="002060"/>
              </a:solidFill>
              <a:prstDash val="solid"/>
            </a:ln>
            <a:effectLst/>
          </p:spPr>
          <p:txBody>
            <a:bodyPr anchor="ctr"/>
            <a:lstStyle/>
            <a:p>
              <a:pPr algn="ctr">
                <a:defRPr/>
              </a:pPr>
              <a:endParaRPr lang="en-US" kern="0">
                <a:solidFill>
                  <a:sysClr val="window" lastClr="FFFFFF"/>
                </a:solidFill>
              </a:endParaRPr>
            </a:p>
          </p:txBody>
        </p:sp>
        <p:sp>
          <p:nvSpPr>
            <p:cNvPr id="54" name="Oval 53"/>
            <p:cNvSpPr/>
            <p:nvPr/>
          </p:nvSpPr>
          <p:spPr>
            <a:xfrm>
              <a:off x="5860567" y="2514834"/>
              <a:ext cx="2964645" cy="1202690"/>
            </a:xfrm>
            <a:prstGeom prst="ellipse">
              <a:avLst/>
            </a:prstGeom>
            <a:gradFill>
              <a:gsLst>
                <a:gs pos="0">
                  <a:sysClr val="window" lastClr="FFFFFF">
                    <a:lumMod val="100000"/>
                    <a:alpha val="80000"/>
                  </a:sysClr>
                </a:gs>
                <a:gs pos="100000">
                  <a:sysClr val="window" lastClr="FFFFFF">
                    <a:alpha val="0"/>
                  </a:sysClr>
                </a:gs>
              </a:gsLst>
              <a:lin ang="5400000" scaled="1"/>
            </a:gradFill>
            <a:ln w="12700" cap="flat" cmpd="sng" algn="ctr">
              <a:noFill/>
              <a:prstDash val="solid"/>
            </a:ln>
            <a:effectLst/>
          </p:spPr>
          <p:txBody>
            <a:bodyPr anchor="ctr"/>
            <a:lstStyle/>
            <a:p>
              <a:pPr algn="ctr" fontAlgn="auto">
                <a:spcBef>
                  <a:spcPts val="0"/>
                </a:spcBef>
                <a:spcAft>
                  <a:spcPts val="0"/>
                </a:spcAft>
                <a:defRPr/>
              </a:pPr>
              <a:r>
                <a:rPr lang="en-US" sz="1600" kern="0" dirty="0"/>
                <a:t>   2017</a:t>
              </a:r>
            </a:p>
          </p:txBody>
        </p:sp>
      </p:grpSp>
      <p:sp>
        <p:nvSpPr>
          <p:cNvPr id="55" name="TextBox 5"/>
          <p:cNvSpPr txBox="1">
            <a:spLocks noChangeArrowheads="1"/>
          </p:cNvSpPr>
          <p:nvPr/>
        </p:nvSpPr>
        <p:spPr bwMode="auto">
          <a:xfrm>
            <a:off x="6248400" y="990600"/>
            <a:ext cx="2630085" cy="861774"/>
          </a:xfrm>
          <a:prstGeom prst="rect">
            <a:avLst/>
          </a:prstGeom>
          <a:noFill/>
          <a:ln w="9525">
            <a:solidFill>
              <a:srgbClr val="0070C0"/>
            </a:solidFill>
            <a:miter lim="800000"/>
            <a:headEnd/>
            <a:tailEnd/>
          </a:ln>
        </p:spPr>
        <p:txBody>
          <a:bodyPr wrap="square">
            <a:spAutoFit/>
          </a:bodyPr>
          <a:lstStyle/>
          <a:p>
            <a:pPr algn="ctr">
              <a:lnSpc>
                <a:spcPts val="2000"/>
              </a:lnSpc>
              <a:defRPr/>
            </a:pPr>
            <a:r>
              <a:rPr lang="en-IN" sz="1200" dirty="0">
                <a:solidFill>
                  <a:schemeClr val="tx2">
                    <a:lumMod val="75000"/>
                  </a:schemeClr>
                </a:solidFill>
              </a:rPr>
              <a:t>Bosch introduced new 48 V Li-ion battery (NMC/Graphite) for mild hybrids</a:t>
            </a:r>
          </a:p>
        </p:txBody>
      </p:sp>
      <p:cxnSp>
        <p:nvCxnSpPr>
          <p:cNvPr id="56" name="Straight Arrow Connector 55"/>
          <p:cNvCxnSpPr/>
          <p:nvPr/>
        </p:nvCxnSpPr>
        <p:spPr>
          <a:xfrm flipV="1">
            <a:off x="7708404" y="1824079"/>
            <a:ext cx="276790" cy="3974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6599950" y="2990726"/>
            <a:ext cx="869024" cy="9013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6113140" y="3942079"/>
            <a:ext cx="2819400" cy="605294"/>
          </a:xfrm>
          <a:prstGeom prst="rect">
            <a:avLst/>
          </a:prstGeom>
          <a:noFill/>
          <a:ln>
            <a:solidFill>
              <a:srgbClr val="0070C0"/>
            </a:solidFill>
          </a:ln>
        </p:spPr>
        <p:txBody>
          <a:bodyPr wrap="square">
            <a:spAutoFit/>
          </a:bodyPr>
          <a:lstStyle/>
          <a:p>
            <a:pPr algn="ctr">
              <a:lnSpc>
                <a:spcPts val="2000"/>
              </a:lnSpc>
              <a:defRPr/>
            </a:pPr>
            <a:r>
              <a:rPr lang="en-US" sz="1200" dirty="0">
                <a:solidFill>
                  <a:schemeClr val="tx2">
                    <a:lumMod val="75000"/>
                  </a:schemeClr>
                </a:solidFill>
              </a:rPr>
              <a:t>First Li battery powered car (Tesla’s  ‘Roadster’) was introduced </a:t>
            </a:r>
          </a:p>
        </p:txBody>
      </p:sp>
      <p:sp>
        <p:nvSpPr>
          <p:cNvPr id="59" name="TextBox 58"/>
          <p:cNvSpPr txBox="1"/>
          <p:nvPr/>
        </p:nvSpPr>
        <p:spPr>
          <a:xfrm>
            <a:off x="5715000" y="6324600"/>
            <a:ext cx="2743200" cy="228600"/>
          </a:xfrm>
          <a:prstGeom prst="rect">
            <a:avLst/>
          </a:prstGeom>
          <a:noFill/>
        </p:spPr>
        <p:txBody>
          <a:bodyPr wrap="square" rtlCol="0">
            <a:spAutoFit/>
          </a:bodyPr>
          <a:lstStyle/>
          <a:p>
            <a:r>
              <a:rPr lang="en-IN" sz="900" dirty="0">
                <a:latin typeface="+mn-lt"/>
              </a:rPr>
              <a:t>For sources of information, please refer to </a:t>
            </a:r>
            <a:r>
              <a:rPr lang="en-IN" sz="900" dirty="0">
                <a:latin typeface="+mn-lt"/>
                <a:hlinkClick r:id="" action="ppaction://noaction"/>
              </a:rPr>
              <a:t>Appendix 1</a:t>
            </a:r>
            <a:endParaRPr lang="en-IN" sz="900" dirty="0">
              <a:latin typeface="+mn-lt"/>
            </a:endParaRPr>
          </a:p>
        </p:txBody>
      </p:sp>
    </p:spTree>
    <p:extLst>
      <p:ext uri="{BB962C8B-B14F-4D97-AF65-F5344CB8AC3E}">
        <p14:creationId xmlns:p14="http://schemas.microsoft.com/office/powerpoint/2010/main" val="1984701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mn-lt"/>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latin typeface="+mn-lt"/>
                <a:cs typeface="Arial" pitchFamily="34" charset="0"/>
              </a:rPr>
              <a:t>Objectives of the Landscape Study</a:t>
            </a:r>
            <a:endParaRPr sz="2800" b="1" spc="-10" dirty="0">
              <a:solidFill>
                <a:schemeClr val="bg1"/>
              </a:solidFill>
              <a:latin typeface="+mn-lt"/>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7173"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2" name="Rectangle 11"/>
          <p:cNvSpPr/>
          <p:nvPr/>
        </p:nvSpPr>
        <p:spPr>
          <a:xfrm>
            <a:off x="381000" y="927080"/>
            <a:ext cx="8153400" cy="2831544"/>
          </a:xfrm>
          <a:prstGeom prst="rect">
            <a:avLst/>
          </a:prstGeom>
        </p:spPr>
        <p:txBody>
          <a:bodyPr>
            <a:spAutoFit/>
          </a:bodyPr>
          <a:lstStyle/>
          <a:p>
            <a:pPr marL="231775" indent="-231775" algn="just" fontAlgn="auto">
              <a:lnSpc>
                <a:spcPct val="150000"/>
              </a:lnSpc>
              <a:spcBef>
                <a:spcPts val="200"/>
              </a:spcBef>
              <a:spcAft>
                <a:spcPts val="200"/>
              </a:spcAft>
              <a:buClr>
                <a:prstClr val="black"/>
              </a:buClr>
              <a:buSzPct val="150000"/>
              <a:buFont typeface="Arial" pitchFamily="34" charset="0"/>
              <a:buChar char="•"/>
              <a:tabLst>
                <a:tab pos="177800" algn="l"/>
              </a:tabLst>
              <a:defRPr/>
            </a:pPr>
            <a:r>
              <a:rPr lang="en-US" sz="1600" dirty="0"/>
              <a:t>To understand technology and prepare patent landscape</a:t>
            </a:r>
          </a:p>
          <a:p>
            <a:pPr marL="231775" indent="-231775" algn="just" fontAlgn="auto">
              <a:lnSpc>
                <a:spcPct val="150000"/>
              </a:lnSpc>
              <a:spcBef>
                <a:spcPts val="200"/>
              </a:spcBef>
              <a:spcAft>
                <a:spcPts val="200"/>
              </a:spcAft>
              <a:buClr>
                <a:prstClr val="black"/>
              </a:buClr>
              <a:buSzPct val="150000"/>
              <a:buFont typeface="Arial" pitchFamily="34" charset="0"/>
              <a:buChar char="•"/>
              <a:tabLst>
                <a:tab pos="177800" algn="l"/>
              </a:tabLst>
              <a:defRPr/>
            </a:pPr>
            <a:r>
              <a:rPr lang="en-US" sz="1600" dirty="0"/>
              <a:t>To understand major patent holders, geographical distribution of patents, top sub-technologies based on IPC codes</a:t>
            </a:r>
          </a:p>
          <a:p>
            <a:pPr marL="231775" indent="-231775" algn="just" fontAlgn="auto">
              <a:lnSpc>
                <a:spcPct val="150000"/>
              </a:lnSpc>
              <a:spcBef>
                <a:spcPts val="200"/>
              </a:spcBef>
              <a:spcAft>
                <a:spcPts val="200"/>
              </a:spcAft>
              <a:buClr>
                <a:prstClr val="black"/>
              </a:buClr>
              <a:buSzPct val="150000"/>
              <a:buFont typeface="Arial" pitchFamily="34" charset="0"/>
              <a:buChar char="•"/>
              <a:tabLst>
                <a:tab pos="177800" algn="l"/>
              </a:tabLst>
              <a:defRPr/>
            </a:pPr>
            <a:r>
              <a:rPr lang="en-US" sz="1600" dirty="0"/>
              <a:t> Analysis of patent filing trends over the years, top assignees, top patent classifications, among others</a:t>
            </a:r>
          </a:p>
          <a:p>
            <a:pPr marL="231775" indent="-231775" algn="just" fontAlgn="auto">
              <a:lnSpc>
                <a:spcPct val="150000"/>
              </a:lnSpc>
              <a:spcBef>
                <a:spcPts val="200"/>
              </a:spcBef>
              <a:spcAft>
                <a:spcPts val="200"/>
              </a:spcAft>
              <a:buClr>
                <a:prstClr val="black"/>
              </a:buClr>
              <a:buSzPct val="150000"/>
              <a:buFont typeface="Arial" pitchFamily="34" charset="0"/>
              <a:buChar char="•"/>
              <a:tabLst>
                <a:tab pos="177800" algn="l"/>
              </a:tabLst>
              <a:defRPr/>
            </a:pPr>
            <a:r>
              <a:rPr lang="en-US" sz="1600" kern="0" dirty="0"/>
              <a:t>To conduct Patent Portfolio based study of patents relating to core focus area of NMC as cathode material for Lithium ion batteries in the patents/applications</a:t>
            </a:r>
          </a:p>
        </p:txBody>
      </p:sp>
      <p:sp>
        <p:nvSpPr>
          <p:cNvPr id="14" name="Slide Number Placeholder 13"/>
          <p:cNvSpPr>
            <a:spLocks noGrp="1"/>
          </p:cNvSpPr>
          <p:nvPr>
            <p:ph type="sldNum" sz="quarter" idx="12"/>
          </p:nvPr>
        </p:nvSpPr>
        <p:spPr/>
        <p:txBody>
          <a:bodyPr/>
          <a:lstStyle/>
          <a:p>
            <a:pPr>
              <a:defRPr/>
            </a:pPr>
            <a:fld id="{46318E3D-C770-4D91-B40E-7E88DA3097BF}" type="slidenum">
              <a:rPr lang="en-IN" smtClean="0"/>
              <a:pPr>
                <a:defRPr/>
              </a:pPr>
              <a:t>6</a:t>
            </a:fld>
            <a:endParaRPr lang="en-IN" dirty="0"/>
          </a:p>
        </p:txBody>
      </p:sp>
      <p:sp>
        <p:nvSpPr>
          <p:cNvPr id="9" name="Rectangle 8"/>
          <p:cNvSpPr/>
          <p:nvPr/>
        </p:nvSpPr>
        <p:spPr>
          <a:xfrm>
            <a:off x="304800" y="3787676"/>
            <a:ext cx="8229600" cy="2308324"/>
          </a:xfrm>
          <a:prstGeom prst="rect">
            <a:avLst/>
          </a:prstGeom>
        </p:spPr>
        <p:txBody>
          <a:bodyPr wrap="square">
            <a:spAutoFit/>
          </a:bodyPr>
          <a:lstStyle/>
          <a:p>
            <a:pPr marL="341313" indent="-341313" algn="just" fontAlgn="auto">
              <a:lnSpc>
                <a:spcPct val="150000"/>
              </a:lnSpc>
              <a:spcBef>
                <a:spcPts val="0"/>
              </a:spcBef>
              <a:spcAft>
                <a:spcPts val="0"/>
              </a:spcAft>
              <a:buClr>
                <a:prstClr val="black"/>
              </a:buClr>
              <a:buSzPct val="150000"/>
              <a:defRPr/>
            </a:pPr>
            <a:r>
              <a:rPr lang="en-IN" sz="1600" b="1" i="1" dirty="0"/>
              <a:t>Assumptions:</a:t>
            </a:r>
            <a:endParaRPr lang="en-US" sz="1600" b="1" i="1" dirty="0"/>
          </a:p>
          <a:p>
            <a:pPr marL="341313" indent="-341313" algn="just" fontAlgn="auto">
              <a:lnSpc>
                <a:spcPct val="150000"/>
              </a:lnSpc>
              <a:spcBef>
                <a:spcPts val="0"/>
              </a:spcBef>
              <a:spcAft>
                <a:spcPts val="0"/>
              </a:spcAft>
              <a:buClr>
                <a:prstClr val="black"/>
              </a:buClr>
              <a:buSzPct val="150000"/>
              <a:buFont typeface="Arial" pitchFamily="34" charset="0"/>
              <a:buChar char="•"/>
              <a:defRPr/>
            </a:pPr>
            <a:r>
              <a:rPr lang="en-IN" sz="1600" dirty="0"/>
              <a:t>Report provides patent analysis for NMC Lithium-ion batteries for EVs market, which includes different </a:t>
            </a:r>
            <a:r>
              <a:rPr lang="en-US" sz="1600" dirty="0"/>
              <a:t>types of NMC cathode materials used in combination with different </a:t>
            </a:r>
            <a:r>
              <a:rPr lang="en-IN" sz="1600" dirty="0"/>
              <a:t>anode materials and advance technology based patents.</a:t>
            </a:r>
          </a:p>
          <a:p>
            <a:pPr marL="341313" indent="-341313" algn="just" fontAlgn="auto">
              <a:lnSpc>
                <a:spcPct val="150000"/>
              </a:lnSpc>
              <a:spcBef>
                <a:spcPts val="0"/>
              </a:spcBef>
              <a:spcAft>
                <a:spcPts val="0"/>
              </a:spcAft>
              <a:buClr>
                <a:prstClr val="black"/>
              </a:buClr>
              <a:buSzPct val="150000"/>
              <a:buFont typeface="Arial" pitchFamily="34" charset="0"/>
              <a:buChar char="•"/>
              <a:defRPr/>
            </a:pPr>
            <a:r>
              <a:rPr lang="en-IN" sz="1600" dirty="0"/>
              <a:t>The landscape study focuses on patents pertaining to NMC cathode materials published between </a:t>
            </a:r>
            <a:r>
              <a:rPr lang="en-IN" sz="1600" b="1" dirty="0"/>
              <a:t>2008-2018</a:t>
            </a:r>
            <a:r>
              <a:rPr lang="en-IN" sz="1600" dirty="0"/>
              <a:t>.</a:t>
            </a:r>
            <a:endParaRPr lang="en-US" sz="1600" dirty="0"/>
          </a:p>
        </p:txBody>
      </p:sp>
      <p:sp>
        <p:nvSpPr>
          <p:cNvPr id="15" name="TextBox 14"/>
          <p:cNvSpPr txBox="1"/>
          <p:nvPr/>
        </p:nvSpPr>
        <p:spPr>
          <a:xfrm>
            <a:off x="5791200" y="6400800"/>
            <a:ext cx="2819400" cy="230832"/>
          </a:xfrm>
          <a:prstGeom prst="rect">
            <a:avLst/>
          </a:prstGeom>
          <a:noFill/>
        </p:spPr>
        <p:txBody>
          <a:bodyPr wrap="square" rtlCol="0">
            <a:spAutoFit/>
          </a:bodyPr>
          <a:lstStyle/>
          <a:p>
            <a:r>
              <a:rPr lang="en-IN" sz="900" dirty="0">
                <a:latin typeface="+mn-lt"/>
              </a:rPr>
              <a:t>For sources of information, please refer to </a:t>
            </a:r>
            <a:r>
              <a:rPr lang="en-IN" sz="900" dirty="0">
                <a:latin typeface="+mn-lt"/>
                <a:hlinkClick r:id="" action="ppaction://noaction"/>
              </a:rPr>
              <a:t>Appendix 1</a:t>
            </a:r>
            <a:endParaRPr lang="en-IN" sz="900" dirty="0">
              <a:latin typeface="+mn-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2992438"/>
            <a:ext cx="8385175" cy="436562"/>
          </a:xfrm>
        </p:spPr>
        <p:txBody>
          <a:bodyPr/>
          <a:lstStyle/>
          <a:p>
            <a:pPr marL="180000" indent="-457200" eaLnBrk="1" hangingPunct="1">
              <a:lnSpc>
                <a:spcPct val="150000"/>
              </a:lnSpc>
              <a:spcBef>
                <a:spcPts val="200"/>
              </a:spcBef>
              <a:spcAft>
                <a:spcPts val="200"/>
              </a:spcAft>
              <a:tabLst>
                <a:tab pos="468313" algn="l"/>
              </a:tabLst>
              <a:defRPr/>
            </a:pPr>
            <a:r>
              <a:rPr lang="en-US" sz="2800" b="1" dirty="0">
                <a:cs typeface="Arial" pitchFamily="34" charset="0"/>
              </a:rPr>
              <a:t>Trend Analysis and Graphical Representation</a:t>
            </a:r>
          </a:p>
        </p:txBody>
      </p:sp>
      <p:pic>
        <p:nvPicPr>
          <p:cNvPr id="5"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11" name="Slide Number Placeholder 10"/>
          <p:cNvSpPr>
            <a:spLocks noGrp="1"/>
          </p:cNvSpPr>
          <p:nvPr>
            <p:ph type="sldNum" sz="quarter" idx="12"/>
          </p:nvPr>
        </p:nvSpPr>
        <p:spPr/>
        <p:txBody>
          <a:bodyPr/>
          <a:lstStyle/>
          <a:p>
            <a:pPr>
              <a:defRPr/>
            </a:pPr>
            <a:fld id="{46318E3D-C770-4D91-B40E-7E88DA3097BF}" type="slidenum">
              <a:rPr lang="en-IN" smtClean="0"/>
              <a:pPr>
                <a:defRPr/>
              </a:pPr>
              <a:t>7</a:t>
            </a:fld>
            <a:endParaRPr lang="en-IN"/>
          </a:p>
        </p:txBody>
      </p:sp>
      <p:sp>
        <p:nvSpPr>
          <p:cNvPr id="7"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dirty="0"/>
              <a:t>Patent Searching | Research and Analytics | Patent Prosecution/Preparation Support | Litigation and E-Discovery | IP Valuation |  Patent Portfolio Watch</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mn-lt"/>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latin typeface="+mn-lt"/>
                <a:cs typeface="Arial" pitchFamily="34" charset="0"/>
              </a:rPr>
              <a:t>Filing Trends – Last 10 Years</a:t>
            </a:r>
            <a:endParaRPr sz="2800" b="1" spc="-10" dirty="0">
              <a:solidFill>
                <a:schemeClr val="bg1"/>
              </a:solidFill>
              <a:latin typeface="+mn-lt"/>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1270"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23" name="Slide Number Placeholder 22"/>
          <p:cNvSpPr>
            <a:spLocks noGrp="1"/>
          </p:cNvSpPr>
          <p:nvPr>
            <p:ph type="sldNum" sz="quarter" idx="12"/>
          </p:nvPr>
        </p:nvSpPr>
        <p:spPr/>
        <p:txBody>
          <a:bodyPr/>
          <a:lstStyle/>
          <a:p>
            <a:pPr>
              <a:defRPr/>
            </a:pPr>
            <a:fld id="{46318E3D-C770-4D91-B40E-7E88DA3097BF}" type="slidenum">
              <a:rPr lang="en-IN" smtClean="0"/>
              <a:pPr>
                <a:defRPr/>
              </a:pPr>
              <a:t>8</a:t>
            </a:fld>
            <a:endParaRPr lang="en-IN"/>
          </a:p>
        </p:txBody>
      </p:sp>
      <p:graphicFrame>
        <p:nvGraphicFramePr>
          <p:cNvPr id="8" name="Chart 7"/>
          <p:cNvGraphicFramePr>
            <a:graphicFrameLocks/>
          </p:cNvGraphicFramePr>
          <p:nvPr>
            <p:extLst>
              <p:ext uri="{D42A27DB-BD31-4B8C-83A1-F6EECF244321}">
                <p14:modId xmlns:p14="http://schemas.microsoft.com/office/powerpoint/2010/main" val="2832952788"/>
              </p:ext>
            </p:extLst>
          </p:nvPr>
        </p:nvGraphicFramePr>
        <p:xfrm>
          <a:off x="446904" y="1438321"/>
          <a:ext cx="8559800" cy="3810001"/>
        </p:xfrm>
        <a:graphic>
          <a:graphicData uri="http://schemas.openxmlformats.org/drawingml/2006/chart">
            <c:chart xmlns:c="http://schemas.openxmlformats.org/drawingml/2006/chart" xmlns:r="http://schemas.openxmlformats.org/officeDocument/2006/relationships" r:id="rId4"/>
          </a:graphicData>
        </a:graphic>
      </p:graphicFrame>
      <p:sp>
        <p:nvSpPr>
          <p:cNvPr id="9" name="Rounded Rectangle 8"/>
          <p:cNvSpPr/>
          <p:nvPr/>
        </p:nvSpPr>
        <p:spPr bwMode="auto">
          <a:xfrm>
            <a:off x="381000" y="5334000"/>
            <a:ext cx="1066800" cy="304799"/>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latin typeface="Arial" pitchFamily="34" charset="0"/>
                <a:cs typeface="Arial" pitchFamily="34" charset="0"/>
              </a:rPr>
              <a:t>Insights</a:t>
            </a:r>
          </a:p>
        </p:txBody>
      </p:sp>
      <p:sp>
        <p:nvSpPr>
          <p:cNvPr id="12" name="TextBox 12"/>
          <p:cNvSpPr txBox="1">
            <a:spLocks noChangeArrowheads="1"/>
          </p:cNvSpPr>
          <p:nvPr/>
        </p:nvSpPr>
        <p:spPr bwMode="auto">
          <a:xfrm>
            <a:off x="381000" y="5638800"/>
            <a:ext cx="8229600" cy="646331"/>
          </a:xfrm>
          <a:prstGeom prst="rect">
            <a:avLst/>
          </a:prstGeom>
          <a:noFill/>
          <a:ln w="9525">
            <a:solidFill>
              <a:schemeClr val="accent1">
                <a:shade val="50000"/>
              </a:schemeClr>
            </a:solidFill>
            <a:miter lim="800000"/>
            <a:headEnd/>
            <a:tailEnd/>
          </a:ln>
        </p:spPr>
        <p:txBody>
          <a:bodyPr wrap="square">
            <a:spAutoFit/>
          </a:bodyPr>
          <a:lstStyle/>
          <a:p>
            <a:pPr algn="just"/>
            <a:r>
              <a:rPr lang="en-US" sz="1200" dirty="0"/>
              <a:t>Global patent filing trend analysis shows a overall rise in the number of patent applications filed during the last 10 years. There is significant rise in the no. of patents filed from the year 2014 onwards with highest filing in the year 2015-2016. Maximum number of patent applications were filed from KR, followed by CN and JP jurisdictions.</a:t>
            </a:r>
          </a:p>
        </p:txBody>
      </p:sp>
      <p:sp>
        <p:nvSpPr>
          <p:cNvPr id="2" name="TextBox 1"/>
          <p:cNvSpPr txBox="1"/>
          <p:nvPr/>
        </p:nvSpPr>
        <p:spPr>
          <a:xfrm rot="16200000">
            <a:off x="-413013" y="3104136"/>
            <a:ext cx="1646605" cy="261610"/>
          </a:xfrm>
          <a:prstGeom prst="rect">
            <a:avLst/>
          </a:prstGeom>
          <a:noFill/>
        </p:spPr>
        <p:txBody>
          <a:bodyPr wrap="none" rtlCol="0">
            <a:spAutoFit/>
          </a:bodyPr>
          <a:lstStyle/>
          <a:p>
            <a:r>
              <a:rPr lang="en-IN" sz="1000" b="1" dirty="0">
                <a:latin typeface="+mn-lt"/>
              </a:rPr>
              <a:t>Number of </a:t>
            </a:r>
            <a:r>
              <a:rPr lang="en-IN" sz="1100" b="1" dirty="0">
                <a:latin typeface="+mn-lt"/>
              </a:rPr>
              <a:t>Patent </a:t>
            </a:r>
            <a:r>
              <a:rPr lang="en-IN" sz="1000" b="1" dirty="0">
                <a:latin typeface="+mn-lt"/>
              </a:rPr>
              <a:t>Families</a:t>
            </a:r>
          </a:p>
        </p:txBody>
      </p:sp>
      <p:sp>
        <p:nvSpPr>
          <p:cNvPr id="3" name="TextBox 2"/>
          <p:cNvSpPr txBox="1"/>
          <p:nvPr/>
        </p:nvSpPr>
        <p:spPr>
          <a:xfrm>
            <a:off x="4191000" y="5105400"/>
            <a:ext cx="1149674" cy="261610"/>
          </a:xfrm>
          <a:prstGeom prst="rect">
            <a:avLst/>
          </a:prstGeom>
          <a:noFill/>
        </p:spPr>
        <p:txBody>
          <a:bodyPr wrap="none" rtlCol="0">
            <a:spAutoFit/>
          </a:bodyPr>
          <a:lstStyle/>
          <a:p>
            <a:r>
              <a:rPr lang="en-IN" sz="1100" b="1" dirty="0">
                <a:latin typeface="+mn-lt"/>
              </a:rPr>
              <a:t>Application Year</a:t>
            </a:r>
          </a:p>
        </p:txBody>
      </p:sp>
      <p:graphicFrame>
        <p:nvGraphicFramePr>
          <p:cNvPr id="16" name="Chart 15"/>
          <p:cNvGraphicFramePr>
            <a:graphicFrameLocks/>
          </p:cNvGraphicFramePr>
          <p:nvPr>
            <p:extLst>
              <p:ext uri="{D42A27DB-BD31-4B8C-83A1-F6EECF244321}">
                <p14:modId xmlns:p14="http://schemas.microsoft.com/office/powerpoint/2010/main" val="1356972202"/>
              </p:ext>
            </p:extLst>
          </p:nvPr>
        </p:nvGraphicFramePr>
        <p:xfrm>
          <a:off x="926910" y="1501390"/>
          <a:ext cx="2578290" cy="2613410"/>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mn-lt"/>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latin typeface="+mn-lt"/>
                <a:cs typeface="Arial" pitchFamily="34" charset="0"/>
              </a:rPr>
              <a:t>Publication Trends - Last 10 Years</a:t>
            </a:r>
            <a:endParaRPr sz="2800" b="1" spc="-10" dirty="0">
              <a:solidFill>
                <a:schemeClr val="bg1"/>
              </a:solidFill>
              <a:latin typeface="+mn-lt"/>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1270"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4" name="Rounded Rectangle 13"/>
          <p:cNvSpPr/>
          <p:nvPr/>
        </p:nvSpPr>
        <p:spPr bwMode="auto">
          <a:xfrm>
            <a:off x="381000" y="5029200"/>
            <a:ext cx="1066800" cy="304799"/>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latin typeface="Arial" pitchFamily="34" charset="0"/>
                <a:cs typeface="Arial" pitchFamily="34" charset="0"/>
              </a:rPr>
              <a:t>Insights</a:t>
            </a:r>
          </a:p>
        </p:txBody>
      </p:sp>
      <p:sp>
        <p:nvSpPr>
          <p:cNvPr id="19" name="Rectangle 18"/>
          <p:cNvSpPr/>
          <p:nvPr/>
        </p:nvSpPr>
        <p:spPr>
          <a:xfrm>
            <a:off x="381000" y="6078379"/>
            <a:ext cx="5791200" cy="246221"/>
          </a:xfrm>
          <a:prstGeom prst="rect">
            <a:avLst/>
          </a:prstGeom>
        </p:spPr>
        <p:txBody>
          <a:bodyPr wrap="square">
            <a:spAutoFit/>
          </a:bodyPr>
          <a:lstStyle/>
          <a:p>
            <a:r>
              <a:rPr lang="en-US" sz="1000" b="1" dirty="0">
                <a:solidFill>
                  <a:srgbClr val="4D4D4D"/>
                </a:solidFill>
                <a:latin typeface="+mn-lt"/>
              </a:rPr>
              <a:t># Graphs were prepared based on the analysis of application year for  the priority country member</a:t>
            </a:r>
            <a:endParaRPr lang="en-IN" sz="1000" b="1" dirty="0">
              <a:solidFill>
                <a:srgbClr val="4D4D4D"/>
              </a:solidFill>
              <a:latin typeface="+mn-lt"/>
            </a:endParaRPr>
          </a:p>
        </p:txBody>
      </p:sp>
      <p:sp>
        <p:nvSpPr>
          <p:cNvPr id="23" name="Slide Number Placeholder 22"/>
          <p:cNvSpPr>
            <a:spLocks noGrp="1"/>
          </p:cNvSpPr>
          <p:nvPr>
            <p:ph type="sldNum" sz="quarter" idx="12"/>
          </p:nvPr>
        </p:nvSpPr>
        <p:spPr/>
        <p:txBody>
          <a:bodyPr/>
          <a:lstStyle/>
          <a:p>
            <a:pPr>
              <a:defRPr/>
            </a:pPr>
            <a:fld id="{46318E3D-C770-4D91-B40E-7E88DA3097BF}" type="slidenum">
              <a:rPr lang="en-IN" smtClean="0"/>
              <a:pPr>
                <a:defRPr/>
              </a:pPr>
              <a:t>9</a:t>
            </a:fld>
            <a:endParaRPr lang="en-IN"/>
          </a:p>
        </p:txBody>
      </p:sp>
      <p:sp>
        <p:nvSpPr>
          <p:cNvPr id="25" name="TextBox 12"/>
          <p:cNvSpPr txBox="1">
            <a:spLocks noChangeArrowheads="1"/>
          </p:cNvSpPr>
          <p:nvPr/>
        </p:nvSpPr>
        <p:spPr bwMode="auto">
          <a:xfrm>
            <a:off x="381000" y="5334000"/>
            <a:ext cx="8229600" cy="646331"/>
          </a:xfrm>
          <a:prstGeom prst="rect">
            <a:avLst/>
          </a:prstGeom>
          <a:noFill/>
          <a:ln w="9525">
            <a:solidFill>
              <a:schemeClr val="accent1">
                <a:shade val="50000"/>
              </a:schemeClr>
            </a:solidFill>
            <a:miter lim="800000"/>
            <a:headEnd/>
            <a:tailEnd/>
          </a:ln>
        </p:spPr>
        <p:txBody>
          <a:bodyPr wrap="square">
            <a:spAutoFit/>
          </a:bodyPr>
          <a:lstStyle/>
          <a:p>
            <a:pPr algn="just">
              <a:defRPr/>
            </a:pPr>
            <a:r>
              <a:rPr lang="en-US" sz="1200" dirty="0"/>
              <a:t>Global patent publication trend presents a overall rise in the number of publications during last 10 years with its peak during 2017-18, which suggests significant filing during 2015-2016. Total number of patents published in 2018 may increase till the end of the year</a:t>
            </a:r>
            <a:r>
              <a:rPr lang="en-US" sz="1200" dirty="0">
                <a:solidFill>
                  <a:srgbClr val="4D4D4D"/>
                </a:solidFill>
              </a:rPr>
              <a:t>. </a:t>
            </a:r>
          </a:p>
        </p:txBody>
      </p:sp>
      <p:graphicFrame>
        <p:nvGraphicFramePr>
          <p:cNvPr id="11" name="Chart 10"/>
          <p:cNvGraphicFramePr>
            <a:graphicFrameLocks/>
          </p:cNvGraphicFramePr>
          <p:nvPr>
            <p:extLst>
              <p:ext uri="{D42A27DB-BD31-4B8C-83A1-F6EECF244321}">
                <p14:modId xmlns:p14="http://schemas.microsoft.com/office/powerpoint/2010/main" val="1049350030"/>
              </p:ext>
            </p:extLst>
          </p:nvPr>
        </p:nvGraphicFramePr>
        <p:xfrm>
          <a:off x="457200" y="1066800"/>
          <a:ext cx="8229601" cy="3832746"/>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p:cNvSpPr txBox="1"/>
          <p:nvPr/>
        </p:nvSpPr>
        <p:spPr>
          <a:xfrm rot="16200000">
            <a:off x="-515995" y="2649595"/>
            <a:ext cx="1750800" cy="261610"/>
          </a:xfrm>
          <a:prstGeom prst="rect">
            <a:avLst/>
          </a:prstGeom>
          <a:noFill/>
        </p:spPr>
        <p:txBody>
          <a:bodyPr wrap="none" rtlCol="0">
            <a:spAutoFit/>
          </a:bodyPr>
          <a:lstStyle/>
          <a:p>
            <a:r>
              <a:rPr lang="en-US" sz="1100" b="1" dirty="0">
                <a:latin typeface="+mn-lt"/>
              </a:rPr>
              <a:t>Number of Patent Families</a:t>
            </a:r>
            <a:endParaRPr lang="en-IN" sz="1100" b="1" dirty="0">
              <a:latin typeface="+mn-lt"/>
            </a:endParaRPr>
          </a:p>
        </p:txBody>
      </p:sp>
      <p:sp>
        <p:nvSpPr>
          <p:cNvPr id="13" name="TextBox 12"/>
          <p:cNvSpPr txBox="1"/>
          <p:nvPr/>
        </p:nvSpPr>
        <p:spPr>
          <a:xfrm>
            <a:off x="3805451" y="4778514"/>
            <a:ext cx="1140056" cy="261610"/>
          </a:xfrm>
          <a:prstGeom prst="rect">
            <a:avLst/>
          </a:prstGeom>
          <a:noFill/>
        </p:spPr>
        <p:txBody>
          <a:bodyPr wrap="none" rtlCol="0">
            <a:spAutoFit/>
          </a:bodyPr>
          <a:lstStyle/>
          <a:p>
            <a:r>
              <a:rPr lang="en-IN" sz="1100" b="1" dirty="0">
                <a:latin typeface="+mn-lt"/>
              </a:rPr>
              <a:t>Publication Year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29964</TotalTime>
  <Words>2834</Words>
  <Application>Microsoft Macintosh PowerPoint</Application>
  <PresentationFormat>On-screen Show (4:3)</PresentationFormat>
  <Paragraphs>378</Paragraphs>
  <Slides>33</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MS PGothic</vt:lpstr>
      <vt:lpstr>Arial</vt:lpstr>
      <vt:lpstr>Calibri</vt:lpstr>
      <vt:lpstr>Calibri (Body)</vt:lpstr>
      <vt:lpstr>Corbel</vt:lpstr>
      <vt:lpstr>Times New Roman</vt:lpstr>
      <vt:lpstr>Wingdings</vt:lpstr>
      <vt:lpstr>Office Theme</vt:lpstr>
      <vt:lpstr>PowerPoint Presentation</vt:lpstr>
      <vt:lpstr>Contents</vt:lpstr>
      <vt:lpstr>Introduction to NMC Lithium-ion Batteries  </vt:lpstr>
      <vt:lpstr>Growth Prospects of NMC Lithium-ion Batteries</vt:lpstr>
      <vt:lpstr>Key Developments – Lithium-ion Batteries Electrode materials  </vt:lpstr>
      <vt:lpstr>Objectives of the Landscape Study</vt:lpstr>
      <vt:lpstr>Trend Analysis and Graphical Representation</vt:lpstr>
      <vt:lpstr>Filing Trends – Last 10 Years</vt:lpstr>
      <vt:lpstr>Publication Trends - Last 10 Years</vt:lpstr>
      <vt:lpstr>Top Assignee</vt:lpstr>
      <vt:lpstr>Top International Patent Classifications (IPCs)</vt:lpstr>
      <vt:lpstr>PowerPoint Presentation</vt:lpstr>
      <vt:lpstr>Key Technological Trends</vt:lpstr>
      <vt:lpstr>TYPES OF CATHODE AND ANODE MATERIAL</vt:lpstr>
      <vt:lpstr>PowerPoint Presentation</vt:lpstr>
      <vt:lpstr>Patent Portfolio Analysis</vt:lpstr>
      <vt:lpstr>PowerPoint Presentation</vt:lpstr>
      <vt:lpstr>PowerPoint Presentation</vt:lpstr>
      <vt:lpstr>PowerPoint Presentation</vt:lpstr>
      <vt:lpstr>PowerPoint Presentation</vt:lpstr>
      <vt:lpstr>Patent Portfolio Analysis - Johnson Controls </vt:lpstr>
      <vt:lpstr>Patent Portfolio Analysis – Johnson Controls </vt:lpstr>
      <vt:lpstr>Patent Portfolio Analysis – HITACHI</vt:lpstr>
      <vt:lpstr>Patent Portfolio Analysis – HITACHI</vt:lpstr>
      <vt:lpstr>Analysis of Key Granted Patents Assigned to Educational Institutes and Other Companies </vt:lpstr>
      <vt:lpstr>Granted Patents Analysis – Institutes</vt:lpstr>
      <vt:lpstr>Granted Patents Analysis – Other Companies</vt:lpstr>
      <vt:lpstr>Granted Patents Analysis – Other Companies</vt:lpstr>
      <vt:lpstr>APPENDIX 1: SOURCES</vt:lpstr>
      <vt:lpstr>APPENDIX 2: DEFINITION OF IPC CLASSES</vt:lpstr>
      <vt:lpstr>Disclaimer</vt:lpstr>
      <vt:lpstr>Contact Details</vt:lpstr>
      <vt:lpstr>About IIPRD</vt:lpstr>
    </vt:vector>
  </TitlesOfParts>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ABHI</dc:creator>
  <cp:lastModifiedBy>Ankit Kumar</cp:lastModifiedBy>
  <cp:revision>1281</cp:revision>
  <dcterms:created xsi:type="dcterms:W3CDTF">2015-07-15T23:24:58Z</dcterms:created>
  <dcterms:modified xsi:type="dcterms:W3CDTF">2018-11-21T05:47:08Z</dcterms:modified>
</cp:coreProperties>
</file>