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27.xml" ContentType="application/vnd.openxmlformats-officedocument.drawingml.chart+xml"/>
  <Override PartName="/ppt/charts/chart28.xml" ContentType="application/vnd.openxmlformats-officedocument.drawingml.chart+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29.xml" ContentType="application/vnd.openxmlformats-officedocument.drawingml.chart+xml"/>
  <Override PartName="/ppt/charts/chart30.xml" ContentType="application/vnd.openxmlformats-officedocument.drawingml.chart+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3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3"/>
  </p:notesMasterIdLst>
  <p:handoutMasterIdLst>
    <p:handoutMasterId r:id="rId44"/>
  </p:handoutMasterIdLst>
  <p:sldIdLst>
    <p:sldId id="261" r:id="rId2"/>
    <p:sldId id="381" r:id="rId3"/>
    <p:sldId id="329" r:id="rId4"/>
    <p:sldId id="330" r:id="rId5"/>
    <p:sldId id="375" r:id="rId6"/>
    <p:sldId id="385" r:id="rId7"/>
    <p:sldId id="390" r:id="rId8"/>
    <p:sldId id="332" r:id="rId9"/>
    <p:sldId id="391" r:id="rId10"/>
    <p:sldId id="270" r:id="rId11"/>
    <p:sldId id="377" r:id="rId12"/>
    <p:sldId id="301" r:id="rId13"/>
    <p:sldId id="273" r:id="rId14"/>
    <p:sldId id="343" r:id="rId15"/>
    <p:sldId id="357" r:id="rId16"/>
    <p:sldId id="299" r:id="rId17"/>
    <p:sldId id="356" r:id="rId18"/>
    <p:sldId id="382" r:id="rId19"/>
    <p:sldId id="386" r:id="rId20"/>
    <p:sldId id="387" r:id="rId21"/>
    <p:sldId id="350" r:id="rId22"/>
    <p:sldId id="334" r:id="rId23"/>
    <p:sldId id="362" r:id="rId24"/>
    <p:sldId id="363" r:id="rId25"/>
    <p:sldId id="364" r:id="rId26"/>
    <p:sldId id="365" r:id="rId27"/>
    <p:sldId id="366" r:id="rId28"/>
    <p:sldId id="371" r:id="rId29"/>
    <p:sldId id="388" r:id="rId30"/>
    <p:sldId id="353" r:id="rId31"/>
    <p:sldId id="326" r:id="rId32"/>
    <p:sldId id="325" r:id="rId33"/>
    <p:sldId id="389" r:id="rId34"/>
    <p:sldId id="384" r:id="rId35"/>
    <p:sldId id="370" r:id="rId36"/>
    <p:sldId id="368" r:id="rId37"/>
    <p:sldId id="379" r:id="rId38"/>
    <p:sldId id="380" r:id="rId39"/>
    <p:sldId id="277" r:id="rId40"/>
    <p:sldId id="298" r:id="rId41"/>
    <p:sldId id="280" r:id="rId42"/>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FF0000"/>
    <a:srgbClr val="CC3300"/>
    <a:srgbClr val="333333"/>
    <a:srgbClr val="5F5F5F"/>
    <a:srgbClr val="777777"/>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07" autoAdjust="0"/>
    <p:restoredTop sz="84588" autoAdjust="0"/>
  </p:normalViewPr>
  <p:slideViewPr>
    <p:cSldViewPr>
      <p:cViewPr>
        <p:scale>
          <a:sx n="75" d="100"/>
          <a:sy n="75" d="100"/>
        </p:scale>
        <p:origin x="-1672" y="-280"/>
      </p:cViewPr>
      <p:guideLst>
        <p:guide orient="horz" pos="2880"/>
        <p:guide pos="216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esProps" Target="presProps.xml"/><Relationship Id="rId47" Type="http://schemas.openxmlformats.org/officeDocument/2006/relationships/viewProps" Target="viewProps.xml"/><Relationship Id="rId48" Type="http://schemas.openxmlformats.org/officeDocument/2006/relationships/theme" Target="theme/theme1.xml"/><Relationship Id="rId49"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notesMaster" Target="notesMasters/notesMaster1.xml"/><Relationship Id="rId44" Type="http://schemas.openxmlformats.org/officeDocument/2006/relationships/handoutMaster" Target="handoutMasters/handoutMaster1.xml"/><Relationship Id="rId45" Type="http://schemas.openxmlformats.org/officeDocument/2006/relationships/printerSettings" Target="printerSettings/printerSettings1.bin"/></Relationships>
</file>

<file path=ppt/charts/_rels/chart1.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saurabh\Nov\23_nov_landscape\final\lalit_representative%20data_battery_final%20graphs%20(1).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C:\Users\admin\Downloads\Data%20for%20application%20charts.xlsx"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E:\saurabh\Nov\23_nov_landscape\finding.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E:\saurabh\Nov\23_nov_landscape\final\Pic\representative%20data_battery_final%20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553685039370081"/>
          <c:y val="0.0596389617964422"/>
          <c:w val="0.917964829396325"/>
          <c:h val="0.86609565470983"/>
        </c:manualLayout>
      </c:layout>
      <c:lineChart>
        <c:grouping val="standard"/>
        <c:varyColors val="0"/>
        <c:ser>
          <c:idx val="0"/>
          <c:order val="0"/>
          <c:marker>
            <c:symbol val="none"/>
          </c:marker>
          <c:dLbls>
            <c:dLbl>
              <c:idx val="0"/>
              <c:layout>
                <c:manualLayout>
                  <c:x val="-0.00234329232571764"/>
                  <c:y val="-0.0510018214936248"/>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070298769771529"/>
                  <c:y val="-0.0437158469945355"/>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
                  <c:y val="-0.0473588342440804"/>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421792618629175"/>
                  <c:y val="-0.0510018214936248"/>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0585823081429409"/>
                  <c:y val="-0.0364298724954464"/>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0562390158172233"/>
                  <c:y val="-0.0437158469945355"/>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0.0398359695371999"/>
                  <c:y val="-0.0364298724954464"/>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0.0070298769771529"/>
                  <c:y val="-0.0327868852459016"/>
                </c:manualLayout>
              </c:layout>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0.00937316930287053"/>
                  <c:y val="-0.018214936247723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0.0117164616285882"/>
                  <c:y val="-0.029143897996357"/>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filing_graph!$G$1:$G$11</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cat>
          <c:val>
            <c:numRef>
              <c:f>filing_graph!$H$1:$H$11</c:f>
              <c:numCache>
                <c:formatCode>General</c:formatCode>
                <c:ptCount val="11"/>
                <c:pt idx="0">
                  <c:v>0.0</c:v>
                </c:pt>
                <c:pt idx="1">
                  <c:v>1.0</c:v>
                </c:pt>
                <c:pt idx="2">
                  <c:v>4.0</c:v>
                </c:pt>
                <c:pt idx="3">
                  <c:v>6.0</c:v>
                </c:pt>
                <c:pt idx="4">
                  <c:v>31.0</c:v>
                </c:pt>
                <c:pt idx="5">
                  <c:v>39.0</c:v>
                </c:pt>
                <c:pt idx="6">
                  <c:v>53.0</c:v>
                </c:pt>
                <c:pt idx="7">
                  <c:v>52.0</c:v>
                </c:pt>
                <c:pt idx="8">
                  <c:v>38.0</c:v>
                </c:pt>
                <c:pt idx="9">
                  <c:v>24.0</c:v>
                </c:pt>
                <c:pt idx="10">
                  <c:v>18.0</c:v>
                </c:pt>
              </c:numCache>
            </c:numRef>
          </c:val>
          <c:smooth val="0"/>
        </c:ser>
        <c:dLbls>
          <c:showLegendKey val="0"/>
          <c:showVal val="0"/>
          <c:showCatName val="0"/>
          <c:showSerName val="0"/>
          <c:showPercent val="0"/>
          <c:showBubbleSize val="0"/>
        </c:dLbls>
        <c:marker val="1"/>
        <c:smooth val="0"/>
        <c:axId val="2040013960"/>
        <c:axId val="2040300696"/>
      </c:lineChart>
      <c:catAx>
        <c:axId val="2040013960"/>
        <c:scaling>
          <c:orientation val="minMax"/>
        </c:scaling>
        <c:delete val="0"/>
        <c:axPos val="b"/>
        <c:numFmt formatCode="General" sourceLinked="1"/>
        <c:majorTickMark val="out"/>
        <c:minorTickMark val="none"/>
        <c:tickLblPos val="nextTo"/>
        <c:crossAx val="2040300696"/>
        <c:crosses val="autoZero"/>
        <c:auto val="1"/>
        <c:lblAlgn val="ctr"/>
        <c:lblOffset val="100"/>
        <c:noMultiLvlLbl val="0"/>
      </c:catAx>
      <c:valAx>
        <c:axId val="2040300696"/>
        <c:scaling>
          <c:orientation val="minMax"/>
        </c:scaling>
        <c:delete val="0"/>
        <c:axPos val="l"/>
        <c:numFmt formatCode="General" sourceLinked="1"/>
        <c:majorTickMark val="out"/>
        <c:minorTickMark val="none"/>
        <c:tickLblPos val="nextTo"/>
        <c:crossAx val="2040013960"/>
        <c:crosses val="autoZero"/>
        <c:crossBetween val="between"/>
      </c:valAx>
    </c:plotArea>
    <c:plotVisOnly val="1"/>
    <c:dispBlanksAs val="gap"/>
    <c:showDLblsOverMax val="0"/>
  </c:chart>
  <c:spPr>
    <a:ln>
      <a:noFill/>
    </a:ln>
  </c:sp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7751937984496"/>
          <c:y val="0.235119047619048"/>
          <c:w val="0.414728682170544"/>
          <c:h val="0.636904761904762"/>
        </c:manualLayout>
      </c:layout>
      <c:pieChart>
        <c:varyColors val="1"/>
        <c:ser>
          <c:idx val="0"/>
          <c:order val="0"/>
          <c:dPt>
            <c:idx val="0"/>
            <c:bubble3D val="0"/>
            <c:explosion val="3"/>
          </c:dPt>
          <c:dPt>
            <c:idx val="1"/>
            <c:bubble3D val="0"/>
            <c:explosion val="4"/>
          </c:dPt>
          <c:dPt>
            <c:idx val="2"/>
            <c:bubble3D val="0"/>
            <c:explosion val="6"/>
          </c:dPt>
          <c:dLbls>
            <c:dLbl>
              <c:idx val="0"/>
              <c:layout>
                <c:manualLayout>
                  <c:x val="0.0910328083989503"/>
                  <c:y val="-0.0961162146398366"/>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872955784373107"/>
                  <c:y val="0.0643778555458345"/>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0732527620094"/>
                  <c:y val="-0.0015204349456318"/>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401611986001748"/>
                  <c:y val="0.036952828813065"/>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0.10163210848644"/>
                  <c:y val="0.0381944444444444"/>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'sub ipc_graph'!$H$35:$H$39</c:f>
              <c:strCache>
                <c:ptCount val="3"/>
                <c:pt idx="0">
                  <c:v>H02J-007/00</c:v>
                </c:pt>
                <c:pt idx="1">
                  <c:v>H02J-015/00</c:v>
                </c:pt>
                <c:pt idx="2">
                  <c:v>H02J-007/32</c:v>
                </c:pt>
              </c:strCache>
            </c:strRef>
          </c:cat>
          <c:val>
            <c:numRef>
              <c:f>'sub ipc_graph'!$I$35:$I$39</c:f>
              <c:numCache>
                <c:formatCode>General</c:formatCode>
                <c:ptCount val="5"/>
                <c:pt idx="0">
                  <c:v>7.0</c:v>
                </c:pt>
                <c:pt idx="1">
                  <c:v>1.0</c:v>
                </c:pt>
                <c:pt idx="2">
                  <c:v>1.0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5294117647059"/>
          <c:y val="0.21875"/>
          <c:w val="0.5"/>
          <c:h val="0.53125"/>
        </c:manualLayout>
      </c:layout>
      <c:pieChart>
        <c:varyColors val="1"/>
        <c:ser>
          <c:idx val="0"/>
          <c:order val="0"/>
          <c:dPt>
            <c:idx val="0"/>
            <c:bubble3D val="0"/>
            <c:explosion val="5"/>
          </c:dPt>
          <c:dPt>
            <c:idx val="1"/>
            <c:bubble3D val="0"/>
            <c:explosion val="1"/>
          </c:dPt>
          <c:dPt>
            <c:idx val="2"/>
            <c:bubble3D val="0"/>
            <c:explosion val="1"/>
          </c:dPt>
          <c:dPt>
            <c:idx val="3"/>
            <c:bubble3D val="0"/>
            <c:explosion val="1"/>
          </c:dPt>
          <c:dLbls>
            <c:dLbl>
              <c:idx val="0"/>
              <c:layout>
                <c:manualLayout>
                  <c:x val="0.0192338145231847"/>
                  <c:y val="-0.00179644211140275"/>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247330940250116"/>
                  <c:y val="-0.0467138287401574"/>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349748468941382"/>
                  <c:y val="-0.0179859288422281"/>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200293088363954"/>
                  <c:y val="-0.00904564012831732"/>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329315398075242"/>
                  <c:y val="0.0717330125400992"/>
                </c:manualLayout>
              </c:layout>
              <c:showLegendKey val="0"/>
              <c:showVal val="0"/>
              <c:showCatName val="1"/>
              <c:showSerName val="0"/>
              <c:showPercent val="1"/>
              <c:showBubbleSize val="0"/>
              <c:extLst>
                <c:ext xmlns:c15="http://schemas.microsoft.com/office/drawing/2012/chart" uri="{CE6537A1-D6FC-4f65-9D91-7224C49458BB}"/>
              </c:extLst>
            </c:dLbl>
            <c:dLbl>
              <c:idx val="5"/>
              <c:layout>
                <c:manualLayout>
                  <c:x val="-0.056763779527559"/>
                  <c:y val="0.0318584135316419"/>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'sub ipc_graph'!$H$49:$H$54</c:f>
              <c:strCache>
                <c:ptCount val="4"/>
                <c:pt idx="0">
                  <c:v>H01M-002/02</c:v>
                </c:pt>
                <c:pt idx="1">
                  <c:v>H01M-010/42</c:v>
                </c:pt>
                <c:pt idx="2">
                  <c:v>H01M-010/36</c:v>
                </c:pt>
                <c:pt idx="3">
                  <c:v>H01M-002/10</c:v>
                </c:pt>
              </c:strCache>
            </c:strRef>
          </c:cat>
          <c:val>
            <c:numRef>
              <c:f>'sub ipc_graph'!$I$49:$I$54</c:f>
              <c:numCache>
                <c:formatCode>General</c:formatCode>
                <c:ptCount val="6"/>
                <c:pt idx="0">
                  <c:v>2.0</c:v>
                </c:pt>
                <c:pt idx="1">
                  <c:v>2.0</c:v>
                </c:pt>
                <c:pt idx="2">
                  <c:v>1.0</c:v>
                </c:pt>
                <c:pt idx="3">
                  <c:v>1.0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0585266368730937"/>
          <c:y val="0.0282524650634887"/>
          <c:w val="0.883372703412074"/>
          <c:h val="0.832619568387285"/>
        </c:manualLayout>
      </c:layout>
      <c:barChart>
        <c:barDir val="col"/>
        <c:grouping val="clustered"/>
        <c:varyColors val="0"/>
        <c:ser>
          <c:idx val="0"/>
          <c:order val="0"/>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Sheet34!$E$6:$E$10</c:f>
              <c:strCache>
                <c:ptCount val="5"/>
                <c:pt idx="0">
                  <c:v>CN</c:v>
                </c:pt>
                <c:pt idx="1">
                  <c:v>JP</c:v>
                </c:pt>
                <c:pt idx="2">
                  <c:v>US</c:v>
                </c:pt>
                <c:pt idx="3">
                  <c:v>KR</c:v>
                </c:pt>
                <c:pt idx="4">
                  <c:v>OTHERS</c:v>
                </c:pt>
              </c:strCache>
            </c:strRef>
          </c:cat>
          <c:val>
            <c:numRef>
              <c:f>Sheet34!$F$6:$F$10</c:f>
              <c:numCache>
                <c:formatCode>General</c:formatCode>
                <c:ptCount val="5"/>
                <c:pt idx="0">
                  <c:v>170.0</c:v>
                </c:pt>
                <c:pt idx="1">
                  <c:v>57.0</c:v>
                </c:pt>
                <c:pt idx="2">
                  <c:v>19.0</c:v>
                </c:pt>
                <c:pt idx="3">
                  <c:v>9.0</c:v>
                </c:pt>
                <c:pt idx="4">
                  <c:v>13.0</c:v>
                </c:pt>
              </c:numCache>
            </c:numRef>
          </c:val>
        </c:ser>
        <c:dLbls>
          <c:showLegendKey val="0"/>
          <c:showVal val="0"/>
          <c:showCatName val="0"/>
          <c:showSerName val="0"/>
          <c:showPercent val="0"/>
          <c:showBubbleSize val="0"/>
        </c:dLbls>
        <c:gapWidth val="296"/>
        <c:axId val="2143984904"/>
        <c:axId val="2143960264"/>
      </c:barChart>
      <c:catAx>
        <c:axId val="2143984904"/>
        <c:scaling>
          <c:orientation val="minMax"/>
        </c:scaling>
        <c:delete val="0"/>
        <c:axPos val="b"/>
        <c:numFmt formatCode="General" sourceLinked="0"/>
        <c:majorTickMark val="out"/>
        <c:minorTickMark val="none"/>
        <c:tickLblPos val="nextTo"/>
        <c:crossAx val="2143960264"/>
        <c:crosses val="autoZero"/>
        <c:auto val="1"/>
        <c:lblAlgn val="ctr"/>
        <c:lblOffset val="100"/>
        <c:noMultiLvlLbl val="0"/>
      </c:catAx>
      <c:valAx>
        <c:axId val="2143960264"/>
        <c:scaling>
          <c:orientation val="minMax"/>
        </c:scaling>
        <c:delete val="0"/>
        <c:axPos val="l"/>
        <c:numFmt formatCode="General" sourceLinked="1"/>
        <c:majorTickMark val="out"/>
        <c:minorTickMark val="none"/>
        <c:tickLblPos val="nextTo"/>
        <c:crossAx val="2143984904"/>
        <c:crosses val="autoZero"/>
        <c:crossBetween val="between"/>
      </c:valAx>
    </c:plotArea>
    <c:plotVisOnly val="1"/>
    <c:dispBlanksAs val="gap"/>
    <c:showDLblsOverMax val="0"/>
  </c:chart>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1230911476975"/>
          <c:y val="0.259868075701064"/>
          <c:w val="0.343750298258172"/>
          <c:h val="0.398026661141043"/>
        </c:manualLayout>
      </c:layout>
      <c:pieChart>
        <c:varyColors val="1"/>
        <c:ser>
          <c:idx val="0"/>
          <c:order val="0"/>
          <c:dPt>
            <c:idx val="0"/>
            <c:bubble3D val="0"/>
            <c:explosion val="24"/>
          </c:dPt>
          <c:dPt>
            <c:idx val="1"/>
            <c:bubble3D val="0"/>
            <c:explosion val="14"/>
          </c:dPt>
          <c:dPt>
            <c:idx val="2"/>
            <c:bubble3D val="0"/>
            <c:explosion val="18"/>
          </c:dPt>
          <c:dLbls>
            <c:dLbl>
              <c:idx val="0"/>
              <c:layout>
                <c:manualLayout>
                  <c:x val="-0.219975977579074"/>
                  <c:y val="0.00104788788193929"/>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515779171671338"/>
                  <c:y val="0.00133181465524357"/>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151835534176905"/>
                  <c:y val="0.0430855577015137"/>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324540904844523"/>
                  <c:y val="-0.0197197048482148"/>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0.109196194225722"/>
                  <c:y val="-0.0186817930653405"/>
                </c:manualLayout>
              </c:layout>
              <c:tx>
                <c:rich>
                  <a:bodyPr/>
                  <a:lstStyle/>
                  <a:p>
                    <a:r>
                      <a:rPr lang="en-US" dirty="0" smtClean="0"/>
                      <a:t>Others</a:t>
                    </a:r>
                    <a:r>
                      <a:rPr lang="en-US" dirty="0"/>
                      <a:t>
91%</a:t>
                    </a:r>
                  </a:p>
                </c:rich>
              </c:tx>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0.16564523184602"/>
                  <c:y val="-0.134675925925926"/>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Sheet34!$E$21:$E$25</c:f>
              <c:strCache>
                <c:ptCount val="5"/>
                <c:pt idx="0">
                  <c:v>GUIYANG AUTO </c:v>
                </c:pt>
                <c:pt idx="1">
                  <c:v>NINGBO  AUTOMOBILE </c:v>
                </c:pt>
                <c:pt idx="2">
                  <c:v>ANHUI ANKAI AUTOMOBILE</c:v>
                </c:pt>
                <c:pt idx="4">
                  <c:v>OTHERS</c:v>
                </c:pt>
              </c:strCache>
            </c:strRef>
          </c:cat>
          <c:val>
            <c:numRef>
              <c:f>Sheet34!$F$21:$F$25</c:f>
              <c:numCache>
                <c:formatCode>General</c:formatCode>
                <c:ptCount val="5"/>
                <c:pt idx="0">
                  <c:v>6.0</c:v>
                </c:pt>
                <c:pt idx="1">
                  <c:v>4.0</c:v>
                </c:pt>
                <c:pt idx="2">
                  <c:v>3.0</c:v>
                </c:pt>
                <c:pt idx="4">
                  <c:v>141.0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4943032689096"/>
          <c:y val="0.229166498418467"/>
          <c:w val="0.355113934621809"/>
          <c:h val="0.400641362137425"/>
        </c:manualLayout>
      </c:layout>
      <c:pieChart>
        <c:varyColors val="1"/>
        <c:ser>
          <c:idx val="0"/>
          <c:order val="0"/>
          <c:dPt>
            <c:idx val="0"/>
            <c:bubble3D val="0"/>
            <c:explosion val="1"/>
          </c:dPt>
          <c:dPt>
            <c:idx val="1"/>
            <c:bubble3D val="0"/>
            <c:explosion val="5"/>
          </c:dPt>
          <c:dPt>
            <c:idx val="2"/>
            <c:bubble3D val="0"/>
            <c:explosion val="6"/>
          </c:dPt>
          <c:dPt>
            <c:idx val="3"/>
            <c:bubble3D val="0"/>
            <c:explosion val="1"/>
          </c:dPt>
          <c:dLbls>
            <c:dLbl>
              <c:idx val="0"/>
              <c:layout>
                <c:manualLayout>
                  <c:x val="0.0524191720353138"/>
                  <c:y val="0.048725015142338"/>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666589119541876"/>
                  <c:y val="-0.026965811965812"/>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195180147936054"/>
                  <c:y val="0.0424863718958209"/>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132879384395132"/>
                  <c:y val="0.0529130493303722"/>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255644138232721"/>
                  <c:y val="-0.149062408865558"/>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txPr>
              <a:bodyPr/>
              <a:lstStyle/>
              <a:p>
                <a:pPr>
                  <a:defRPr sz="1000" b="0"/>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Sheet34!$E$33:$E$37</c:f>
              <c:strCache>
                <c:ptCount val="5"/>
                <c:pt idx="0">
                  <c:v>TOYOTA </c:v>
                </c:pt>
                <c:pt idx="1">
                  <c:v>SHARP </c:v>
                </c:pt>
                <c:pt idx="2">
                  <c:v>SANYO </c:v>
                </c:pt>
                <c:pt idx="3">
                  <c:v>SONY</c:v>
                </c:pt>
                <c:pt idx="4">
                  <c:v>OTHERS</c:v>
                </c:pt>
              </c:strCache>
            </c:strRef>
          </c:cat>
          <c:val>
            <c:numRef>
              <c:f>Sheet34!$F$33:$F$37</c:f>
              <c:numCache>
                <c:formatCode>General</c:formatCode>
                <c:ptCount val="5"/>
                <c:pt idx="0">
                  <c:v>15.0</c:v>
                </c:pt>
                <c:pt idx="1">
                  <c:v>5.0</c:v>
                </c:pt>
                <c:pt idx="2">
                  <c:v>4.0</c:v>
                </c:pt>
                <c:pt idx="3">
                  <c:v>4.0</c:v>
                </c:pt>
                <c:pt idx="4">
                  <c:v>26.0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09722222222223"/>
          <c:y val="0.266271685551501"/>
          <c:w val="0.570238095238096"/>
          <c:h val="0.453339414890212"/>
        </c:manualLayout>
      </c:layout>
      <c:pie3DChart>
        <c:varyColors val="1"/>
        <c:ser>
          <c:idx val="0"/>
          <c:order val="0"/>
          <c:explosion val="14"/>
          <c:dPt>
            <c:idx val="0"/>
            <c:bubble3D val="0"/>
            <c:explosion val="0"/>
          </c:dPt>
          <c:dLbls>
            <c:dLbl>
              <c:idx val="0"/>
              <c:layout>
                <c:manualLayout>
                  <c:x val="-0.0167911198600176"/>
                  <c:y val="-0.139116360454943"/>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0293700787401578"/>
                  <c:y val="0.0371329104695248"/>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tx>
                <c:rich>
                  <a:bodyPr/>
                  <a:lstStyle/>
                  <a:p>
                    <a:r>
                      <a:rPr lang="en-US" dirty="0" smtClean="0"/>
                      <a:t>V</a:t>
                    </a:r>
                    <a:r>
                      <a:rPr lang="en-US" smtClean="0"/>
                      <a:t>ehicle </a:t>
                    </a:r>
                    <a:r>
                      <a:rPr lang="en-US" dirty="0"/>
                      <a:t>design &amp; control 
18%</a:t>
                    </a:r>
                  </a:p>
                </c:rich>
              </c:tx>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Sheet4!$B$6:$B$8</c:f>
              <c:strCache>
                <c:ptCount val="3"/>
                <c:pt idx="0">
                  <c:v>Power Generation </c:v>
                </c:pt>
                <c:pt idx="1">
                  <c:v>Power Utilization</c:v>
                </c:pt>
                <c:pt idx="2">
                  <c:v>vehicle design &amp; control </c:v>
                </c:pt>
              </c:strCache>
            </c:strRef>
          </c:cat>
          <c:val>
            <c:numRef>
              <c:f>Sheet4!$C$6:$C$8</c:f>
              <c:numCache>
                <c:formatCode>General</c:formatCode>
                <c:ptCount val="3"/>
                <c:pt idx="0">
                  <c:v>105.0</c:v>
                </c:pt>
                <c:pt idx="1">
                  <c:v>116.0</c:v>
                </c:pt>
                <c:pt idx="2">
                  <c:v>47.0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84722222222223"/>
          <c:y val="0.294162292213474"/>
          <c:w val="0.580555555555556"/>
          <c:h val="0.462485783027122"/>
        </c:manualLayout>
      </c:layout>
      <c:pie3DChart>
        <c:varyColors val="1"/>
        <c:ser>
          <c:idx val="0"/>
          <c:order val="0"/>
          <c:dLbls>
            <c:dLbl>
              <c:idx val="0"/>
              <c:layout>
                <c:manualLayout>
                  <c:x val="0.0239738626421698"/>
                  <c:y val="-0.0650240594925634"/>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41323709536308"/>
                  <c:y val="0.0922375328083989"/>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522723097112861"/>
                  <c:y val="-0.0323082531350248"/>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484036526684164"/>
                  <c:y val="-0.0730486293379994"/>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349330708661418"/>
                  <c:y val="-0.0896846748323126"/>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Generation'!$B$4:$B$8</c:f>
              <c:strCache>
                <c:ptCount val="5"/>
                <c:pt idx="0">
                  <c:v>Plug-In</c:v>
                </c:pt>
                <c:pt idx="1">
                  <c:v>Solar</c:v>
                </c:pt>
                <c:pt idx="2">
                  <c:v>Wind</c:v>
                </c:pt>
                <c:pt idx="3">
                  <c:v>Generic</c:v>
                </c:pt>
                <c:pt idx="4">
                  <c:v>Other</c:v>
                </c:pt>
              </c:strCache>
            </c:strRef>
          </c:cat>
          <c:val>
            <c:numRef>
              <c:f>'Power Generation'!$C$4:$C$8</c:f>
              <c:numCache>
                <c:formatCode>General</c:formatCode>
                <c:ptCount val="5"/>
                <c:pt idx="0">
                  <c:v>16.0</c:v>
                </c:pt>
                <c:pt idx="1">
                  <c:v>46.0</c:v>
                </c:pt>
                <c:pt idx="2">
                  <c:v>29.0</c:v>
                </c:pt>
                <c:pt idx="3">
                  <c:v>14.0</c:v>
                </c:pt>
                <c:pt idx="4">
                  <c:v>9.0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875"/>
          <c:y val="0.257125255176436"/>
          <c:w val="0.577777777777778"/>
          <c:h val="0.462485783027122"/>
        </c:manualLayout>
      </c:layout>
      <c:pie3DChart>
        <c:varyColors val="1"/>
        <c:ser>
          <c:idx val="0"/>
          <c:order val="0"/>
          <c:dLbls>
            <c:dLbl>
              <c:idx val="0"/>
              <c:layout>
                <c:manualLayout>
                  <c:x val="0.160947153240461"/>
                  <c:y val="0.0649229531792397"/>
                </c:manualLayout>
              </c:layout>
              <c:tx>
                <c:rich>
                  <a:bodyPr/>
                  <a:lstStyle/>
                  <a:p>
                    <a:r>
                      <a:rPr lang="en-US" dirty="0" smtClean="0"/>
                      <a:t>Improvements </a:t>
                    </a:r>
                    <a:r>
                      <a:rPr lang="en-US" dirty="0"/>
                      <a:t>in Battery
18%</a:t>
                    </a:r>
                  </a:p>
                </c:rich>
              </c:tx>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212636701662293"/>
                  <c:y val="0.0592465004374454"/>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0934645669291342"/>
                  <c:y val="0.102403762029746"/>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0942891513560805"/>
                  <c:y val="-0.0522728929717119"/>
                </c:manualLayout>
              </c:layout>
              <c:tx>
                <c:rich>
                  <a:bodyPr/>
                  <a:lstStyle/>
                  <a:p>
                    <a:r>
                      <a:rPr lang="en-US" dirty="0" smtClean="0"/>
                      <a:t>Others</a:t>
                    </a:r>
                    <a:r>
                      <a:rPr lang="en-US" dirty="0"/>
                      <a:t>
18%</a:t>
                    </a:r>
                  </a:p>
                </c:rich>
              </c:tx>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Utilization'!$B$4:$B$7</c:f>
              <c:strCache>
                <c:ptCount val="4"/>
                <c:pt idx="0">
                  <c:v>improvements in Battery</c:v>
                </c:pt>
                <c:pt idx="1">
                  <c:v>Charge cycle control</c:v>
                </c:pt>
                <c:pt idx="2">
                  <c:v>Discharge cycle control</c:v>
                </c:pt>
                <c:pt idx="3">
                  <c:v>others</c:v>
                </c:pt>
              </c:strCache>
            </c:strRef>
          </c:cat>
          <c:val>
            <c:numRef>
              <c:f>'Power Utilization'!$C$4:$C$7</c:f>
              <c:numCache>
                <c:formatCode>General</c:formatCode>
                <c:ptCount val="4"/>
                <c:pt idx="0">
                  <c:v>23.0</c:v>
                </c:pt>
                <c:pt idx="1">
                  <c:v>46.0</c:v>
                </c:pt>
                <c:pt idx="2">
                  <c:v>34.0</c:v>
                </c:pt>
                <c:pt idx="3">
                  <c:v>22.0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79783950617284"/>
          <c:y val="0.284722222222222"/>
          <c:w val="0.491049382716049"/>
          <c:h val="0.466269685039371"/>
        </c:manualLayout>
      </c:layout>
      <c:pie3DChart>
        <c:varyColors val="1"/>
        <c:ser>
          <c:idx val="0"/>
          <c:order val="0"/>
          <c:dLbls>
            <c:dLbl>
              <c:idx val="0"/>
              <c:layout>
                <c:manualLayout>
                  <c:x val="-0.015515091863517"/>
                  <c:y val="-0.231325823855351"/>
                </c:manualLayout>
              </c:layout>
              <c:tx>
                <c:rich>
                  <a:bodyPr/>
                  <a:lstStyle/>
                  <a:p>
                    <a:r>
                      <a:rPr lang="en-US" dirty="0" smtClean="0"/>
                      <a:t>Vehicle </a:t>
                    </a:r>
                    <a:r>
                      <a:rPr lang="en-US" dirty="0"/>
                      <a:t>configuration and Structural Enhancement
42%</a:t>
                    </a:r>
                  </a:p>
                </c:rich>
              </c:tx>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385344488188976"/>
                  <c:y val="-0.102162802566346"/>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'vehicle design &amp; contol '!$B$3:$B$4</c:f>
              <c:strCache>
                <c:ptCount val="2"/>
                <c:pt idx="0">
                  <c:v>vehicle configuration and Structural Enhancement</c:v>
                </c:pt>
                <c:pt idx="1">
                  <c:v>Vehicle Handling and controlling</c:v>
                </c:pt>
              </c:strCache>
            </c:strRef>
          </c:cat>
          <c:val>
            <c:numRef>
              <c:f>'vehicle design &amp; contol '!$C$3:$C$4</c:f>
              <c:numCache>
                <c:formatCode>General</c:formatCode>
                <c:ptCount val="2"/>
                <c:pt idx="0">
                  <c:v>35.0</c:v>
                </c:pt>
                <c:pt idx="1">
                  <c:v>48.0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84722222222223"/>
          <c:y val="0.256067116610424"/>
          <c:w val="0.626851851851853"/>
          <c:h val="0.500581177352831"/>
        </c:manualLayout>
      </c:layout>
      <c:pie3DChart>
        <c:varyColors val="1"/>
        <c:ser>
          <c:idx val="0"/>
          <c:order val="0"/>
          <c:explosion val="6"/>
          <c:dPt>
            <c:idx val="1"/>
            <c:bubble3D val="0"/>
            <c:explosion val="0"/>
          </c:dPt>
          <c:dPt>
            <c:idx val="2"/>
            <c:bubble3D val="0"/>
            <c:explosion val="9"/>
          </c:dPt>
          <c:dLbls>
            <c:dLbl>
              <c:idx val="0"/>
              <c:layout>
                <c:manualLayout>
                  <c:x val="0.0239738626421698"/>
                  <c:y val="-0.0650240594925634"/>
                </c:manualLayout>
              </c:layout>
              <c:tx>
                <c:rich>
                  <a:bodyPr/>
                  <a:lstStyle/>
                  <a:p>
                    <a:r>
                      <a:rPr lang="en-US" dirty="0" smtClean="0"/>
                      <a:t>Plug-In</a:t>
                    </a:r>
                    <a:r>
                      <a:rPr lang="en-US" dirty="0"/>
                      <a:t>
</a:t>
                    </a:r>
                    <a:r>
                      <a:rPr lang="en-US" dirty="0" smtClean="0"/>
                      <a:t>14%</a:t>
                    </a:r>
                    <a:endParaRPr lang="en-US" dirty="0"/>
                  </a:p>
                </c:rich>
              </c:tx>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41323709536308"/>
                  <c:y val="0.0922375328083989"/>
                </c:manualLayout>
              </c:layout>
              <c:tx>
                <c:rich>
                  <a:bodyPr/>
                  <a:lstStyle/>
                  <a:p>
                    <a:r>
                      <a:rPr lang="en-US" dirty="0"/>
                      <a:t>Solar
</a:t>
                    </a:r>
                    <a:r>
                      <a:rPr lang="en-US" dirty="0" smtClean="0"/>
                      <a:t>40%</a:t>
                    </a:r>
                    <a:endParaRPr lang="en-US" dirty="0"/>
                  </a:p>
                </c:rich>
              </c:tx>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522723097112861"/>
                  <c:y val="-0.0323082531350248"/>
                </c:manualLayout>
              </c:layout>
              <c:tx>
                <c:rich>
                  <a:bodyPr/>
                  <a:lstStyle/>
                  <a:p>
                    <a:r>
                      <a:rPr lang="en-US" dirty="0"/>
                      <a:t>Wind
</a:t>
                    </a:r>
                    <a:r>
                      <a:rPr lang="en-US" dirty="0" smtClean="0"/>
                      <a:t>26%</a:t>
                    </a:r>
                    <a:endParaRPr lang="en-US" dirty="0"/>
                  </a:p>
                </c:rich>
              </c:tx>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484036526684164"/>
                  <c:y val="-0.0730486293379994"/>
                </c:manualLayout>
              </c:layout>
              <c:tx>
                <c:rich>
                  <a:bodyPr/>
                  <a:lstStyle/>
                  <a:p>
                    <a:r>
                      <a:rPr lang="en-US" dirty="0" smtClean="0"/>
                      <a:t>Generic</a:t>
                    </a:r>
                    <a:r>
                      <a:rPr lang="en-US" dirty="0"/>
                      <a:t>
</a:t>
                    </a:r>
                    <a:r>
                      <a:rPr lang="en-US" dirty="0" smtClean="0"/>
                      <a:t>12%</a:t>
                    </a:r>
                    <a:endParaRPr lang="en-US" dirty="0"/>
                  </a:p>
                </c:rich>
              </c:tx>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349330708661418"/>
                  <c:y val="-0.0896846748323126"/>
                </c:manualLayout>
              </c:layout>
              <c:tx>
                <c:rich>
                  <a:bodyPr/>
                  <a:lstStyle/>
                  <a:p>
                    <a:r>
                      <a:rPr lang="en-US" dirty="0" smtClean="0"/>
                      <a:t>Other</a:t>
                    </a:r>
                    <a:r>
                      <a:rPr lang="en-US" dirty="0"/>
                      <a:t>
</a:t>
                    </a:r>
                    <a:r>
                      <a:rPr lang="en-US" dirty="0" smtClean="0"/>
                      <a:t>8%</a:t>
                    </a:r>
                    <a:endParaRPr lang="en-US" dirty="0"/>
                  </a:p>
                </c:rich>
              </c:tx>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Generation'!$B$4:$B$8</c:f>
              <c:strCache>
                <c:ptCount val="5"/>
                <c:pt idx="0">
                  <c:v>Plug-In</c:v>
                </c:pt>
                <c:pt idx="1">
                  <c:v>Solar</c:v>
                </c:pt>
                <c:pt idx="2">
                  <c:v>Wind</c:v>
                </c:pt>
                <c:pt idx="3">
                  <c:v>Generic</c:v>
                </c:pt>
                <c:pt idx="4">
                  <c:v>Other</c:v>
                </c:pt>
              </c:strCache>
            </c:strRef>
          </c:cat>
          <c:val>
            <c:numRef>
              <c:f>'Power Generation'!$C$4:$C$8</c:f>
              <c:numCache>
                <c:formatCode>General</c:formatCode>
                <c:ptCount val="5"/>
                <c:pt idx="0">
                  <c:v>16.0</c:v>
                </c:pt>
                <c:pt idx="1">
                  <c:v>46.0</c:v>
                </c:pt>
                <c:pt idx="2">
                  <c:v>40.0</c:v>
                </c:pt>
                <c:pt idx="3">
                  <c:v>22.0</c:v>
                </c:pt>
                <c:pt idx="4">
                  <c:v>9.0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10069444444445"/>
          <c:y val="0.196759259259259"/>
          <c:w val="0.517361111111111"/>
          <c:h val="0.689814814814816"/>
        </c:manualLayout>
      </c:layout>
      <c:pieChart>
        <c:varyColors val="1"/>
        <c:ser>
          <c:idx val="0"/>
          <c:order val="0"/>
          <c:dPt>
            <c:idx val="0"/>
            <c:bubble3D val="0"/>
            <c:explosion val="3"/>
          </c:dPt>
          <c:dLbls>
            <c:dLbl>
              <c:idx val="0"/>
              <c:layout>
                <c:manualLayout>
                  <c:x val="0.0538416447944007"/>
                  <c:y val="-0.0484368620589093"/>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545196303587053"/>
                  <c:y val="-0.0524679206765821"/>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108512685914261"/>
                  <c:y val="0.0676224846894139"/>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122254483814523"/>
                  <c:y val="0.0614439340915719"/>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583516513560805"/>
                  <c:y val="0.00407516768737242"/>
                </c:manualLayout>
              </c:layout>
              <c:showLegendKey val="0"/>
              <c:showVal val="0"/>
              <c:showCatName val="1"/>
              <c:showSerName val="0"/>
              <c:showPercent val="1"/>
              <c:showBubbleSize val="0"/>
              <c:extLst>
                <c:ext xmlns:c15="http://schemas.microsoft.com/office/drawing/2012/chart" uri="{CE6537A1-D6FC-4f65-9D91-7224C49458BB}">
                  <c15:layout/>
                </c:ext>
              </c:extLst>
            </c:dLbl>
            <c:dLbl>
              <c:idx val="7"/>
              <c:layout>
                <c:manualLayout>
                  <c:x val="-0.031113845144357"/>
                  <c:y val="-0.0298804316127151"/>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filing_graph!$G$20:$G$27</c:f>
              <c:strCache>
                <c:ptCount val="8"/>
                <c:pt idx="0">
                  <c:v>CN</c:v>
                </c:pt>
                <c:pt idx="1">
                  <c:v>WO</c:v>
                </c:pt>
                <c:pt idx="2">
                  <c:v>US</c:v>
                </c:pt>
                <c:pt idx="3">
                  <c:v>DE</c:v>
                </c:pt>
                <c:pt idx="4">
                  <c:v>JP</c:v>
                </c:pt>
                <c:pt idx="7">
                  <c:v>Others</c:v>
                </c:pt>
              </c:strCache>
            </c:strRef>
          </c:cat>
          <c:val>
            <c:numRef>
              <c:f>filing_graph!$H$20:$H$27</c:f>
              <c:numCache>
                <c:formatCode>General</c:formatCode>
                <c:ptCount val="8"/>
                <c:pt idx="0">
                  <c:v>141.0</c:v>
                </c:pt>
                <c:pt idx="1">
                  <c:v>28.0</c:v>
                </c:pt>
                <c:pt idx="2">
                  <c:v>19.0</c:v>
                </c:pt>
                <c:pt idx="3">
                  <c:v>6.0</c:v>
                </c:pt>
                <c:pt idx="4">
                  <c:v>5.0</c:v>
                </c:pt>
                <c:pt idx="7">
                  <c:v>10.0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69570806490098"/>
          <c:y val="0.268696749444781"/>
          <c:w val="0.502777777777778"/>
          <c:h val="0.476851851851853"/>
        </c:manualLayout>
      </c:layout>
      <c:pie3DChart>
        <c:varyColors val="1"/>
        <c:ser>
          <c:idx val="0"/>
          <c:order val="0"/>
          <c:dLbls>
            <c:dLbl>
              <c:idx val="0"/>
              <c:layout>
                <c:manualLayout>
                  <c:x val="0.0647823709536311"/>
                  <c:y val="-0.11376859142607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498283027121609"/>
                  <c:y val="-0.169543963254593"/>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226033464566931"/>
                  <c:y val="-0.0826305045202683"/>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Generation'!$B$25:$B$27</c:f>
              <c:strCache>
                <c:ptCount val="3"/>
                <c:pt idx="0">
                  <c:v>Power Generation modules</c:v>
                </c:pt>
                <c:pt idx="1">
                  <c:v>Power optimization</c:v>
                </c:pt>
                <c:pt idx="2">
                  <c:v>Other</c:v>
                </c:pt>
              </c:strCache>
            </c:strRef>
          </c:cat>
          <c:val>
            <c:numRef>
              <c:f>'Power Generation'!$C$25:$C$27</c:f>
              <c:numCache>
                <c:formatCode>General</c:formatCode>
                <c:ptCount val="3"/>
                <c:pt idx="0">
                  <c:v>24.0</c:v>
                </c:pt>
                <c:pt idx="1">
                  <c:v>18.0</c:v>
                </c:pt>
                <c:pt idx="2">
                  <c:v>3.0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23611111111111"/>
          <c:y val="0.275462962962965"/>
          <c:w val="0.5"/>
          <c:h val="0.476851851851853"/>
        </c:manualLayout>
      </c:layout>
      <c:pie3DChart>
        <c:varyColors val="1"/>
        <c:ser>
          <c:idx val="0"/>
          <c:order val="0"/>
          <c:dLbls>
            <c:dLbl>
              <c:idx val="0"/>
              <c:layout>
                <c:manualLayout>
                  <c:x val="0.0594101049868769"/>
                  <c:y val="0.0101556576261301"/>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338502843394576"/>
                  <c:y val="0.0181430446194226"/>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41779636920385"/>
                  <c:y val="-0.0427362204724412"/>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Generation'!$B$36:$B$38</c:f>
              <c:strCache>
                <c:ptCount val="3"/>
                <c:pt idx="0">
                  <c:v>Power Generation modules</c:v>
                </c:pt>
                <c:pt idx="1">
                  <c:v>Power optimization</c:v>
                </c:pt>
                <c:pt idx="2">
                  <c:v>Other</c:v>
                </c:pt>
              </c:strCache>
            </c:strRef>
          </c:cat>
          <c:val>
            <c:numRef>
              <c:f>'Power Generation'!$C$36:$C$38</c:f>
              <c:numCache>
                <c:formatCode>General</c:formatCode>
                <c:ptCount val="3"/>
                <c:pt idx="0">
                  <c:v>18.0</c:v>
                </c:pt>
                <c:pt idx="1">
                  <c:v>8.0</c:v>
                </c:pt>
                <c:pt idx="2">
                  <c:v>3.0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04166666666667"/>
          <c:y val="0.256944444444444"/>
          <c:w val="0.555555555555556"/>
          <c:h val="0.527777777777778"/>
        </c:manualLayout>
      </c:layout>
      <c:pie3DChart>
        <c:varyColors val="1"/>
        <c:ser>
          <c:idx val="0"/>
          <c:order val="0"/>
          <c:dLbls>
            <c:dLbl>
              <c:idx val="0"/>
              <c:layout>
                <c:manualLayout>
                  <c:x val="0.0351745406824148"/>
                  <c:y val="0.167065470982794"/>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433716097987751"/>
                  <c:y val="-0.137401210265383"/>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Generation'!$B$51:$B$53</c:f>
              <c:strCache>
                <c:ptCount val="3"/>
                <c:pt idx="0">
                  <c:v>Power Generation modules</c:v>
                </c:pt>
                <c:pt idx="1">
                  <c:v>Power optimization</c:v>
                </c:pt>
                <c:pt idx="2">
                  <c:v>Other</c:v>
                </c:pt>
              </c:strCache>
            </c:strRef>
          </c:cat>
          <c:val>
            <c:numRef>
              <c:f>'Power Generation'!$C$51:$C$53</c:f>
              <c:numCache>
                <c:formatCode>General</c:formatCode>
                <c:ptCount val="3"/>
                <c:pt idx="0">
                  <c:v>9.0</c:v>
                </c:pt>
                <c:pt idx="1">
                  <c:v>5.0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154636242652767"/>
          <c:y val="0.231484285618144"/>
          <c:w val="0.61064156593102"/>
          <c:h val="0.488126724544048"/>
        </c:manualLayout>
      </c:layout>
      <c:pie3DChart>
        <c:varyColors val="1"/>
        <c:ser>
          <c:idx val="0"/>
          <c:order val="0"/>
          <c:dPt>
            <c:idx val="1"/>
            <c:bubble3D val="0"/>
            <c:explosion val="3"/>
          </c:dPt>
          <c:dPt>
            <c:idx val="2"/>
            <c:bubble3D val="0"/>
            <c:explosion val="2"/>
          </c:dPt>
          <c:dPt>
            <c:idx val="3"/>
            <c:bubble3D val="0"/>
            <c:explosion val="6"/>
          </c:dPt>
          <c:dLbls>
            <c:dLbl>
              <c:idx val="0"/>
              <c:layout>
                <c:manualLayout>
                  <c:x val="0.0695493607653882"/>
                  <c:y val="-0.0411377555078342"/>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655345718503939"/>
                  <c:y val="0.0116272965879265"/>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531537073490814"/>
                  <c:y val="0.0833562054743157"/>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0942891513560805"/>
                  <c:y val="-0.0522728929717119"/>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Utilization'!$B$4:$B$7</c:f>
              <c:strCache>
                <c:ptCount val="4"/>
                <c:pt idx="0">
                  <c:v>improvements in Battery</c:v>
                </c:pt>
                <c:pt idx="1">
                  <c:v>Charge cycle control</c:v>
                </c:pt>
                <c:pt idx="2">
                  <c:v>Discharge cycle control</c:v>
                </c:pt>
                <c:pt idx="3">
                  <c:v>others</c:v>
                </c:pt>
              </c:strCache>
            </c:strRef>
          </c:cat>
          <c:val>
            <c:numRef>
              <c:f>'Power Utilization'!$C$4:$C$7</c:f>
              <c:numCache>
                <c:formatCode>General</c:formatCode>
                <c:ptCount val="4"/>
                <c:pt idx="0">
                  <c:v>23.0</c:v>
                </c:pt>
                <c:pt idx="1">
                  <c:v>46.0</c:v>
                </c:pt>
                <c:pt idx="2">
                  <c:v>34.0</c:v>
                </c:pt>
                <c:pt idx="3">
                  <c:v>22.0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09722222222223"/>
          <c:y val="0.155092592592593"/>
          <c:w val="0.561111111111111"/>
          <c:h val="0.532407407407407"/>
        </c:manualLayout>
      </c:layout>
      <c:pie3DChart>
        <c:varyColors val="1"/>
        <c:ser>
          <c:idx val="0"/>
          <c:order val="0"/>
          <c:dLbls>
            <c:dLbl>
              <c:idx val="0"/>
              <c:layout>
                <c:manualLayout>
                  <c:x val="0.0285929571303587"/>
                  <c:y val="-0.12082239720035"/>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31983595800525"/>
                  <c:y val="0.0368341824918946"/>
                </c:manualLayout>
              </c:layout>
              <c:tx>
                <c:rich>
                  <a:bodyPr/>
                  <a:lstStyle/>
                  <a:p>
                    <a:r>
                      <a:rPr lang="en-US"/>
                      <a:t>Chamical based improvements        
4%</a:t>
                    </a:r>
                  </a:p>
                </c:rich>
              </c:tx>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0582349081364829"/>
                  <c:y val="-0.116290828229805"/>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Utilization'!$B$26:$B$28</c:f>
              <c:strCache>
                <c:ptCount val="3"/>
                <c:pt idx="0">
                  <c:v>Structural improvements</c:v>
                </c:pt>
                <c:pt idx="1">
                  <c:v>Chamical based improvements</c:v>
                </c:pt>
                <c:pt idx="2">
                  <c:v>OTHER</c:v>
                </c:pt>
              </c:strCache>
            </c:strRef>
          </c:cat>
          <c:val>
            <c:numRef>
              <c:f>'Power Utilization'!$C$26:$C$28</c:f>
              <c:numCache>
                <c:formatCode>General</c:formatCode>
                <c:ptCount val="3"/>
                <c:pt idx="0">
                  <c:v>11.0</c:v>
                </c:pt>
                <c:pt idx="1">
                  <c:v>1.0</c:v>
                </c:pt>
                <c:pt idx="2">
                  <c:v>11.0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74220164823443"/>
          <c:y val="0.29607843137255"/>
          <c:w val="0.441961197989782"/>
          <c:h val="0.420588235294119"/>
        </c:manualLayout>
      </c:layout>
      <c:pie3DChart>
        <c:varyColors val="1"/>
        <c:ser>
          <c:idx val="0"/>
          <c:order val="0"/>
          <c:dLbls>
            <c:dLbl>
              <c:idx val="0"/>
              <c:layout>
                <c:manualLayout>
                  <c:x val="0.0246454212127076"/>
                  <c:y val="0.137625"/>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451792864266258"/>
                  <c:y val="-0.131563648293963"/>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400302655929823"/>
                  <c:y val="-0.0554107611548558"/>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Utilization'!$B$47:$B$49</c:f>
              <c:strCache>
                <c:ptCount val="3"/>
                <c:pt idx="0">
                  <c:v>Charging Optimization</c:v>
                </c:pt>
                <c:pt idx="1">
                  <c:v>Charging control Circuit</c:v>
                </c:pt>
                <c:pt idx="2">
                  <c:v>Other</c:v>
                </c:pt>
              </c:strCache>
            </c:strRef>
          </c:cat>
          <c:val>
            <c:numRef>
              <c:f>'Power Utilization'!$C$47:$C$49</c:f>
              <c:numCache>
                <c:formatCode>General</c:formatCode>
                <c:ptCount val="3"/>
                <c:pt idx="0">
                  <c:v>27.0</c:v>
                </c:pt>
                <c:pt idx="1">
                  <c:v>14.0</c:v>
                </c:pt>
                <c:pt idx="2">
                  <c:v>5.0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5138888888889"/>
          <c:y val="0.210648148148149"/>
          <c:w val="0.541666666666667"/>
          <c:h val="0.509259259259259"/>
        </c:manualLayout>
      </c:layout>
      <c:pie3DChart>
        <c:varyColors val="1"/>
        <c:ser>
          <c:idx val="0"/>
          <c:order val="0"/>
          <c:dLbls>
            <c:dLbl>
              <c:idx val="0"/>
              <c:layout>
                <c:manualLayout>
                  <c:x val="0.0164536854768154"/>
                  <c:y val="-0.0173050243719535"/>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0952009833126687"/>
                  <c:y val="0.0727254593175853"/>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375782168333254"/>
                  <c:y val="-0.0426365704286965"/>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'Power Utilization'!$B$61:$B$63</c:f>
              <c:strCache>
                <c:ptCount val="3"/>
                <c:pt idx="0">
                  <c:v>Power wastage management</c:v>
                </c:pt>
                <c:pt idx="1">
                  <c:v>Discharge control circuit</c:v>
                </c:pt>
                <c:pt idx="2">
                  <c:v>Other</c:v>
                </c:pt>
              </c:strCache>
            </c:strRef>
          </c:cat>
          <c:val>
            <c:numRef>
              <c:f>'Power Utilization'!$C$61:$C$63</c:f>
              <c:numCache>
                <c:formatCode>General</c:formatCode>
                <c:ptCount val="3"/>
                <c:pt idx="0">
                  <c:v>16.0</c:v>
                </c:pt>
                <c:pt idx="1">
                  <c:v>14.0</c:v>
                </c:pt>
                <c:pt idx="2">
                  <c:v>4.0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19397603389464"/>
          <c:y val="0.317310440361623"/>
          <c:w val="0.509269712072508"/>
          <c:h val="0.407228854457709"/>
        </c:manualLayout>
      </c:layout>
      <c:pie3DChart>
        <c:varyColors val="1"/>
        <c:ser>
          <c:idx val="0"/>
          <c:order val="0"/>
          <c:dLbls>
            <c:dLbl>
              <c:idx val="0"/>
              <c:layout>
                <c:manualLayout>
                  <c:x val="0.0380366077835777"/>
                  <c:y val="-0.0116562526458387"/>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269444690200242"/>
                  <c:y val="0.0643640673948016"/>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406680625595958"/>
                  <c:y val="-0.0727643721954111"/>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'Battery Operated Vehicle '!$B$6:$B$8</c:f>
              <c:strCache>
                <c:ptCount val="3"/>
                <c:pt idx="0">
                  <c:v>Power Generation </c:v>
                </c:pt>
                <c:pt idx="1">
                  <c:v>Power Utilization</c:v>
                </c:pt>
                <c:pt idx="2">
                  <c:v>vehicle design &amp; control </c:v>
                </c:pt>
              </c:strCache>
            </c:strRef>
          </c:cat>
          <c:val>
            <c:numRef>
              <c:f>'Battery Operated Vehicle '!$C$6:$C$8</c:f>
              <c:numCache>
                <c:formatCode>General</c:formatCode>
                <c:ptCount val="3"/>
                <c:pt idx="0">
                  <c:v>112.0</c:v>
                </c:pt>
                <c:pt idx="1">
                  <c:v>115.0</c:v>
                </c:pt>
                <c:pt idx="2">
                  <c:v>47.0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endParaRPr lang="en-IN"/>
          </a:p>
        </c:rich>
      </c:tx>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229166666666667"/>
          <c:y val="0.297947197776749"/>
          <c:w val="0.508333333333333"/>
          <c:h val="0.423615562760537"/>
        </c:manualLayout>
      </c:layout>
      <c:pie3DChart>
        <c:varyColors val="1"/>
        <c:ser>
          <c:idx val="0"/>
          <c:order val="0"/>
          <c:dLbls>
            <c:dLbl>
              <c:idx val="0"/>
              <c:layout>
                <c:manualLayout>
                  <c:x val="0.0502371578552681"/>
                  <c:y val="0.108425814420257"/>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349399196194227"/>
                  <c:y val="-0.217474630957754"/>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'Battery Operated Vehicle '!$B$6:$B$7</c:f>
              <c:strCache>
                <c:ptCount val="2"/>
                <c:pt idx="0">
                  <c:v>Power Generation </c:v>
                </c:pt>
                <c:pt idx="1">
                  <c:v>Power Utilization</c:v>
                </c:pt>
              </c:strCache>
            </c:strRef>
          </c:cat>
          <c:val>
            <c:numRef>
              <c:f>'Battery Operated Vehicle '!$C$6:$C$7</c:f>
              <c:numCache>
                <c:formatCode>General</c:formatCode>
                <c:ptCount val="2"/>
                <c:pt idx="0">
                  <c:v>112.0</c:v>
                </c:pt>
                <c:pt idx="1">
                  <c:v>115.0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26388888888889"/>
          <c:y val="0.294162292213474"/>
          <c:w val="0.555555555555556"/>
          <c:h val="0.443967264508603"/>
        </c:manualLayout>
      </c:layout>
      <c:pie3DChart>
        <c:varyColors val="1"/>
        <c:ser>
          <c:idx val="0"/>
          <c:order val="0"/>
          <c:dLbls>
            <c:dLbl>
              <c:idx val="0"/>
              <c:layout>
                <c:manualLayout>
                  <c:x val="0.0205114829396325"/>
                  <c:y val="0.20575678040245"/>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370986439195102"/>
                  <c:y val="-0.229428404782736"/>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'Battery Operated Vehicle '!$B$6:$B$7</c:f>
              <c:strCache>
                <c:ptCount val="2"/>
                <c:pt idx="0">
                  <c:v>Power Generation </c:v>
                </c:pt>
                <c:pt idx="1">
                  <c:v>Power Utilization</c:v>
                </c:pt>
              </c:strCache>
            </c:strRef>
          </c:cat>
          <c:val>
            <c:numRef>
              <c:f>'Battery Operated Vehicle '!$C$6:$C$7</c:f>
              <c:numCache>
                <c:formatCode>General</c:formatCode>
                <c:ptCount val="2"/>
                <c:pt idx="0">
                  <c:v>112.0</c:v>
                </c:pt>
                <c:pt idx="1">
                  <c:v>115.0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Sheet1!$J$5</c:f>
              <c:strCache>
                <c:ptCount val="1"/>
                <c:pt idx="0">
                  <c:v>Toyota</c:v>
                </c:pt>
              </c:strCache>
            </c:strRef>
          </c:tx>
          <c:spPr>
            <a:ln w="28575" cap="rnd">
              <a:noFill/>
              <a:round/>
            </a:ln>
            <a:effectLst/>
          </c:spPr>
          <c:marker>
            <c:symbol val="circle"/>
            <c:size val="5"/>
            <c:spPr>
              <a:solidFill>
                <a:schemeClr val="accent1"/>
              </a:solidFill>
              <a:ln w="9525">
                <a:solidFill>
                  <a:schemeClr val="accent1"/>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Sheet1!$J$6:$J$16</c:f>
              <c:numCache>
                <c:formatCode>General</c:formatCode>
                <c:ptCount val="11"/>
                <c:pt idx="0">
                  <c:v>0.0</c:v>
                </c:pt>
                <c:pt idx="1">
                  <c:v>3.0</c:v>
                </c:pt>
                <c:pt idx="2">
                  <c:v>0.0</c:v>
                </c:pt>
                <c:pt idx="3">
                  <c:v>1.0</c:v>
                </c:pt>
                <c:pt idx="4">
                  <c:v>2.0</c:v>
                </c:pt>
                <c:pt idx="5">
                  <c:v>1.0</c:v>
                </c:pt>
                <c:pt idx="6">
                  <c:v>3.0</c:v>
                </c:pt>
                <c:pt idx="7">
                  <c:v>1.0</c:v>
                </c:pt>
                <c:pt idx="8">
                  <c:v>1.0</c:v>
                </c:pt>
                <c:pt idx="9">
                  <c:v>2.0</c:v>
                </c:pt>
                <c:pt idx="10">
                  <c:v>0.0</c:v>
                </c:pt>
              </c:numCache>
            </c:numRef>
          </c:yVal>
          <c:smooth val="0"/>
        </c:ser>
        <c:ser>
          <c:idx val="1"/>
          <c:order val="1"/>
          <c:tx>
            <c:strRef>
              <c:f>Sheet1!$K$5</c:f>
              <c:strCache>
                <c:ptCount val="1"/>
                <c:pt idx="0">
                  <c:v>GUIYANG ZHONGHUI AUTO ACCESSORIES</c:v>
                </c:pt>
              </c:strCache>
            </c:strRef>
          </c:tx>
          <c:spPr>
            <a:ln w="28575" cap="rnd">
              <a:noFill/>
              <a:round/>
            </a:ln>
            <a:effectLst/>
          </c:spPr>
          <c:marker>
            <c:symbol val="circle"/>
            <c:size val="5"/>
            <c:spPr>
              <a:solidFill>
                <a:schemeClr val="accent2"/>
              </a:solidFill>
              <a:ln w="9525">
                <a:solidFill>
                  <a:schemeClr val="accent2"/>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Sheet1!$K$6:$K$16</c:f>
              <c:numCache>
                <c:formatCode>General</c:formatCode>
                <c:ptCount val="11"/>
                <c:pt idx="0">
                  <c:v>0.0</c:v>
                </c:pt>
                <c:pt idx="1">
                  <c:v>0.0</c:v>
                </c:pt>
                <c:pt idx="2">
                  <c:v>0.0</c:v>
                </c:pt>
                <c:pt idx="3">
                  <c:v>0.0</c:v>
                </c:pt>
                <c:pt idx="4">
                  <c:v>0.0</c:v>
                </c:pt>
                <c:pt idx="5">
                  <c:v>0.0</c:v>
                </c:pt>
                <c:pt idx="6">
                  <c:v>0.0</c:v>
                </c:pt>
                <c:pt idx="7">
                  <c:v>6.0</c:v>
                </c:pt>
                <c:pt idx="8">
                  <c:v>0.0</c:v>
                </c:pt>
                <c:pt idx="9">
                  <c:v>0.0</c:v>
                </c:pt>
                <c:pt idx="10">
                  <c:v>0.0</c:v>
                </c:pt>
              </c:numCache>
            </c:numRef>
          </c:yVal>
          <c:smooth val="0"/>
        </c:ser>
        <c:ser>
          <c:idx val="2"/>
          <c:order val="2"/>
          <c:tx>
            <c:strRef>
              <c:f>Sheet1!$L$5</c:f>
              <c:strCache>
                <c:ptCount val="1"/>
                <c:pt idx="0">
                  <c:v>SHARP</c:v>
                </c:pt>
              </c:strCache>
            </c:strRef>
          </c:tx>
          <c:spPr>
            <a:ln w="28575" cap="rnd">
              <a:noFill/>
              <a:round/>
            </a:ln>
            <a:effectLst/>
          </c:spPr>
          <c:marker>
            <c:symbol val="circle"/>
            <c:size val="5"/>
            <c:spPr>
              <a:solidFill>
                <a:schemeClr val="accent3"/>
              </a:solidFill>
              <a:ln w="9525">
                <a:solidFill>
                  <a:schemeClr val="accent3"/>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Sheet1!$L$6:$L$16</c:f>
              <c:numCache>
                <c:formatCode>General</c:formatCode>
                <c:ptCount val="11"/>
                <c:pt idx="0">
                  <c:v>0.0</c:v>
                </c:pt>
                <c:pt idx="1">
                  <c:v>0.0</c:v>
                </c:pt>
                <c:pt idx="2">
                  <c:v>0.0</c:v>
                </c:pt>
                <c:pt idx="3">
                  <c:v>0.0</c:v>
                </c:pt>
                <c:pt idx="4">
                  <c:v>0.0</c:v>
                </c:pt>
                <c:pt idx="5">
                  <c:v>0.0</c:v>
                </c:pt>
                <c:pt idx="6">
                  <c:v>4.0</c:v>
                </c:pt>
                <c:pt idx="7">
                  <c:v>1.0</c:v>
                </c:pt>
                <c:pt idx="8">
                  <c:v>0.0</c:v>
                </c:pt>
                <c:pt idx="9">
                  <c:v>0.0</c:v>
                </c:pt>
                <c:pt idx="10">
                  <c:v>0.0</c:v>
                </c:pt>
              </c:numCache>
            </c:numRef>
          </c:yVal>
          <c:smooth val="0"/>
        </c:ser>
        <c:ser>
          <c:idx val="3"/>
          <c:order val="3"/>
          <c:tx>
            <c:strRef>
              <c:f>Sheet1!$M$5</c:f>
              <c:strCache>
                <c:ptCount val="1"/>
                <c:pt idx="0">
                  <c:v>BYD</c:v>
                </c:pt>
              </c:strCache>
            </c:strRef>
          </c:tx>
          <c:spPr>
            <a:ln w="28575" cap="rnd">
              <a:noFill/>
              <a:round/>
            </a:ln>
            <a:effectLst/>
          </c:spPr>
          <c:marker>
            <c:symbol val="circle"/>
            <c:size val="5"/>
            <c:spPr>
              <a:solidFill>
                <a:schemeClr val="accent4"/>
              </a:solidFill>
              <a:ln w="9525">
                <a:solidFill>
                  <a:schemeClr val="accent4"/>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Sheet1!$M$6:$M$16</c:f>
              <c:numCache>
                <c:formatCode>General</c:formatCode>
                <c:ptCount val="11"/>
                <c:pt idx="0">
                  <c:v>0.0</c:v>
                </c:pt>
                <c:pt idx="1">
                  <c:v>0.0</c:v>
                </c:pt>
                <c:pt idx="2">
                  <c:v>0.0</c:v>
                </c:pt>
                <c:pt idx="3">
                  <c:v>0.0</c:v>
                </c:pt>
                <c:pt idx="4">
                  <c:v>1.0</c:v>
                </c:pt>
                <c:pt idx="5">
                  <c:v>0.0</c:v>
                </c:pt>
                <c:pt idx="6">
                  <c:v>0.0</c:v>
                </c:pt>
                <c:pt idx="7">
                  <c:v>1.0</c:v>
                </c:pt>
                <c:pt idx="8">
                  <c:v>2.0</c:v>
                </c:pt>
                <c:pt idx="9">
                  <c:v>0.0</c:v>
                </c:pt>
                <c:pt idx="10">
                  <c:v>0.0</c:v>
                </c:pt>
              </c:numCache>
            </c:numRef>
          </c:yVal>
          <c:smooth val="0"/>
        </c:ser>
        <c:ser>
          <c:idx val="4"/>
          <c:order val="4"/>
          <c:tx>
            <c:strRef>
              <c:f>Sheet1!$N$5</c:f>
              <c:strCache>
                <c:ptCount val="1"/>
                <c:pt idx="0">
                  <c:v>SONY</c:v>
                </c:pt>
              </c:strCache>
            </c:strRef>
          </c:tx>
          <c:spPr>
            <a:ln w="28575" cap="rnd">
              <a:noFill/>
              <a:round/>
            </a:ln>
            <a:effectLst/>
          </c:spPr>
          <c:marker>
            <c:symbol val="circle"/>
            <c:size val="5"/>
            <c:spPr>
              <a:solidFill>
                <a:schemeClr val="accent5"/>
              </a:solidFill>
              <a:ln w="9525">
                <a:solidFill>
                  <a:schemeClr val="accent5"/>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Sheet1!$N$6:$N$16</c:f>
              <c:numCache>
                <c:formatCode>General</c:formatCode>
                <c:ptCount val="11"/>
                <c:pt idx="0">
                  <c:v>0.0</c:v>
                </c:pt>
                <c:pt idx="1">
                  <c:v>0.0</c:v>
                </c:pt>
                <c:pt idx="2">
                  <c:v>0.0</c:v>
                </c:pt>
                <c:pt idx="3">
                  <c:v>0.0</c:v>
                </c:pt>
                <c:pt idx="4">
                  <c:v>0.0</c:v>
                </c:pt>
                <c:pt idx="5">
                  <c:v>0.0</c:v>
                </c:pt>
                <c:pt idx="6">
                  <c:v>1.0</c:v>
                </c:pt>
                <c:pt idx="7">
                  <c:v>1.0</c:v>
                </c:pt>
                <c:pt idx="8">
                  <c:v>1.0</c:v>
                </c:pt>
                <c:pt idx="9">
                  <c:v>1.0</c:v>
                </c:pt>
                <c:pt idx="10">
                  <c:v>0.0</c:v>
                </c:pt>
              </c:numCache>
            </c:numRef>
          </c:yVal>
          <c:smooth val="0"/>
        </c:ser>
        <c:ser>
          <c:idx val="5"/>
          <c:order val="5"/>
          <c:tx>
            <c:strRef>
              <c:f>Sheet1!$O$5</c:f>
              <c:strCache>
                <c:ptCount val="1"/>
                <c:pt idx="0">
                  <c:v>SANYO ELECTRIC</c:v>
                </c:pt>
              </c:strCache>
            </c:strRef>
          </c:tx>
          <c:spPr>
            <a:ln w="28575" cap="rnd">
              <a:noFill/>
              <a:round/>
            </a:ln>
            <a:effectLst/>
          </c:spPr>
          <c:marker>
            <c:symbol val="circle"/>
            <c:size val="5"/>
            <c:spPr>
              <a:solidFill>
                <a:schemeClr val="accent6"/>
              </a:solidFill>
              <a:ln w="9525">
                <a:solidFill>
                  <a:schemeClr val="accent6"/>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Sheet1!$O$6:$O$16</c:f>
              <c:numCache>
                <c:formatCode>General</c:formatCode>
                <c:ptCount val="11"/>
                <c:pt idx="0">
                  <c:v>0.0</c:v>
                </c:pt>
                <c:pt idx="1">
                  <c:v>0.0</c:v>
                </c:pt>
                <c:pt idx="2">
                  <c:v>0.0</c:v>
                </c:pt>
                <c:pt idx="3">
                  <c:v>0.0</c:v>
                </c:pt>
                <c:pt idx="4">
                  <c:v>0.0</c:v>
                </c:pt>
                <c:pt idx="5">
                  <c:v>0.0</c:v>
                </c:pt>
                <c:pt idx="6">
                  <c:v>0.0</c:v>
                </c:pt>
                <c:pt idx="7">
                  <c:v>2.0</c:v>
                </c:pt>
                <c:pt idx="8">
                  <c:v>2.0</c:v>
                </c:pt>
                <c:pt idx="9">
                  <c:v>0.0</c:v>
                </c:pt>
                <c:pt idx="10">
                  <c:v>0.0</c:v>
                </c:pt>
              </c:numCache>
            </c:numRef>
          </c:yVal>
          <c:smooth val="0"/>
        </c:ser>
        <c:ser>
          <c:idx val="6"/>
          <c:order val="6"/>
          <c:tx>
            <c:strRef>
              <c:f>Sheet1!$P$5</c:f>
              <c:strCache>
                <c:ptCount val="1"/>
                <c:pt idx="0">
                  <c:v>CHERY AUTOMOBILE</c:v>
                </c:pt>
              </c:strCache>
            </c:strRef>
          </c:tx>
          <c:spPr>
            <a:ln w="28575" cap="rnd">
              <a:noFill/>
              <a:round/>
            </a:ln>
            <a:effectLst/>
          </c:spPr>
          <c:marker>
            <c:symbol val="circle"/>
            <c:size val="5"/>
            <c:spPr>
              <a:solidFill>
                <a:schemeClr val="accent1">
                  <a:lumMod val="60000"/>
                </a:schemeClr>
              </a:solidFill>
              <a:ln w="9525">
                <a:solidFill>
                  <a:schemeClr val="accent1">
                    <a:lumMod val="60000"/>
                  </a:schemeClr>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Sheet1!$P$6:$P$16</c:f>
              <c:numCache>
                <c:formatCode>General</c:formatCode>
                <c:ptCount val="11"/>
                <c:pt idx="0">
                  <c:v>0.0</c:v>
                </c:pt>
                <c:pt idx="1">
                  <c:v>0.0</c:v>
                </c:pt>
                <c:pt idx="2">
                  <c:v>0.0</c:v>
                </c:pt>
                <c:pt idx="3">
                  <c:v>0.0</c:v>
                </c:pt>
                <c:pt idx="4">
                  <c:v>1.0</c:v>
                </c:pt>
                <c:pt idx="5">
                  <c:v>1.0</c:v>
                </c:pt>
                <c:pt idx="6">
                  <c:v>1.0</c:v>
                </c:pt>
                <c:pt idx="7">
                  <c:v>1.0</c:v>
                </c:pt>
                <c:pt idx="8">
                  <c:v>0.0</c:v>
                </c:pt>
                <c:pt idx="9">
                  <c:v>0.0</c:v>
                </c:pt>
                <c:pt idx="10">
                  <c:v>0.0</c:v>
                </c:pt>
              </c:numCache>
            </c:numRef>
          </c:yVal>
          <c:smooth val="0"/>
        </c:ser>
        <c:ser>
          <c:idx val="7"/>
          <c:order val="7"/>
          <c:tx>
            <c:strRef>
              <c:f>Sheet1!$Q$5</c:f>
              <c:strCache>
                <c:ptCount val="1"/>
                <c:pt idx="0">
                  <c:v>NINGBO JIJIANG AUTOMOBILE MANUFACTURING</c:v>
                </c:pt>
              </c:strCache>
            </c:strRef>
          </c:tx>
          <c:spPr>
            <a:ln w="28575" cap="rnd">
              <a:noFill/>
              <a:round/>
            </a:ln>
            <a:effectLst/>
          </c:spPr>
          <c:marker>
            <c:symbol val="circle"/>
            <c:size val="5"/>
            <c:spPr>
              <a:solidFill>
                <a:schemeClr val="accent2">
                  <a:lumMod val="60000"/>
                </a:schemeClr>
              </a:solidFill>
              <a:ln w="9525">
                <a:solidFill>
                  <a:schemeClr val="accent2">
                    <a:lumMod val="60000"/>
                  </a:schemeClr>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Sheet1!$Q$6:$Q$16</c:f>
              <c:numCache>
                <c:formatCode>General</c:formatCode>
                <c:ptCount val="11"/>
                <c:pt idx="0">
                  <c:v>0.0</c:v>
                </c:pt>
                <c:pt idx="1">
                  <c:v>0.0</c:v>
                </c:pt>
                <c:pt idx="2">
                  <c:v>0.0</c:v>
                </c:pt>
                <c:pt idx="3">
                  <c:v>0.0</c:v>
                </c:pt>
                <c:pt idx="4">
                  <c:v>0.0</c:v>
                </c:pt>
                <c:pt idx="5">
                  <c:v>0.0</c:v>
                </c:pt>
                <c:pt idx="6">
                  <c:v>0.0</c:v>
                </c:pt>
                <c:pt idx="7">
                  <c:v>0.0</c:v>
                </c:pt>
                <c:pt idx="8">
                  <c:v>4.0</c:v>
                </c:pt>
                <c:pt idx="9">
                  <c:v>0.0</c:v>
                </c:pt>
                <c:pt idx="10">
                  <c:v>0.0</c:v>
                </c:pt>
              </c:numCache>
            </c:numRef>
          </c:yVal>
          <c:smooth val="0"/>
        </c:ser>
        <c:ser>
          <c:idx val="8"/>
          <c:order val="8"/>
          <c:tx>
            <c:strRef>
              <c:f>Sheet1!$R$5</c:f>
              <c:strCache>
                <c:ptCount val="1"/>
                <c:pt idx="0">
                  <c:v>HITACHI</c:v>
                </c:pt>
              </c:strCache>
            </c:strRef>
          </c:tx>
          <c:spPr>
            <a:ln w="28575" cap="rnd">
              <a:noFill/>
              <a:round/>
            </a:ln>
            <a:effectLst/>
          </c:spPr>
          <c:marker>
            <c:symbol val="circle"/>
            <c:size val="5"/>
            <c:spPr>
              <a:solidFill>
                <a:schemeClr val="accent3">
                  <a:lumMod val="60000"/>
                </a:schemeClr>
              </a:solidFill>
              <a:ln w="9525">
                <a:solidFill>
                  <a:schemeClr val="accent3">
                    <a:lumMod val="60000"/>
                  </a:schemeClr>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Sheet1!$R$6:$R$16</c:f>
              <c:numCache>
                <c:formatCode>General</c:formatCode>
                <c:ptCount val="11"/>
                <c:pt idx="0">
                  <c:v>0.0</c:v>
                </c:pt>
                <c:pt idx="1">
                  <c:v>0.0</c:v>
                </c:pt>
                <c:pt idx="2">
                  <c:v>1.0</c:v>
                </c:pt>
                <c:pt idx="3">
                  <c:v>1.0</c:v>
                </c:pt>
                <c:pt idx="4">
                  <c:v>1.0</c:v>
                </c:pt>
                <c:pt idx="5">
                  <c:v>1.0</c:v>
                </c:pt>
                <c:pt idx="6">
                  <c:v>0.0</c:v>
                </c:pt>
                <c:pt idx="7">
                  <c:v>0.0</c:v>
                </c:pt>
                <c:pt idx="8">
                  <c:v>0.0</c:v>
                </c:pt>
                <c:pt idx="9">
                  <c:v>0.0</c:v>
                </c:pt>
                <c:pt idx="10">
                  <c:v>0.0</c:v>
                </c:pt>
              </c:numCache>
            </c:numRef>
          </c:yVal>
          <c:smooth val="0"/>
        </c:ser>
        <c:ser>
          <c:idx val="9"/>
          <c:order val="9"/>
          <c:tx>
            <c:strRef>
              <c:f>Sheet1!$S$5</c:f>
              <c:strCache>
                <c:ptCount val="1"/>
                <c:pt idx="0">
                  <c:v>HONDA MOTOR</c:v>
                </c:pt>
              </c:strCache>
            </c:strRef>
          </c:tx>
          <c:spPr>
            <a:ln w="28575" cap="rnd">
              <a:noFill/>
              <a:round/>
            </a:ln>
            <a:effectLst/>
          </c:spPr>
          <c:marker>
            <c:symbol val="circle"/>
            <c:size val="5"/>
            <c:spPr>
              <a:solidFill>
                <a:schemeClr val="accent4">
                  <a:lumMod val="60000"/>
                </a:schemeClr>
              </a:solidFill>
              <a:ln w="9525">
                <a:solidFill>
                  <a:schemeClr val="accent4">
                    <a:lumMod val="60000"/>
                  </a:schemeClr>
                </a:solidFill>
              </a:ln>
              <a:effectLst/>
            </c:spPr>
          </c:marker>
          <c:xVal>
            <c:numRef>
              <c:f>Sheet1!$I$6:$I$16</c:f>
              <c:numCache>
                <c:formatCode>General</c:formatCode>
                <c:ptCount val="11"/>
                <c:pt idx="0">
                  <c:v>2005.0</c:v>
                </c:pt>
                <c:pt idx="1">
                  <c:v>2006.0</c:v>
                </c:pt>
                <c:pt idx="2">
                  <c:v>2007.0</c:v>
                </c:pt>
                <c:pt idx="3">
                  <c:v>2008.0</c:v>
                </c:pt>
                <c:pt idx="4">
                  <c:v>2009.0</c:v>
                </c:pt>
                <c:pt idx="5">
                  <c:v>2010.0</c:v>
                </c:pt>
                <c:pt idx="6">
                  <c:v>2011.0</c:v>
                </c:pt>
                <c:pt idx="7">
                  <c:v>2012.0</c:v>
                </c:pt>
                <c:pt idx="8">
                  <c:v>2013.0</c:v>
                </c:pt>
                <c:pt idx="9">
                  <c:v>2014.0</c:v>
                </c:pt>
                <c:pt idx="10">
                  <c:v>2015.0</c:v>
                </c:pt>
              </c:numCache>
            </c:numRef>
          </c:xVal>
          <c:yVal>
            <c:numRef>
              <c:f>Sheet1!$S$6:$S$16</c:f>
              <c:numCache>
                <c:formatCode>General</c:formatCode>
                <c:ptCount val="11"/>
                <c:pt idx="0">
                  <c:v>0.0</c:v>
                </c:pt>
                <c:pt idx="1">
                  <c:v>0.0</c:v>
                </c:pt>
                <c:pt idx="2">
                  <c:v>0.0</c:v>
                </c:pt>
                <c:pt idx="3">
                  <c:v>0.0</c:v>
                </c:pt>
                <c:pt idx="4">
                  <c:v>0.0</c:v>
                </c:pt>
                <c:pt idx="5">
                  <c:v>1.0</c:v>
                </c:pt>
                <c:pt idx="6">
                  <c:v>1.0</c:v>
                </c:pt>
                <c:pt idx="7">
                  <c:v>1.0</c:v>
                </c:pt>
                <c:pt idx="8">
                  <c:v>0.0</c:v>
                </c:pt>
                <c:pt idx="9">
                  <c:v>0.0</c:v>
                </c:pt>
                <c:pt idx="10">
                  <c:v>0.0</c:v>
                </c:pt>
              </c:numCache>
            </c:numRef>
          </c:yVal>
          <c:smooth val="0"/>
        </c:ser>
        <c:dLbls>
          <c:showLegendKey val="0"/>
          <c:showVal val="0"/>
          <c:showCatName val="0"/>
          <c:showSerName val="0"/>
          <c:showPercent val="0"/>
          <c:showBubbleSize val="0"/>
        </c:dLbls>
        <c:axId val="-2143972008"/>
        <c:axId val="-2143966056"/>
      </c:scatterChart>
      <c:valAx>
        <c:axId val="-2143972008"/>
        <c:scaling>
          <c:orientation val="minMax"/>
          <c:max val="2015.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3966056"/>
        <c:crosses val="autoZero"/>
        <c:crossBetween val="midCat"/>
        <c:majorUnit val="1.0"/>
      </c:valAx>
      <c:valAx>
        <c:axId val="-2143966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3972008"/>
        <c:crosses val="autoZero"/>
        <c:crossBetween val="midCat"/>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n-IN" sz="1100"/>
            </a:pPr>
            <a:r>
              <a:rPr lang="en-US" sz="1100" dirty="0" smtClean="0"/>
              <a:t>Bottles with </a:t>
            </a:r>
            <a:r>
              <a:rPr lang="en-US" sz="1100" dirty="0"/>
              <a:t>specific properties </a:t>
            </a:r>
          </a:p>
        </c:rich>
      </c:tx>
      <c:layout>
        <c:manualLayout>
          <c:xMode val="edge"/>
          <c:yMode val="edge"/>
          <c:x val="0.36390952601513"/>
          <c:y val="0.138710761154856"/>
        </c:manualLayout>
      </c:layout>
      <c:overlay val="0"/>
    </c:title>
    <c:autoTitleDeleted val="0"/>
    <c:view3D>
      <c:rotX val="30"/>
      <c:rotY val="0"/>
      <c:rAngAx val="0"/>
      <c:perspective val="30"/>
    </c:view3D>
    <c:floor>
      <c:thickness val="0"/>
    </c:floor>
    <c:sideWall>
      <c:thickness val="0"/>
    </c:sideWall>
    <c:backWall>
      <c:thickness val="0"/>
    </c:backWall>
    <c:plotArea>
      <c:layout>
        <c:manualLayout>
          <c:layoutTarget val="inner"/>
          <c:xMode val="edge"/>
          <c:yMode val="edge"/>
          <c:x val="0.329455920951059"/>
          <c:y val="0.257140682414698"/>
          <c:w val="0.405268179712832"/>
          <c:h val="0.352347244094488"/>
        </c:manualLayout>
      </c:layout>
      <c:pie3DChart>
        <c:varyColors val="1"/>
        <c:dLbls>
          <c:showLegendKey val="0"/>
          <c:showVal val="0"/>
          <c:showCatName val="1"/>
          <c:showSerName val="0"/>
          <c:showPercent val="1"/>
          <c:showBubbleSize val="0"/>
          <c:showLeaderLines val="0"/>
        </c:dLbls>
      </c:pie3DChart>
    </c:plotArea>
    <c:plotVisOnly val="1"/>
    <c:dispBlanksAs val="gap"/>
    <c:showDLblsOverMax val="0"/>
  </c:chart>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manualLayout>
          <c:layoutTarget val="inner"/>
          <c:xMode val="edge"/>
          <c:yMode val="edge"/>
          <c:x val="0.243055555555556"/>
          <c:y val="0.284722222222222"/>
          <c:w val="0.488888888888891"/>
          <c:h val="0.462962962962964"/>
        </c:manualLayout>
      </c:layout>
      <c:pie3DChart>
        <c:varyColors val="1"/>
        <c:ser>
          <c:idx val="0"/>
          <c:order val="0"/>
          <c:dLbls>
            <c:dLbl>
              <c:idx val="0"/>
              <c:layout>
                <c:manualLayout>
                  <c:x val="0.051755249343832"/>
                  <c:y val="-0.0406824146981627"/>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103820428696413"/>
                  <c:y val="-0.0506018518518518"/>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956347331583552"/>
                  <c:y val="-0.0453120443277925"/>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1"/>
            <c:showBubbleSize val="0"/>
            <c:showLeaderLines val="1"/>
            <c:extLst>
              <c:ext xmlns:c15="http://schemas.microsoft.com/office/drawing/2012/chart" uri="{CE6537A1-D6FC-4f65-9D91-7224C49458BB}"/>
            </c:extLst>
          </c:dLbls>
          <c:cat>
            <c:strRef>
              <c:f>'Battery Operated Vehicle '!$B$6:$B$8</c:f>
              <c:strCache>
                <c:ptCount val="3"/>
                <c:pt idx="0">
                  <c:v>Power Generation </c:v>
                </c:pt>
                <c:pt idx="1">
                  <c:v>Power Utilization</c:v>
                </c:pt>
                <c:pt idx="2">
                  <c:v>vehicle design &amp; control </c:v>
                </c:pt>
              </c:strCache>
            </c:strRef>
          </c:cat>
          <c:val>
            <c:numRef>
              <c:f>'Battery Operated Vehicle '!$C$6:$C$8</c:f>
              <c:numCache>
                <c:formatCode>General</c:formatCode>
                <c:ptCount val="3"/>
                <c:pt idx="0">
                  <c:v>112.0</c:v>
                </c:pt>
                <c:pt idx="1">
                  <c:v>115.0</c:v>
                </c:pt>
                <c:pt idx="2">
                  <c:v>47.0</c:v>
                </c:pt>
              </c:numCache>
            </c:numRef>
          </c:val>
        </c:ser>
        <c:dLbls>
          <c:showLegendKey val="0"/>
          <c:showVal val="0"/>
          <c:showCatName val="1"/>
          <c:showSerName val="0"/>
          <c:showPercent val="1"/>
          <c:showBubbleSize val="0"/>
          <c:showLeaderLines val="1"/>
        </c:dLbls>
      </c:pie3DChart>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1724628171479"/>
          <c:y val="0.0509282685803763"/>
          <c:w val="0.826053149606299"/>
          <c:h val="0.793251089490195"/>
        </c:manualLayout>
      </c:layout>
      <c:lineChart>
        <c:grouping val="standard"/>
        <c:varyColors val="0"/>
        <c:ser>
          <c:idx val="0"/>
          <c:order val="0"/>
          <c:dLbls>
            <c:dLbl>
              <c:idx val="0"/>
              <c:layout>
                <c:manualLayout>
                  <c:x val="-0.0666666666666667"/>
                  <c:y val="-0.0555555555555554"/>
                </c:manualLayout>
              </c:layout>
              <c:tx>
                <c:rich>
                  <a:bodyPr/>
                  <a:lstStyle/>
                  <a:p>
                    <a:r>
                      <a:rPr lang="en-US" dirty="0" smtClean="0"/>
                      <a:t>32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0.0611111111111111"/>
                  <c:y val="-0.0509259259259259"/>
                </c:manualLayout>
              </c:layout>
              <c:tx>
                <c:rich>
                  <a:bodyPr/>
                  <a:lstStyle/>
                  <a:p>
                    <a:r>
                      <a:rPr lang="en-US" dirty="0" smtClean="0"/>
                      <a:t>39</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0.0532932867927591"/>
                  <c:y val="-0.0304392465647676"/>
                </c:manualLayout>
              </c:layout>
              <c:tx>
                <c:rich>
                  <a:bodyPr/>
                  <a:lstStyle/>
                  <a:p>
                    <a:r>
                      <a:rPr lang="en-US" dirty="0" smtClean="0"/>
                      <a:t>50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025"/>
                  <c:y val="-0.0694444444444445"/>
                </c:manualLayout>
              </c:layout>
              <c:tx>
                <c:rich>
                  <a:bodyPr/>
                  <a:lstStyle/>
                  <a:p>
                    <a:r>
                      <a:rPr lang="en-US" dirty="0" smtClean="0"/>
                      <a:t>38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0361111111111112"/>
                  <c:y val="-0.0601851851851852"/>
                </c:manualLayout>
              </c:layout>
              <c:tx>
                <c:rich>
                  <a:bodyPr/>
                  <a:lstStyle/>
                  <a:p>
                    <a:r>
                      <a:rPr lang="en-US" dirty="0" smtClean="0"/>
                      <a:t>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0.025"/>
                  <c:y val="-0.0509259259259259"/>
                </c:manualLayout>
              </c:layout>
              <c:tx>
                <c:rich>
                  <a:bodyPr/>
                  <a:lstStyle/>
                  <a:p>
                    <a:r>
                      <a:rPr lang="en-US" dirty="0" smtClean="0"/>
                      <a:t>40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Pub_graph!$L$7:$L$12</c:f>
              <c:numCache>
                <c:formatCode>General</c:formatCode>
                <c:ptCount val="6"/>
                <c:pt idx="0">
                  <c:v>2010.0</c:v>
                </c:pt>
                <c:pt idx="1">
                  <c:v>2011.0</c:v>
                </c:pt>
                <c:pt idx="2">
                  <c:v>2012.0</c:v>
                </c:pt>
                <c:pt idx="3">
                  <c:v>2013.0</c:v>
                </c:pt>
                <c:pt idx="4">
                  <c:v>2014.0</c:v>
                </c:pt>
                <c:pt idx="5">
                  <c:v>2015.0</c:v>
                </c:pt>
              </c:numCache>
            </c:numRef>
          </c:cat>
          <c:val>
            <c:numRef>
              <c:f>Pub_graph!$M$7:$M$12</c:f>
              <c:numCache>
                <c:formatCode>General</c:formatCode>
                <c:ptCount val="6"/>
                <c:pt idx="0">
                  <c:v>34.0</c:v>
                </c:pt>
                <c:pt idx="1">
                  <c:v>42.0</c:v>
                </c:pt>
                <c:pt idx="2">
                  <c:v>56.0</c:v>
                </c:pt>
                <c:pt idx="3">
                  <c:v>42.0</c:v>
                </c:pt>
                <c:pt idx="4">
                  <c:v>51.0</c:v>
                </c:pt>
                <c:pt idx="5">
                  <c:v>42.0</c:v>
                </c:pt>
              </c:numCache>
            </c:numRef>
          </c:val>
          <c:smooth val="0"/>
        </c:ser>
        <c:dLbls>
          <c:showLegendKey val="0"/>
          <c:showVal val="0"/>
          <c:showCatName val="0"/>
          <c:showSerName val="0"/>
          <c:showPercent val="0"/>
          <c:showBubbleSize val="0"/>
        </c:dLbls>
        <c:marker val="1"/>
        <c:smooth val="0"/>
        <c:axId val="2143641320"/>
        <c:axId val="2143594824"/>
      </c:lineChart>
      <c:catAx>
        <c:axId val="2143641320"/>
        <c:scaling>
          <c:orientation val="minMax"/>
        </c:scaling>
        <c:delete val="0"/>
        <c:axPos val="b"/>
        <c:title>
          <c:tx>
            <c:rich>
              <a:bodyPr/>
              <a:lstStyle/>
              <a:p>
                <a:pPr>
                  <a:defRPr/>
                </a:pPr>
                <a:r>
                  <a:rPr lang="en-US" dirty="0"/>
                  <a:t>Publication</a:t>
                </a:r>
                <a:r>
                  <a:rPr lang="en-US" baseline="0" dirty="0"/>
                  <a:t> Year</a:t>
                </a:r>
                <a:endParaRPr lang="en-US" dirty="0"/>
              </a:p>
            </c:rich>
          </c:tx>
          <c:layout>
            <c:manualLayout>
              <c:xMode val="edge"/>
              <c:yMode val="edge"/>
              <c:x val="0.494544876478069"/>
              <c:y val="0.901998338012046"/>
            </c:manualLayout>
          </c:layout>
          <c:overlay val="0"/>
        </c:title>
        <c:numFmt formatCode="General" sourceLinked="1"/>
        <c:majorTickMark val="out"/>
        <c:minorTickMark val="none"/>
        <c:tickLblPos val="nextTo"/>
        <c:txPr>
          <a:bodyPr/>
          <a:lstStyle/>
          <a:p>
            <a:pPr>
              <a:defRPr b="1"/>
            </a:pPr>
            <a:endParaRPr lang="en-US"/>
          </a:p>
        </c:txPr>
        <c:crossAx val="2143594824"/>
        <c:crosses val="autoZero"/>
        <c:auto val="1"/>
        <c:lblAlgn val="ctr"/>
        <c:lblOffset val="100"/>
        <c:noMultiLvlLbl val="0"/>
      </c:catAx>
      <c:valAx>
        <c:axId val="2143594824"/>
        <c:scaling>
          <c:orientation val="minMax"/>
        </c:scaling>
        <c:delete val="0"/>
        <c:axPos val="l"/>
        <c:title>
          <c:tx>
            <c:rich>
              <a:bodyPr rot="-5400000" vert="horz"/>
              <a:lstStyle/>
              <a:p>
                <a:pPr>
                  <a:defRPr/>
                </a:pPr>
                <a:r>
                  <a:rPr lang="en-US" dirty="0"/>
                  <a:t>No</a:t>
                </a:r>
                <a:r>
                  <a:rPr lang="en-US" baseline="0" dirty="0"/>
                  <a:t> of Published Applications</a:t>
                </a:r>
                <a:endParaRPr lang="en-US" dirty="0"/>
              </a:p>
            </c:rich>
          </c:tx>
          <c:layout>
            <c:manualLayout>
              <c:xMode val="edge"/>
              <c:yMode val="edge"/>
              <c:x val="0.0789232080526017"/>
              <c:y val="0.2519646444512"/>
            </c:manualLayout>
          </c:layout>
          <c:overlay val="0"/>
        </c:title>
        <c:numFmt formatCode="General" sourceLinked="1"/>
        <c:majorTickMark val="out"/>
        <c:minorTickMark val="none"/>
        <c:tickLblPos val="nextTo"/>
        <c:txPr>
          <a:bodyPr/>
          <a:lstStyle/>
          <a:p>
            <a:pPr>
              <a:defRPr b="1"/>
            </a:pPr>
            <a:endParaRPr lang="en-US"/>
          </a:p>
        </c:txPr>
        <c:crossAx val="2143641320"/>
        <c:crosses val="autoZero"/>
        <c:crossBetween val="between"/>
      </c:valAx>
    </c:plotArea>
    <c:plotVisOnly val="1"/>
    <c:dispBlanksAs val="gap"/>
    <c:showDLblsOverMax val="0"/>
  </c:chart>
  <c:spPr>
    <a:ln>
      <a:noFill/>
    </a:ln>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Assing_graph!$H$6:$H$16</c:f>
              <c:strCache>
                <c:ptCount val="11"/>
                <c:pt idx="0">
                  <c:v>TOYOTA </c:v>
                </c:pt>
                <c:pt idx="1">
                  <c:v>GUIYANG AUTO </c:v>
                </c:pt>
                <c:pt idx="2">
                  <c:v>MITSUBISHI </c:v>
                </c:pt>
                <c:pt idx="3">
                  <c:v>SHARP</c:v>
                </c:pt>
                <c:pt idx="4">
                  <c:v>BYD</c:v>
                </c:pt>
                <c:pt idx="5">
                  <c:v>SONY</c:v>
                </c:pt>
                <c:pt idx="6">
                  <c:v>SANYO</c:v>
                </c:pt>
                <c:pt idx="7">
                  <c:v>CHERY AUTOMOBILE</c:v>
                </c:pt>
                <c:pt idx="8">
                  <c:v>NINGBO AUTOMOBILE </c:v>
                </c:pt>
                <c:pt idx="9">
                  <c:v>HITACHI</c:v>
                </c:pt>
                <c:pt idx="10">
                  <c:v>HONDA MOTOR</c:v>
                </c:pt>
              </c:strCache>
            </c:strRef>
          </c:cat>
          <c:val>
            <c:numRef>
              <c:f>Assing_graph!$I$6:$I$16</c:f>
              <c:numCache>
                <c:formatCode>General</c:formatCode>
                <c:ptCount val="11"/>
                <c:pt idx="0">
                  <c:v>14.0</c:v>
                </c:pt>
                <c:pt idx="1">
                  <c:v>6.0</c:v>
                </c:pt>
                <c:pt idx="2">
                  <c:v>6.0</c:v>
                </c:pt>
                <c:pt idx="3">
                  <c:v>5.0</c:v>
                </c:pt>
                <c:pt idx="4">
                  <c:v>5.0</c:v>
                </c:pt>
                <c:pt idx="5">
                  <c:v>4.0</c:v>
                </c:pt>
                <c:pt idx="6">
                  <c:v>4.0</c:v>
                </c:pt>
                <c:pt idx="7">
                  <c:v>4.0</c:v>
                </c:pt>
                <c:pt idx="8">
                  <c:v>4.0</c:v>
                </c:pt>
                <c:pt idx="9">
                  <c:v>4.0</c:v>
                </c:pt>
                <c:pt idx="10">
                  <c:v>4.0</c:v>
                </c:pt>
              </c:numCache>
            </c:numRef>
          </c:val>
        </c:ser>
        <c:dLbls>
          <c:showLegendKey val="0"/>
          <c:showVal val="0"/>
          <c:showCatName val="0"/>
          <c:showSerName val="0"/>
          <c:showPercent val="0"/>
          <c:showBubbleSize val="0"/>
        </c:dLbls>
        <c:gapWidth val="150"/>
        <c:axId val="2128306776"/>
        <c:axId val="2087786376"/>
      </c:barChart>
      <c:catAx>
        <c:axId val="2128306776"/>
        <c:scaling>
          <c:orientation val="minMax"/>
        </c:scaling>
        <c:delete val="0"/>
        <c:axPos val="b"/>
        <c:title>
          <c:tx>
            <c:rich>
              <a:bodyPr/>
              <a:lstStyle/>
              <a:p>
                <a:pPr>
                  <a:defRPr/>
                </a:pPr>
                <a:r>
                  <a:rPr lang="en-US" dirty="0"/>
                  <a:t>Assignees</a:t>
                </a:r>
              </a:p>
            </c:rich>
          </c:tx>
          <c:layout>
            <c:manualLayout>
              <c:xMode val="edge"/>
              <c:yMode val="edge"/>
              <c:x val="0.42375344488189"/>
              <c:y val="0.902148420691607"/>
            </c:manualLayout>
          </c:layout>
          <c:overlay val="0"/>
        </c:title>
        <c:numFmt formatCode="General" sourceLinked="0"/>
        <c:majorTickMark val="out"/>
        <c:minorTickMark val="none"/>
        <c:tickLblPos val="nextTo"/>
        <c:txPr>
          <a:bodyPr rot="-2400000"/>
          <a:lstStyle/>
          <a:p>
            <a:pPr>
              <a:defRPr/>
            </a:pPr>
            <a:endParaRPr lang="en-US"/>
          </a:p>
        </c:txPr>
        <c:crossAx val="2087786376"/>
        <c:crosses val="autoZero"/>
        <c:auto val="1"/>
        <c:lblAlgn val="ctr"/>
        <c:lblOffset val="100"/>
        <c:noMultiLvlLbl val="0"/>
      </c:catAx>
      <c:valAx>
        <c:axId val="2087786376"/>
        <c:scaling>
          <c:orientation val="minMax"/>
        </c:scaling>
        <c:delete val="0"/>
        <c:axPos val="l"/>
        <c:title>
          <c:tx>
            <c:rich>
              <a:bodyPr rot="-5400000" vert="horz"/>
              <a:lstStyle/>
              <a:p>
                <a:pPr>
                  <a:defRPr/>
                </a:pPr>
                <a:r>
                  <a:rPr lang="en-US"/>
                  <a:t>No</a:t>
                </a:r>
                <a:r>
                  <a:rPr lang="en-US" baseline="0"/>
                  <a:t> of Published Applications</a:t>
                </a:r>
                <a:endParaRPr lang="en-US"/>
              </a:p>
            </c:rich>
          </c:tx>
          <c:layout/>
          <c:overlay val="0"/>
        </c:title>
        <c:numFmt formatCode="General" sourceLinked="1"/>
        <c:majorTickMark val="out"/>
        <c:minorTickMark val="none"/>
        <c:tickLblPos val="nextTo"/>
        <c:crossAx val="2128306776"/>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Inventor!$G$5:$G$9</c:f>
              <c:strCache>
                <c:ptCount val="5"/>
                <c:pt idx="0">
                  <c:v>WEI LI</c:v>
                </c:pt>
                <c:pt idx="1">
                  <c:v>YUN ZHANG</c:v>
                </c:pt>
                <c:pt idx="2">
                  <c:v>SATOH KATSUHIKO</c:v>
                </c:pt>
                <c:pt idx="3">
                  <c:v>HAIBIN LI</c:v>
                </c:pt>
                <c:pt idx="4">
                  <c:v>KUDO AKIHIKO</c:v>
                </c:pt>
              </c:strCache>
            </c:strRef>
          </c:cat>
          <c:val>
            <c:numRef>
              <c:f>Inventor!$H$5:$H$9</c:f>
              <c:numCache>
                <c:formatCode>General</c:formatCode>
                <c:ptCount val="5"/>
                <c:pt idx="0">
                  <c:v>4.0</c:v>
                </c:pt>
                <c:pt idx="1">
                  <c:v>3.0</c:v>
                </c:pt>
                <c:pt idx="2">
                  <c:v>3.0</c:v>
                </c:pt>
                <c:pt idx="3">
                  <c:v>3.0</c:v>
                </c:pt>
                <c:pt idx="4">
                  <c:v>3.0</c:v>
                </c:pt>
              </c:numCache>
            </c:numRef>
          </c:val>
        </c:ser>
        <c:dLbls>
          <c:showLegendKey val="0"/>
          <c:showVal val="0"/>
          <c:showCatName val="0"/>
          <c:showSerName val="0"/>
          <c:showPercent val="0"/>
          <c:showBubbleSize val="0"/>
        </c:dLbls>
        <c:gapWidth val="335"/>
        <c:axId val="-2144636184"/>
        <c:axId val="-2145371624"/>
      </c:barChart>
      <c:catAx>
        <c:axId val="-2144636184"/>
        <c:scaling>
          <c:orientation val="minMax"/>
        </c:scaling>
        <c:delete val="0"/>
        <c:axPos val="b"/>
        <c:numFmt formatCode="General" sourceLinked="0"/>
        <c:majorTickMark val="none"/>
        <c:minorTickMark val="none"/>
        <c:tickLblPos val="nextTo"/>
        <c:txPr>
          <a:bodyPr rot="-2400000"/>
          <a:lstStyle/>
          <a:p>
            <a:pPr>
              <a:defRPr/>
            </a:pPr>
            <a:endParaRPr lang="en-US"/>
          </a:p>
        </c:txPr>
        <c:crossAx val="-2145371624"/>
        <c:crosses val="autoZero"/>
        <c:auto val="1"/>
        <c:lblAlgn val="ctr"/>
        <c:lblOffset val="100"/>
        <c:noMultiLvlLbl val="0"/>
      </c:catAx>
      <c:valAx>
        <c:axId val="-2145371624"/>
        <c:scaling>
          <c:orientation val="minMax"/>
          <c:max val="5.0"/>
        </c:scaling>
        <c:delete val="0"/>
        <c:axPos val="l"/>
        <c:title>
          <c:tx>
            <c:rich>
              <a:bodyPr rot="-5400000" vert="horz"/>
              <a:lstStyle/>
              <a:p>
                <a:pPr>
                  <a:defRPr/>
                </a:pPr>
                <a:r>
                  <a:rPr lang="en-US" dirty="0"/>
                  <a:t>No</a:t>
                </a:r>
                <a:r>
                  <a:rPr lang="en-US" baseline="0" dirty="0"/>
                  <a:t> of Published Applications</a:t>
                </a:r>
                <a:endParaRPr lang="en-US" dirty="0"/>
              </a:p>
            </c:rich>
          </c:tx>
          <c:layout>
            <c:manualLayout>
              <c:xMode val="edge"/>
              <c:yMode val="edge"/>
              <c:x val="0.00200803212851406"/>
              <c:y val="0.194781984095066"/>
            </c:manualLayout>
          </c:layout>
          <c:overlay val="0"/>
        </c:title>
        <c:numFmt formatCode="General" sourceLinked="1"/>
        <c:majorTickMark val="none"/>
        <c:minorTickMark val="none"/>
        <c:tickLblPos val="nextTo"/>
        <c:crossAx val="-2144636184"/>
        <c:crosses val="autoZero"/>
        <c:crossBetween val="between"/>
        <c:majorUnit val="1.0"/>
      </c:valAx>
    </c:plotArea>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1"/>
            <c:bubble3D val="0"/>
            <c:explosion val="2"/>
          </c:dPt>
          <c:dPt>
            <c:idx val="2"/>
            <c:bubble3D val="0"/>
            <c:explosion val="4"/>
          </c:dPt>
          <c:dPt>
            <c:idx val="3"/>
            <c:bubble3D val="0"/>
            <c:explosion val="4"/>
          </c:dPt>
          <c:dPt>
            <c:idx val="4"/>
            <c:bubble3D val="0"/>
            <c:explosion val="2"/>
          </c:dPt>
          <c:dLbls>
            <c:dLbl>
              <c:idx val="0"/>
              <c:layout>
                <c:manualLayout>
                  <c:x val="0.0543484251968504"/>
                  <c:y val="-0.0148924613589968"/>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426528871391077"/>
                  <c:y val="0.0343055555555556"/>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484136045494316"/>
                  <c:y val="0.171274059492564"/>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817508748906387"/>
                  <c:y val="0.0597776319626716"/>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865735165457258"/>
                  <c:y val="0.0684668828161187"/>
                </c:manualLayout>
              </c:layou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0.000818022747156605"/>
                  <c:y val="-0.136979804607757"/>
                </c:manualLayout>
              </c:layout>
              <c:showLegendKey val="0"/>
              <c:showVal val="0"/>
              <c:showCatName val="1"/>
              <c:showSerName val="0"/>
              <c:showPercent val="1"/>
              <c:showBubbleSize val="0"/>
              <c:extLst>
                <c:ext xmlns:c15="http://schemas.microsoft.com/office/drawing/2012/chart" uri="{CE6537A1-D6FC-4f65-9D91-7224C49458BB}"/>
              </c:extLst>
            </c:dLbl>
            <c:dLbl>
              <c:idx val="6"/>
              <c:layout>
                <c:manualLayout>
                  <c:x val="0.0100898950131234"/>
                  <c:y val="-0.043112058909303"/>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0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ipc_graph!$H$5:$H$10</c:f>
              <c:strCache>
                <c:ptCount val="5"/>
                <c:pt idx="0">
                  <c:v>B60L</c:v>
                </c:pt>
                <c:pt idx="1">
                  <c:v>B60K</c:v>
                </c:pt>
                <c:pt idx="2">
                  <c:v>H02J</c:v>
                </c:pt>
                <c:pt idx="3">
                  <c:v>H01M</c:v>
                </c:pt>
                <c:pt idx="4">
                  <c:v>Others</c:v>
                </c:pt>
              </c:strCache>
            </c:strRef>
          </c:cat>
          <c:val>
            <c:numRef>
              <c:f>ipc_graph!$I$5:$I$10</c:f>
              <c:numCache>
                <c:formatCode>General</c:formatCode>
                <c:ptCount val="6"/>
                <c:pt idx="0">
                  <c:v>111.0</c:v>
                </c:pt>
                <c:pt idx="1">
                  <c:v>66.0</c:v>
                </c:pt>
                <c:pt idx="2">
                  <c:v>11.0</c:v>
                </c:pt>
                <c:pt idx="3">
                  <c:v>8.0</c:v>
                </c:pt>
                <c:pt idx="4">
                  <c:v>51.0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8970588235294"/>
          <c:y val="0.169550743657043"/>
          <c:w val="0.517156862745098"/>
          <c:h val="0.676282051282051"/>
        </c:manualLayout>
      </c:layout>
      <c:pieChart>
        <c:varyColors val="1"/>
        <c:ser>
          <c:idx val="0"/>
          <c:order val="0"/>
          <c:dPt>
            <c:idx val="0"/>
            <c:bubble3D val="0"/>
            <c:explosion val="1"/>
          </c:dPt>
          <c:dPt>
            <c:idx val="1"/>
            <c:bubble3D val="0"/>
            <c:explosion val="5"/>
          </c:dPt>
          <c:dPt>
            <c:idx val="2"/>
            <c:bubble3D val="0"/>
            <c:explosion val="2"/>
          </c:dPt>
          <c:dPt>
            <c:idx val="5"/>
            <c:bubble3D val="0"/>
            <c:explosion val="5"/>
          </c:dPt>
          <c:dLbls>
            <c:dLbl>
              <c:idx val="0"/>
              <c:layout>
                <c:manualLayout>
                  <c:x val="0.0"/>
                  <c:y val="-0.243714920250353"/>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260558514744481"/>
                  <c:y val="-0.015997375328084"/>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0698722402346767"/>
                  <c:y val="-0.0731390066626288"/>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609111986001749"/>
                  <c:y val="0.0997696121318172"/>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0.0449850174978128"/>
                  <c:y val="-0.0213750364537767"/>
                </c:manualLayout>
              </c:layout>
              <c:showLegendKey val="0"/>
              <c:showVal val="0"/>
              <c:showCatName val="1"/>
              <c:showSerName val="0"/>
              <c:showPercent val="1"/>
              <c:showBubbleSize val="0"/>
              <c:extLst>
                <c:ext xmlns:c15="http://schemas.microsoft.com/office/drawing/2012/chart" uri="{CE6537A1-D6FC-4f65-9D91-7224C49458BB}"/>
              </c:extLst>
            </c:dLbl>
            <c:dLbl>
              <c:idx val="5"/>
              <c:layout>
                <c:manualLayout>
                  <c:x val="0.00284514435695539"/>
                  <c:y val="-0.022408865558472"/>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txPr>
              <a:bodyPr/>
              <a:lstStyle/>
              <a:p>
                <a:pPr>
                  <a:defRPr sz="10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'sub ipc_graph'!$H$5:$H$10</c:f>
              <c:strCache>
                <c:ptCount val="6"/>
                <c:pt idx="0">
                  <c:v>B60L-011/18</c:v>
                </c:pt>
                <c:pt idx="1">
                  <c:v>B60L-003/00</c:v>
                </c:pt>
                <c:pt idx="2">
                  <c:v>B60L-008/00</c:v>
                </c:pt>
                <c:pt idx="5">
                  <c:v>Others</c:v>
                </c:pt>
              </c:strCache>
            </c:strRef>
          </c:cat>
          <c:val>
            <c:numRef>
              <c:f>'sub ipc_graph'!$I$5:$I$10</c:f>
              <c:numCache>
                <c:formatCode>General</c:formatCode>
                <c:ptCount val="6"/>
                <c:pt idx="0">
                  <c:v>41.0</c:v>
                </c:pt>
                <c:pt idx="1">
                  <c:v>26.0</c:v>
                </c:pt>
                <c:pt idx="2">
                  <c:v>19.0</c:v>
                </c:pt>
                <c:pt idx="5">
                  <c:v>17.0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6733563792331"/>
          <c:y val="0.175878890138733"/>
          <c:w val="0.450396825396826"/>
          <c:h val="0.630555555555556"/>
        </c:manualLayout>
      </c:layout>
      <c:pieChart>
        <c:varyColors val="1"/>
        <c:ser>
          <c:idx val="0"/>
          <c:order val="0"/>
          <c:dPt>
            <c:idx val="0"/>
            <c:bubble3D val="0"/>
            <c:explosion val="6"/>
          </c:dPt>
          <c:dPt>
            <c:idx val="1"/>
            <c:bubble3D val="0"/>
            <c:explosion val="3"/>
          </c:dPt>
          <c:dPt>
            <c:idx val="2"/>
            <c:bubble3D val="0"/>
            <c:explosion val="1"/>
          </c:dPt>
          <c:dPt>
            <c:idx val="3"/>
            <c:bubble3D val="0"/>
            <c:explosion val="1"/>
          </c:dPt>
          <c:dPt>
            <c:idx val="4"/>
            <c:bubble3D val="0"/>
            <c:explosion val="7"/>
          </c:dPt>
          <c:dPt>
            <c:idx val="7"/>
            <c:bubble3D val="0"/>
            <c:explosion val="1"/>
          </c:dPt>
          <c:dLbls>
            <c:dLbl>
              <c:idx val="0"/>
              <c:layout>
                <c:manualLayout>
                  <c:x val="0.0396935695538059"/>
                  <c:y val="0.00496099445902594"/>
                </c:manualLayout>
              </c:layout>
              <c:showLegendKey val="0"/>
              <c:showVal val="0"/>
              <c:showCatName val="1"/>
              <c:showSerName val="0"/>
              <c:showPercent val="1"/>
              <c:showBubbleSize val="0"/>
              <c:extLst>
                <c:ext xmlns:c15="http://schemas.microsoft.com/office/drawing/2012/chart" uri="{CE6537A1-D6FC-4f65-9D91-7224C49458BB}">
                  <c15:layout/>
                </c:ext>
              </c:extLst>
            </c:dLbl>
            <c:dLbl>
              <c:idx val="1"/>
              <c:layout>
                <c:manualLayout>
                  <c:x val="0.0589366877920748"/>
                  <c:y val="-0.118910386201725"/>
                </c:manualLayout>
              </c:layout>
              <c:showLegendKey val="0"/>
              <c:showVal val="0"/>
              <c:showCatName val="1"/>
              <c:showSerName val="0"/>
              <c:showPercent val="1"/>
              <c:showBubbleSize val="0"/>
              <c:extLst>
                <c:ext xmlns:c15="http://schemas.microsoft.com/office/drawing/2012/chart" uri="{CE6537A1-D6FC-4f65-9D91-7224C49458BB}">
                  <c15:layout/>
                </c:ext>
              </c:extLst>
            </c:dLbl>
            <c:dLbl>
              <c:idx val="2"/>
              <c:layout>
                <c:manualLayout>
                  <c:x val="0.185286473337175"/>
                  <c:y val="-0.0743652043494566"/>
                </c:manualLayout>
              </c:layout>
              <c:showLegendKey val="0"/>
              <c:showVal val="0"/>
              <c:showCatName val="1"/>
              <c:showSerName val="0"/>
              <c:showPercent val="1"/>
              <c:showBubbleSize val="0"/>
              <c:extLst>
                <c:ext xmlns:c15="http://schemas.microsoft.com/office/drawing/2012/chart" uri="{CE6537A1-D6FC-4f65-9D91-7224C49458BB}">
                  <c15:layout/>
                </c:ext>
              </c:extLst>
            </c:dLbl>
            <c:dLbl>
              <c:idx val="3"/>
              <c:layout>
                <c:manualLayout>
                  <c:x val="-0.0375462598425197"/>
                  <c:y val="-0.00388888888888889"/>
                </c:manualLayout>
              </c:layout>
              <c:showLegendKey val="0"/>
              <c:showVal val="0"/>
              <c:showCatName val="1"/>
              <c:showSerName val="0"/>
              <c:showPercent val="1"/>
              <c:showBubbleSize val="0"/>
              <c:extLst>
                <c:ext xmlns:c15="http://schemas.microsoft.com/office/drawing/2012/chart" uri="{CE6537A1-D6FC-4f65-9D91-7224C49458BB}">
                  <c15:layout/>
                </c:ext>
              </c:extLst>
            </c:dLbl>
            <c:dLbl>
              <c:idx val="4"/>
              <c:layout>
                <c:manualLayout>
                  <c:x val="-0.0795251531058618"/>
                  <c:y val="-0.038034412365121"/>
                </c:manualLayout>
              </c:layout>
              <c:showLegendKey val="0"/>
              <c:showVal val="0"/>
              <c:showCatName val="1"/>
              <c:showSerName val="0"/>
              <c:showPercent val="1"/>
              <c:showBubbleSize val="0"/>
              <c:extLst>
                <c:ext xmlns:c15="http://schemas.microsoft.com/office/drawing/2012/chart" uri="{CE6537A1-D6FC-4f65-9D91-7224C49458BB}">
                  <c15:layout/>
                </c:ext>
              </c:extLst>
            </c:dLbl>
            <c:dLbl>
              <c:idx val="5"/>
              <c:layout>
                <c:manualLayout>
                  <c:x val="-0.0629965004374456"/>
                  <c:y val="-0.0713874307378245"/>
                </c:manualLayout>
              </c:layout>
              <c:showLegendKey val="0"/>
              <c:showVal val="0"/>
              <c:showCatName val="1"/>
              <c:showSerName val="0"/>
              <c:showPercent val="1"/>
              <c:showBubbleSize val="0"/>
              <c:extLst>
                <c:ext xmlns:c15="http://schemas.microsoft.com/office/drawing/2012/chart" uri="{CE6537A1-D6FC-4f65-9D91-7224C49458BB}"/>
              </c:extLst>
            </c:dLbl>
            <c:dLbl>
              <c:idx val="6"/>
              <c:layout>
                <c:manualLayout>
                  <c:x val="-0.030978346456693"/>
                  <c:y val="-0.0847291484397786"/>
                </c:manualLayout>
              </c:layout>
              <c:showLegendKey val="0"/>
              <c:showVal val="0"/>
              <c:showCatName val="1"/>
              <c:showSerName val="0"/>
              <c:showPercent val="1"/>
              <c:showBubbleSize val="0"/>
              <c:extLst>
                <c:ext xmlns:c15="http://schemas.microsoft.com/office/drawing/2012/chart" uri="{CE6537A1-D6FC-4f65-9D91-7224C49458BB}"/>
              </c:extLst>
            </c:dLbl>
            <c:dLbl>
              <c:idx val="7"/>
              <c:layout>
                <c:manualLayout>
                  <c:x val="-0.0335219816272966"/>
                  <c:y val="-0.0267045785943424"/>
                </c:manualLayout>
              </c:layout>
              <c:showLegendKey val="0"/>
              <c:showVal val="0"/>
              <c:showCatName val="1"/>
              <c:showSerName val="0"/>
              <c:showPercent val="1"/>
              <c:showBubbleSize val="0"/>
              <c:extLst>
                <c:ext xmlns:c15="http://schemas.microsoft.com/office/drawing/2012/chart" uri="{CE6537A1-D6FC-4f65-9D91-7224C49458BB}">
                  <c15:layout/>
                </c:ext>
              </c:extLst>
            </c:dLbl>
            <c:spPr>
              <a:noFill/>
              <a:ln>
                <a:noFill/>
              </a:ln>
              <a:effectLst/>
            </c:spPr>
            <c:txPr>
              <a:bodyPr/>
              <a:lstStyle/>
              <a:p>
                <a:pPr>
                  <a:defRPr sz="1000" b="1"/>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'sub ipc_graph'!$H$19:$H$26</c:f>
              <c:strCache>
                <c:ptCount val="8"/>
                <c:pt idx="0">
                  <c:v>B60K-016/00</c:v>
                </c:pt>
                <c:pt idx="1">
                  <c:v>B60K-001/00</c:v>
                </c:pt>
                <c:pt idx="2">
                  <c:v>B60K-001/04</c:v>
                </c:pt>
                <c:pt idx="3">
                  <c:v>B60K-006/20</c:v>
                </c:pt>
                <c:pt idx="4">
                  <c:v>B60K-025/08</c:v>
                </c:pt>
                <c:pt idx="7">
                  <c:v>Others</c:v>
                </c:pt>
              </c:strCache>
            </c:strRef>
          </c:cat>
          <c:val>
            <c:numRef>
              <c:f>'sub ipc_graph'!$I$19:$I$26</c:f>
              <c:numCache>
                <c:formatCode>General</c:formatCode>
                <c:ptCount val="8"/>
                <c:pt idx="0">
                  <c:v>16.0</c:v>
                </c:pt>
                <c:pt idx="1">
                  <c:v>9.0</c:v>
                </c:pt>
                <c:pt idx="2">
                  <c:v>8.0</c:v>
                </c:pt>
                <c:pt idx="3">
                  <c:v>6.0</c:v>
                </c:pt>
                <c:pt idx="4">
                  <c:v>3.0</c:v>
                </c:pt>
                <c:pt idx="7">
                  <c:v>18.0</c:v>
                </c:pt>
              </c:numCache>
            </c:numRef>
          </c:val>
        </c:ser>
        <c:dLbls>
          <c:showLegendKey val="0"/>
          <c:showVal val="0"/>
          <c:showCatName val="1"/>
          <c:showSerName val="0"/>
          <c:showPercent val="1"/>
          <c:showBubbleSize val="0"/>
          <c:showLeaderLines val="1"/>
        </c:dLbls>
        <c:firstSliceAng val="0"/>
      </c:pieChart>
    </c:plotArea>
    <c:plotVisOnly val="1"/>
    <c:dispBlanksAs val="gap"/>
    <c:showDLblsOverMax val="0"/>
  </c:chart>
  <c:spPr>
    <a:ln>
      <a:noFill/>
    </a:ln>
  </c:sp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custT="1"/>
      <dgm:spPr/>
      <dgm:t>
        <a:bodyPr/>
        <a:lstStyle/>
        <a:p>
          <a:r>
            <a:rPr lang="en-IN" sz="1400" b="0" i="0" u="none" dirty="0" smtClean="0">
              <a:latin typeface="Arial" pitchFamily="34" charset="0"/>
              <a:cs typeface="Arial" pitchFamily="34" charset="0"/>
            </a:rPr>
            <a:t>Power Generation in electric vehicle</a:t>
          </a:r>
          <a:endParaRPr lang="en-IN" sz="1400" dirty="0">
            <a:solidFill>
              <a:schemeClr val="bg1"/>
            </a:solidFill>
            <a:latin typeface="Arial" pitchFamily="34" charset="0"/>
            <a:cs typeface="Arial" pitchFamily="34" charset="0"/>
          </a:endParaRPr>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pPr>
            <a:lnSpc>
              <a:spcPct val="100000"/>
            </a:lnSpc>
          </a:pPr>
          <a:r>
            <a:rPr lang="en-IN" sz="1400" b="0" i="0" dirty="0" smtClean="0">
              <a:latin typeface="Arial" pitchFamily="34" charset="0"/>
              <a:cs typeface="Arial" pitchFamily="34" charset="0"/>
            </a:rPr>
            <a:t>JP2015082866</a:t>
          </a:r>
          <a:endParaRPr lang="en-IN" sz="1400" dirty="0">
            <a:solidFill>
              <a:schemeClr val="tx1"/>
            </a:solidFill>
            <a:latin typeface="Arial" pitchFamily="34" charset="0"/>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6AE2B2C6-B4B8-47FC-83C0-FEAFD972EC05}">
      <dgm:prSet phldrT="[Text]" custT="1"/>
      <dgm:spPr/>
      <dgm:t>
        <a:bodyPr/>
        <a:lstStyle/>
        <a:p>
          <a:r>
            <a:rPr lang="en-IN" sz="1400" dirty="0" smtClean="0">
              <a:solidFill>
                <a:schemeClr val="bg1"/>
              </a:solidFill>
              <a:latin typeface="Arial" pitchFamily="34" charset="0"/>
              <a:cs typeface="Arial" pitchFamily="34" charset="0"/>
            </a:rPr>
            <a:t>Power Utilization of electric vehicle</a:t>
          </a:r>
          <a:endParaRPr lang="en-IN" sz="1400" dirty="0">
            <a:solidFill>
              <a:schemeClr val="bg1"/>
            </a:solidFill>
            <a:latin typeface="Arial" pitchFamily="34" charset="0"/>
            <a:cs typeface="Arial" pitchFamily="34" charset="0"/>
          </a:endParaRPr>
        </a:p>
      </dgm:t>
    </dgm:pt>
    <dgm:pt modelId="{E1B4845E-6756-4E61-B46F-672BA74B8E83}" type="sibTrans" cxnId="{68194A16-067D-493B-A0A2-5EAD3CB87DDE}">
      <dgm:prSet/>
      <dgm:spPr/>
      <dgm:t>
        <a:bodyPr/>
        <a:lstStyle/>
        <a:p>
          <a:endParaRPr lang="en-IN"/>
        </a:p>
      </dgm:t>
    </dgm:pt>
    <dgm:pt modelId="{9BB20651-4C7F-44E2-9C15-A533587A5090}" type="parTrans" cxnId="{68194A16-067D-493B-A0A2-5EAD3CB87DDE}">
      <dgm:prSet/>
      <dgm:spPr/>
      <dgm:t>
        <a:bodyPr/>
        <a:lstStyle/>
        <a:p>
          <a:endParaRPr lang="en-IN"/>
        </a:p>
      </dgm:t>
    </dgm:pt>
    <dgm:pt modelId="{E4B617AA-5B68-475E-9E13-433537498A35}">
      <dgm:prSet phldrT="[Text]" custT="1"/>
      <dgm:spPr/>
      <dgm:t>
        <a:bodyPr/>
        <a:lstStyle/>
        <a:p>
          <a:r>
            <a:rPr lang="en-IN" sz="1400" b="0" i="0" dirty="0" smtClean="0">
              <a:latin typeface="Arial" pitchFamily="34" charset="0"/>
              <a:cs typeface="Arial" pitchFamily="34" charset="0"/>
            </a:rPr>
            <a:t>US2012063044</a:t>
          </a:r>
          <a:endParaRPr lang="en-IN" sz="1400" dirty="0">
            <a:solidFill>
              <a:schemeClr val="tx1"/>
            </a:solidFill>
            <a:latin typeface="Arial" pitchFamily="34" charset="0"/>
            <a:cs typeface="Arial" pitchFamily="34" charset="0"/>
          </a:endParaRPr>
        </a:p>
      </dgm:t>
    </dgm:pt>
    <dgm:pt modelId="{F26BF15C-7C02-4B45-94C1-25DB3FC91A51}" type="sibTrans" cxnId="{609E6F37-ED99-4743-8588-FA20E0472294}">
      <dgm:prSet/>
      <dgm:spPr/>
      <dgm:t>
        <a:bodyPr/>
        <a:lstStyle/>
        <a:p>
          <a:endParaRPr lang="en-IN"/>
        </a:p>
      </dgm:t>
    </dgm:pt>
    <dgm:pt modelId="{8B589E7F-2F06-42D5-BE34-9F820A45CCAE}" type="parTrans" cxnId="{609E6F37-ED99-4743-8588-FA20E0472294}">
      <dgm:prSet/>
      <dgm:spPr/>
      <dgm:t>
        <a:bodyPr/>
        <a:lstStyle/>
        <a:p>
          <a:endParaRPr lang="en-IN"/>
        </a:p>
      </dgm:t>
    </dgm:pt>
    <dgm:pt modelId="{68C2A0DD-A344-47A3-8656-E06810F48F1D}">
      <dgm:prSet phldrT="[Text]" custT="1"/>
      <dgm:spPr/>
      <dgm:t>
        <a:bodyPr/>
        <a:lstStyle/>
        <a:p>
          <a:r>
            <a:rPr lang="en-IN" sz="1400" b="0" i="0" u="none" dirty="0" smtClean="0">
              <a:latin typeface="Arial" pitchFamily="34" charset="0"/>
              <a:cs typeface="Arial" pitchFamily="34" charset="0"/>
            </a:rPr>
            <a:t>Electric vehicle design &amp; control</a:t>
          </a:r>
          <a:endParaRPr lang="en-IN" sz="1400" dirty="0">
            <a:solidFill>
              <a:schemeClr val="bg1"/>
            </a:solidFill>
            <a:latin typeface="Arial" pitchFamily="34" charset="0"/>
            <a:cs typeface="Arial" pitchFamily="34" charset="0"/>
          </a:endParaRPr>
        </a:p>
      </dgm:t>
    </dgm:pt>
    <dgm:pt modelId="{B305CE9F-166F-4F03-BD70-E7E02D54994D}" type="parTrans" cxnId="{18C49AA5-6CB0-403B-989C-9A32A391A3D2}">
      <dgm:prSet/>
      <dgm:spPr/>
      <dgm:t>
        <a:bodyPr/>
        <a:lstStyle/>
        <a:p>
          <a:endParaRPr lang="en-IN"/>
        </a:p>
      </dgm:t>
    </dgm:pt>
    <dgm:pt modelId="{94E9683D-520E-4678-B8EA-5DBA9F3F8FE1}" type="sibTrans" cxnId="{18C49AA5-6CB0-403B-989C-9A32A391A3D2}">
      <dgm:prSet/>
      <dgm:spPr/>
      <dgm:t>
        <a:bodyPr/>
        <a:lstStyle/>
        <a:p>
          <a:endParaRPr lang="en-IN"/>
        </a:p>
      </dgm:t>
    </dgm:pt>
    <dgm:pt modelId="{E8E8D942-0458-42A2-988F-709880FB3C12}">
      <dgm:prSet phldrT="[Text]" custT="1"/>
      <dgm:spPr/>
      <dgm:t>
        <a:bodyPr/>
        <a:lstStyle/>
        <a:p>
          <a:r>
            <a:rPr lang="en-IN" sz="1400" b="0" i="0" dirty="0" smtClean="0">
              <a:latin typeface="Arial" pitchFamily="34" charset="0"/>
              <a:cs typeface="Arial" pitchFamily="34" charset="0"/>
            </a:rPr>
            <a:t>WO2008056818</a:t>
          </a:r>
          <a:endParaRPr lang="en-IN" sz="1400" dirty="0">
            <a:solidFill>
              <a:schemeClr val="tx1"/>
            </a:solidFill>
            <a:latin typeface="Arial" pitchFamily="34" charset="0"/>
            <a:cs typeface="Arial" pitchFamily="34" charset="0"/>
          </a:endParaRPr>
        </a:p>
      </dgm:t>
    </dgm:pt>
    <dgm:pt modelId="{4AB96FBE-A07E-48BF-A654-16BD5E48E990}" type="parTrans" cxnId="{9109C764-93ED-4961-9A5D-E9E3D0D3B47B}">
      <dgm:prSet/>
      <dgm:spPr/>
      <dgm:t>
        <a:bodyPr/>
        <a:lstStyle/>
        <a:p>
          <a:endParaRPr lang="en-IN"/>
        </a:p>
      </dgm:t>
    </dgm:pt>
    <dgm:pt modelId="{0881DBD3-C2B2-43C1-BFF4-A5590CD733E3}" type="sibTrans" cxnId="{9109C764-93ED-4961-9A5D-E9E3D0D3B47B}">
      <dgm:prSet/>
      <dgm:spPr/>
      <dgm:t>
        <a:bodyPr/>
        <a:lstStyle/>
        <a:p>
          <a:endParaRPr lang="en-IN"/>
        </a:p>
      </dgm:t>
    </dgm:pt>
    <dgm:pt modelId="{57E5538B-CBF6-4454-8758-F85853E40D8C}">
      <dgm:prSet phldrT="[Text]" custT="1"/>
      <dgm:spPr/>
      <dgm:t>
        <a:bodyPr/>
        <a:lstStyle/>
        <a:p>
          <a:r>
            <a:rPr lang="en-IN" sz="1400" b="0" i="0" dirty="0" smtClean="0">
              <a:latin typeface="Arial" pitchFamily="34" charset="0"/>
              <a:cs typeface="Arial" pitchFamily="34" charset="0"/>
            </a:rPr>
            <a:t>WO2009104305</a:t>
          </a:r>
          <a:endParaRPr lang="en-IN" sz="1400" dirty="0">
            <a:solidFill>
              <a:schemeClr val="tx1"/>
            </a:solidFill>
            <a:latin typeface="Arial" pitchFamily="34" charset="0"/>
            <a:cs typeface="Arial" pitchFamily="34" charset="0"/>
          </a:endParaRPr>
        </a:p>
      </dgm:t>
    </dgm:pt>
    <dgm:pt modelId="{D3773778-6C3D-4263-8DF9-F6140D193152}" type="parTrans" cxnId="{BEE0DFA4-948D-483C-96C7-779D257F599E}">
      <dgm:prSet/>
      <dgm:spPr/>
      <dgm:t>
        <a:bodyPr/>
        <a:lstStyle/>
        <a:p>
          <a:endParaRPr lang="en-IN"/>
        </a:p>
      </dgm:t>
    </dgm:pt>
    <dgm:pt modelId="{F0CB6D2A-094B-45FD-9EA7-EE5C666B5CE8}" type="sibTrans" cxnId="{BEE0DFA4-948D-483C-96C7-779D257F599E}">
      <dgm:prSet/>
      <dgm:spPr/>
      <dgm:t>
        <a:bodyPr/>
        <a:lstStyle/>
        <a:p>
          <a:endParaRPr lang="en-IN"/>
        </a:p>
      </dgm:t>
    </dgm:pt>
    <dgm:pt modelId="{62C80A62-B390-4967-8A0F-2674A5104D59}">
      <dgm:prSet phldrT="[Text]" custT="1"/>
      <dgm:spPr/>
      <dgm:t>
        <a:bodyPr/>
        <a:lstStyle/>
        <a:p>
          <a:r>
            <a:rPr lang="en-IN" sz="1400" b="0" i="0" dirty="0" smtClean="0">
              <a:latin typeface="Arial" pitchFamily="34" charset="0"/>
              <a:cs typeface="Arial" pitchFamily="34" charset="0"/>
            </a:rPr>
            <a:t>WO2007132929</a:t>
          </a:r>
          <a:endParaRPr lang="en-IN" sz="1400" dirty="0">
            <a:solidFill>
              <a:schemeClr val="tx1"/>
            </a:solidFill>
            <a:latin typeface="Arial" pitchFamily="34" charset="0"/>
            <a:cs typeface="Arial" pitchFamily="34" charset="0"/>
          </a:endParaRPr>
        </a:p>
      </dgm:t>
    </dgm:pt>
    <dgm:pt modelId="{26CA711D-A8DC-404E-BD65-69621057D4FB}" type="parTrans" cxnId="{D7A815A3-6A55-499E-B491-0BD29ED5921C}">
      <dgm:prSet/>
      <dgm:spPr/>
      <dgm:t>
        <a:bodyPr/>
        <a:lstStyle/>
        <a:p>
          <a:endParaRPr lang="en-IN"/>
        </a:p>
      </dgm:t>
    </dgm:pt>
    <dgm:pt modelId="{D16308B9-719C-4191-A1E7-B23271260D1E}" type="sibTrans" cxnId="{D7A815A3-6A55-499E-B491-0BD29ED5921C}">
      <dgm:prSet/>
      <dgm:spPr/>
      <dgm:t>
        <a:bodyPr/>
        <a:lstStyle/>
        <a:p>
          <a:endParaRPr lang="en-IN"/>
        </a:p>
      </dgm:t>
    </dgm:pt>
    <dgm:pt modelId="{7D31AF11-24EA-4C1F-A916-41558395DCB8}">
      <dgm:prSet phldrT="[Text]" custT="1"/>
      <dgm:spPr/>
      <dgm:t>
        <a:bodyPr/>
        <a:lstStyle/>
        <a:p>
          <a:r>
            <a:rPr lang="en-IN" sz="1400" b="0" i="0" dirty="0" smtClean="0">
              <a:latin typeface="Arial" pitchFamily="34" charset="0"/>
              <a:cs typeface="Arial" pitchFamily="34" charset="0"/>
            </a:rPr>
            <a:t>WO2012172686</a:t>
          </a:r>
          <a:endParaRPr lang="en-IN" sz="1400" dirty="0">
            <a:solidFill>
              <a:schemeClr val="tx1"/>
            </a:solidFill>
            <a:latin typeface="Arial" pitchFamily="34" charset="0"/>
            <a:cs typeface="Arial" pitchFamily="34" charset="0"/>
          </a:endParaRPr>
        </a:p>
      </dgm:t>
    </dgm:pt>
    <dgm:pt modelId="{00BBF725-D1FB-4A0C-AA5E-06E5EC53D496}" type="parTrans" cxnId="{D3A2D67B-7DE0-44DC-AC4E-4048AD6543BA}">
      <dgm:prSet/>
      <dgm:spPr/>
      <dgm:t>
        <a:bodyPr/>
        <a:lstStyle/>
        <a:p>
          <a:endParaRPr lang="en-IN"/>
        </a:p>
      </dgm:t>
    </dgm:pt>
    <dgm:pt modelId="{6A17CE31-5472-4059-BA46-D84E71A8ADF8}" type="sibTrans" cxnId="{D3A2D67B-7DE0-44DC-AC4E-4048AD6543BA}">
      <dgm:prSet/>
      <dgm:spPr/>
      <dgm:t>
        <a:bodyPr/>
        <a:lstStyle/>
        <a:p>
          <a:endParaRPr lang="en-IN"/>
        </a:p>
      </dgm:t>
    </dgm:pt>
    <dgm:pt modelId="{FB52742C-2784-4B9E-9E7D-F80AE5F2055B}">
      <dgm:prSet phldrT="[Text]" custT="1"/>
      <dgm:spPr/>
      <dgm:t>
        <a:bodyPr/>
        <a:lstStyle/>
        <a:p>
          <a:r>
            <a:rPr lang="en-IN" sz="1400" b="0" i="0" dirty="0" smtClean="0">
              <a:latin typeface="Arial" pitchFamily="34" charset="0"/>
              <a:cs typeface="Arial" pitchFamily="34" charset="0"/>
            </a:rPr>
            <a:t>WO2014068782</a:t>
          </a:r>
          <a:endParaRPr lang="en-IN" sz="1400" dirty="0">
            <a:solidFill>
              <a:schemeClr val="tx1"/>
            </a:solidFill>
            <a:latin typeface="Arial" pitchFamily="34" charset="0"/>
            <a:cs typeface="Arial" pitchFamily="34" charset="0"/>
          </a:endParaRPr>
        </a:p>
      </dgm:t>
    </dgm:pt>
    <dgm:pt modelId="{1535302B-D600-4B0F-9FA7-C57B0B13BD49}" type="parTrans" cxnId="{3B80E9B5-B6F5-4D47-9B90-5620FB640441}">
      <dgm:prSet/>
      <dgm:spPr/>
      <dgm:t>
        <a:bodyPr/>
        <a:lstStyle/>
        <a:p>
          <a:endParaRPr lang="en-IN"/>
        </a:p>
      </dgm:t>
    </dgm:pt>
    <dgm:pt modelId="{B324E0F9-05E1-4AD9-83FF-A259EB10B452}" type="sibTrans" cxnId="{3B80E9B5-B6F5-4D47-9B90-5620FB640441}">
      <dgm:prSet/>
      <dgm:spPr/>
      <dgm:t>
        <a:bodyPr/>
        <a:lstStyle/>
        <a:p>
          <a:endParaRPr lang="en-IN"/>
        </a:p>
      </dgm:t>
    </dgm:pt>
    <dgm:pt modelId="{7BC14933-A3D4-4273-A858-2571BD6E7DDD}">
      <dgm:prSet phldrT="[Text]" custT="1"/>
      <dgm:spPr/>
      <dgm:t>
        <a:bodyPr/>
        <a:lstStyle/>
        <a:p>
          <a:r>
            <a:rPr lang="en-IN" sz="1400" b="0" i="0" dirty="0" smtClean="0">
              <a:latin typeface="Arial" pitchFamily="34" charset="0"/>
              <a:cs typeface="Arial" pitchFamily="34" charset="0"/>
            </a:rPr>
            <a:t>WO2012127673</a:t>
          </a:r>
          <a:endParaRPr lang="en-IN" sz="1400" dirty="0">
            <a:solidFill>
              <a:schemeClr val="tx1"/>
            </a:solidFill>
            <a:latin typeface="Arial" pitchFamily="34" charset="0"/>
            <a:cs typeface="Arial" pitchFamily="34" charset="0"/>
          </a:endParaRPr>
        </a:p>
      </dgm:t>
    </dgm:pt>
    <dgm:pt modelId="{B4AE8E67-B614-4AD3-80C7-B93E7BD4E1B8}" type="parTrans" cxnId="{377545A1-C364-4E48-AAF5-CF56BA3C3E2D}">
      <dgm:prSet/>
      <dgm:spPr/>
      <dgm:t>
        <a:bodyPr/>
        <a:lstStyle/>
        <a:p>
          <a:endParaRPr lang="en-IN"/>
        </a:p>
      </dgm:t>
    </dgm:pt>
    <dgm:pt modelId="{DD22B54F-65A9-4C18-9D40-FE33A78B1083}" type="sibTrans" cxnId="{377545A1-C364-4E48-AAF5-CF56BA3C3E2D}">
      <dgm:prSet/>
      <dgm:spPr/>
      <dgm:t>
        <a:bodyPr/>
        <a:lstStyle/>
        <a:p>
          <a:endParaRPr lang="en-IN"/>
        </a:p>
      </dgm:t>
    </dgm:pt>
    <dgm:pt modelId="{9387EE87-BBD5-4B73-97A4-D6E5F1163944}">
      <dgm:prSet phldrT="[Text]" custT="1"/>
      <dgm:spPr/>
      <dgm:t>
        <a:bodyPr/>
        <a:lstStyle/>
        <a:p>
          <a:r>
            <a:rPr lang="en-IN" sz="1400" b="0" i="0" dirty="0" smtClean="0">
              <a:latin typeface="Arial" pitchFamily="34" charset="0"/>
              <a:cs typeface="Arial" pitchFamily="34" charset="0"/>
            </a:rPr>
            <a:t>WO2015151588</a:t>
          </a:r>
          <a:endParaRPr lang="en-IN" sz="1400" dirty="0">
            <a:solidFill>
              <a:schemeClr val="tx1"/>
            </a:solidFill>
            <a:latin typeface="Arial" pitchFamily="34" charset="0"/>
            <a:cs typeface="Arial" pitchFamily="34" charset="0"/>
          </a:endParaRPr>
        </a:p>
      </dgm:t>
    </dgm:pt>
    <dgm:pt modelId="{A691F0A8-1E1A-47D0-8C53-51F697A51DC2}" type="parTrans" cxnId="{E617A329-4FA6-4988-B376-150956D2C36A}">
      <dgm:prSet/>
      <dgm:spPr/>
      <dgm:t>
        <a:bodyPr/>
        <a:lstStyle/>
        <a:p>
          <a:endParaRPr lang="en-IN"/>
        </a:p>
      </dgm:t>
    </dgm:pt>
    <dgm:pt modelId="{0D199E8D-1A18-46E5-90BB-7E2ED10CD095}" type="sibTrans" cxnId="{E617A329-4FA6-4988-B376-150956D2C36A}">
      <dgm:prSet/>
      <dgm:spPr/>
      <dgm:t>
        <a:bodyPr/>
        <a:lstStyle/>
        <a:p>
          <a:endParaRPr lang="en-IN"/>
        </a:p>
      </dgm:t>
    </dgm:pt>
    <dgm:pt modelId="{3A718C60-F121-4779-B45E-34DA1199C829}">
      <dgm:prSet phldrT="[Text]" custT="1"/>
      <dgm:spPr/>
      <dgm:t>
        <a:bodyPr/>
        <a:lstStyle/>
        <a:p>
          <a:pPr>
            <a:lnSpc>
              <a:spcPct val="100000"/>
            </a:lnSpc>
          </a:pPr>
          <a:r>
            <a:rPr lang="en-IN" sz="1400" b="0" i="0" dirty="0" smtClean="0">
              <a:latin typeface="Arial" pitchFamily="34" charset="0"/>
              <a:cs typeface="Arial" pitchFamily="34" charset="0"/>
            </a:rPr>
            <a:t>WO2014097469</a:t>
          </a:r>
          <a:endParaRPr lang="en-IN" sz="1400" dirty="0">
            <a:solidFill>
              <a:schemeClr val="tx1"/>
            </a:solidFill>
            <a:latin typeface="Arial" pitchFamily="34" charset="0"/>
            <a:cs typeface="Arial" pitchFamily="34" charset="0"/>
          </a:endParaRPr>
        </a:p>
      </dgm:t>
    </dgm:pt>
    <dgm:pt modelId="{AC8C6175-03E2-487A-8E83-44365B24D8C4}" type="parTrans" cxnId="{5AF7F605-A49B-4C5E-97F0-9CE6D1DEC375}">
      <dgm:prSet/>
      <dgm:spPr/>
      <dgm:t>
        <a:bodyPr/>
        <a:lstStyle/>
        <a:p>
          <a:endParaRPr lang="en-IN"/>
        </a:p>
      </dgm:t>
    </dgm:pt>
    <dgm:pt modelId="{728BB6C6-4797-4745-9188-EBF76DBFF47C}" type="sibTrans" cxnId="{5AF7F605-A49B-4C5E-97F0-9CE6D1DEC375}">
      <dgm:prSet/>
      <dgm:spPr/>
      <dgm:t>
        <a:bodyPr/>
        <a:lstStyle/>
        <a:p>
          <a:endParaRPr lang="en-IN"/>
        </a:p>
      </dgm:t>
    </dgm:pt>
    <dgm:pt modelId="{37949617-31C7-45DD-B5FE-2DB31B96AF20}">
      <dgm:prSet phldrT="[Text]" custT="1"/>
      <dgm:spPr/>
      <dgm:t>
        <a:bodyPr/>
        <a:lstStyle/>
        <a:p>
          <a:pPr>
            <a:lnSpc>
              <a:spcPct val="100000"/>
            </a:lnSpc>
          </a:pPr>
          <a:r>
            <a:rPr lang="en-IN" sz="1400" b="0" i="0" dirty="0" smtClean="0">
              <a:latin typeface="Arial" pitchFamily="34" charset="0"/>
              <a:cs typeface="Arial" pitchFamily="34" charset="0"/>
            </a:rPr>
            <a:t>JP2011151917</a:t>
          </a:r>
          <a:endParaRPr lang="en-IN" sz="1400" dirty="0">
            <a:solidFill>
              <a:schemeClr val="tx1"/>
            </a:solidFill>
            <a:latin typeface="Arial" pitchFamily="34" charset="0"/>
            <a:cs typeface="Arial" pitchFamily="34" charset="0"/>
          </a:endParaRPr>
        </a:p>
      </dgm:t>
    </dgm:pt>
    <dgm:pt modelId="{11C2965F-F247-48D9-8691-CED834380409}" type="parTrans" cxnId="{542F09CC-60B0-404C-A3A1-A7765608658D}">
      <dgm:prSet/>
      <dgm:spPr/>
      <dgm:t>
        <a:bodyPr/>
        <a:lstStyle/>
        <a:p>
          <a:endParaRPr lang="en-IN"/>
        </a:p>
      </dgm:t>
    </dgm:pt>
    <dgm:pt modelId="{B7AB9B6C-D33A-4A9D-B3FC-133B194566B6}" type="sibTrans" cxnId="{542F09CC-60B0-404C-A3A1-A7765608658D}">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3" custScaleX="78197" custScaleY="109896">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3" custScaleY="120278">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1" presStyleCnt="3"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3">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021284C4-AFF1-4B65-97AC-B949464AC728}" type="pres">
      <dgm:prSet presAssocID="{68C2A0DD-A344-47A3-8656-E06810F48F1D}" presName="linNode" presStyleCnt="0"/>
      <dgm:spPr/>
    </dgm:pt>
    <dgm:pt modelId="{C8CA0606-9BD1-4BE3-BA2E-8E9DFA6DCBC4}" type="pres">
      <dgm:prSet presAssocID="{68C2A0DD-A344-47A3-8656-E06810F48F1D}" presName="parentText" presStyleLbl="node1" presStyleIdx="2" presStyleCnt="3" custScaleX="78197">
        <dgm:presLayoutVars>
          <dgm:chMax val="1"/>
          <dgm:bulletEnabled val="1"/>
        </dgm:presLayoutVars>
      </dgm:prSet>
      <dgm:spPr/>
      <dgm:t>
        <a:bodyPr/>
        <a:lstStyle/>
        <a:p>
          <a:endParaRPr lang="en-IN"/>
        </a:p>
      </dgm:t>
    </dgm:pt>
    <dgm:pt modelId="{93297962-1618-4B5B-8072-AD789D2D01FA}" type="pres">
      <dgm:prSet presAssocID="{68C2A0DD-A344-47A3-8656-E06810F48F1D}" presName="descendantText" presStyleLbl="alignAccFollowNode1" presStyleIdx="2" presStyleCnt="3">
        <dgm:presLayoutVars>
          <dgm:bulletEnabled val="1"/>
        </dgm:presLayoutVars>
      </dgm:prSet>
      <dgm:spPr/>
      <dgm:t>
        <a:bodyPr/>
        <a:lstStyle/>
        <a:p>
          <a:endParaRPr lang="en-IN"/>
        </a:p>
      </dgm:t>
    </dgm:pt>
  </dgm:ptLst>
  <dgm:cxnLst>
    <dgm:cxn modelId="{87C90BFD-A02E-4DC5-B429-0AB9AD1C0EE8}" type="presOf" srcId="{7BC14933-A3D4-4273-A858-2571BD6E7DDD}" destId="{8135E01A-6C33-4A7A-B9D8-ACA31F2994E8}" srcOrd="0" destOrd="3" presId="urn:microsoft.com/office/officeart/2005/8/layout/vList5"/>
    <dgm:cxn modelId="{5AF7F605-A49B-4C5E-97F0-9CE6D1DEC375}" srcId="{C13FD98C-809E-4901-B96D-45A4033C685E}" destId="{3A718C60-F121-4779-B45E-34DA1199C829}" srcOrd="1" destOrd="0" parTransId="{AC8C6175-03E2-487A-8E83-44365B24D8C4}" sibTransId="{728BB6C6-4797-4745-9188-EBF76DBFF47C}"/>
    <dgm:cxn modelId="{BEE0DFA4-948D-483C-96C7-779D257F599E}" srcId="{68C2A0DD-A344-47A3-8656-E06810F48F1D}" destId="{57E5538B-CBF6-4454-8758-F85853E40D8C}" srcOrd="1" destOrd="0" parTransId="{D3773778-6C3D-4263-8DF9-F6140D193152}" sibTransId="{F0CB6D2A-094B-45FD-9EA7-EE5C666B5CE8}"/>
    <dgm:cxn modelId="{F9424F4B-4C39-4B38-92BC-0209C985C9D9}" type="presOf" srcId="{7D31AF11-24EA-4C1F-A916-41558395DCB8}" destId="{93297962-1618-4B5B-8072-AD789D2D01FA}" srcOrd="0" destOrd="2" presId="urn:microsoft.com/office/officeart/2005/8/layout/vList5"/>
    <dgm:cxn modelId="{609E6F37-ED99-4743-8588-FA20E0472294}" srcId="{6AE2B2C6-B4B8-47FC-83C0-FEAFD972EC05}" destId="{E4B617AA-5B68-475E-9E13-433537498A35}" srcOrd="0" destOrd="0" parTransId="{8B589E7F-2F06-42D5-BE34-9F820A45CCAE}" sibTransId="{F26BF15C-7C02-4B45-94C1-25DB3FC91A51}"/>
    <dgm:cxn modelId="{68194A16-067D-493B-A0A2-5EAD3CB87DDE}" srcId="{52B3967C-51A4-4906-8995-A74FBB7D84EF}" destId="{6AE2B2C6-B4B8-47FC-83C0-FEAFD972EC05}" srcOrd="1" destOrd="0" parTransId="{9BB20651-4C7F-44E2-9C15-A533587A5090}" sibTransId="{E1B4845E-6756-4E61-B46F-672BA74B8E83}"/>
    <dgm:cxn modelId="{95704969-B9AD-4C02-A08F-CD82ECF1D731}" type="presOf" srcId="{37949617-31C7-45DD-B5FE-2DB31B96AF20}" destId="{B84C2751-E647-4FBD-9F1F-910A01D9B33A}" srcOrd="0" destOrd="2" presId="urn:microsoft.com/office/officeart/2005/8/layout/vList5"/>
    <dgm:cxn modelId="{E617A329-4FA6-4988-B376-150956D2C36A}" srcId="{68C2A0DD-A344-47A3-8656-E06810F48F1D}" destId="{9387EE87-BBD5-4B73-97A4-D6E5F1163944}" srcOrd="3" destOrd="0" parTransId="{A691F0A8-1E1A-47D0-8C53-51F697A51DC2}" sibTransId="{0D199E8D-1A18-46E5-90BB-7E2ED10CD095}"/>
    <dgm:cxn modelId="{3B80E9B5-B6F5-4D47-9B90-5620FB640441}" srcId="{6AE2B2C6-B4B8-47FC-83C0-FEAFD972EC05}" destId="{FB52742C-2784-4B9E-9E7D-F80AE5F2055B}" srcOrd="2" destOrd="0" parTransId="{1535302B-D600-4B0F-9FA7-C57B0B13BD49}" sibTransId="{B324E0F9-05E1-4AD9-83FF-A259EB10B452}"/>
    <dgm:cxn modelId="{C2FDF585-9AFF-491F-8189-E9DE9292BACA}" type="presOf" srcId="{3A718C60-F121-4779-B45E-34DA1199C829}" destId="{B84C2751-E647-4FBD-9F1F-910A01D9B33A}" srcOrd="0" destOrd="1" presId="urn:microsoft.com/office/officeart/2005/8/layout/vList5"/>
    <dgm:cxn modelId="{18C49AA5-6CB0-403B-989C-9A32A391A3D2}" srcId="{52B3967C-51A4-4906-8995-A74FBB7D84EF}" destId="{68C2A0DD-A344-47A3-8656-E06810F48F1D}" srcOrd="2" destOrd="0" parTransId="{B305CE9F-166F-4F03-BD70-E7E02D54994D}" sibTransId="{94E9683D-520E-4678-B8EA-5DBA9F3F8FE1}"/>
    <dgm:cxn modelId="{535A68CF-870B-4028-93A4-1E5D615802D4}" srcId="{C13FD98C-809E-4901-B96D-45A4033C685E}" destId="{3EAF9889-2C36-4913-8D6B-90C24DAA32E9}" srcOrd="0" destOrd="0" parTransId="{1A59415B-91C2-4F58-8250-9C6E775F1EC1}" sibTransId="{14F2BEB8-C2F4-4716-952B-E8B985322562}"/>
    <dgm:cxn modelId="{D3A2D67B-7DE0-44DC-AC4E-4048AD6543BA}" srcId="{68C2A0DD-A344-47A3-8656-E06810F48F1D}" destId="{7D31AF11-24EA-4C1F-A916-41558395DCB8}" srcOrd="2" destOrd="0" parTransId="{00BBF725-D1FB-4A0C-AA5E-06E5EC53D496}" sibTransId="{6A17CE31-5472-4059-BA46-D84E71A8ADF8}"/>
    <dgm:cxn modelId="{C32AB278-582F-4A7C-884A-3A7837EBB745}" type="presOf" srcId="{9387EE87-BBD5-4B73-97A4-D6E5F1163944}" destId="{93297962-1618-4B5B-8072-AD789D2D01FA}" srcOrd="0" destOrd="3" presId="urn:microsoft.com/office/officeart/2005/8/layout/vList5"/>
    <dgm:cxn modelId="{D9879E89-8E88-4E28-BA4D-7297DA040E99}" type="presOf" srcId="{62C80A62-B390-4967-8A0F-2674A5104D59}" destId="{8135E01A-6C33-4A7A-B9D8-ACA31F2994E8}" srcOrd="0" destOrd="1" presId="urn:microsoft.com/office/officeart/2005/8/layout/vList5"/>
    <dgm:cxn modelId="{98CBCFF7-8A68-482C-A0EF-22407B9D7EF9}" type="presOf" srcId="{57E5538B-CBF6-4454-8758-F85853E40D8C}" destId="{93297962-1618-4B5B-8072-AD789D2D01FA}" srcOrd="0" destOrd="1" presId="urn:microsoft.com/office/officeart/2005/8/layout/vList5"/>
    <dgm:cxn modelId="{E1D1FE9B-0E74-4B24-BFDA-78EF38F386CC}" type="presOf" srcId="{E8E8D942-0458-42A2-988F-709880FB3C12}" destId="{93297962-1618-4B5B-8072-AD789D2D01FA}" srcOrd="0" destOrd="0" presId="urn:microsoft.com/office/officeart/2005/8/layout/vList5"/>
    <dgm:cxn modelId="{98A9B91B-4945-4E0F-A765-2971D4757A17}" type="presOf" srcId="{3EAF9889-2C36-4913-8D6B-90C24DAA32E9}" destId="{B84C2751-E647-4FBD-9F1F-910A01D9B33A}" srcOrd="0" destOrd="0" presId="urn:microsoft.com/office/officeart/2005/8/layout/vList5"/>
    <dgm:cxn modelId="{D7A815A3-6A55-499E-B491-0BD29ED5921C}" srcId="{6AE2B2C6-B4B8-47FC-83C0-FEAFD972EC05}" destId="{62C80A62-B390-4967-8A0F-2674A5104D59}" srcOrd="1" destOrd="0" parTransId="{26CA711D-A8DC-404E-BD65-69621057D4FB}" sibTransId="{D16308B9-719C-4191-A1E7-B23271260D1E}"/>
    <dgm:cxn modelId="{9109C764-93ED-4961-9A5D-E9E3D0D3B47B}" srcId="{68C2A0DD-A344-47A3-8656-E06810F48F1D}" destId="{E8E8D942-0458-42A2-988F-709880FB3C12}" srcOrd="0" destOrd="0" parTransId="{4AB96FBE-A07E-48BF-A654-16BD5E48E990}" sibTransId="{0881DBD3-C2B2-43C1-BFF4-A5590CD733E3}"/>
    <dgm:cxn modelId="{5909C20E-10DD-420D-BA46-905229D2BBD2}" type="presOf" srcId="{E4B617AA-5B68-475E-9E13-433537498A35}" destId="{8135E01A-6C33-4A7A-B9D8-ACA31F2994E8}" srcOrd="0" destOrd="0" presId="urn:microsoft.com/office/officeart/2005/8/layout/vList5"/>
    <dgm:cxn modelId="{5CC0D3C2-725B-4E6C-ACB0-5509EC85E87F}" type="presOf" srcId="{52B3967C-51A4-4906-8995-A74FBB7D84EF}" destId="{C04D6EAB-3C64-404B-971D-643AF7141170}" srcOrd="0" destOrd="0" presId="urn:microsoft.com/office/officeart/2005/8/layout/vList5"/>
    <dgm:cxn modelId="{E0A723B6-5ED8-48E7-B716-60B88E7901B6}" type="presOf" srcId="{FB52742C-2784-4B9E-9E7D-F80AE5F2055B}" destId="{8135E01A-6C33-4A7A-B9D8-ACA31F2994E8}" srcOrd="0" destOrd="2" presId="urn:microsoft.com/office/officeart/2005/8/layout/vList5"/>
    <dgm:cxn modelId="{8EB47E8C-B1B6-44DF-A027-EBF66420745A}" type="presOf" srcId="{68C2A0DD-A344-47A3-8656-E06810F48F1D}" destId="{C8CA0606-9BD1-4BE3-BA2E-8E9DFA6DCBC4}" srcOrd="0" destOrd="0"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542F09CC-60B0-404C-A3A1-A7765608658D}" srcId="{C13FD98C-809E-4901-B96D-45A4033C685E}" destId="{37949617-31C7-45DD-B5FE-2DB31B96AF20}" srcOrd="2" destOrd="0" parTransId="{11C2965F-F247-48D9-8691-CED834380409}" sibTransId="{B7AB9B6C-D33A-4A9D-B3FC-133B194566B6}"/>
    <dgm:cxn modelId="{A397DC52-DA16-450A-8C11-7A76405064B3}" type="presOf" srcId="{6AE2B2C6-B4B8-47FC-83C0-FEAFD972EC05}" destId="{26C545F1-89C2-4975-B7E3-07D0239C297D}" srcOrd="0" destOrd="0" presId="urn:microsoft.com/office/officeart/2005/8/layout/vList5"/>
    <dgm:cxn modelId="{377545A1-C364-4E48-AAF5-CF56BA3C3E2D}" srcId="{6AE2B2C6-B4B8-47FC-83C0-FEAFD972EC05}" destId="{7BC14933-A3D4-4273-A858-2571BD6E7DDD}" srcOrd="3" destOrd="0" parTransId="{B4AE8E67-B614-4AD3-80C7-B93E7BD4E1B8}" sibTransId="{DD22B54F-65A9-4C18-9D40-FE33A78B1083}"/>
    <dgm:cxn modelId="{60911FBB-0487-4C63-A992-E56E6586B63F}" type="presOf" srcId="{C13FD98C-809E-4901-B96D-45A4033C685E}" destId="{EC716B16-A604-45A9-8E11-1FDE74F63F45}" srcOrd="0" destOrd="0" presId="urn:microsoft.com/office/officeart/2005/8/layout/vList5"/>
    <dgm:cxn modelId="{A203DFEB-B1E3-4BAB-B2AB-558C81C86662}" type="presParOf" srcId="{C04D6EAB-3C64-404B-971D-643AF7141170}" destId="{75E9EF14-4DD6-4BC1-B418-887F4A85A036}" srcOrd="0" destOrd="0" presId="urn:microsoft.com/office/officeart/2005/8/layout/vList5"/>
    <dgm:cxn modelId="{50E2738F-09FE-4295-8771-53122D8A6E37}" type="presParOf" srcId="{75E9EF14-4DD6-4BC1-B418-887F4A85A036}" destId="{EC716B16-A604-45A9-8E11-1FDE74F63F45}" srcOrd="0" destOrd="0" presId="urn:microsoft.com/office/officeart/2005/8/layout/vList5"/>
    <dgm:cxn modelId="{6A88619D-BFDD-4735-8EAB-98D13BF8B43F}" type="presParOf" srcId="{75E9EF14-4DD6-4BC1-B418-887F4A85A036}" destId="{B84C2751-E647-4FBD-9F1F-910A01D9B33A}" srcOrd="1" destOrd="0" presId="urn:microsoft.com/office/officeart/2005/8/layout/vList5"/>
    <dgm:cxn modelId="{E22AD05A-B215-45E0-A58F-1EB97FAB05FE}" type="presParOf" srcId="{C04D6EAB-3C64-404B-971D-643AF7141170}" destId="{DCBC2276-C7C7-4775-89F6-0A061A531BC5}" srcOrd="1" destOrd="0" presId="urn:microsoft.com/office/officeart/2005/8/layout/vList5"/>
    <dgm:cxn modelId="{E4B83A7C-1A4F-47EC-A5F8-0A736FF42686}" type="presParOf" srcId="{C04D6EAB-3C64-404B-971D-643AF7141170}" destId="{B314A34B-8F38-4F55-A047-7648261F83D2}" srcOrd="2" destOrd="0" presId="urn:microsoft.com/office/officeart/2005/8/layout/vList5"/>
    <dgm:cxn modelId="{DE4344F4-ABDB-4E81-A7DA-FA8C02C2A267}" type="presParOf" srcId="{B314A34B-8F38-4F55-A047-7648261F83D2}" destId="{26C545F1-89C2-4975-B7E3-07D0239C297D}" srcOrd="0" destOrd="0" presId="urn:microsoft.com/office/officeart/2005/8/layout/vList5"/>
    <dgm:cxn modelId="{49E55A60-817E-4221-8447-66F073F9F1BE}" type="presParOf" srcId="{B314A34B-8F38-4F55-A047-7648261F83D2}" destId="{8135E01A-6C33-4A7A-B9D8-ACA31F2994E8}" srcOrd="1" destOrd="0" presId="urn:microsoft.com/office/officeart/2005/8/layout/vList5"/>
    <dgm:cxn modelId="{1D622C45-979F-4332-8396-D6258F2BF549}" type="presParOf" srcId="{C04D6EAB-3C64-404B-971D-643AF7141170}" destId="{ACA7C17D-AA2A-4340-8C27-0D846EE7EFB5}" srcOrd="3" destOrd="0" presId="urn:microsoft.com/office/officeart/2005/8/layout/vList5"/>
    <dgm:cxn modelId="{5F1BB248-8C5F-46C0-8DB1-74BF2B0F626A}" type="presParOf" srcId="{C04D6EAB-3C64-404B-971D-643AF7141170}" destId="{021284C4-AFF1-4B65-97AC-B949464AC728}" srcOrd="4" destOrd="0" presId="urn:microsoft.com/office/officeart/2005/8/layout/vList5"/>
    <dgm:cxn modelId="{8E872ADF-525E-4B9F-813A-788557134305}" type="presParOf" srcId="{021284C4-AFF1-4B65-97AC-B949464AC728}" destId="{C8CA0606-9BD1-4BE3-BA2E-8E9DFA6DCBC4}" srcOrd="0" destOrd="0" presId="urn:microsoft.com/office/officeart/2005/8/layout/vList5"/>
    <dgm:cxn modelId="{705A5A89-B5D8-4F32-8446-ED1CE0557676}" type="presParOf" srcId="{021284C4-AFF1-4B65-97AC-B949464AC728}" destId="{93297962-1618-4B5B-8072-AD789D2D01FA}"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6AE2B2C6-B4B8-47FC-83C0-FEAFD972EC05}">
      <dgm:prSet phldrT="[Text]"/>
      <dgm:spPr/>
      <dgm:t>
        <a:bodyPr/>
        <a:lstStyle/>
        <a:p>
          <a:r>
            <a:rPr lang="en-IN" dirty="0" smtClean="0">
              <a:solidFill>
                <a:schemeClr val="bg1"/>
              </a:solidFill>
              <a:latin typeface="Arial" pitchFamily="34" charset="0"/>
              <a:cs typeface="Arial" pitchFamily="34" charset="0"/>
            </a:rPr>
            <a:t>Power Utilization of electric vehicle</a:t>
          </a:r>
          <a:endParaRPr lang="en-IN" dirty="0">
            <a:latin typeface="Arial" pitchFamily="34" charset="0"/>
            <a:cs typeface="Arial" pitchFamily="34" charset="0"/>
          </a:endParaRPr>
        </a:p>
      </dgm:t>
    </dgm:pt>
    <dgm:pt modelId="{9BB20651-4C7F-44E2-9C15-A533587A5090}" type="parTrans" cxnId="{68194A16-067D-493B-A0A2-5EAD3CB87DDE}">
      <dgm:prSet/>
      <dgm:spPr/>
      <dgm:t>
        <a:bodyPr/>
        <a:lstStyle/>
        <a:p>
          <a:endParaRPr lang="en-IN"/>
        </a:p>
      </dgm:t>
    </dgm:pt>
    <dgm:pt modelId="{E1B4845E-6756-4E61-B46F-672BA74B8E83}" type="sibTrans" cxnId="{68194A16-067D-493B-A0A2-5EAD3CB87DDE}">
      <dgm:prSet/>
      <dgm:spPr/>
      <dgm:t>
        <a:bodyPr/>
        <a:lstStyle/>
        <a:p>
          <a:endParaRPr lang="en-IN"/>
        </a:p>
      </dgm:t>
    </dgm:pt>
    <dgm:pt modelId="{E4B617AA-5B68-475E-9E13-433537498A35}">
      <dgm:prSet phldrT="[Text]" custT="1"/>
      <dgm:spPr/>
      <dgm:t>
        <a:bodyPr/>
        <a:lstStyle/>
        <a:p>
          <a:r>
            <a:rPr lang="en-IN" sz="1400" b="0" i="0" dirty="0" smtClean="0">
              <a:latin typeface="Arial" pitchFamily="34" charset="0"/>
              <a:cs typeface="Arial" pitchFamily="34" charset="0"/>
            </a:rPr>
            <a:t>EP2853434</a:t>
          </a:r>
          <a:endParaRPr lang="en-IN" sz="1400" b="0" dirty="0">
            <a:solidFill>
              <a:schemeClr val="tx1"/>
            </a:solidFill>
            <a:latin typeface="Arial" pitchFamily="34" charset="0"/>
            <a:cs typeface="Arial" pitchFamily="34" charset="0"/>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5BBA2DDA-DE9C-4F61-8145-E219930F567E}">
      <dgm:prSet phldrT="[Text]"/>
      <dgm:spPr/>
      <dgm:t>
        <a:bodyPr/>
        <a:lstStyle/>
        <a:p>
          <a:r>
            <a:rPr lang="en-IN" b="0" i="0" u="none" dirty="0" smtClean="0">
              <a:latin typeface="Arial" pitchFamily="34" charset="0"/>
              <a:cs typeface="Arial" pitchFamily="34" charset="0"/>
            </a:rPr>
            <a:t>Electric vehicle design &amp; control</a:t>
          </a:r>
          <a:endParaRPr lang="en-IN" dirty="0">
            <a:latin typeface="Arial" pitchFamily="34" charset="0"/>
            <a:cs typeface="Arial" pitchFamily="34" charset="0"/>
          </a:endParaRPr>
        </a:p>
      </dgm:t>
    </dgm:pt>
    <dgm:pt modelId="{4DDAB3FC-89FD-4FFB-AF95-F3BD0C20B58F}" type="parTrans" cxnId="{3EF1BD7E-FEC9-4ABA-8AAB-DC85B0CDCDC8}">
      <dgm:prSet/>
      <dgm:spPr/>
      <dgm:t>
        <a:bodyPr/>
        <a:lstStyle/>
        <a:p>
          <a:endParaRPr lang="en-IN"/>
        </a:p>
      </dgm:t>
    </dgm:pt>
    <dgm:pt modelId="{3553BAC9-ADE3-4D8F-BA3D-636ADCCDC055}" type="sibTrans" cxnId="{3EF1BD7E-FEC9-4ABA-8AAB-DC85B0CDCDC8}">
      <dgm:prSet/>
      <dgm:spPr/>
      <dgm:t>
        <a:bodyPr/>
        <a:lstStyle/>
        <a:p>
          <a:endParaRPr lang="en-IN"/>
        </a:p>
      </dgm:t>
    </dgm:pt>
    <dgm:pt modelId="{C93462AE-CF4A-4B55-ADAB-4660DBDDEA39}">
      <dgm:prSet phldrT="[Text]" custT="1"/>
      <dgm:spPr/>
      <dgm:t>
        <a:bodyPr/>
        <a:lstStyle/>
        <a:p>
          <a:r>
            <a:rPr lang="en-IN" sz="1400" b="0" i="0" dirty="0" smtClean="0">
              <a:latin typeface="Arial" pitchFamily="34" charset="0"/>
              <a:cs typeface="Arial" pitchFamily="34" charset="0"/>
            </a:rPr>
            <a:t>EP2383141</a:t>
          </a:r>
          <a:endParaRPr lang="en-IN" sz="1400" b="0" dirty="0">
            <a:solidFill>
              <a:schemeClr val="tx1"/>
            </a:solidFill>
            <a:latin typeface="Arial" pitchFamily="34" charset="0"/>
            <a:cs typeface="Arial" pitchFamily="34" charset="0"/>
          </a:endParaRPr>
        </a:p>
      </dgm:t>
    </dgm:pt>
    <dgm:pt modelId="{4FFF7C7A-C80E-43AE-8C91-3B3E0B6C1C54}" type="parTrans" cxnId="{2E221837-881E-4ACA-8068-0CE142B0D738}">
      <dgm:prSet/>
      <dgm:spPr/>
      <dgm:t>
        <a:bodyPr/>
        <a:lstStyle/>
        <a:p>
          <a:endParaRPr lang="en-IN"/>
        </a:p>
      </dgm:t>
    </dgm:pt>
    <dgm:pt modelId="{95231611-C348-45A8-8154-EEB9F7713272}" type="sibTrans" cxnId="{2E221837-881E-4ACA-8068-0CE142B0D738}">
      <dgm:prSet/>
      <dgm:spPr/>
      <dgm:t>
        <a:bodyPr/>
        <a:lstStyle/>
        <a:p>
          <a:endParaRPr lang="en-IN"/>
        </a:p>
      </dgm:t>
    </dgm:pt>
    <dgm:pt modelId="{C8856A3D-DF5C-48D6-86B6-10A28F6EF221}">
      <dgm:prSet phldrT="[Text]" custT="1"/>
      <dgm:spPr/>
      <dgm:t>
        <a:bodyPr/>
        <a:lstStyle/>
        <a:p>
          <a:endParaRPr lang="en-IN" sz="1400" b="0" dirty="0">
            <a:solidFill>
              <a:schemeClr val="tx1"/>
            </a:solidFill>
            <a:latin typeface="Arial" pitchFamily="34" charset="0"/>
            <a:cs typeface="Arial" pitchFamily="34" charset="0"/>
          </a:endParaRPr>
        </a:p>
      </dgm:t>
    </dgm:pt>
    <dgm:pt modelId="{1C7CECC1-FCD2-48C2-96B2-73F053393B66}" type="parTrans" cxnId="{CB54AD28-0E05-444F-9E17-EA92779A0BA4}">
      <dgm:prSet/>
      <dgm:spPr/>
      <dgm:t>
        <a:bodyPr/>
        <a:lstStyle/>
        <a:p>
          <a:endParaRPr lang="en-IN"/>
        </a:p>
      </dgm:t>
    </dgm:pt>
    <dgm:pt modelId="{635BD782-BA8B-41FC-8B4C-FFBF85CF5FDE}" type="sibTrans" cxnId="{CB54AD28-0E05-444F-9E17-EA92779A0BA4}">
      <dgm:prSet/>
      <dgm:spPr/>
      <dgm:t>
        <a:bodyPr/>
        <a:lstStyle/>
        <a:p>
          <a:endParaRPr lang="en-IN"/>
        </a:p>
      </dgm:t>
    </dgm:pt>
    <dgm:pt modelId="{E218BEC1-A388-4C71-B699-C1BFF2DAB674}">
      <dgm:prSet phldrT="[Text]" custT="1"/>
      <dgm:spPr/>
      <dgm:t>
        <a:bodyPr/>
        <a:lstStyle/>
        <a:p>
          <a:r>
            <a:rPr lang="en-IN" sz="1400" b="0" i="0" dirty="0" smtClean="0">
              <a:latin typeface="Arial" pitchFamily="34" charset="0"/>
              <a:cs typeface="Arial" pitchFamily="34" charset="0"/>
            </a:rPr>
            <a:t>US2015239405</a:t>
          </a:r>
          <a:endParaRPr lang="en-IN" sz="1400" b="0" dirty="0">
            <a:solidFill>
              <a:schemeClr val="tx1"/>
            </a:solidFill>
            <a:latin typeface="Arial" pitchFamily="34" charset="0"/>
            <a:cs typeface="Arial" pitchFamily="34" charset="0"/>
          </a:endParaRPr>
        </a:p>
      </dgm:t>
    </dgm:pt>
    <dgm:pt modelId="{BB7C49D1-EC40-45D8-83AE-E484F575445C}" type="parTrans" cxnId="{3558FF34-76F3-4A33-9903-109F42673F4F}">
      <dgm:prSet/>
      <dgm:spPr/>
      <dgm:t>
        <a:bodyPr/>
        <a:lstStyle/>
        <a:p>
          <a:endParaRPr lang="en-IN"/>
        </a:p>
      </dgm:t>
    </dgm:pt>
    <dgm:pt modelId="{55836A07-D9B8-4203-B0D8-644BBECDC59B}" type="sibTrans" cxnId="{3558FF34-76F3-4A33-9903-109F42673F4F}">
      <dgm:prSet/>
      <dgm:spPr/>
      <dgm:t>
        <a:bodyPr/>
        <a:lstStyle/>
        <a:p>
          <a:endParaRPr lang="en-IN"/>
        </a:p>
      </dgm:t>
    </dgm:pt>
    <dgm:pt modelId="{A35E5AB2-6121-4252-A545-4D935C59DE36}">
      <dgm:prSet phldrT="[Text]" custT="1"/>
      <dgm:spPr/>
      <dgm:t>
        <a:bodyPr/>
        <a:lstStyle/>
        <a:p>
          <a:r>
            <a:rPr lang="en-IN" sz="1400" b="0" i="0" dirty="0" smtClean="0">
              <a:latin typeface="Arial" pitchFamily="34" charset="0"/>
              <a:cs typeface="Arial" pitchFamily="34" charset="0"/>
            </a:rPr>
            <a:t>WO2014057538</a:t>
          </a:r>
          <a:endParaRPr lang="en-IN" sz="1400" b="0" dirty="0">
            <a:solidFill>
              <a:schemeClr val="tx1"/>
            </a:solidFill>
            <a:latin typeface="Arial" pitchFamily="34" charset="0"/>
            <a:cs typeface="Arial" pitchFamily="34" charset="0"/>
          </a:endParaRPr>
        </a:p>
      </dgm:t>
    </dgm:pt>
    <dgm:pt modelId="{859176EA-9A1C-4A7E-856E-AEDF699FF8EF}" type="parTrans" cxnId="{7033A484-9FC1-4668-BE0B-0CA072E11F5B}">
      <dgm:prSet/>
      <dgm:spPr/>
      <dgm:t>
        <a:bodyPr/>
        <a:lstStyle/>
        <a:p>
          <a:endParaRPr lang="en-IN"/>
        </a:p>
      </dgm:t>
    </dgm:pt>
    <dgm:pt modelId="{8BC2F822-B89C-46F9-A9E5-8D71C45A9D78}" type="sibTrans" cxnId="{7033A484-9FC1-4668-BE0B-0CA072E11F5B}">
      <dgm:prSet/>
      <dgm:spPr/>
      <dgm:t>
        <a:bodyPr/>
        <a:lstStyle/>
        <a:p>
          <a:endParaRPr lang="en-IN"/>
        </a:p>
      </dgm:t>
    </dgm:pt>
    <dgm:pt modelId="{823B0B88-05D9-411B-8BEF-48AA2080FE5C}">
      <dgm:prSet phldrT="[Text]" custT="1"/>
      <dgm:spPr/>
      <dgm:t>
        <a:bodyPr/>
        <a:lstStyle/>
        <a:p>
          <a:r>
            <a:rPr lang="en-IN" sz="1400" b="0" i="0" dirty="0" smtClean="0">
              <a:latin typeface="Arial" pitchFamily="34" charset="0"/>
              <a:cs typeface="Arial" pitchFamily="34" charset="0"/>
            </a:rPr>
            <a:t>US2014062398</a:t>
          </a:r>
          <a:endParaRPr lang="en-IN" sz="1400" b="0" dirty="0">
            <a:solidFill>
              <a:schemeClr val="tx1"/>
            </a:solidFill>
            <a:latin typeface="Arial" pitchFamily="34" charset="0"/>
            <a:cs typeface="Arial" pitchFamily="34" charset="0"/>
          </a:endParaRPr>
        </a:p>
      </dgm:t>
    </dgm:pt>
    <dgm:pt modelId="{79130588-581F-4EC9-8A70-269B122DC87E}" type="parTrans" cxnId="{92CF86C8-00F0-442F-B0E6-D66B55189421}">
      <dgm:prSet/>
      <dgm:spPr/>
      <dgm:t>
        <a:bodyPr/>
        <a:lstStyle/>
        <a:p>
          <a:endParaRPr lang="en-IN"/>
        </a:p>
      </dgm:t>
    </dgm:pt>
    <dgm:pt modelId="{10684469-CAF2-459C-B098-F19F9EEE3E54}" type="sibTrans" cxnId="{92CF86C8-00F0-442F-B0E6-D66B55189421}">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0" presStyleCnt="2"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0" presStyleCnt="2">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57549A40-98A7-4998-88DB-14C356FD4F7B}" type="pres">
      <dgm:prSet presAssocID="{5BBA2DDA-DE9C-4F61-8145-E219930F567E}" presName="linNode" presStyleCnt="0"/>
      <dgm:spPr/>
    </dgm:pt>
    <dgm:pt modelId="{19B7446C-B03B-4ED2-AE9A-26C6B9F1CBEC}" type="pres">
      <dgm:prSet presAssocID="{5BBA2DDA-DE9C-4F61-8145-E219930F567E}" presName="parentText" presStyleLbl="node1" presStyleIdx="1" presStyleCnt="2" custScaleX="78197">
        <dgm:presLayoutVars>
          <dgm:chMax val="1"/>
          <dgm:bulletEnabled val="1"/>
        </dgm:presLayoutVars>
      </dgm:prSet>
      <dgm:spPr/>
      <dgm:t>
        <a:bodyPr/>
        <a:lstStyle/>
        <a:p>
          <a:endParaRPr lang="en-IN"/>
        </a:p>
      </dgm:t>
    </dgm:pt>
    <dgm:pt modelId="{9CA03945-CC9A-4B7B-90D8-2EDF34157B6F}" type="pres">
      <dgm:prSet presAssocID="{5BBA2DDA-DE9C-4F61-8145-E219930F567E}" presName="descendantText" presStyleLbl="alignAccFollowNode1" presStyleIdx="1" presStyleCnt="2">
        <dgm:presLayoutVars>
          <dgm:bulletEnabled val="1"/>
        </dgm:presLayoutVars>
      </dgm:prSet>
      <dgm:spPr/>
      <dgm:t>
        <a:bodyPr/>
        <a:lstStyle/>
        <a:p>
          <a:endParaRPr lang="en-IN"/>
        </a:p>
      </dgm:t>
    </dgm:pt>
  </dgm:ptLst>
  <dgm:cxnLst>
    <dgm:cxn modelId="{7033A484-9FC1-4668-BE0B-0CA072E11F5B}" srcId="{6AE2B2C6-B4B8-47FC-83C0-FEAFD972EC05}" destId="{A35E5AB2-6121-4252-A545-4D935C59DE36}" srcOrd="1" destOrd="0" parTransId="{859176EA-9A1C-4A7E-856E-AEDF699FF8EF}" sibTransId="{8BC2F822-B89C-46F9-A9E5-8D71C45A9D78}"/>
    <dgm:cxn modelId="{209FA5AF-FB9A-4242-B374-5DE884B7FFB5}" type="presOf" srcId="{6AE2B2C6-B4B8-47FC-83C0-FEAFD972EC05}" destId="{26C545F1-89C2-4975-B7E3-07D0239C297D}" srcOrd="0" destOrd="0" presId="urn:microsoft.com/office/officeart/2005/8/layout/vList5"/>
    <dgm:cxn modelId="{3558FF34-76F3-4A33-9903-109F42673F4F}" srcId="{5BBA2DDA-DE9C-4F61-8145-E219930F567E}" destId="{E218BEC1-A388-4C71-B699-C1BFF2DAB674}" srcOrd="1" destOrd="0" parTransId="{BB7C49D1-EC40-45D8-83AE-E484F575445C}" sibTransId="{55836A07-D9B8-4203-B0D8-644BBECDC59B}"/>
    <dgm:cxn modelId="{AE3A133A-A109-4096-A10F-A26BA1BF23AF}" type="presOf" srcId="{C93462AE-CF4A-4B55-ADAB-4660DBDDEA39}" destId="{9CA03945-CC9A-4B7B-90D8-2EDF34157B6F}" srcOrd="0" destOrd="0" presId="urn:microsoft.com/office/officeart/2005/8/layout/vList5"/>
    <dgm:cxn modelId="{92CF86C8-00F0-442F-B0E6-D66B55189421}" srcId="{6AE2B2C6-B4B8-47FC-83C0-FEAFD972EC05}" destId="{823B0B88-05D9-411B-8BEF-48AA2080FE5C}" srcOrd="2" destOrd="0" parTransId="{79130588-581F-4EC9-8A70-269B122DC87E}" sibTransId="{10684469-CAF2-459C-B098-F19F9EEE3E54}"/>
    <dgm:cxn modelId="{609E6F37-ED99-4743-8588-FA20E0472294}" srcId="{6AE2B2C6-B4B8-47FC-83C0-FEAFD972EC05}" destId="{E4B617AA-5B68-475E-9E13-433537498A35}" srcOrd="0" destOrd="0" parTransId="{8B589E7F-2F06-42D5-BE34-9F820A45CCAE}" sibTransId="{F26BF15C-7C02-4B45-94C1-25DB3FC91A51}"/>
    <dgm:cxn modelId="{2E221837-881E-4ACA-8068-0CE142B0D738}" srcId="{5BBA2DDA-DE9C-4F61-8145-E219930F567E}" destId="{C93462AE-CF4A-4B55-ADAB-4660DBDDEA39}" srcOrd="0" destOrd="0" parTransId="{4FFF7C7A-C80E-43AE-8C91-3B3E0B6C1C54}" sibTransId="{95231611-C348-45A8-8154-EEB9F7713272}"/>
    <dgm:cxn modelId="{CA666AD0-55E8-45E4-B5E3-6BEC63F4627F}" type="presOf" srcId="{E4B617AA-5B68-475E-9E13-433537498A35}" destId="{8135E01A-6C33-4A7A-B9D8-ACA31F2994E8}" srcOrd="0" destOrd="0" presId="urn:microsoft.com/office/officeart/2005/8/layout/vList5"/>
    <dgm:cxn modelId="{FD325CC1-4DBC-4E78-9125-3E5B46076311}" type="presOf" srcId="{52B3967C-51A4-4906-8995-A74FBB7D84EF}" destId="{C04D6EAB-3C64-404B-971D-643AF7141170}" srcOrd="0" destOrd="0" presId="urn:microsoft.com/office/officeart/2005/8/layout/vList5"/>
    <dgm:cxn modelId="{5266B43B-5B37-4BA1-9505-0145593B4AC4}" type="presOf" srcId="{5BBA2DDA-DE9C-4F61-8145-E219930F567E}" destId="{19B7446C-B03B-4ED2-AE9A-26C6B9F1CBEC}" srcOrd="0" destOrd="0" presId="urn:microsoft.com/office/officeart/2005/8/layout/vList5"/>
    <dgm:cxn modelId="{CB54AD28-0E05-444F-9E17-EA92779A0BA4}" srcId="{5BBA2DDA-DE9C-4F61-8145-E219930F567E}" destId="{C8856A3D-DF5C-48D6-86B6-10A28F6EF221}" srcOrd="2" destOrd="0" parTransId="{1C7CECC1-FCD2-48C2-96B2-73F053393B66}" sibTransId="{635BD782-BA8B-41FC-8B4C-FFBF85CF5FDE}"/>
    <dgm:cxn modelId="{68194A16-067D-493B-A0A2-5EAD3CB87DDE}" srcId="{52B3967C-51A4-4906-8995-A74FBB7D84EF}" destId="{6AE2B2C6-B4B8-47FC-83C0-FEAFD972EC05}" srcOrd="0" destOrd="0" parTransId="{9BB20651-4C7F-44E2-9C15-A533587A5090}" sibTransId="{E1B4845E-6756-4E61-B46F-672BA74B8E83}"/>
    <dgm:cxn modelId="{466DC1F7-AFA6-483A-B214-BB8AF28B2625}" type="presOf" srcId="{823B0B88-05D9-411B-8BEF-48AA2080FE5C}" destId="{8135E01A-6C33-4A7A-B9D8-ACA31F2994E8}" srcOrd="0" destOrd="2" presId="urn:microsoft.com/office/officeart/2005/8/layout/vList5"/>
    <dgm:cxn modelId="{33E6F18A-ECB6-4999-859F-20FA5D4ED990}" type="presOf" srcId="{A35E5AB2-6121-4252-A545-4D935C59DE36}" destId="{8135E01A-6C33-4A7A-B9D8-ACA31F2994E8}" srcOrd="0" destOrd="1" presId="urn:microsoft.com/office/officeart/2005/8/layout/vList5"/>
    <dgm:cxn modelId="{B6FB5B69-49E3-4E69-BD84-AED924653A84}" type="presOf" srcId="{E218BEC1-A388-4C71-B699-C1BFF2DAB674}" destId="{9CA03945-CC9A-4B7B-90D8-2EDF34157B6F}" srcOrd="0" destOrd="1" presId="urn:microsoft.com/office/officeart/2005/8/layout/vList5"/>
    <dgm:cxn modelId="{3EF1BD7E-FEC9-4ABA-8AAB-DC85B0CDCDC8}" srcId="{52B3967C-51A4-4906-8995-A74FBB7D84EF}" destId="{5BBA2DDA-DE9C-4F61-8145-E219930F567E}" srcOrd="1" destOrd="0" parTransId="{4DDAB3FC-89FD-4FFB-AF95-F3BD0C20B58F}" sibTransId="{3553BAC9-ADE3-4D8F-BA3D-636ADCCDC055}"/>
    <dgm:cxn modelId="{161F282C-51CF-437C-823D-20C87B2DA206}" type="presOf" srcId="{C8856A3D-DF5C-48D6-86B6-10A28F6EF221}" destId="{9CA03945-CC9A-4B7B-90D8-2EDF34157B6F}" srcOrd="0" destOrd="2" presId="urn:microsoft.com/office/officeart/2005/8/layout/vList5"/>
    <dgm:cxn modelId="{A3DE1049-0A7A-4284-9371-503AC65BA380}" type="presParOf" srcId="{C04D6EAB-3C64-404B-971D-643AF7141170}" destId="{B314A34B-8F38-4F55-A047-7648261F83D2}" srcOrd="0" destOrd="0" presId="urn:microsoft.com/office/officeart/2005/8/layout/vList5"/>
    <dgm:cxn modelId="{28B02928-E3BE-4615-BD54-20B025F41526}" type="presParOf" srcId="{B314A34B-8F38-4F55-A047-7648261F83D2}" destId="{26C545F1-89C2-4975-B7E3-07D0239C297D}" srcOrd="0" destOrd="0" presId="urn:microsoft.com/office/officeart/2005/8/layout/vList5"/>
    <dgm:cxn modelId="{EDDF16F0-8E8C-4FDF-85A6-9F78E9EE24BC}" type="presParOf" srcId="{B314A34B-8F38-4F55-A047-7648261F83D2}" destId="{8135E01A-6C33-4A7A-B9D8-ACA31F2994E8}" srcOrd="1" destOrd="0" presId="urn:microsoft.com/office/officeart/2005/8/layout/vList5"/>
    <dgm:cxn modelId="{298EA713-F1B1-44FE-954C-B1D6A0D23BF0}" type="presParOf" srcId="{C04D6EAB-3C64-404B-971D-643AF7141170}" destId="{ACA7C17D-AA2A-4340-8C27-0D846EE7EFB5}" srcOrd="1" destOrd="0" presId="urn:microsoft.com/office/officeart/2005/8/layout/vList5"/>
    <dgm:cxn modelId="{6AA01578-0FE8-4150-844E-7BF31CBFD35D}" type="presParOf" srcId="{C04D6EAB-3C64-404B-971D-643AF7141170}" destId="{57549A40-98A7-4998-88DB-14C356FD4F7B}" srcOrd="2" destOrd="0" presId="urn:microsoft.com/office/officeart/2005/8/layout/vList5"/>
    <dgm:cxn modelId="{6EE0F36B-4A7E-4740-AC6B-98C5E60FD3A1}" type="presParOf" srcId="{57549A40-98A7-4998-88DB-14C356FD4F7B}" destId="{19B7446C-B03B-4ED2-AE9A-26C6B9F1CBEC}" srcOrd="0" destOrd="0" presId="urn:microsoft.com/office/officeart/2005/8/layout/vList5"/>
    <dgm:cxn modelId="{27E343CE-982E-45FE-9B2C-0B19A39DBCA8}" type="presParOf" srcId="{57549A40-98A7-4998-88DB-14C356FD4F7B}" destId="{9CA03945-CC9A-4B7B-90D8-2EDF34157B6F}"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6AE2B2C6-B4B8-47FC-83C0-FEAFD972EC05}">
      <dgm:prSet phldrT="[Text]"/>
      <dgm:spPr/>
      <dgm:t>
        <a:bodyPr/>
        <a:lstStyle/>
        <a:p>
          <a:r>
            <a:rPr lang="en-IN" dirty="0" smtClean="0">
              <a:solidFill>
                <a:schemeClr val="bg1"/>
              </a:solidFill>
              <a:latin typeface="Arial" pitchFamily="34" charset="0"/>
              <a:cs typeface="Arial" pitchFamily="34" charset="0"/>
            </a:rPr>
            <a:t>Power Utilization of electric vehicle</a:t>
          </a:r>
          <a:endParaRPr lang="en-IN" dirty="0">
            <a:latin typeface="Arial" pitchFamily="34" charset="0"/>
            <a:cs typeface="Arial" pitchFamily="34" charset="0"/>
          </a:endParaRPr>
        </a:p>
      </dgm:t>
    </dgm:pt>
    <dgm:pt modelId="{9BB20651-4C7F-44E2-9C15-A533587A5090}" type="parTrans" cxnId="{68194A16-067D-493B-A0A2-5EAD3CB87DDE}">
      <dgm:prSet/>
      <dgm:spPr/>
      <dgm:t>
        <a:bodyPr/>
        <a:lstStyle/>
        <a:p>
          <a:endParaRPr lang="en-IN"/>
        </a:p>
      </dgm:t>
    </dgm:pt>
    <dgm:pt modelId="{E1B4845E-6756-4E61-B46F-672BA74B8E83}" type="sibTrans" cxnId="{68194A16-067D-493B-A0A2-5EAD3CB87DDE}">
      <dgm:prSet/>
      <dgm:spPr/>
      <dgm:t>
        <a:bodyPr/>
        <a:lstStyle/>
        <a:p>
          <a:endParaRPr lang="en-IN"/>
        </a:p>
      </dgm:t>
    </dgm:pt>
    <dgm:pt modelId="{E4B617AA-5B68-475E-9E13-433537498A35}">
      <dgm:prSet phldrT="[Text]" custT="1"/>
      <dgm:spPr/>
      <dgm:t>
        <a:bodyPr/>
        <a:lstStyle/>
        <a:p>
          <a:r>
            <a:rPr lang="en-IN" sz="1400" b="0" i="0" dirty="0" smtClean="0">
              <a:latin typeface="Arial" pitchFamily="34" charset="0"/>
              <a:cs typeface="Arial" pitchFamily="34" charset="0"/>
            </a:rPr>
            <a:t>US2012187887</a:t>
          </a:r>
          <a:endParaRPr lang="en-IN" sz="1400" b="0" dirty="0">
            <a:solidFill>
              <a:schemeClr val="tx1"/>
            </a:solidFill>
            <a:latin typeface="Arial" pitchFamily="34" charset="0"/>
            <a:cs typeface="Arial" pitchFamily="34" charset="0"/>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5BBA2DDA-DE9C-4F61-8145-E219930F567E}">
      <dgm:prSet phldrT="[Text]"/>
      <dgm:spPr/>
      <dgm:t>
        <a:bodyPr/>
        <a:lstStyle/>
        <a:p>
          <a:r>
            <a:rPr lang="en-IN" b="0" i="0" u="none" dirty="0" smtClean="0">
              <a:latin typeface="Arial" pitchFamily="34" charset="0"/>
              <a:cs typeface="Arial" pitchFamily="34" charset="0"/>
            </a:rPr>
            <a:t>Electric vehicle design &amp; control</a:t>
          </a:r>
          <a:endParaRPr lang="en-IN" dirty="0">
            <a:latin typeface="Arial" pitchFamily="34" charset="0"/>
            <a:cs typeface="Arial" pitchFamily="34" charset="0"/>
          </a:endParaRPr>
        </a:p>
      </dgm:t>
    </dgm:pt>
    <dgm:pt modelId="{4DDAB3FC-89FD-4FFB-AF95-F3BD0C20B58F}" type="parTrans" cxnId="{3EF1BD7E-FEC9-4ABA-8AAB-DC85B0CDCDC8}">
      <dgm:prSet/>
      <dgm:spPr/>
      <dgm:t>
        <a:bodyPr/>
        <a:lstStyle/>
        <a:p>
          <a:endParaRPr lang="en-IN"/>
        </a:p>
      </dgm:t>
    </dgm:pt>
    <dgm:pt modelId="{3553BAC9-ADE3-4D8F-BA3D-636ADCCDC055}" type="sibTrans" cxnId="{3EF1BD7E-FEC9-4ABA-8AAB-DC85B0CDCDC8}">
      <dgm:prSet/>
      <dgm:spPr/>
      <dgm:t>
        <a:bodyPr/>
        <a:lstStyle/>
        <a:p>
          <a:endParaRPr lang="en-IN"/>
        </a:p>
      </dgm:t>
    </dgm:pt>
    <dgm:pt modelId="{C93462AE-CF4A-4B55-ADAB-4660DBDDEA39}">
      <dgm:prSet phldrT="[Text]" custT="1"/>
      <dgm:spPr/>
      <dgm:t>
        <a:bodyPr/>
        <a:lstStyle/>
        <a:p>
          <a:r>
            <a:rPr lang="en-IN" sz="1400" b="0" i="0" dirty="0" smtClean="0">
              <a:latin typeface="Arial" pitchFamily="34" charset="0"/>
              <a:cs typeface="Arial" pitchFamily="34" charset="0"/>
            </a:rPr>
            <a:t>US2003085677</a:t>
          </a:r>
          <a:endParaRPr lang="en-IN" sz="1400" b="0" dirty="0">
            <a:solidFill>
              <a:schemeClr val="tx1"/>
            </a:solidFill>
            <a:latin typeface="Arial" pitchFamily="34" charset="0"/>
            <a:cs typeface="Arial" pitchFamily="34" charset="0"/>
          </a:endParaRPr>
        </a:p>
      </dgm:t>
    </dgm:pt>
    <dgm:pt modelId="{4FFF7C7A-C80E-43AE-8C91-3B3E0B6C1C54}" type="parTrans" cxnId="{2E221837-881E-4ACA-8068-0CE142B0D738}">
      <dgm:prSet/>
      <dgm:spPr/>
      <dgm:t>
        <a:bodyPr/>
        <a:lstStyle/>
        <a:p>
          <a:endParaRPr lang="en-IN"/>
        </a:p>
      </dgm:t>
    </dgm:pt>
    <dgm:pt modelId="{95231611-C348-45A8-8154-EEB9F7713272}" type="sibTrans" cxnId="{2E221837-881E-4ACA-8068-0CE142B0D738}">
      <dgm:prSet/>
      <dgm:spPr/>
      <dgm:t>
        <a:bodyPr/>
        <a:lstStyle/>
        <a:p>
          <a:endParaRPr lang="en-IN"/>
        </a:p>
      </dgm:t>
    </dgm:pt>
    <dgm:pt modelId="{C8856A3D-DF5C-48D6-86B6-10A28F6EF221}">
      <dgm:prSet phldrT="[Text]" custT="1"/>
      <dgm:spPr/>
      <dgm:t>
        <a:bodyPr/>
        <a:lstStyle/>
        <a:p>
          <a:endParaRPr lang="en-IN" sz="1400" b="0" dirty="0">
            <a:solidFill>
              <a:schemeClr val="tx1"/>
            </a:solidFill>
            <a:latin typeface="Arial" pitchFamily="34" charset="0"/>
            <a:cs typeface="Arial" pitchFamily="34" charset="0"/>
          </a:endParaRPr>
        </a:p>
      </dgm:t>
    </dgm:pt>
    <dgm:pt modelId="{1C7CECC1-FCD2-48C2-96B2-73F053393B66}" type="parTrans" cxnId="{CB54AD28-0E05-444F-9E17-EA92779A0BA4}">
      <dgm:prSet/>
      <dgm:spPr/>
      <dgm:t>
        <a:bodyPr/>
        <a:lstStyle/>
        <a:p>
          <a:endParaRPr lang="en-IN"/>
        </a:p>
      </dgm:t>
    </dgm:pt>
    <dgm:pt modelId="{635BD782-BA8B-41FC-8B4C-FFBF85CF5FDE}" type="sibTrans" cxnId="{CB54AD28-0E05-444F-9E17-EA92779A0BA4}">
      <dgm:prSet/>
      <dgm:spPr/>
      <dgm:t>
        <a:bodyPr/>
        <a:lstStyle/>
        <a:p>
          <a:endParaRPr lang="en-IN"/>
        </a:p>
      </dgm:t>
    </dgm:pt>
    <dgm:pt modelId="{47759C8D-1CDD-4BC2-9477-D41B822EB52D}">
      <dgm:prSet phldrT="[Text]" custT="1"/>
      <dgm:spPr/>
      <dgm:t>
        <a:bodyPr/>
        <a:lstStyle/>
        <a:p>
          <a:r>
            <a:rPr lang="en-IN" sz="1400" b="0" i="0" dirty="0" smtClean="0">
              <a:latin typeface="Arial" pitchFamily="34" charset="0"/>
              <a:cs typeface="Arial" pitchFamily="34" charset="0"/>
            </a:rPr>
            <a:t>US2012004798</a:t>
          </a:r>
          <a:endParaRPr lang="en-IN" sz="1400" b="0" dirty="0">
            <a:solidFill>
              <a:schemeClr val="tx1"/>
            </a:solidFill>
            <a:latin typeface="Arial" pitchFamily="34" charset="0"/>
            <a:cs typeface="Arial" pitchFamily="34" charset="0"/>
          </a:endParaRPr>
        </a:p>
      </dgm:t>
    </dgm:pt>
    <dgm:pt modelId="{DF08D0EA-2CD2-4C0B-9358-F3BF194D810A}" type="parTrans" cxnId="{2760F206-7C7E-4F93-B9F2-05DD8652054F}">
      <dgm:prSet/>
      <dgm:spPr/>
      <dgm:t>
        <a:bodyPr/>
        <a:lstStyle/>
        <a:p>
          <a:endParaRPr lang="en-IN"/>
        </a:p>
      </dgm:t>
    </dgm:pt>
    <dgm:pt modelId="{F6CED637-B7CC-46FF-87F6-5BAC19CBC7FA}" type="sibTrans" cxnId="{2760F206-7C7E-4F93-B9F2-05DD8652054F}">
      <dgm:prSet/>
      <dgm:spPr/>
      <dgm:t>
        <a:bodyPr/>
        <a:lstStyle/>
        <a:p>
          <a:endParaRPr lang="en-IN"/>
        </a:p>
      </dgm:t>
    </dgm:pt>
    <dgm:pt modelId="{CD370C98-E2F9-48C1-9458-EBDCE94F2C2B}">
      <dgm:prSet phldrT="[Text]" custT="1"/>
      <dgm:spPr/>
      <dgm:t>
        <a:bodyPr/>
        <a:lstStyle/>
        <a:p>
          <a:r>
            <a:rPr lang="en-IN" sz="1400" b="0" i="0" dirty="0" smtClean="0">
              <a:latin typeface="Arial" pitchFamily="34" charset="0"/>
              <a:cs typeface="Arial" pitchFamily="34" charset="0"/>
            </a:rPr>
            <a:t>EP2613420</a:t>
          </a:r>
          <a:endParaRPr lang="en-IN" sz="1400" b="0" dirty="0">
            <a:solidFill>
              <a:schemeClr val="tx1"/>
            </a:solidFill>
            <a:latin typeface="Arial" pitchFamily="34" charset="0"/>
            <a:cs typeface="Arial" pitchFamily="34" charset="0"/>
          </a:endParaRPr>
        </a:p>
      </dgm:t>
    </dgm:pt>
    <dgm:pt modelId="{B2053DA2-3141-4AF6-82CD-A0DD9D52993C}" type="parTrans" cxnId="{D8E15A89-70B4-42DC-B930-F9ACD9B1F904}">
      <dgm:prSet/>
      <dgm:spPr/>
      <dgm:t>
        <a:bodyPr/>
        <a:lstStyle/>
        <a:p>
          <a:endParaRPr lang="en-IN"/>
        </a:p>
      </dgm:t>
    </dgm:pt>
    <dgm:pt modelId="{1D451578-992F-49EF-B472-D18A9D253870}" type="sibTrans" cxnId="{D8E15A89-70B4-42DC-B930-F9ACD9B1F904}">
      <dgm:prSet/>
      <dgm:spPr/>
      <dgm:t>
        <a:bodyPr/>
        <a:lstStyle/>
        <a:p>
          <a:endParaRPr lang="en-IN"/>
        </a:p>
      </dgm:t>
    </dgm:pt>
    <dgm:pt modelId="{A3DA710B-478E-4C70-98BF-A43580A1C096}">
      <dgm:prSet phldrT="[Text]" custT="1"/>
      <dgm:spPr/>
      <dgm:t>
        <a:bodyPr/>
        <a:lstStyle/>
        <a:p>
          <a:r>
            <a:rPr lang="en-IN" sz="1400" b="0" i="0" dirty="0" smtClean="0">
              <a:latin typeface="Arial" pitchFamily="34" charset="0"/>
              <a:cs typeface="Arial" pitchFamily="34" charset="0"/>
            </a:rPr>
            <a:t>EP1598230</a:t>
          </a:r>
          <a:endParaRPr lang="en-IN" sz="1400" b="0" dirty="0">
            <a:solidFill>
              <a:schemeClr val="tx1"/>
            </a:solidFill>
            <a:latin typeface="Arial" pitchFamily="34" charset="0"/>
            <a:cs typeface="Arial" pitchFamily="34" charset="0"/>
          </a:endParaRPr>
        </a:p>
      </dgm:t>
    </dgm:pt>
    <dgm:pt modelId="{642338A9-54A7-435E-826D-273F3381BC95}" type="parTrans" cxnId="{36E70112-06CA-46C3-AC60-F94A263DB9F3}">
      <dgm:prSet/>
      <dgm:spPr/>
      <dgm:t>
        <a:bodyPr/>
        <a:lstStyle/>
        <a:p>
          <a:endParaRPr lang="en-IN"/>
        </a:p>
      </dgm:t>
    </dgm:pt>
    <dgm:pt modelId="{48A8DF3C-EE4D-426D-8FAE-3605694FFFEB}" type="sibTrans" cxnId="{36E70112-06CA-46C3-AC60-F94A263DB9F3}">
      <dgm:prSet/>
      <dgm:spPr/>
      <dgm:t>
        <a:bodyPr/>
        <a:lstStyle/>
        <a:p>
          <a:endParaRPr lang="en-IN"/>
        </a:p>
      </dgm:t>
    </dgm:pt>
    <dgm:pt modelId="{59FA3284-EC88-470D-980E-AFC36894E813}">
      <dgm:prSet phldrT="[Text]" custT="1"/>
      <dgm:spPr/>
      <dgm:t>
        <a:bodyPr/>
        <a:lstStyle/>
        <a:p>
          <a:r>
            <a:rPr lang="en-IN" sz="1400" b="0" i="0" dirty="0" smtClean="0">
              <a:latin typeface="Arial" pitchFamily="34" charset="0"/>
              <a:cs typeface="Arial" pitchFamily="34" charset="0"/>
            </a:rPr>
            <a:t>US2011288705</a:t>
          </a:r>
          <a:endParaRPr lang="en-IN" sz="1400" b="0" dirty="0">
            <a:solidFill>
              <a:schemeClr val="tx1"/>
            </a:solidFill>
            <a:latin typeface="Arial" pitchFamily="34" charset="0"/>
            <a:cs typeface="Arial" pitchFamily="34" charset="0"/>
          </a:endParaRPr>
        </a:p>
      </dgm:t>
    </dgm:pt>
    <dgm:pt modelId="{B1DB009B-2AF4-4B95-8829-C6D953226C1C}" type="parTrans" cxnId="{A31E0D61-464B-438E-9781-D6FA62F68979}">
      <dgm:prSet/>
      <dgm:spPr/>
      <dgm:t>
        <a:bodyPr/>
        <a:lstStyle/>
        <a:p>
          <a:endParaRPr lang="en-IN"/>
        </a:p>
      </dgm:t>
    </dgm:pt>
    <dgm:pt modelId="{9CDCE554-CA09-475B-A88A-1A36ACB13529}" type="sibTrans" cxnId="{A31E0D61-464B-438E-9781-D6FA62F68979}">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0" presStyleCnt="2"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0" presStyleCnt="2">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57549A40-98A7-4998-88DB-14C356FD4F7B}" type="pres">
      <dgm:prSet presAssocID="{5BBA2DDA-DE9C-4F61-8145-E219930F567E}" presName="linNode" presStyleCnt="0"/>
      <dgm:spPr/>
    </dgm:pt>
    <dgm:pt modelId="{19B7446C-B03B-4ED2-AE9A-26C6B9F1CBEC}" type="pres">
      <dgm:prSet presAssocID="{5BBA2DDA-DE9C-4F61-8145-E219930F567E}" presName="parentText" presStyleLbl="node1" presStyleIdx="1" presStyleCnt="2" custScaleX="78197">
        <dgm:presLayoutVars>
          <dgm:chMax val="1"/>
          <dgm:bulletEnabled val="1"/>
        </dgm:presLayoutVars>
      </dgm:prSet>
      <dgm:spPr/>
      <dgm:t>
        <a:bodyPr/>
        <a:lstStyle/>
        <a:p>
          <a:endParaRPr lang="en-IN"/>
        </a:p>
      </dgm:t>
    </dgm:pt>
    <dgm:pt modelId="{9CA03945-CC9A-4B7B-90D8-2EDF34157B6F}" type="pres">
      <dgm:prSet presAssocID="{5BBA2DDA-DE9C-4F61-8145-E219930F567E}" presName="descendantText" presStyleLbl="alignAccFollowNode1" presStyleIdx="1" presStyleCnt="2">
        <dgm:presLayoutVars>
          <dgm:bulletEnabled val="1"/>
        </dgm:presLayoutVars>
      </dgm:prSet>
      <dgm:spPr/>
      <dgm:t>
        <a:bodyPr/>
        <a:lstStyle/>
        <a:p>
          <a:endParaRPr lang="en-IN"/>
        </a:p>
      </dgm:t>
    </dgm:pt>
  </dgm:ptLst>
  <dgm:cxnLst>
    <dgm:cxn modelId="{3EF1BD7E-FEC9-4ABA-8AAB-DC85B0CDCDC8}" srcId="{52B3967C-51A4-4906-8995-A74FBB7D84EF}" destId="{5BBA2DDA-DE9C-4F61-8145-E219930F567E}" srcOrd="1" destOrd="0" parTransId="{4DDAB3FC-89FD-4FFB-AF95-F3BD0C20B58F}" sibTransId="{3553BAC9-ADE3-4D8F-BA3D-636ADCCDC055}"/>
    <dgm:cxn modelId="{F994EA96-2FF2-4705-9D13-25D952D978DE}" type="presOf" srcId="{5BBA2DDA-DE9C-4F61-8145-E219930F567E}" destId="{19B7446C-B03B-4ED2-AE9A-26C6B9F1CBEC}" srcOrd="0" destOrd="0" presId="urn:microsoft.com/office/officeart/2005/8/layout/vList5"/>
    <dgm:cxn modelId="{68194A16-067D-493B-A0A2-5EAD3CB87DDE}" srcId="{52B3967C-51A4-4906-8995-A74FBB7D84EF}" destId="{6AE2B2C6-B4B8-47FC-83C0-FEAFD972EC05}" srcOrd="0" destOrd="0" parTransId="{9BB20651-4C7F-44E2-9C15-A533587A5090}" sibTransId="{E1B4845E-6756-4E61-B46F-672BA74B8E83}"/>
    <dgm:cxn modelId="{A31E0D61-464B-438E-9781-D6FA62F68979}" srcId="{5BBA2DDA-DE9C-4F61-8145-E219930F567E}" destId="{59FA3284-EC88-470D-980E-AFC36894E813}" srcOrd="2" destOrd="0" parTransId="{B1DB009B-2AF4-4B95-8829-C6D953226C1C}" sibTransId="{9CDCE554-CA09-475B-A88A-1A36ACB13529}"/>
    <dgm:cxn modelId="{ED2C387C-E167-40B8-A642-070F60A5EED8}" type="presOf" srcId="{59FA3284-EC88-470D-980E-AFC36894E813}" destId="{9CA03945-CC9A-4B7B-90D8-2EDF34157B6F}" srcOrd="0" destOrd="2" presId="urn:microsoft.com/office/officeart/2005/8/layout/vList5"/>
    <dgm:cxn modelId="{0F456569-2182-4A30-A95E-90C44A982DDB}" type="presOf" srcId="{C8856A3D-DF5C-48D6-86B6-10A28F6EF221}" destId="{9CA03945-CC9A-4B7B-90D8-2EDF34157B6F}" srcOrd="0" destOrd="3" presId="urn:microsoft.com/office/officeart/2005/8/layout/vList5"/>
    <dgm:cxn modelId="{C075D93B-833F-4CF7-96F9-65AD4BF1195E}" type="presOf" srcId="{E4B617AA-5B68-475E-9E13-433537498A35}" destId="{8135E01A-6C33-4A7A-B9D8-ACA31F2994E8}" srcOrd="0" destOrd="0" presId="urn:microsoft.com/office/officeart/2005/8/layout/vList5"/>
    <dgm:cxn modelId="{16C4ABB9-D4E6-407F-8D91-698953B1B042}" type="presOf" srcId="{47759C8D-1CDD-4BC2-9477-D41B822EB52D}" destId="{8135E01A-6C33-4A7A-B9D8-ACA31F2994E8}" srcOrd="0" destOrd="1" presId="urn:microsoft.com/office/officeart/2005/8/layout/vList5"/>
    <dgm:cxn modelId="{45DD04AA-113A-4FA3-873F-E0C7EEF424F9}" type="presOf" srcId="{C93462AE-CF4A-4B55-ADAB-4660DBDDEA39}" destId="{9CA03945-CC9A-4B7B-90D8-2EDF34157B6F}" srcOrd="0" destOrd="0" presId="urn:microsoft.com/office/officeart/2005/8/layout/vList5"/>
    <dgm:cxn modelId="{2760F206-7C7E-4F93-B9F2-05DD8652054F}" srcId="{6AE2B2C6-B4B8-47FC-83C0-FEAFD972EC05}" destId="{47759C8D-1CDD-4BC2-9477-D41B822EB52D}" srcOrd="1" destOrd="0" parTransId="{DF08D0EA-2CD2-4C0B-9358-F3BF194D810A}" sibTransId="{F6CED637-B7CC-46FF-87F6-5BAC19CBC7FA}"/>
    <dgm:cxn modelId="{34F69C4C-0EFE-497F-99A6-43C63B9AE1D1}" type="presOf" srcId="{A3DA710B-478E-4C70-98BF-A43580A1C096}" destId="{9CA03945-CC9A-4B7B-90D8-2EDF34157B6F}" srcOrd="0" destOrd="1" presId="urn:microsoft.com/office/officeart/2005/8/layout/vList5"/>
    <dgm:cxn modelId="{D8E15A89-70B4-42DC-B930-F9ACD9B1F904}" srcId="{6AE2B2C6-B4B8-47FC-83C0-FEAFD972EC05}" destId="{CD370C98-E2F9-48C1-9458-EBDCE94F2C2B}" srcOrd="2" destOrd="0" parTransId="{B2053DA2-3141-4AF6-82CD-A0DD9D52993C}" sibTransId="{1D451578-992F-49EF-B472-D18A9D253870}"/>
    <dgm:cxn modelId="{2E221837-881E-4ACA-8068-0CE142B0D738}" srcId="{5BBA2DDA-DE9C-4F61-8145-E219930F567E}" destId="{C93462AE-CF4A-4B55-ADAB-4660DBDDEA39}" srcOrd="0" destOrd="0" parTransId="{4FFF7C7A-C80E-43AE-8C91-3B3E0B6C1C54}" sibTransId="{95231611-C348-45A8-8154-EEB9F7713272}"/>
    <dgm:cxn modelId="{36E70112-06CA-46C3-AC60-F94A263DB9F3}" srcId="{5BBA2DDA-DE9C-4F61-8145-E219930F567E}" destId="{A3DA710B-478E-4C70-98BF-A43580A1C096}" srcOrd="1" destOrd="0" parTransId="{642338A9-54A7-435E-826D-273F3381BC95}" sibTransId="{48A8DF3C-EE4D-426D-8FAE-3605694FFFEB}"/>
    <dgm:cxn modelId="{F045B18E-19FE-4C72-8A61-2AB6B62C8882}" type="presOf" srcId="{52B3967C-51A4-4906-8995-A74FBB7D84EF}" destId="{C04D6EAB-3C64-404B-971D-643AF7141170}" srcOrd="0" destOrd="0" presId="urn:microsoft.com/office/officeart/2005/8/layout/vList5"/>
    <dgm:cxn modelId="{8C1137FF-32B8-416F-8E3B-371E857B70D5}" type="presOf" srcId="{CD370C98-E2F9-48C1-9458-EBDCE94F2C2B}" destId="{8135E01A-6C33-4A7A-B9D8-ACA31F2994E8}" srcOrd="0" destOrd="2" presId="urn:microsoft.com/office/officeart/2005/8/layout/vList5"/>
    <dgm:cxn modelId="{CB54AD28-0E05-444F-9E17-EA92779A0BA4}" srcId="{5BBA2DDA-DE9C-4F61-8145-E219930F567E}" destId="{C8856A3D-DF5C-48D6-86B6-10A28F6EF221}" srcOrd="3" destOrd="0" parTransId="{1C7CECC1-FCD2-48C2-96B2-73F053393B66}" sibTransId="{635BD782-BA8B-41FC-8B4C-FFBF85CF5FDE}"/>
    <dgm:cxn modelId="{609E6F37-ED99-4743-8588-FA20E0472294}" srcId="{6AE2B2C6-B4B8-47FC-83C0-FEAFD972EC05}" destId="{E4B617AA-5B68-475E-9E13-433537498A35}" srcOrd="0" destOrd="0" parTransId="{8B589E7F-2F06-42D5-BE34-9F820A45CCAE}" sibTransId="{F26BF15C-7C02-4B45-94C1-25DB3FC91A51}"/>
    <dgm:cxn modelId="{3A5B9F1D-E3AE-4758-A26A-EFAC384625C9}" type="presOf" srcId="{6AE2B2C6-B4B8-47FC-83C0-FEAFD972EC05}" destId="{26C545F1-89C2-4975-B7E3-07D0239C297D}" srcOrd="0" destOrd="0" presId="urn:microsoft.com/office/officeart/2005/8/layout/vList5"/>
    <dgm:cxn modelId="{2295CD7E-1AFF-4655-8D5D-99F71A53FE9C}" type="presParOf" srcId="{C04D6EAB-3C64-404B-971D-643AF7141170}" destId="{B314A34B-8F38-4F55-A047-7648261F83D2}" srcOrd="0" destOrd="0" presId="urn:microsoft.com/office/officeart/2005/8/layout/vList5"/>
    <dgm:cxn modelId="{ABC82DD4-AE94-422A-A9D4-EF31264BE042}" type="presParOf" srcId="{B314A34B-8F38-4F55-A047-7648261F83D2}" destId="{26C545F1-89C2-4975-B7E3-07D0239C297D}" srcOrd="0" destOrd="0" presId="urn:microsoft.com/office/officeart/2005/8/layout/vList5"/>
    <dgm:cxn modelId="{335B84B5-4311-4130-9CE4-AA62BE1C1451}" type="presParOf" srcId="{B314A34B-8F38-4F55-A047-7648261F83D2}" destId="{8135E01A-6C33-4A7A-B9D8-ACA31F2994E8}" srcOrd="1" destOrd="0" presId="urn:microsoft.com/office/officeart/2005/8/layout/vList5"/>
    <dgm:cxn modelId="{256B93FE-CADC-4A71-86DD-20EC3686018B}" type="presParOf" srcId="{C04D6EAB-3C64-404B-971D-643AF7141170}" destId="{ACA7C17D-AA2A-4340-8C27-0D846EE7EFB5}" srcOrd="1" destOrd="0" presId="urn:microsoft.com/office/officeart/2005/8/layout/vList5"/>
    <dgm:cxn modelId="{4B9A31B7-C6D3-4486-AD6E-49933244F935}" type="presParOf" srcId="{C04D6EAB-3C64-404B-971D-643AF7141170}" destId="{57549A40-98A7-4998-88DB-14C356FD4F7B}" srcOrd="2" destOrd="0" presId="urn:microsoft.com/office/officeart/2005/8/layout/vList5"/>
    <dgm:cxn modelId="{E1325524-4D89-4953-B78B-D5CD1A2FCFB5}" type="presParOf" srcId="{57549A40-98A7-4998-88DB-14C356FD4F7B}" destId="{19B7446C-B03B-4ED2-AE9A-26C6B9F1CBEC}" srcOrd="0" destOrd="0" presId="urn:microsoft.com/office/officeart/2005/8/layout/vList5"/>
    <dgm:cxn modelId="{54EB6DF4-D053-46FC-83D6-1D34D31E3900}" type="presParOf" srcId="{57549A40-98A7-4998-88DB-14C356FD4F7B}" destId="{9CA03945-CC9A-4B7B-90D8-2EDF34157B6F}"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2B3967C-51A4-4906-8995-A74FBB7D84EF}"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C13FD98C-809E-4901-B96D-45A4033C685E}">
      <dgm:prSet phldrT="[Text]"/>
      <dgm:spPr/>
      <dgm:t>
        <a:bodyPr/>
        <a:lstStyle/>
        <a:p>
          <a:r>
            <a:rPr lang="en-IN" b="0" i="0" u="none" dirty="0" smtClean="0">
              <a:latin typeface="Arial" pitchFamily="34" charset="0"/>
              <a:cs typeface="Arial" pitchFamily="34" charset="0"/>
            </a:rPr>
            <a:t>Power Generation in electric vehicle</a:t>
          </a:r>
          <a:endParaRPr lang="en-IN" dirty="0"/>
        </a:p>
      </dgm:t>
    </dgm:pt>
    <dgm:pt modelId="{29CD55D1-7D54-400A-A114-64FDFEF2FFB3}" type="parTrans" cxnId="{855F7C0B-3011-4606-9F5A-7E2E4CAAB339}">
      <dgm:prSet/>
      <dgm:spPr/>
      <dgm:t>
        <a:bodyPr/>
        <a:lstStyle/>
        <a:p>
          <a:endParaRPr lang="en-IN"/>
        </a:p>
      </dgm:t>
    </dgm:pt>
    <dgm:pt modelId="{E51248C6-9405-4545-9BEC-47DE895BE115}" type="sibTrans" cxnId="{855F7C0B-3011-4606-9F5A-7E2E4CAAB339}">
      <dgm:prSet/>
      <dgm:spPr/>
      <dgm:t>
        <a:bodyPr/>
        <a:lstStyle/>
        <a:p>
          <a:endParaRPr lang="en-IN"/>
        </a:p>
      </dgm:t>
    </dgm:pt>
    <dgm:pt modelId="{3EAF9889-2C36-4913-8D6B-90C24DAA32E9}">
      <dgm:prSet phldrT="[Text]" custT="1"/>
      <dgm:spPr/>
      <dgm:t>
        <a:bodyPr/>
        <a:lstStyle/>
        <a:p>
          <a:r>
            <a:rPr lang="en-IN" sz="1400" b="0" i="0" dirty="0" smtClean="0">
              <a:latin typeface="Arial" pitchFamily="34" charset="0"/>
              <a:cs typeface="Arial" pitchFamily="34" charset="0"/>
            </a:rPr>
            <a:t>CN104986045</a:t>
          </a:r>
          <a:endParaRPr lang="en-IN" sz="1400" dirty="0">
            <a:solidFill>
              <a:schemeClr val="tx1"/>
            </a:solidFill>
            <a:latin typeface="Arial" pitchFamily="34" charset="0"/>
            <a:cs typeface="Arial" pitchFamily="34" charset="0"/>
          </a:endParaRPr>
        </a:p>
      </dgm:t>
    </dgm:pt>
    <dgm:pt modelId="{1A59415B-91C2-4F58-8250-9C6E775F1EC1}" type="parTrans" cxnId="{535A68CF-870B-4028-93A4-1E5D615802D4}">
      <dgm:prSet/>
      <dgm:spPr/>
      <dgm:t>
        <a:bodyPr/>
        <a:lstStyle/>
        <a:p>
          <a:endParaRPr lang="en-IN"/>
        </a:p>
      </dgm:t>
    </dgm:pt>
    <dgm:pt modelId="{14F2BEB8-C2F4-4716-952B-E8B985322562}" type="sibTrans" cxnId="{535A68CF-870B-4028-93A4-1E5D615802D4}">
      <dgm:prSet/>
      <dgm:spPr/>
      <dgm:t>
        <a:bodyPr/>
        <a:lstStyle/>
        <a:p>
          <a:endParaRPr lang="en-IN"/>
        </a:p>
      </dgm:t>
    </dgm:pt>
    <dgm:pt modelId="{E4B617AA-5B68-475E-9E13-433537498A35}">
      <dgm:prSet phldrT="[Text]" custT="1"/>
      <dgm:spPr/>
      <dgm:t>
        <a:bodyPr/>
        <a:lstStyle/>
        <a:p>
          <a:r>
            <a:rPr lang="en-IN" sz="1400" b="0" i="0" dirty="0" smtClean="0">
              <a:latin typeface="Arial" pitchFamily="34" charset="0"/>
              <a:cs typeface="Arial" pitchFamily="34" charset="0"/>
            </a:rPr>
            <a:t>CN102185167</a:t>
          </a:r>
          <a:endParaRPr lang="en-IN" sz="1400" b="0" i="0" dirty="0">
            <a:latin typeface="Arial" pitchFamily="34" charset="0"/>
            <a:cs typeface="Arial" pitchFamily="34" charset="0"/>
          </a:endParaRPr>
        </a:p>
      </dgm:t>
    </dgm:pt>
    <dgm:pt modelId="{8B589E7F-2F06-42D5-BE34-9F820A45CCAE}" type="parTrans" cxnId="{609E6F37-ED99-4743-8588-FA20E0472294}">
      <dgm:prSet/>
      <dgm:spPr/>
      <dgm:t>
        <a:bodyPr/>
        <a:lstStyle/>
        <a:p>
          <a:endParaRPr lang="en-IN"/>
        </a:p>
      </dgm:t>
    </dgm:pt>
    <dgm:pt modelId="{F26BF15C-7C02-4B45-94C1-25DB3FC91A51}" type="sibTrans" cxnId="{609E6F37-ED99-4743-8588-FA20E0472294}">
      <dgm:prSet/>
      <dgm:spPr/>
      <dgm:t>
        <a:bodyPr/>
        <a:lstStyle/>
        <a:p>
          <a:endParaRPr lang="en-IN"/>
        </a:p>
      </dgm:t>
    </dgm:pt>
    <dgm:pt modelId="{5BBA2DDA-DE9C-4F61-8145-E219930F567E}">
      <dgm:prSet phldrT="[Text]"/>
      <dgm:spPr/>
      <dgm:t>
        <a:bodyPr/>
        <a:lstStyle/>
        <a:p>
          <a:r>
            <a:rPr lang="en-IN" b="0" i="0" u="none" dirty="0" smtClean="0">
              <a:latin typeface="Arial" pitchFamily="34" charset="0"/>
              <a:cs typeface="Arial" pitchFamily="34" charset="0"/>
            </a:rPr>
            <a:t>Electric vehicle design &amp; control</a:t>
          </a:r>
          <a:endParaRPr lang="en-IN" dirty="0">
            <a:latin typeface="Arial" pitchFamily="34" charset="0"/>
            <a:cs typeface="Arial" pitchFamily="34" charset="0"/>
          </a:endParaRPr>
        </a:p>
      </dgm:t>
    </dgm:pt>
    <dgm:pt modelId="{4DDAB3FC-89FD-4FFB-AF95-F3BD0C20B58F}" type="parTrans" cxnId="{3EF1BD7E-FEC9-4ABA-8AAB-DC85B0CDCDC8}">
      <dgm:prSet/>
      <dgm:spPr/>
      <dgm:t>
        <a:bodyPr/>
        <a:lstStyle/>
        <a:p>
          <a:endParaRPr lang="en-IN"/>
        </a:p>
      </dgm:t>
    </dgm:pt>
    <dgm:pt modelId="{3553BAC9-ADE3-4D8F-BA3D-636ADCCDC055}" type="sibTrans" cxnId="{3EF1BD7E-FEC9-4ABA-8AAB-DC85B0CDCDC8}">
      <dgm:prSet/>
      <dgm:spPr/>
      <dgm:t>
        <a:bodyPr/>
        <a:lstStyle/>
        <a:p>
          <a:endParaRPr lang="en-IN"/>
        </a:p>
      </dgm:t>
    </dgm:pt>
    <dgm:pt modelId="{C93462AE-CF4A-4B55-ADAB-4660DBDDEA39}">
      <dgm:prSet phldrT="[Text]" custT="1"/>
      <dgm:spPr/>
      <dgm:t>
        <a:bodyPr/>
        <a:lstStyle/>
        <a:p>
          <a:r>
            <a:rPr lang="en-IN" sz="1400" b="0" i="0" dirty="0" smtClean="0">
              <a:latin typeface="Arial" pitchFamily="34" charset="0"/>
              <a:cs typeface="Arial" pitchFamily="34" charset="0"/>
            </a:rPr>
            <a:t>CN102610872</a:t>
          </a:r>
          <a:endParaRPr lang="en-IN" sz="1400" dirty="0">
            <a:solidFill>
              <a:schemeClr val="tx1"/>
            </a:solidFill>
            <a:latin typeface="Arial" pitchFamily="34" charset="0"/>
            <a:cs typeface="Arial" pitchFamily="34" charset="0"/>
          </a:endParaRPr>
        </a:p>
      </dgm:t>
    </dgm:pt>
    <dgm:pt modelId="{4FFF7C7A-C80E-43AE-8C91-3B3E0B6C1C54}" type="parTrans" cxnId="{2E221837-881E-4ACA-8068-0CE142B0D738}">
      <dgm:prSet/>
      <dgm:spPr/>
      <dgm:t>
        <a:bodyPr/>
        <a:lstStyle/>
        <a:p>
          <a:endParaRPr lang="en-IN"/>
        </a:p>
      </dgm:t>
    </dgm:pt>
    <dgm:pt modelId="{95231611-C348-45A8-8154-EEB9F7713272}" type="sibTrans" cxnId="{2E221837-881E-4ACA-8068-0CE142B0D738}">
      <dgm:prSet/>
      <dgm:spPr/>
      <dgm:t>
        <a:bodyPr/>
        <a:lstStyle/>
        <a:p>
          <a:endParaRPr lang="en-IN"/>
        </a:p>
      </dgm:t>
    </dgm:pt>
    <dgm:pt modelId="{8B220458-56F0-430C-BAA4-858F514D5801}">
      <dgm:prSet custT="1"/>
      <dgm:spPr/>
      <dgm:t>
        <a:bodyPr/>
        <a:lstStyle/>
        <a:p>
          <a:r>
            <a:rPr lang="en-IN" sz="1400" b="0" i="0" dirty="0" smtClean="0">
              <a:latin typeface="Arial" pitchFamily="34" charset="0"/>
              <a:cs typeface="Arial" pitchFamily="34" charset="0"/>
            </a:rPr>
            <a:t>WO2012083777</a:t>
          </a:r>
          <a:endParaRPr lang="en-IN" sz="1400" b="0" i="0" dirty="0">
            <a:latin typeface="Arial" pitchFamily="34" charset="0"/>
            <a:cs typeface="Arial" pitchFamily="34" charset="0"/>
          </a:endParaRPr>
        </a:p>
      </dgm:t>
    </dgm:pt>
    <dgm:pt modelId="{EAD8D52A-1785-48D8-8BF5-5909F9AF9C20}" type="parTrans" cxnId="{E96519B3-27D9-4034-B712-4FC3EF1648AA}">
      <dgm:prSet/>
      <dgm:spPr/>
      <dgm:t>
        <a:bodyPr/>
        <a:lstStyle/>
        <a:p>
          <a:endParaRPr lang="en-IN"/>
        </a:p>
      </dgm:t>
    </dgm:pt>
    <dgm:pt modelId="{4CCB7E2B-B1E7-48E5-8ED2-2F2825C645FC}" type="sibTrans" cxnId="{E96519B3-27D9-4034-B712-4FC3EF1648AA}">
      <dgm:prSet/>
      <dgm:spPr/>
      <dgm:t>
        <a:bodyPr/>
        <a:lstStyle/>
        <a:p>
          <a:endParaRPr lang="en-IN"/>
        </a:p>
      </dgm:t>
    </dgm:pt>
    <dgm:pt modelId="{6AE2B2C6-B4B8-47FC-83C0-FEAFD972EC05}">
      <dgm:prSet phldrT="[Text]"/>
      <dgm:spPr/>
      <dgm:t>
        <a:bodyPr/>
        <a:lstStyle/>
        <a:p>
          <a:r>
            <a:rPr lang="en-IN" dirty="0" smtClean="0">
              <a:solidFill>
                <a:schemeClr val="bg1"/>
              </a:solidFill>
              <a:latin typeface="Arial" pitchFamily="34" charset="0"/>
              <a:cs typeface="Arial" pitchFamily="34" charset="0"/>
            </a:rPr>
            <a:t>Power Utilization of electric vehicle</a:t>
          </a:r>
          <a:endParaRPr lang="en-IN" dirty="0"/>
        </a:p>
      </dgm:t>
    </dgm:pt>
    <dgm:pt modelId="{E1B4845E-6756-4E61-B46F-672BA74B8E83}" type="sibTrans" cxnId="{68194A16-067D-493B-A0A2-5EAD3CB87DDE}">
      <dgm:prSet/>
      <dgm:spPr/>
      <dgm:t>
        <a:bodyPr/>
        <a:lstStyle/>
        <a:p>
          <a:endParaRPr lang="en-IN"/>
        </a:p>
      </dgm:t>
    </dgm:pt>
    <dgm:pt modelId="{9BB20651-4C7F-44E2-9C15-A533587A5090}" type="parTrans" cxnId="{68194A16-067D-493B-A0A2-5EAD3CB87DDE}">
      <dgm:prSet/>
      <dgm:spPr/>
      <dgm:t>
        <a:bodyPr/>
        <a:lstStyle/>
        <a:p>
          <a:endParaRPr lang="en-IN"/>
        </a:p>
      </dgm:t>
    </dgm:pt>
    <dgm:pt modelId="{3CE1FB4C-50AE-440C-A75A-0A1BEA060F3A}">
      <dgm:prSet custT="1"/>
      <dgm:spPr/>
      <dgm:t>
        <a:bodyPr/>
        <a:lstStyle/>
        <a:p>
          <a:r>
            <a:rPr lang="en-IN" sz="1400" b="0" i="0" dirty="0" smtClean="0">
              <a:latin typeface="Arial" pitchFamily="34" charset="0"/>
              <a:cs typeface="Arial" pitchFamily="34" charset="0"/>
            </a:rPr>
            <a:t>CN102324761</a:t>
          </a:r>
          <a:endParaRPr lang="en-IN" sz="1400" b="0" i="0" dirty="0">
            <a:latin typeface="Arial" pitchFamily="34" charset="0"/>
            <a:cs typeface="Arial" pitchFamily="34" charset="0"/>
          </a:endParaRPr>
        </a:p>
      </dgm:t>
    </dgm:pt>
    <dgm:pt modelId="{3DAD1DA8-5F32-427C-889D-C2B0E0001CA5}" type="parTrans" cxnId="{0905A479-E6A0-4C59-945D-8A47896332AF}">
      <dgm:prSet/>
      <dgm:spPr/>
      <dgm:t>
        <a:bodyPr/>
        <a:lstStyle/>
        <a:p>
          <a:endParaRPr lang="en-IN"/>
        </a:p>
      </dgm:t>
    </dgm:pt>
    <dgm:pt modelId="{F3206193-2374-404B-9591-5EC66D021129}" type="sibTrans" cxnId="{0905A479-E6A0-4C59-945D-8A47896332AF}">
      <dgm:prSet/>
      <dgm:spPr/>
      <dgm:t>
        <a:bodyPr/>
        <a:lstStyle/>
        <a:p>
          <a:endParaRPr lang="en-IN"/>
        </a:p>
      </dgm:t>
    </dgm:pt>
    <dgm:pt modelId="{C04D6EAB-3C64-404B-971D-643AF7141170}" type="pres">
      <dgm:prSet presAssocID="{52B3967C-51A4-4906-8995-A74FBB7D84EF}" presName="Name0" presStyleCnt="0">
        <dgm:presLayoutVars>
          <dgm:dir/>
          <dgm:animLvl val="lvl"/>
          <dgm:resizeHandles val="exact"/>
        </dgm:presLayoutVars>
      </dgm:prSet>
      <dgm:spPr/>
      <dgm:t>
        <a:bodyPr/>
        <a:lstStyle/>
        <a:p>
          <a:endParaRPr lang="en-IN"/>
        </a:p>
      </dgm:t>
    </dgm:pt>
    <dgm:pt modelId="{75E9EF14-4DD6-4BC1-B418-887F4A85A036}" type="pres">
      <dgm:prSet presAssocID="{C13FD98C-809E-4901-B96D-45A4033C685E}" presName="linNode" presStyleCnt="0"/>
      <dgm:spPr/>
    </dgm:pt>
    <dgm:pt modelId="{EC716B16-A604-45A9-8E11-1FDE74F63F45}" type="pres">
      <dgm:prSet presAssocID="{C13FD98C-809E-4901-B96D-45A4033C685E}" presName="parentText" presStyleLbl="node1" presStyleIdx="0" presStyleCnt="3" custScaleX="78197">
        <dgm:presLayoutVars>
          <dgm:chMax val="1"/>
          <dgm:bulletEnabled val="1"/>
        </dgm:presLayoutVars>
      </dgm:prSet>
      <dgm:spPr/>
      <dgm:t>
        <a:bodyPr/>
        <a:lstStyle/>
        <a:p>
          <a:endParaRPr lang="en-IN"/>
        </a:p>
      </dgm:t>
    </dgm:pt>
    <dgm:pt modelId="{B84C2751-E647-4FBD-9F1F-910A01D9B33A}" type="pres">
      <dgm:prSet presAssocID="{C13FD98C-809E-4901-B96D-45A4033C685E}" presName="descendantText" presStyleLbl="alignAccFollowNode1" presStyleIdx="0" presStyleCnt="3">
        <dgm:presLayoutVars>
          <dgm:bulletEnabled val="1"/>
        </dgm:presLayoutVars>
      </dgm:prSet>
      <dgm:spPr/>
      <dgm:t>
        <a:bodyPr/>
        <a:lstStyle/>
        <a:p>
          <a:endParaRPr lang="en-IN"/>
        </a:p>
      </dgm:t>
    </dgm:pt>
    <dgm:pt modelId="{DCBC2276-C7C7-4775-89F6-0A061A531BC5}" type="pres">
      <dgm:prSet presAssocID="{E51248C6-9405-4545-9BEC-47DE895BE115}" presName="sp" presStyleCnt="0"/>
      <dgm:spPr/>
    </dgm:pt>
    <dgm:pt modelId="{B314A34B-8F38-4F55-A047-7648261F83D2}" type="pres">
      <dgm:prSet presAssocID="{6AE2B2C6-B4B8-47FC-83C0-FEAFD972EC05}" presName="linNode" presStyleCnt="0"/>
      <dgm:spPr/>
    </dgm:pt>
    <dgm:pt modelId="{26C545F1-89C2-4975-B7E3-07D0239C297D}" type="pres">
      <dgm:prSet presAssocID="{6AE2B2C6-B4B8-47FC-83C0-FEAFD972EC05}" presName="parentText" presStyleLbl="node1" presStyleIdx="1" presStyleCnt="3" custScaleX="78197">
        <dgm:presLayoutVars>
          <dgm:chMax val="1"/>
          <dgm:bulletEnabled val="1"/>
        </dgm:presLayoutVars>
      </dgm:prSet>
      <dgm:spPr/>
      <dgm:t>
        <a:bodyPr/>
        <a:lstStyle/>
        <a:p>
          <a:endParaRPr lang="en-IN"/>
        </a:p>
      </dgm:t>
    </dgm:pt>
    <dgm:pt modelId="{8135E01A-6C33-4A7A-B9D8-ACA31F2994E8}" type="pres">
      <dgm:prSet presAssocID="{6AE2B2C6-B4B8-47FC-83C0-FEAFD972EC05}" presName="descendantText" presStyleLbl="alignAccFollowNode1" presStyleIdx="1" presStyleCnt="3">
        <dgm:presLayoutVars>
          <dgm:bulletEnabled val="1"/>
        </dgm:presLayoutVars>
      </dgm:prSet>
      <dgm:spPr/>
      <dgm:t>
        <a:bodyPr/>
        <a:lstStyle/>
        <a:p>
          <a:endParaRPr lang="en-IN"/>
        </a:p>
      </dgm:t>
    </dgm:pt>
    <dgm:pt modelId="{ACA7C17D-AA2A-4340-8C27-0D846EE7EFB5}" type="pres">
      <dgm:prSet presAssocID="{E1B4845E-6756-4E61-B46F-672BA74B8E83}" presName="sp" presStyleCnt="0"/>
      <dgm:spPr/>
    </dgm:pt>
    <dgm:pt modelId="{57549A40-98A7-4998-88DB-14C356FD4F7B}" type="pres">
      <dgm:prSet presAssocID="{5BBA2DDA-DE9C-4F61-8145-E219930F567E}" presName="linNode" presStyleCnt="0"/>
      <dgm:spPr/>
    </dgm:pt>
    <dgm:pt modelId="{19B7446C-B03B-4ED2-AE9A-26C6B9F1CBEC}" type="pres">
      <dgm:prSet presAssocID="{5BBA2DDA-DE9C-4F61-8145-E219930F567E}" presName="parentText" presStyleLbl="node1" presStyleIdx="2" presStyleCnt="3" custScaleX="78197">
        <dgm:presLayoutVars>
          <dgm:chMax val="1"/>
          <dgm:bulletEnabled val="1"/>
        </dgm:presLayoutVars>
      </dgm:prSet>
      <dgm:spPr/>
      <dgm:t>
        <a:bodyPr/>
        <a:lstStyle/>
        <a:p>
          <a:endParaRPr lang="en-IN"/>
        </a:p>
      </dgm:t>
    </dgm:pt>
    <dgm:pt modelId="{9CA03945-CC9A-4B7B-90D8-2EDF34157B6F}" type="pres">
      <dgm:prSet presAssocID="{5BBA2DDA-DE9C-4F61-8145-E219930F567E}" presName="descendantText" presStyleLbl="alignAccFollowNode1" presStyleIdx="2" presStyleCnt="3">
        <dgm:presLayoutVars>
          <dgm:bulletEnabled val="1"/>
        </dgm:presLayoutVars>
      </dgm:prSet>
      <dgm:spPr/>
      <dgm:t>
        <a:bodyPr/>
        <a:lstStyle/>
        <a:p>
          <a:endParaRPr lang="en-IN"/>
        </a:p>
      </dgm:t>
    </dgm:pt>
  </dgm:ptLst>
  <dgm:cxnLst>
    <dgm:cxn modelId="{3EF1BD7E-FEC9-4ABA-8AAB-DC85B0CDCDC8}" srcId="{52B3967C-51A4-4906-8995-A74FBB7D84EF}" destId="{5BBA2DDA-DE9C-4F61-8145-E219930F567E}" srcOrd="2" destOrd="0" parTransId="{4DDAB3FC-89FD-4FFB-AF95-F3BD0C20B58F}" sibTransId="{3553BAC9-ADE3-4D8F-BA3D-636ADCCDC055}"/>
    <dgm:cxn modelId="{68194A16-067D-493B-A0A2-5EAD3CB87DDE}" srcId="{52B3967C-51A4-4906-8995-A74FBB7D84EF}" destId="{6AE2B2C6-B4B8-47FC-83C0-FEAFD972EC05}" srcOrd="1" destOrd="0" parTransId="{9BB20651-4C7F-44E2-9C15-A533587A5090}" sibTransId="{E1B4845E-6756-4E61-B46F-672BA74B8E83}"/>
    <dgm:cxn modelId="{E96519B3-27D9-4034-B712-4FC3EF1648AA}" srcId="{6AE2B2C6-B4B8-47FC-83C0-FEAFD972EC05}" destId="{8B220458-56F0-430C-BAA4-858F514D5801}" srcOrd="1" destOrd="0" parTransId="{EAD8D52A-1785-48D8-8BF5-5909F9AF9C20}" sibTransId="{4CCB7E2B-B1E7-48E5-8ED2-2F2825C645FC}"/>
    <dgm:cxn modelId="{121EA9EF-0D93-4E8D-8DE5-FAD9E57A4DF3}" type="presOf" srcId="{3EAF9889-2C36-4913-8D6B-90C24DAA32E9}" destId="{B84C2751-E647-4FBD-9F1F-910A01D9B33A}" srcOrd="0" destOrd="0" presId="urn:microsoft.com/office/officeart/2005/8/layout/vList5"/>
    <dgm:cxn modelId="{8DF3A296-24E8-4217-BF65-188E61DFA39D}" type="presOf" srcId="{3CE1FB4C-50AE-440C-A75A-0A1BEA060F3A}" destId="{8135E01A-6C33-4A7A-B9D8-ACA31F2994E8}" srcOrd="0" destOrd="2" presId="urn:microsoft.com/office/officeart/2005/8/layout/vList5"/>
    <dgm:cxn modelId="{BFB0F554-9143-4ECF-8025-7C08DFE61F5B}" type="presOf" srcId="{52B3967C-51A4-4906-8995-A74FBB7D84EF}" destId="{C04D6EAB-3C64-404B-971D-643AF7141170}" srcOrd="0" destOrd="0" presId="urn:microsoft.com/office/officeart/2005/8/layout/vList5"/>
    <dgm:cxn modelId="{E261894D-1A15-4E47-A507-F7E193C5F6AB}" type="presOf" srcId="{6AE2B2C6-B4B8-47FC-83C0-FEAFD972EC05}" destId="{26C545F1-89C2-4975-B7E3-07D0239C297D}" srcOrd="0" destOrd="0" presId="urn:microsoft.com/office/officeart/2005/8/layout/vList5"/>
    <dgm:cxn modelId="{205E3027-28C0-44F2-96BD-53339642CEC1}" type="presOf" srcId="{8B220458-56F0-430C-BAA4-858F514D5801}" destId="{8135E01A-6C33-4A7A-B9D8-ACA31F2994E8}" srcOrd="0" destOrd="1" presId="urn:microsoft.com/office/officeart/2005/8/layout/vList5"/>
    <dgm:cxn modelId="{855F7C0B-3011-4606-9F5A-7E2E4CAAB339}" srcId="{52B3967C-51A4-4906-8995-A74FBB7D84EF}" destId="{C13FD98C-809E-4901-B96D-45A4033C685E}" srcOrd="0" destOrd="0" parTransId="{29CD55D1-7D54-400A-A114-64FDFEF2FFB3}" sibTransId="{E51248C6-9405-4545-9BEC-47DE895BE115}"/>
    <dgm:cxn modelId="{EAA2BDD4-68AE-469B-9E17-D969612146F7}" type="presOf" srcId="{5BBA2DDA-DE9C-4F61-8145-E219930F567E}" destId="{19B7446C-B03B-4ED2-AE9A-26C6B9F1CBEC}" srcOrd="0" destOrd="0" presId="urn:microsoft.com/office/officeart/2005/8/layout/vList5"/>
    <dgm:cxn modelId="{1740A6CE-6210-42FD-A3C7-DED2480946B7}" type="presOf" srcId="{C93462AE-CF4A-4B55-ADAB-4660DBDDEA39}" destId="{9CA03945-CC9A-4B7B-90D8-2EDF34157B6F}" srcOrd="0" destOrd="0" presId="urn:microsoft.com/office/officeart/2005/8/layout/vList5"/>
    <dgm:cxn modelId="{2E221837-881E-4ACA-8068-0CE142B0D738}" srcId="{5BBA2DDA-DE9C-4F61-8145-E219930F567E}" destId="{C93462AE-CF4A-4B55-ADAB-4660DBDDEA39}" srcOrd="0" destOrd="0" parTransId="{4FFF7C7A-C80E-43AE-8C91-3B3E0B6C1C54}" sibTransId="{95231611-C348-45A8-8154-EEB9F7713272}"/>
    <dgm:cxn modelId="{AA9774A3-1D38-4C33-97F1-4A18D9255F86}" type="presOf" srcId="{E4B617AA-5B68-475E-9E13-433537498A35}" destId="{8135E01A-6C33-4A7A-B9D8-ACA31F2994E8}" srcOrd="0" destOrd="0" presId="urn:microsoft.com/office/officeart/2005/8/layout/vList5"/>
    <dgm:cxn modelId="{7D7D207F-257A-458B-8351-FE05252BA0F5}" type="presOf" srcId="{C13FD98C-809E-4901-B96D-45A4033C685E}" destId="{EC716B16-A604-45A9-8E11-1FDE74F63F45}" srcOrd="0" destOrd="0" presId="urn:microsoft.com/office/officeart/2005/8/layout/vList5"/>
    <dgm:cxn modelId="{535A68CF-870B-4028-93A4-1E5D615802D4}" srcId="{C13FD98C-809E-4901-B96D-45A4033C685E}" destId="{3EAF9889-2C36-4913-8D6B-90C24DAA32E9}" srcOrd="0" destOrd="0" parTransId="{1A59415B-91C2-4F58-8250-9C6E775F1EC1}" sibTransId="{14F2BEB8-C2F4-4716-952B-E8B985322562}"/>
    <dgm:cxn modelId="{609E6F37-ED99-4743-8588-FA20E0472294}" srcId="{6AE2B2C6-B4B8-47FC-83C0-FEAFD972EC05}" destId="{E4B617AA-5B68-475E-9E13-433537498A35}" srcOrd="0" destOrd="0" parTransId="{8B589E7F-2F06-42D5-BE34-9F820A45CCAE}" sibTransId="{F26BF15C-7C02-4B45-94C1-25DB3FC91A51}"/>
    <dgm:cxn modelId="{0905A479-E6A0-4C59-945D-8A47896332AF}" srcId="{6AE2B2C6-B4B8-47FC-83C0-FEAFD972EC05}" destId="{3CE1FB4C-50AE-440C-A75A-0A1BEA060F3A}" srcOrd="2" destOrd="0" parTransId="{3DAD1DA8-5F32-427C-889D-C2B0E0001CA5}" sibTransId="{F3206193-2374-404B-9591-5EC66D021129}"/>
    <dgm:cxn modelId="{3E2193C5-3E3A-4F4F-B427-FCA2196CE71F}" type="presParOf" srcId="{C04D6EAB-3C64-404B-971D-643AF7141170}" destId="{75E9EF14-4DD6-4BC1-B418-887F4A85A036}" srcOrd="0" destOrd="0" presId="urn:microsoft.com/office/officeart/2005/8/layout/vList5"/>
    <dgm:cxn modelId="{A0298E22-D302-4B51-B9A3-32E2BCC461A7}" type="presParOf" srcId="{75E9EF14-4DD6-4BC1-B418-887F4A85A036}" destId="{EC716B16-A604-45A9-8E11-1FDE74F63F45}" srcOrd="0" destOrd="0" presId="urn:microsoft.com/office/officeart/2005/8/layout/vList5"/>
    <dgm:cxn modelId="{AFC43DF8-3B9E-438C-8B1B-21548492AD71}" type="presParOf" srcId="{75E9EF14-4DD6-4BC1-B418-887F4A85A036}" destId="{B84C2751-E647-4FBD-9F1F-910A01D9B33A}" srcOrd="1" destOrd="0" presId="urn:microsoft.com/office/officeart/2005/8/layout/vList5"/>
    <dgm:cxn modelId="{D4972A9B-236D-4979-83DA-17033EA227D3}" type="presParOf" srcId="{C04D6EAB-3C64-404B-971D-643AF7141170}" destId="{DCBC2276-C7C7-4775-89F6-0A061A531BC5}" srcOrd="1" destOrd="0" presId="urn:microsoft.com/office/officeart/2005/8/layout/vList5"/>
    <dgm:cxn modelId="{17832670-F85D-4A48-9E75-826501ACD2AC}" type="presParOf" srcId="{C04D6EAB-3C64-404B-971D-643AF7141170}" destId="{B314A34B-8F38-4F55-A047-7648261F83D2}" srcOrd="2" destOrd="0" presId="urn:microsoft.com/office/officeart/2005/8/layout/vList5"/>
    <dgm:cxn modelId="{018675FA-AA2F-4EA7-8FA9-FCC437C7BB25}" type="presParOf" srcId="{B314A34B-8F38-4F55-A047-7648261F83D2}" destId="{26C545F1-89C2-4975-B7E3-07D0239C297D}" srcOrd="0" destOrd="0" presId="urn:microsoft.com/office/officeart/2005/8/layout/vList5"/>
    <dgm:cxn modelId="{A3033B5E-0AD9-4E83-A061-6E725A38039F}" type="presParOf" srcId="{B314A34B-8F38-4F55-A047-7648261F83D2}" destId="{8135E01A-6C33-4A7A-B9D8-ACA31F2994E8}" srcOrd="1" destOrd="0" presId="urn:microsoft.com/office/officeart/2005/8/layout/vList5"/>
    <dgm:cxn modelId="{08CB84E9-8A3C-4FF9-8C47-3820280E5A79}" type="presParOf" srcId="{C04D6EAB-3C64-404B-971D-643AF7141170}" destId="{ACA7C17D-AA2A-4340-8C27-0D846EE7EFB5}" srcOrd="3" destOrd="0" presId="urn:microsoft.com/office/officeart/2005/8/layout/vList5"/>
    <dgm:cxn modelId="{0917B7DE-6095-47AE-AED5-99AD877B1E0E}" type="presParOf" srcId="{C04D6EAB-3C64-404B-971D-643AF7141170}" destId="{57549A40-98A7-4998-88DB-14C356FD4F7B}" srcOrd="4" destOrd="0" presId="urn:microsoft.com/office/officeart/2005/8/layout/vList5"/>
    <dgm:cxn modelId="{9E813587-EF19-4648-8B0F-3034127B47BC}" type="presParOf" srcId="{57549A40-98A7-4998-88DB-14C356FD4F7B}" destId="{19B7446C-B03B-4ED2-AE9A-26C6B9F1CBEC}" srcOrd="0" destOrd="0" presId="urn:microsoft.com/office/officeart/2005/8/layout/vList5"/>
    <dgm:cxn modelId="{28A881AD-5F43-4B67-B337-1711E6DAE5CF}" type="presParOf" srcId="{57549A40-98A7-4998-88DB-14C356FD4F7B}" destId="{9CA03945-CC9A-4B7B-90D8-2EDF34157B6F}" srcOrd="1" destOrd="0" presId="urn:microsoft.com/office/officeart/2005/8/layout/vList5"/>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C2751-E647-4FBD-9F1F-910A01D9B33A}">
      <dsp:nvSpPr>
        <dsp:cNvPr id="0" name=""/>
        <dsp:cNvSpPr/>
      </dsp:nvSpPr>
      <dsp:spPr>
        <a:xfrm rot="5400000">
          <a:off x="1875077" y="-479083"/>
          <a:ext cx="1420603" cy="2582179"/>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en-IN" sz="1400" b="0" i="0" kern="1200" dirty="0" smtClean="0">
              <a:latin typeface="Arial" pitchFamily="34" charset="0"/>
              <a:cs typeface="Arial" pitchFamily="34" charset="0"/>
            </a:rPr>
            <a:t>JP2015082866</a:t>
          </a:r>
          <a:endParaRPr lang="en-IN" sz="1400" kern="1200" dirty="0">
            <a:solidFill>
              <a:schemeClr val="tx1"/>
            </a:solidFill>
            <a:latin typeface="Arial" pitchFamily="34" charset="0"/>
            <a:cs typeface="Arial" pitchFamily="34" charset="0"/>
          </a:endParaRPr>
        </a:p>
        <a:p>
          <a:pPr marL="114300" lvl="1" indent="-114300" algn="l" defTabSz="622300">
            <a:lnSpc>
              <a:spcPct val="100000"/>
            </a:lnSpc>
            <a:spcBef>
              <a:spcPct val="0"/>
            </a:spcBef>
            <a:spcAft>
              <a:spcPct val="15000"/>
            </a:spcAft>
            <a:buChar char="••"/>
          </a:pPr>
          <a:r>
            <a:rPr lang="en-IN" sz="1400" b="0" i="0" kern="1200" dirty="0" smtClean="0">
              <a:latin typeface="Arial" pitchFamily="34" charset="0"/>
              <a:cs typeface="Arial" pitchFamily="34" charset="0"/>
            </a:rPr>
            <a:t>WO2014097469</a:t>
          </a:r>
          <a:endParaRPr lang="en-IN" sz="1400" kern="1200" dirty="0">
            <a:solidFill>
              <a:schemeClr val="tx1"/>
            </a:solidFill>
            <a:latin typeface="Arial" pitchFamily="34" charset="0"/>
            <a:cs typeface="Arial" pitchFamily="34" charset="0"/>
          </a:endParaRPr>
        </a:p>
        <a:p>
          <a:pPr marL="114300" lvl="1" indent="-114300" algn="l" defTabSz="622300">
            <a:lnSpc>
              <a:spcPct val="100000"/>
            </a:lnSpc>
            <a:spcBef>
              <a:spcPct val="0"/>
            </a:spcBef>
            <a:spcAft>
              <a:spcPct val="15000"/>
            </a:spcAft>
            <a:buChar char="••"/>
          </a:pPr>
          <a:r>
            <a:rPr lang="en-IN" sz="1400" b="0" i="0" kern="1200" dirty="0" smtClean="0">
              <a:latin typeface="Arial" pitchFamily="34" charset="0"/>
              <a:cs typeface="Arial" pitchFamily="34" charset="0"/>
            </a:rPr>
            <a:t>JP2011151917</a:t>
          </a:r>
          <a:endParaRPr lang="en-IN" sz="1400" kern="1200" dirty="0">
            <a:solidFill>
              <a:schemeClr val="tx1"/>
            </a:solidFill>
            <a:latin typeface="Arial" pitchFamily="34" charset="0"/>
            <a:cs typeface="Arial" pitchFamily="34" charset="0"/>
          </a:endParaRPr>
        </a:p>
      </dsp:txBody>
      <dsp:txXfrm rot="-5400000">
        <a:off x="1294289" y="171053"/>
        <a:ext cx="2512831" cy="1281907"/>
      </dsp:txXfrm>
    </dsp:sp>
    <dsp:sp modelId="{EC716B16-A604-45A9-8E11-1FDE74F63F45}">
      <dsp:nvSpPr>
        <dsp:cNvPr id="0" name=""/>
        <dsp:cNvSpPr/>
      </dsp:nvSpPr>
      <dsp:spPr>
        <a:xfrm>
          <a:off x="158496" y="767"/>
          <a:ext cx="1135792" cy="162247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0" i="0" u="none" kern="1200" dirty="0" smtClean="0">
              <a:latin typeface="Arial" pitchFamily="34" charset="0"/>
              <a:cs typeface="Arial" pitchFamily="34" charset="0"/>
            </a:rPr>
            <a:t>Power Generation in electric vehicle</a:t>
          </a:r>
          <a:endParaRPr lang="en-IN" sz="1400" kern="1200" dirty="0">
            <a:solidFill>
              <a:schemeClr val="bg1"/>
            </a:solidFill>
            <a:latin typeface="Arial" pitchFamily="34" charset="0"/>
            <a:cs typeface="Arial" pitchFamily="34" charset="0"/>
          </a:endParaRPr>
        </a:p>
      </dsp:txBody>
      <dsp:txXfrm>
        <a:off x="213941" y="56212"/>
        <a:ext cx="1024902" cy="1511587"/>
      </dsp:txXfrm>
    </dsp:sp>
    <dsp:sp modelId="{8135E01A-6C33-4A7A-B9D8-ACA31F2994E8}">
      <dsp:nvSpPr>
        <dsp:cNvPr id="0" name=""/>
        <dsp:cNvSpPr/>
      </dsp:nvSpPr>
      <dsp:spPr>
        <a:xfrm rot="5400000">
          <a:off x="1997201" y="1142899"/>
          <a:ext cx="118109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US2012063044</a:t>
          </a:r>
          <a:endParaRPr lang="en-IN" sz="140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WO2007132929</a:t>
          </a:r>
          <a:endParaRPr lang="en-IN" sz="140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WO2014068782</a:t>
          </a:r>
          <a:endParaRPr lang="en-IN" sz="140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WO2012127673</a:t>
          </a:r>
          <a:endParaRPr lang="en-IN" sz="1400" kern="1200" dirty="0">
            <a:solidFill>
              <a:schemeClr val="tx1"/>
            </a:solidFill>
            <a:latin typeface="Arial" pitchFamily="34" charset="0"/>
            <a:cs typeface="Arial" pitchFamily="34" charset="0"/>
          </a:endParaRPr>
        </a:p>
      </dsp:txBody>
      <dsp:txXfrm rot="-5400000">
        <a:off x="1295399" y="1902359"/>
        <a:ext cx="2527047" cy="1065785"/>
      </dsp:txXfrm>
    </dsp:sp>
    <dsp:sp modelId="{26C545F1-89C2-4975-B7E3-07D0239C297D}">
      <dsp:nvSpPr>
        <dsp:cNvPr id="0" name=""/>
        <dsp:cNvSpPr/>
      </dsp:nvSpPr>
      <dsp:spPr>
        <a:xfrm>
          <a:off x="158496" y="1697063"/>
          <a:ext cx="1136903" cy="14763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solidFill>
                <a:schemeClr val="bg1"/>
              </a:solidFill>
              <a:latin typeface="Arial" pitchFamily="34" charset="0"/>
              <a:cs typeface="Arial" pitchFamily="34" charset="0"/>
            </a:rPr>
            <a:t>Power Utilization of electric vehicle</a:t>
          </a:r>
          <a:endParaRPr lang="en-IN" sz="1400" kern="1200" dirty="0">
            <a:solidFill>
              <a:schemeClr val="bg1"/>
            </a:solidFill>
            <a:latin typeface="Arial" pitchFamily="34" charset="0"/>
            <a:cs typeface="Arial" pitchFamily="34" charset="0"/>
          </a:endParaRPr>
        </a:p>
      </dsp:txBody>
      <dsp:txXfrm>
        <a:off x="213995" y="1752562"/>
        <a:ext cx="1025905" cy="1365377"/>
      </dsp:txXfrm>
    </dsp:sp>
    <dsp:sp modelId="{93297962-1618-4B5B-8072-AD789D2D01FA}">
      <dsp:nvSpPr>
        <dsp:cNvPr id="0" name=""/>
        <dsp:cNvSpPr/>
      </dsp:nvSpPr>
      <dsp:spPr>
        <a:xfrm rot="5400000">
          <a:off x="1997201" y="2693092"/>
          <a:ext cx="118109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WO2008056818</a:t>
          </a:r>
          <a:endParaRPr lang="en-IN" sz="140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WO2009104305</a:t>
          </a:r>
          <a:endParaRPr lang="en-IN" sz="140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WO2012172686</a:t>
          </a:r>
          <a:endParaRPr lang="en-IN" sz="140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WO2015151588</a:t>
          </a:r>
          <a:endParaRPr lang="en-IN" sz="1400" kern="1200" dirty="0">
            <a:solidFill>
              <a:schemeClr val="tx1"/>
            </a:solidFill>
            <a:latin typeface="Arial" pitchFamily="34" charset="0"/>
            <a:cs typeface="Arial" pitchFamily="34" charset="0"/>
          </a:endParaRPr>
        </a:p>
      </dsp:txBody>
      <dsp:txXfrm rot="-5400000">
        <a:off x="1295399" y="3452552"/>
        <a:ext cx="2527047" cy="1065785"/>
      </dsp:txXfrm>
    </dsp:sp>
    <dsp:sp modelId="{C8CA0606-9BD1-4BE3-BA2E-8E9DFA6DCBC4}">
      <dsp:nvSpPr>
        <dsp:cNvPr id="0" name=""/>
        <dsp:cNvSpPr/>
      </dsp:nvSpPr>
      <dsp:spPr>
        <a:xfrm>
          <a:off x="158496" y="3247257"/>
          <a:ext cx="1136903" cy="14763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0" i="0" u="none" kern="1200" dirty="0" smtClean="0">
              <a:latin typeface="Arial" pitchFamily="34" charset="0"/>
              <a:cs typeface="Arial" pitchFamily="34" charset="0"/>
            </a:rPr>
            <a:t>Electric vehicle design &amp; control</a:t>
          </a:r>
          <a:endParaRPr lang="en-IN" sz="1400" kern="1200" dirty="0">
            <a:solidFill>
              <a:schemeClr val="bg1"/>
            </a:solidFill>
            <a:latin typeface="Arial" pitchFamily="34" charset="0"/>
            <a:cs typeface="Arial" pitchFamily="34" charset="0"/>
          </a:endParaRPr>
        </a:p>
      </dsp:txBody>
      <dsp:txXfrm>
        <a:off x="213995" y="3302756"/>
        <a:ext cx="1025905" cy="13653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35E01A-6C33-4A7A-B9D8-ACA31F2994E8}">
      <dsp:nvSpPr>
        <dsp:cNvPr id="0" name=""/>
        <dsp:cNvSpPr/>
      </dsp:nvSpPr>
      <dsp:spPr>
        <a:xfrm rot="5400000">
          <a:off x="1680807" y="-158615"/>
          <a:ext cx="1813887"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EP2853434</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WO2014057538</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US2014062398</a:t>
          </a:r>
          <a:endParaRPr lang="en-IN" sz="1400" b="0" kern="1200" dirty="0">
            <a:solidFill>
              <a:schemeClr val="tx1"/>
            </a:solidFill>
            <a:latin typeface="Arial" pitchFamily="34" charset="0"/>
            <a:cs typeface="Arial" pitchFamily="34" charset="0"/>
          </a:endParaRPr>
        </a:p>
      </dsp:txBody>
      <dsp:txXfrm rot="-5400000">
        <a:off x="1295399" y="315340"/>
        <a:ext cx="2496157" cy="1636793"/>
      </dsp:txXfrm>
    </dsp:sp>
    <dsp:sp modelId="{26C545F1-89C2-4975-B7E3-07D0239C297D}">
      <dsp:nvSpPr>
        <dsp:cNvPr id="0" name=""/>
        <dsp:cNvSpPr/>
      </dsp:nvSpPr>
      <dsp:spPr>
        <a:xfrm>
          <a:off x="158496" y="56"/>
          <a:ext cx="1136903" cy="22673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IN" sz="1600" kern="1200" dirty="0" smtClean="0">
              <a:solidFill>
                <a:schemeClr val="bg1"/>
              </a:solidFill>
              <a:latin typeface="Arial" pitchFamily="34" charset="0"/>
              <a:cs typeface="Arial" pitchFamily="34" charset="0"/>
            </a:rPr>
            <a:t>Power Utilization of electric vehicle</a:t>
          </a:r>
          <a:endParaRPr lang="en-IN" sz="1600" kern="1200" dirty="0">
            <a:latin typeface="Arial" pitchFamily="34" charset="0"/>
            <a:cs typeface="Arial" pitchFamily="34" charset="0"/>
          </a:endParaRPr>
        </a:p>
      </dsp:txBody>
      <dsp:txXfrm>
        <a:off x="213995" y="55555"/>
        <a:ext cx="1025905" cy="2156361"/>
      </dsp:txXfrm>
    </dsp:sp>
    <dsp:sp modelId="{9CA03945-CC9A-4B7B-90D8-2EDF34157B6F}">
      <dsp:nvSpPr>
        <dsp:cNvPr id="0" name=""/>
        <dsp:cNvSpPr/>
      </dsp:nvSpPr>
      <dsp:spPr>
        <a:xfrm rot="5400000">
          <a:off x="1680807" y="2222111"/>
          <a:ext cx="1813887"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EP2383141</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US2015239405</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endParaRPr lang="en-IN" sz="1400" b="0" kern="1200" dirty="0">
            <a:solidFill>
              <a:schemeClr val="tx1"/>
            </a:solidFill>
            <a:latin typeface="Arial" pitchFamily="34" charset="0"/>
            <a:cs typeface="Arial" pitchFamily="34" charset="0"/>
          </a:endParaRPr>
        </a:p>
      </dsp:txBody>
      <dsp:txXfrm rot="-5400000">
        <a:off x="1295399" y="2696067"/>
        <a:ext cx="2496157" cy="1636793"/>
      </dsp:txXfrm>
    </dsp:sp>
    <dsp:sp modelId="{19B7446C-B03B-4ED2-AE9A-26C6B9F1CBEC}">
      <dsp:nvSpPr>
        <dsp:cNvPr id="0" name=""/>
        <dsp:cNvSpPr/>
      </dsp:nvSpPr>
      <dsp:spPr>
        <a:xfrm>
          <a:off x="158496" y="2380783"/>
          <a:ext cx="1136903" cy="226735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IN" sz="1600" b="0" i="0" u="none" kern="1200" dirty="0" smtClean="0">
              <a:latin typeface="Arial" pitchFamily="34" charset="0"/>
              <a:cs typeface="Arial" pitchFamily="34" charset="0"/>
            </a:rPr>
            <a:t>Electric vehicle design &amp; control</a:t>
          </a:r>
          <a:endParaRPr lang="en-IN" sz="1600" kern="1200" dirty="0">
            <a:latin typeface="Arial" pitchFamily="34" charset="0"/>
            <a:cs typeface="Arial" pitchFamily="34" charset="0"/>
          </a:endParaRPr>
        </a:p>
      </dsp:txBody>
      <dsp:txXfrm>
        <a:off x="213995" y="2436282"/>
        <a:ext cx="1025905" cy="215636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35E01A-6C33-4A7A-B9D8-ACA31F2994E8}">
      <dsp:nvSpPr>
        <dsp:cNvPr id="0" name=""/>
        <dsp:cNvSpPr/>
      </dsp:nvSpPr>
      <dsp:spPr>
        <a:xfrm rot="5400000">
          <a:off x="1651071" y="-121443"/>
          <a:ext cx="187335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US2012187887</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US2012004798</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EP2613420</a:t>
          </a:r>
          <a:endParaRPr lang="en-IN" sz="1400" b="0" kern="1200" dirty="0">
            <a:solidFill>
              <a:schemeClr val="tx1"/>
            </a:solidFill>
            <a:latin typeface="Arial" pitchFamily="34" charset="0"/>
            <a:cs typeface="Arial" pitchFamily="34" charset="0"/>
          </a:endParaRPr>
        </a:p>
      </dsp:txBody>
      <dsp:txXfrm rot="-5400000">
        <a:off x="1295399" y="325679"/>
        <a:ext cx="2493254" cy="1690459"/>
      </dsp:txXfrm>
    </dsp:sp>
    <dsp:sp modelId="{26C545F1-89C2-4975-B7E3-07D0239C297D}">
      <dsp:nvSpPr>
        <dsp:cNvPr id="0" name=""/>
        <dsp:cNvSpPr/>
      </dsp:nvSpPr>
      <dsp:spPr>
        <a:xfrm>
          <a:off x="158496" y="58"/>
          <a:ext cx="1136903"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IN" sz="1600" kern="1200" dirty="0" smtClean="0">
              <a:solidFill>
                <a:schemeClr val="bg1"/>
              </a:solidFill>
              <a:latin typeface="Arial" pitchFamily="34" charset="0"/>
              <a:cs typeface="Arial" pitchFamily="34" charset="0"/>
            </a:rPr>
            <a:t>Power Utilization of electric vehicle</a:t>
          </a:r>
          <a:endParaRPr lang="en-IN" sz="1600" kern="1200" dirty="0">
            <a:latin typeface="Arial" pitchFamily="34" charset="0"/>
            <a:cs typeface="Arial" pitchFamily="34" charset="0"/>
          </a:endParaRPr>
        </a:p>
      </dsp:txBody>
      <dsp:txXfrm>
        <a:off x="213995" y="55557"/>
        <a:ext cx="1025905" cy="2230700"/>
      </dsp:txXfrm>
    </dsp:sp>
    <dsp:sp modelId="{9CA03945-CC9A-4B7B-90D8-2EDF34157B6F}">
      <dsp:nvSpPr>
        <dsp:cNvPr id="0" name=""/>
        <dsp:cNvSpPr/>
      </dsp:nvSpPr>
      <dsp:spPr>
        <a:xfrm rot="5400000">
          <a:off x="1651071" y="2337339"/>
          <a:ext cx="187335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US2003085677</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EP1598230</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US2011288705</a:t>
          </a:r>
          <a:endParaRPr lang="en-IN" sz="1400" b="0" kern="1200" dirty="0">
            <a:solidFill>
              <a:schemeClr val="tx1"/>
            </a:solidFill>
            <a:latin typeface="Arial" pitchFamily="34" charset="0"/>
            <a:cs typeface="Arial" pitchFamily="34" charset="0"/>
          </a:endParaRPr>
        </a:p>
        <a:p>
          <a:pPr marL="114300" lvl="1" indent="-114300" algn="l" defTabSz="622300">
            <a:lnSpc>
              <a:spcPct val="90000"/>
            </a:lnSpc>
            <a:spcBef>
              <a:spcPct val="0"/>
            </a:spcBef>
            <a:spcAft>
              <a:spcPct val="15000"/>
            </a:spcAft>
            <a:buChar char="••"/>
          </a:pPr>
          <a:endParaRPr lang="en-IN" sz="1400" b="0" kern="1200" dirty="0">
            <a:solidFill>
              <a:schemeClr val="tx1"/>
            </a:solidFill>
            <a:latin typeface="Arial" pitchFamily="34" charset="0"/>
            <a:cs typeface="Arial" pitchFamily="34" charset="0"/>
          </a:endParaRPr>
        </a:p>
      </dsp:txBody>
      <dsp:txXfrm rot="-5400000">
        <a:off x="1295399" y="2784461"/>
        <a:ext cx="2493254" cy="1690459"/>
      </dsp:txXfrm>
    </dsp:sp>
    <dsp:sp modelId="{19B7446C-B03B-4ED2-AE9A-26C6B9F1CBEC}">
      <dsp:nvSpPr>
        <dsp:cNvPr id="0" name=""/>
        <dsp:cNvSpPr/>
      </dsp:nvSpPr>
      <dsp:spPr>
        <a:xfrm>
          <a:off x="158496" y="2458842"/>
          <a:ext cx="1136903" cy="2341698"/>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n-IN" sz="1600" b="0" i="0" u="none" kern="1200" dirty="0" smtClean="0">
              <a:latin typeface="Arial" pitchFamily="34" charset="0"/>
              <a:cs typeface="Arial" pitchFamily="34" charset="0"/>
            </a:rPr>
            <a:t>Electric vehicle design &amp; control</a:t>
          </a:r>
          <a:endParaRPr lang="en-IN" sz="1600" kern="1200" dirty="0">
            <a:latin typeface="Arial" pitchFamily="34" charset="0"/>
            <a:cs typeface="Arial" pitchFamily="34" charset="0"/>
          </a:endParaRPr>
        </a:p>
      </dsp:txBody>
      <dsp:txXfrm>
        <a:off x="213995" y="2514341"/>
        <a:ext cx="1025905" cy="22307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4C2751-E647-4FBD-9F1F-910A01D9B33A}">
      <dsp:nvSpPr>
        <dsp:cNvPr id="0" name=""/>
        <dsp:cNvSpPr/>
      </dsp:nvSpPr>
      <dsp:spPr>
        <a:xfrm rot="5400000">
          <a:off x="1978746" y="-528789"/>
          <a:ext cx="121800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CN104986045</a:t>
          </a:r>
          <a:endParaRPr lang="en-IN" sz="1400" kern="1200" dirty="0">
            <a:solidFill>
              <a:schemeClr val="tx1"/>
            </a:solidFill>
            <a:latin typeface="Arial" pitchFamily="34" charset="0"/>
            <a:cs typeface="Arial" pitchFamily="34" charset="0"/>
          </a:endParaRPr>
        </a:p>
      </dsp:txBody>
      <dsp:txXfrm rot="-5400000">
        <a:off x="1295399" y="214016"/>
        <a:ext cx="2525246" cy="1099093"/>
      </dsp:txXfrm>
    </dsp:sp>
    <dsp:sp modelId="{EC716B16-A604-45A9-8E11-1FDE74F63F45}">
      <dsp:nvSpPr>
        <dsp:cNvPr id="0" name=""/>
        <dsp:cNvSpPr/>
      </dsp:nvSpPr>
      <dsp:spPr>
        <a:xfrm>
          <a:off x="158496" y="2306"/>
          <a:ext cx="1136903" cy="152251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0" i="0" u="none" kern="1200" dirty="0" smtClean="0">
              <a:latin typeface="Arial" pitchFamily="34" charset="0"/>
              <a:cs typeface="Arial" pitchFamily="34" charset="0"/>
            </a:rPr>
            <a:t>Power Generation in electric vehicle</a:t>
          </a:r>
          <a:endParaRPr lang="en-IN" sz="1400" kern="1200" dirty="0"/>
        </a:p>
      </dsp:txBody>
      <dsp:txXfrm>
        <a:off x="213995" y="57805"/>
        <a:ext cx="1025905" cy="1411513"/>
      </dsp:txXfrm>
    </dsp:sp>
    <dsp:sp modelId="{8135E01A-6C33-4A7A-B9D8-ACA31F2994E8}">
      <dsp:nvSpPr>
        <dsp:cNvPr id="0" name=""/>
        <dsp:cNvSpPr/>
      </dsp:nvSpPr>
      <dsp:spPr>
        <a:xfrm rot="5400000">
          <a:off x="1978746" y="1069847"/>
          <a:ext cx="121800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CN102185167</a:t>
          </a:r>
          <a:endParaRPr lang="en-IN" sz="1400" b="0" i="0" kern="1200" dirty="0">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WO2012083777</a:t>
          </a:r>
          <a:endParaRPr lang="en-IN" sz="1400" b="0" i="0" kern="1200" dirty="0">
            <a:latin typeface="Arial" pitchFamily="34" charset="0"/>
            <a:cs typeface="Arial" pitchFamily="34" charset="0"/>
          </a:endParaRPr>
        </a:p>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CN102324761</a:t>
          </a:r>
          <a:endParaRPr lang="en-IN" sz="1400" b="0" i="0" kern="1200" dirty="0">
            <a:latin typeface="Arial" pitchFamily="34" charset="0"/>
            <a:cs typeface="Arial" pitchFamily="34" charset="0"/>
          </a:endParaRPr>
        </a:p>
      </dsp:txBody>
      <dsp:txXfrm rot="-5400000">
        <a:off x="1295399" y="1812652"/>
        <a:ext cx="2525246" cy="1099093"/>
      </dsp:txXfrm>
    </dsp:sp>
    <dsp:sp modelId="{26C545F1-89C2-4975-B7E3-07D0239C297D}">
      <dsp:nvSpPr>
        <dsp:cNvPr id="0" name=""/>
        <dsp:cNvSpPr/>
      </dsp:nvSpPr>
      <dsp:spPr>
        <a:xfrm>
          <a:off x="158496" y="1600944"/>
          <a:ext cx="1136903" cy="152251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kern="1200" dirty="0" smtClean="0">
              <a:solidFill>
                <a:schemeClr val="bg1"/>
              </a:solidFill>
              <a:latin typeface="Arial" pitchFamily="34" charset="0"/>
              <a:cs typeface="Arial" pitchFamily="34" charset="0"/>
            </a:rPr>
            <a:t>Power Utilization of electric vehicle</a:t>
          </a:r>
          <a:endParaRPr lang="en-IN" sz="1400" kern="1200" dirty="0"/>
        </a:p>
      </dsp:txBody>
      <dsp:txXfrm>
        <a:off x="213995" y="1656443"/>
        <a:ext cx="1025905" cy="1411513"/>
      </dsp:txXfrm>
    </dsp:sp>
    <dsp:sp modelId="{9CA03945-CC9A-4B7B-90D8-2EDF34157B6F}">
      <dsp:nvSpPr>
        <dsp:cNvPr id="0" name=""/>
        <dsp:cNvSpPr/>
      </dsp:nvSpPr>
      <dsp:spPr>
        <a:xfrm rot="5400000">
          <a:off x="1978746" y="2668485"/>
          <a:ext cx="1218009" cy="258470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en-IN" sz="1400" b="0" i="0" kern="1200" dirty="0" smtClean="0">
              <a:latin typeface="Arial" pitchFamily="34" charset="0"/>
              <a:cs typeface="Arial" pitchFamily="34" charset="0"/>
            </a:rPr>
            <a:t>CN102610872</a:t>
          </a:r>
          <a:endParaRPr lang="en-IN" sz="1400" kern="1200" dirty="0">
            <a:solidFill>
              <a:schemeClr val="tx1"/>
            </a:solidFill>
            <a:latin typeface="Arial" pitchFamily="34" charset="0"/>
            <a:cs typeface="Arial" pitchFamily="34" charset="0"/>
          </a:endParaRPr>
        </a:p>
      </dsp:txBody>
      <dsp:txXfrm rot="-5400000">
        <a:off x="1295399" y="3411290"/>
        <a:ext cx="2525246" cy="1099093"/>
      </dsp:txXfrm>
    </dsp:sp>
    <dsp:sp modelId="{19B7446C-B03B-4ED2-AE9A-26C6B9F1CBEC}">
      <dsp:nvSpPr>
        <dsp:cNvPr id="0" name=""/>
        <dsp:cNvSpPr/>
      </dsp:nvSpPr>
      <dsp:spPr>
        <a:xfrm>
          <a:off x="158496" y="3199581"/>
          <a:ext cx="1136903" cy="152251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IN" sz="1400" b="0" i="0" u="none" kern="1200" dirty="0" smtClean="0">
              <a:latin typeface="Arial" pitchFamily="34" charset="0"/>
              <a:cs typeface="Arial" pitchFamily="34" charset="0"/>
            </a:rPr>
            <a:t>Electric vehicle design &amp; control</a:t>
          </a:r>
          <a:endParaRPr lang="en-IN" sz="1400" kern="1200" dirty="0">
            <a:latin typeface="Arial" pitchFamily="34" charset="0"/>
            <a:cs typeface="Arial" pitchFamily="34" charset="0"/>
          </a:endParaRPr>
        </a:p>
      </dsp:txBody>
      <dsp:txXfrm>
        <a:off x="213995" y="3255080"/>
        <a:ext cx="1025905" cy="1411513"/>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53AA63A-7D18-4929-AB5B-261CD88B1699}" type="datetimeFigureOut">
              <a:rPr lang="en-US"/>
              <a:pPr>
                <a:defRPr/>
              </a:pPr>
              <a:t>14/12/15</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1AB3981-2D73-48D9-8116-78014E1259F3}" type="slidenum">
              <a:rPr lang="en-US"/>
              <a:pPr>
                <a:defRPr/>
              </a:pPr>
              <a:t>‹#›</a:t>
            </a:fld>
            <a:endParaRPr lang="en-US"/>
          </a:p>
        </p:txBody>
      </p:sp>
    </p:spTree>
    <p:extLst>
      <p:ext uri="{BB962C8B-B14F-4D97-AF65-F5344CB8AC3E}">
        <p14:creationId xmlns:p14="http://schemas.microsoft.com/office/powerpoint/2010/main" val="9720224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F2503AA-9EB4-4BE9-B7F6-AE7031484043}" type="datetimeFigureOut">
              <a:rPr lang="en-US"/>
              <a:pPr>
                <a:defRPr/>
              </a:pPr>
              <a:t>14/12/15</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7E13DE2-4F4D-4A62-8715-F1A706ABCEC0}" type="slidenum">
              <a:rPr lang="en-US"/>
              <a:pPr>
                <a:defRPr/>
              </a:pPr>
              <a:t>‹#›</a:t>
            </a:fld>
            <a:endParaRPr lang="en-US"/>
          </a:p>
        </p:txBody>
      </p:sp>
    </p:spTree>
    <p:extLst>
      <p:ext uri="{BB962C8B-B14F-4D97-AF65-F5344CB8AC3E}">
        <p14:creationId xmlns:p14="http://schemas.microsoft.com/office/powerpoint/2010/main" val="318605645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47E13DE2-4F4D-4A62-8715-F1A706ABCEC0}" type="slidenum">
              <a:rPr lang="en-US" smtClean="0"/>
              <a:pPr>
                <a:defRPr/>
              </a:pPr>
              <a:t>1</a:t>
            </a:fld>
            <a:endParaRPr lang="en-US"/>
          </a:p>
        </p:txBody>
      </p:sp>
    </p:spTree>
    <p:extLst>
      <p:ext uri="{BB962C8B-B14F-4D97-AF65-F5344CB8AC3E}">
        <p14:creationId xmlns:p14="http://schemas.microsoft.com/office/powerpoint/2010/main" val="37411797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CD6854-29C7-4C29-A4CD-270596F46D7B}" type="slidenum">
              <a:rPr lang="en-US" smtClean="0"/>
              <a:pPr fontAlgn="base">
                <a:spcBef>
                  <a:spcPct val="0"/>
                </a:spcBef>
                <a:spcAft>
                  <a:spcPct val="0"/>
                </a:spcAft>
                <a:defRPr/>
              </a:pPr>
              <a:t>2</a:t>
            </a:fld>
            <a:endParaRPr lang="en-US" smtClean="0"/>
          </a:p>
        </p:txBody>
      </p:sp>
    </p:spTree>
    <p:extLst>
      <p:ext uri="{BB962C8B-B14F-4D97-AF65-F5344CB8AC3E}">
        <p14:creationId xmlns:p14="http://schemas.microsoft.com/office/powerpoint/2010/main" val="1708451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2"/>
            <a:ext cx="7772400" cy="1440179"/>
          </a:xfrm>
          <a:prstGeom prst="rect">
            <a:avLst/>
          </a:prstGeom>
        </p:spPr>
        <p:txBody>
          <a:bodyPr>
            <a:noAutofit/>
          </a:bodyPr>
          <a:lstStyle/>
          <a:p>
            <a:endParaRPr/>
          </a:p>
        </p:txBody>
      </p:sp>
      <p:sp>
        <p:nvSpPr>
          <p:cNvPr id="3" name="Holder 3"/>
          <p:cNvSpPr>
            <a:spLocks noGrp="1"/>
          </p:cNvSpPr>
          <p:nvPr>
            <p:ph type="subTitle" idx="4"/>
          </p:nvPr>
        </p:nvSpPr>
        <p:spPr>
          <a:xfrm>
            <a:off x="1371601" y="3840480"/>
            <a:ext cx="6400799" cy="1714500"/>
          </a:xfrm>
          <a:prstGeom prst="rect">
            <a:avLst/>
          </a:prstGeom>
        </p:spPr>
        <p:txBody>
          <a:bodyPr>
            <a:noAutofit/>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7565C1DE-9CF8-4015-9B3E-1279531CDADC}" type="datetime1">
              <a:rPr lang="en-IN" smtClean="0"/>
              <a:pPr>
                <a:defRPr/>
              </a:pPr>
              <a:t>14/12/15</a:t>
            </a:fld>
            <a:endParaRPr lang="en-US"/>
          </a:p>
        </p:txBody>
      </p:sp>
      <p:sp>
        <p:nvSpPr>
          <p:cNvPr id="6" name="Holder 6"/>
          <p:cNvSpPr>
            <a:spLocks noGrp="1"/>
          </p:cNvSpPr>
          <p:nvPr>
            <p:ph type="sldNum" sz="quarter" idx="12"/>
          </p:nvPr>
        </p:nvSpPr>
        <p:spPr/>
        <p:txBody>
          <a:bodyPr/>
          <a:lstStyle>
            <a:lvl1pPr>
              <a:defRPr/>
            </a:lvl1pPr>
          </a:lstStyle>
          <a:p>
            <a:pPr>
              <a:defRPr/>
            </a:pPr>
            <a:fld id="{3B3F1620-0A9E-44B7-B2FD-288E1291EFD2}" type="slidenum">
              <a:rPr/>
              <a:pPr>
                <a:def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type="body" idx="1"/>
          </p:nvPr>
        </p:nvSpPr>
        <p:spPr/>
        <p:txBody>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7914EE3C-AC82-45BB-BD4D-6C75D93E8A89}" type="datetime1">
              <a:rPr lang="en-IN" smtClean="0"/>
              <a:pPr>
                <a:defRPr/>
              </a:pPr>
              <a:t>14/12/15</a:t>
            </a:fld>
            <a:endParaRPr lang="en-US"/>
          </a:p>
        </p:txBody>
      </p:sp>
      <p:sp>
        <p:nvSpPr>
          <p:cNvPr id="6" name="Holder 6"/>
          <p:cNvSpPr>
            <a:spLocks noGrp="1"/>
          </p:cNvSpPr>
          <p:nvPr>
            <p:ph type="sldNum" sz="quarter" idx="12"/>
          </p:nvPr>
        </p:nvSpPr>
        <p:spPr/>
        <p:txBody>
          <a:bodyPr/>
          <a:lstStyle>
            <a:lvl1pPr>
              <a:defRPr/>
            </a:lvl1pPr>
          </a:lstStyle>
          <a:p>
            <a:pPr>
              <a:defRPr/>
            </a:pPr>
            <a:fld id="{46318E3D-C770-4D91-B40E-7E88DA3097BF}" type="slidenum">
              <a:rPr/>
              <a:pPr>
                <a:def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sz="half" idx="2"/>
          </p:nvPr>
        </p:nvSpPr>
        <p:spPr>
          <a:xfrm>
            <a:off x="457200" y="1577340"/>
            <a:ext cx="3977640" cy="4526280"/>
          </a:xfrm>
          <a:prstGeom prst="rect">
            <a:avLst/>
          </a:prstGeom>
        </p:spPr>
        <p:txBody>
          <a:bodyPr>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a:noAutofit/>
          </a:bodyPr>
          <a:lstStyle/>
          <a:p>
            <a:endParaRPr/>
          </a:p>
        </p:txBody>
      </p:sp>
      <p:sp>
        <p:nvSpPr>
          <p:cNvPr id="5"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6" name="Holder 5"/>
          <p:cNvSpPr>
            <a:spLocks noGrp="1"/>
          </p:cNvSpPr>
          <p:nvPr>
            <p:ph type="dt" sz="half" idx="11"/>
          </p:nvPr>
        </p:nvSpPr>
        <p:spPr/>
        <p:txBody>
          <a:bodyPr/>
          <a:lstStyle>
            <a:lvl1pPr>
              <a:defRPr/>
            </a:lvl1pPr>
          </a:lstStyle>
          <a:p>
            <a:pPr>
              <a:defRPr/>
            </a:pPr>
            <a:fld id="{F5B23233-DFA6-455D-B5CA-9960C5D6758F}" type="datetime1">
              <a:rPr lang="en-IN" smtClean="0"/>
              <a:pPr>
                <a:defRPr/>
              </a:pPr>
              <a:t>14/12/15</a:t>
            </a:fld>
            <a:endParaRPr lang="en-US"/>
          </a:p>
        </p:txBody>
      </p:sp>
      <p:sp>
        <p:nvSpPr>
          <p:cNvPr id="7" name="Holder 6"/>
          <p:cNvSpPr>
            <a:spLocks noGrp="1"/>
          </p:cNvSpPr>
          <p:nvPr>
            <p:ph type="sldNum" sz="quarter" idx="12"/>
          </p:nvPr>
        </p:nvSpPr>
        <p:spPr/>
        <p:txBody>
          <a:bodyPr/>
          <a:lstStyle>
            <a:lvl1pPr>
              <a:defRPr/>
            </a:lvl1pPr>
          </a:lstStyle>
          <a:p>
            <a:pPr>
              <a:defRPr/>
            </a:pPr>
            <a:fld id="{2CE522EF-B283-4762-B01D-C763FB0BAD0C}" type="slidenum">
              <a:rPr/>
              <a:pPr>
                <a:def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4" name="Holder 5"/>
          <p:cNvSpPr>
            <a:spLocks noGrp="1"/>
          </p:cNvSpPr>
          <p:nvPr>
            <p:ph type="dt" sz="half" idx="11"/>
          </p:nvPr>
        </p:nvSpPr>
        <p:spPr/>
        <p:txBody>
          <a:bodyPr/>
          <a:lstStyle>
            <a:lvl1pPr>
              <a:defRPr/>
            </a:lvl1pPr>
          </a:lstStyle>
          <a:p>
            <a:pPr>
              <a:defRPr/>
            </a:pPr>
            <a:fld id="{40FA0DB1-17C7-4E32-ADEA-418CC0A976A3}" type="datetime1">
              <a:rPr lang="en-IN" smtClean="0"/>
              <a:pPr>
                <a:defRPr/>
              </a:pPr>
              <a:t>14/12/15</a:t>
            </a:fld>
            <a:endParaRPr lang="en-US"/>
          </a:p>
        </p:txBody>
      </p:sp>
      <p:sp>
        <p:nvSpPr>
          <p:cNvPr id="5" name="Holder 6"/>
          <p:cNvSpPr>
            <a:spLocks noGrp="1"/>
          </p:cNvSpPr>
          <p:nvPr>
            <p:ph type="sldNum" sz="quarter" idx="12"/>
          </p:nvPr>
        </p:nvSpPr>
        <p:spPr/>
        <p:txBody>
          <a:bodyPr/>
          <a:lstStyle>
            <a:lvl1pPr>
              <a:defRPr/>
            </a:lvl1pPr>
          </a:lstStyle>
          <a:p>
            <a:pPr>
              <a:defRPr/>
            </a:pPr>
            <a:fld id="{584B5E48-9BD9-48C7-99B8-43A98239DEBD}" type="slidenum">
              <a:rPr/>
              <a:pPr>
                <a:def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3" name="Holder 5"/>
          <p:cNvSpPr>
            <a:spLocks noGrp="1"/>
          </p:cNvSpPr>
          <p:nvPr>
            <p:ph type="dt" sz="half" idx="11"/>
          </p:nvPr>
        </p:nvSpPr>
        <p:spPr/>
        <p:txBody>
          <a:bodyPr/>
          <a:lstStyle>
            <a:lvl1pPr>
              <a:defRPr/>
            </a:lvl1pPr>
          </a:lstStyle>
          <a:p>
            <a:pPr>
              <a:defRPr/>
            </a:pPr>
            <a:fld id="{A842E417-9FFB-4BBC-9D0A-1B0447A8CCC0}" type="datetime1">
              <a:rPr lang="en-IN" smtClean="0"/>
              <a:pPr>
                <a:defRPr/>
              </a:pPr>
              <a:t>14/12/15</a:t>
            </a:fld>
            <a:endParaRPr lang="en-US"/>
          </a:p>
        </p:txBody>
      </p:sp>
      <p:sp>
        <p:nvSpPr>
          <p:cNvPr id="4" name="Holder 6"/>
          <p:cNvSpPr>
            <a:spLocks noGrp="1"/>
          </p:cNvSpPr>
          <p:nvPr>
            <p:ph type="sldNum" sz="quarter" idx="12"/>
          </p:nvPr>
        </p:nvSpPr>
        <p:spPr/>
        <p:txBody>
          <a:bodyPr/>
          <a:lstStyle>
            <a:lvl1pPr>
              <a:defRPr/>
            </a:lvl1pPr>
          </a:lstStyle>
          <a:p>
            <a:pPr>
              <a:defRPr/>
            </a:pPr>
            <a:fld id="{F464AE3C-6DE8-4057-A5E9-FE67EE97612B}" type="slidenum">
              <a:rPr/>
              <a:pPr>
                <a:def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 Id="rId7" Type="http://schemas.openxmlformats.org/officeDocument/2006/relationships/image" Target="../media/image1.png"/><Relationship Id="rId8" Type="http://schemas.openxmlformats.org/officeDocument/2006/relationships/image" Target="../media/image2.jpeg"/><Relationship Id="rId9"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858838"/>
          </a:xfrm>
          <a:prstGeom prst="rect">
            <a:avLst/>
          </a:prstGeom>
          <a:blipFill>
            <a:blip r:embed="rId7"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7" name="bk object 17"/>
          <p:cNvSpPr/>
          <p:nvPr/>
        </p:nvSpPr>
        <p:spPr>
          <a:xfrm>
            <a:off x="228600" y="6280150"/>
            <a:ext cx="914400" cy="373063"/>
          </a:xfrm>
          <a:prstGeom prst="rect">
            <a:avLst/>
          </a:prstGeom>
          <a:blipFill>
            <a:blip r:embed="rId8"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8" name="bk object 18"/>
          <p:cNvSpPr/>
          <p:nvPr/>
        </p:nvSpPr>
        <p:spPr>
          <a:xfrm>
            <a:off x="85725" y="6276975"/>
            <a:ext cx="1250950" cy="506413"/>
          </a:xfrm>
          <a:prstGeom prst="rect">
            <a:avLst/>
          </a:prstGeom>
          <a:blipFill>
            <a:blip r:embed="rId9"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029" name="Holder 2"/>
          <p:cNvSpPr>
            <a:spLocks noGrp="1"/>
          </p:cNvSpPr>
          <p:nvPr>
            <p:ph type="title"/>
          </p:nvPr>
        </p:nvSpPr>
        <p:spPr bwMode="auto">
          <a:xfrm>
            <a:off x="379413" y="207963"/>
            <a:ext cx="8385175" cy="43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1030" name="Holder 3"/>
          <p:cNvSpPr>
            <a:spLocks noGrp="1"/>
          </p:cNvSpPr>
          <p:nvPr>
            <p:ph type="body" idx="1"/>
          </p:nvPr>
        </p:nvSpPr>
        <p:spPr bwMode="auto">
          <a:xfrm>
            <a:off x="547688" y="1254125"/>
            <a:ext cx="8048625" cy="44751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4" name="Holder 4"/>
          <p:cNvSpPr>
            <a:spLocks noGrp="1"/>
          </p:cNvSpPr>
          <p:nvPr>
            <p:ph type="ftr" sz="quarter" idx="5"/>
          </p:nvPr>
        </p:nvSpPr>
        <p:spPr>
          <a:xfrm>
            <a:off x="3108325" y="6378575"/>
            <a:ext cx="2927350" cy="342900"/>
          </a:xfrm>
          <a:prstGeom prst="rect">
            <a:avLst/>
          </a:prstGeom>
        </p:spPr>
        <p:txBody>
          <a:bodyPr wrap="square" lIns="0" tIns="0" rIns="0" bIns="0">
            <a:noAutofit/>
          </a:bodyPr>
          <a:lstStyle>
            <a:lvl1pPr algn="ctr" fontAlgn="auto">
              <a:spcBef>
                <a:spcPts val="0"/>
              </a:spcBef>
              <a:spcAft>
                <a:spcPts val="0"/>
              </a:spcAft>
              <a:defRPr>
                <a:solidFill>
                  <a:schemeClr val="tx1">
                    <a:tint val="75000"/>
                  </a:schemeClr>
                </a:solidFill>
                <a:latin typeface="+mn-lt"/>
                <a:cs typeface="+mn-cs"/>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6"/>
          </p:nvPr>
        </p:nvSpPr>
        <p:spPr>
          <a:xfrm>
            <a:off x="457200" y="6378575"/>
            <a:ext cx="2103438" cy="342900"/>
          </a:xfrm>
          <a:prstGeom prst="rect">
            <a:avLst/>
          </a:prstGeom>
        </p:spPr>
        <p:txBody>
          <a:bodyPr wrap="square" lIns="0" tIns="0" rIns="0" bIns="0">
            <a:noAutofit/>
          </a:bodyPr>
          <a:lstStyle>
            <a:lvl1pPr algn="l" fontAlgn="auto">
              <a:spcBef>
                <a:spcPts val="0"/>
              </a:spcBef>
              <a:spcAft>
                <a:spcPts val="0"/>
              </a:spcAft>
              <a:defRPr>
                <a:solidFill>
                  <a:schemeClr val="tx1">
                    <a:tint val="75000"/>
                  </a:schemeClr>
                </a:solidFill>
                <a:latin typeface="+mn-lt"/>
                <a:cs typeface="+mn-cs"/>
              </a:defRPr>
            </a:lvl1pPr>
          </a:lstStyle>
          <a:p>
            <a:pPr>
              <a:defRPr/>
            </a:pPr>
            <a:fld id="{BBA1E3F5-F657-4A8A-BB1E-0749F0EEC21C}" type="datetime1">
              <a:rPr lang="en-IN" smtClean="0"/>
              <a:pPr>
                <a:defRPr/>
              </a:pPr>
              <a:t>14/12/15</a:t>
            </a:fld>
            <a:endParaRPr lang="en-US"/>
          </a:p>
        </p:txBody>
      </p:sp>
      <p:sp>
        <p:nvSpPr>
          <p:cNvPr id="6" name="Holder 6"/>
          <p:cNvSpPr>
            <a:spLocks noGrp="1"/>
          </p:cNvSpPr>
          <p:nvPr>
            <p:ph type="sldNum" sz="quarter" idx="7"/>
          </p:nvPr>
        </p:nvSpPr>
        <p:spPr>
          <a:xfrm>
            <a:off x="6583363" y="6378575"/>
            <a:ext cx="2103437" cy="342900"/>
          </a:xfrm>
          <a:prstGeom prst="rect">
            <a:avLst/>
          </a:prstGeom>
        </p:spPr>
        <p:txBody>
          <a:bodyPr wrap="square" lIns="0" tIns="0" rIns="0" bIns="0">
            <a:noAutofit/>
          </a:bodyPr>
          <a:lstStyle>
            <a:lvl1pPr algn="r" fontAlgn="auto">
              <a:spcBef>
                <a:spcPts val="0"/>
              </a:spcBef>
              <a:spcAft>
                <a:spcPts val="0"/>
              </a:spcAft>
              <a:defRPr>
                <a:solidFill>
                  <a:schemeClr val="tx1">
                    <a:tint val="75000"/>
                  </a:schemeClr>
                </a:solidFill>
                <a:latin typeface="+mn-lt"/>
                <a:cs typeface="+mn-cs"/>
              </a:defRPr>
            </a:lvl1pPr>
          </a:lstStyle>
          <a:p>
            <a:pPr>
              <a:defRPr/>
            </a:pPr>
            <a:fld id="{91E0E59C-A5F3-433D-8D97-6A7D2389E586}"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dt="0"/>
  <p:txStyles>
    <p:title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5" Type="http://schemas.openxmlformats.org/officeDocument/2006/relationships/image" Target="../media/image6.jpeg"/><Relationship Id="rId6" Type="http://schemas.openxmlformats.org/officeDocument/2006/relationships/image" Target="../media/image7.jpeg"/><Relationship Id="rId7" Type="http://schemas.openxmlformats.org/officeDocument/2006/relationships/image" Target="../media/image8.jpeg"/><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chart" Target="../charts/chart1.xml"/><Relationship Id="rId5" Type="http://schemas.openxmlformats.org/officeDocument/2006/relationships/chart" Target="../charts/chart2.xml"/><Relationship Id="rId6" Type="http://schemas.openxmlformats.org/officeDocument/2006/relationships/image" Target="../media/image15.jpeg"/><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chart" Target="../charts/chart3.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4" Type="http://schemas.openxmlformats.org/officeDocument/2006/relationships/image" Target="../media/image9.png"/><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chart" Target="../charts/chart5.xml"/><Relationship Id="rId5"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chart" Target="../charts/chart6.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slide" Target="slide41.xml"/><Relationship Id="rId5" Type="http://schemas.openxmlformats.org/officeDocument/2006/relationships/chart" Target="../charts/chart7.xml"/><Relationship Id="rId6" Type="http://schemas.openxmlformats.org/officeDocument/2006/relationships/chart" Target="../charts/chart8.xml"/><Relationship Id="rId7" Type="http://schemas.openxmlformats.org/officeDocument/2006/relationships/chart" Target="../charts/chart9.xml"/><Relationship Id="rId8" Type="http://schemas.openxmlformats.org/officeDocument/2006/relationships/chart" Target="../charts/chart10.xml"/><Relationship Id="rId9" Type="http://schemas.openxmlformats.org/officeDocument/2006/relationships/chart" Target="../charts/chart11.xml"/><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chart" Target="../charts/chart13.xml"/><Relationship Id="rId5" Type="http://schemas.openxmlformats.org/officeDocument/2006/relationships/chart" Target="../charts/chart14.xml"/><Relationship Id="rId1" Type="http://schemas.openxmlformats.org/officeDocument/2006/relationships/slideLayout" Target="../slideLayouts/slideLayout2.xml"/><Relationship Id="rId2" Type="http://schemas.openxmlformats.org/officeDocument/2006/relationships/chart" Target="../charts/char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4" Type="http://schemas.openxmlformats.org/officeDocument/2006/relationships/chart" Target="../charts/chart16.xml"/><Relationship Id="rId5" Type="http://schemas.openxmlformats.org/officeDocument/2006/relationships/chart" Target="../charts/chart17.xml"/><Relationship Id="rId6" Type="http://schemas.openxmlformats.org/officeDocument/2006/relationships/chart" Target="../charts/chart18.xm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4" Type="http://schemas.openxmlformats.org/officeDocument/2006/relationships/chart" Target="../charts/chart20.xml"/><Relationship Id="rId5" Type="http://schemas.openxmlformats.org/officeDocument/2006/relationships/chart" Target="../charts/chart21.xml"/><Relationship Id="rId6" Type="http://schemas.openxmlformats.org/officeDocument/2006/relationships/chart" Target="../charts/chart22.xm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9.png"/></Relationships>
</file>

<file path=ppt/slides/_rels/slide20.xml.rels><?xml version="1.0" encoding="UTF-8" standalone="yes"?>
<Relationships xmlns="http://schemas.openxmlformats.org/package/2006/relationships"><Relationship Id="rId3" Type="http://schemas.openxmlformats.org/officeDocument/2006/relationships/chart" Target="../charts/chart23.xml"/><Relationship Id="rId4" Type="http://schemas.openxmlformats.org/officeDocument/2006/relationships/chart" Target="../charts/chart24.xml"/><Relationship Id="rId5" Type="http://schemas.openxmlformats.org/officeDocument/2006/relationships/chart" Target="../charts/chart25.xml"/><Relationship Id="rId6" Type="http://schemas.openxmlformats.org/officeDocument/2006/relationships/chart" Target="../charts/chart26.xm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8" Type="http://schemas.openxmlformats.org/officeDocument/2006/relationships/image" Target="../media/image17.jpeg"/><Relationship Id="rId9" Type="http://schemas.openxmlformats.org/officeDocument/2006/relationships/chart" Target="../charts/chart27.xm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7.jpeg"/></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4" Type="http://schemas.openxmlformats.org/officeDocument/2006/relationships/image" Target="../media/image9.png"/><Relationship Id="rId5" Type="http://schemas.openxmlformats.org/officeDocument/2006/relationships/diagramData" Target="../diagrams/data2.xml"/><Relationship Id="rId6" Type="http://schemas.openxmlformats.org/officeDocument/2006/relationships/diagramLayout" Target="../diagrams/layout2.xml"/><Relationship Id="rId7" Type="http://schemas.openxmlformats.org/officeDocument/2006/relationships/diagramQuickStyle" Target="../diagrams/quickStyle2.xml"/><Relationship Id="rId8" Type="http://schemas.openxmlformats.org/officeDocument/2006/relationships/diagramColors" Target="../diagrams/colors2.xml"/><Relationship Id="rId9" Type="http://schemas.microsoft.com/office/2007/relationships/diagramDrawing" Target="../diagrams/drawing2.xml"/><Relationship Id="rId10" Type="http://schemas.openxmlformats.org/officeDocument/2006/relationships/image" Target="../media/image18.jpeg"/><Relationship Id="rId1" Type="http://schemas.openxmlformats.org/officeDocument/2006/relationships/slideLayout" Target="../slideLayouts/slideLayout2.xml"/><Relationship Id="rId2" Type="http://schemas.openxmlformats.org/officeDocument/2006/relationships/chart" Target="../charts/chart2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8.jpeg"/></Relationships>
</file>

<file path=ppt/slides/_rels/slide26.xml.rels><?xml version="1.0" encoding="UTF-8" standalone="yes"?>
<Relationships xmlns="http://schemas.openxmlformats.org/package/2006/relationships"><Relationship Id="rId3" Type="http://schemas.openxmlformats.org/officeDocument/2006/relationships/image" Target="../media/image19.jpeg"/><Relationship Id="rId4" Type="http://schemas.openxmlformats.org/officeDocument/2006/relationships/diagramData" Target="../diagrams/data3.xml"/><Relationship Id="rId5" Type="http://schemas.openxmlformats.org/officeDocument/2006/relationships/diagramLayout" Target="../diagrams/layout3.xml"/><Relationship Id="rId6" Type="http://schemas.openxmlformats.org/officeDocument/2006/relationships/diagramQuickStyle" Target="../diagrams/quickStyle3.xml"/><Relationship Id="rId7" Type="http://schemas.openxmlformats.org/officeDocument/2006/relationships/diagramColors" Target="../diagrams/colors3.xml"/><Relationship Id="rId8" Type="http://schemas.microsoft.com/office/2007/relationships/diagramDrawing" Target="../diagrams/drawing3.xml"/><Relationship Id="rId9" Type="http://schemas.openxmlformats.org/officeDocument/2006/relationships/chart" Target="../charts/chart29.xm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19.jpeg"/></Relationships>
</file>

<file path=ppt/slides/_rels/slide28.xml.rels><?xml version="1.0" encoding="UTF-8" standalone="yes"?>
<Relationships xmlns="http://schemas.openxmlformats.org/package/2006/relationships"><Relationship Id="rId3" Type="http://schemas.openxmlformats.org/officeDocument/2006/relationships/chart" Target="../charts/chart30.xml"/><Relationship Id="rId4" Type="http://schemas.openxmlformats.org/officeDocument/2006/relationships/image" Target="../media/image20.png"/><Relationship Id="rId5" Type="http://schemas.openxmlformats.org/officeDocument/2006/relationships/diagramData" Target="../diagrams/data4.xml"/><Relationship Id="rId6" Type="http://schemas.openxmlformats.org/officeDocument/2006/relationships/diagramLayout" Target="../diagrams/layout4.xml"/><Relationship Id="rId7" Type="http://schemas.openxmlformats.org/officeDocument/2006/relationships/diagramQuickStyle" Target="../diagrams/quickStyle4.xml"/><Relationship Id="rId8" Type="http://schemas.openxmlformats.org/officeDocument/2006/relationships/diagramColors" Target="../diagrams/colors4.xml"/><Relationship Id="rId9" Type="http://schemas.microsoft.com/office/2007/relationships/diagramDrawing" Target="../diagrams/drawing4.xml"/><Relationship Id="rId10" Type="http://schemas.openxmlformats.org/officeDocument/2006/relationships/chart" Target="../charts/chart31.xm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 Id="rId3" Type="http://schemas.openxmlformats.org/officeDocument/2006/relationships/image" Target="../media/image20.png"/></Relationships>
</file>

<file path=ppt/slides/_rels/slide3.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image" Target="../media/image10.jpe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1.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image" Target="../media/image21.jpe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2.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image" Target="../media/image22.png"/><Relationship Id="rId5" Type="http://schemas.openxmlformats.org/officeDocument/2006/relationships/image" Target="../media/image23.jpeg"/><Relationship Id="rId6" Type="http://schemas.openxmlformats.org/officeDocument/2006/relationships/image" Target="../media/image24.jpe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slide" Target="slide37.xml"/><Relationship Id="rId5" Type="http://schemas.openxmlformats.org/officeDocument/2006/relationships/image" Target="../media/image26.png"/><Relationship Id="rId6"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image" Target="../media/image2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7.xml.rels><?xml version="1.0" encoding="UTF-8" standalone="yes"?>
<Relationships xmlns="http://schemas.openxmlformats.org/package/2006/relationships"><Relationship Id="rId3" Type="http://schemas.openxmlformats.org/officeDocument/2006/relationships/hyperlink" Target="http://www.theicct.org/sites/default/files/publications/ICCT_GlobalZEVAlliance_201509.pdf" TargetMode="External"/><Relationship Id="rId4" Type="http://schemas.openxmlformats.org/officeDocument/2006/relationships/hyperlink" Target="http://www.ecomall.com/greenshopping/rgcar.htm" TargetMode="External"/><Relationship Id="rId5" Type="http://schemas.openxmlformats.org/officeDocument/2006/relationships/hyperlink" Target="http://www.eagle-ev.com/index.php?route=product/category&amp;path=17_98&amp;page=1" TargetMode="External"/><Relationship Id="rId6" Type="http://schemas.openxmlformats.org/officeDocument/2006/relationships/hyperlink" Target="http://careers2030.cst.org/articles/future-electric-cars/" TargetMode="External"/><Relationship Id="rId7" Type="http://schemas.openxmlformats.org/officeDocument/2006/relationships/hyperlink" Target="http://www.engineering.com/ElectronicsDesign/ElectronicsDesignArticles/ArticleID/8739/" TargetMode="External"/><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 Id="rId3"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image" Target="../media/image11.jpe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4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hyperlink" Target="mailto:iiprd@iiprd.com" TargetMode="External"/><Relationship Id="rId5" Type="http://schemas.openxmlformats.org/officeDocument/2006/relationships/hyperlink" Target="mailto:info@khuranaandkhurana.com" TargetMode="External"/><Relationship Id="rId6" Type="http://schemas.openxmlformats.org/officeDocument/2006/relationships/hyperlink" Target="http://www.iiprd.com/" TargetMode="External"/><Relationship Id="rId7" Type="http://schemas.openxmlformats.org/officeDocument/2006/relationships/hyperlink" Target="http://www.khuranaandkhurana.com/" TargetMode="External"/><Relationship Id="rId8" Type="http://schemas.openxmlformats.org/officeDocument/2006/relationships/image" Target="../media/image27.png"/><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hyperlink" Target="http://www.iiprd.com/" TargetMode="External"/><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image" Target="../media/image13.png"/><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slide" Target="slide37.xml"/><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slide" Target="slide37.xml"/><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slide" Target="slide37.xml"/><Relationship Id="rId1" Type="http://schemas.openxmlformats.org/officeDocument/2006/relationships/slideLayout" Target="../slideLayouts/slideLayout2.xml"/><Relationship Id="rId2"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0" y="0"/>
            <a:ext cx="9144000" cy="6858000"/>
            <a:chOff x="0" y="0"/>
            <a:chExt cx="9144000" cy="6858000"/>
          </a:xfrm>
        </p:grpSpPr>
        <p:sp>
          <p:nvSpPr>
            <p:cNvPr id="2050" name="object 3"/>
            <p:cNvSpPr>
              <a:spLocks noChangeArrowheads="1"/>
            </p:cNvSpPr>
            <p:nvPr/>
          </p:nvSpPr>
          <p:spPr bwMode="auto">
            <a:xfrm>
              <a:off x="0" y="0"/>
              <a:ext cx="9144000" cy="6858000"/>
            </a:xfrm>
            <a:prstGeom prst="rect">
              <a:avLst/>
            </a:prstGeom>
            <a:blipFill dpi="0" rotWithShape="1">
              <a:blip r:embed="rId3"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2051" name="object 4"/>
            <p:cNvSpPr txBox="1">
              <a:spLocks noChangeArrowheads="1"/>
            </p:cNvSpPr>
            <p:nvPr/>
          </p:nvSpPr>
          <p:spPr bwMode="auto">
            <a:xfrm>
              <a:off x="4876800" y="4724400"/>
              <a:ext cx="4267200" cy="1981200"/>
            </a:xfrm>
            <a:prstGeom prst="rect">
              <a:avLst/>
            </a:prstGeom>
            <a:noFill/>
            <a:ln w="9525">
              <a:noFill/>
              <a:miter lim="800000"/>
              <a:headEnd/>
              <a:tailEnd/>
            </a:ln>
          </p:spPr>
          <p:txBody>
            <a:bodyPr lIns="0" tIns="0" rIns="0" bIns="0"/>
            <a:lstStyle/>
            <a:p>
              <a:pPr marL="12700" algn="ctr">
                <a:lnSpc>
                  <a:spcPts val="4075"/>
                </a:lnSpc>
              </a:pPr>
              <a:r>
                <a:rPr lang="en-US" sz="2500" b="1" dirty="0" smtClean="0">
                  <a:solidFill>
                    <a:srgbClr val="FFFFFF"/>
                  </a:solidFill>
                </a:rPr>
                <a:t>Exemplary Landscape Report-  </a:t>
              </a:r>
              <a:r>
                <a:rPr lang="en-IN" sz="2500" b="1" dirty="0" smtClean="0">
                  <a:solidFill>
                    <a:schemeClr val="bg1"/>
                  </a:solidFill>
                </a:rPr>
                <a:t>Battery-Operated </a:t>
              </a:r>
              <a:r>
                <a:rPr lang="en-IN" sz="2500" b="1" dirty="0" smtClean="0">
                  <a:solidFill>
                    <a:schemeClr val="bg1"/>
                  </a:solidFill>
                </a:rPr>
                <a:t>Zero Emission </a:t>
              </a:r>
              <a:r>
                <a:rPr lang="en-IN" sz="2500" b="1" dirty="0" smtClean="0">
                  <a:solidFill>
                    <a:schemeClr val="bg1"/>
                  </a:solidFill>
                </a:rPr>
                <a:t>Vehicle </a:t>
              </a:r>
              <a:endParaRPr lang="en-IN" sz="2500" b="1" dirty="0" smtClean="0">
                <a:solidFill>
                  <a:schemeClr val="bg1"/>
                </a:solidFill>
              </a:endParaRPr>
            </a:p>
            <a:p>
              <a:pPr marL="12700" algn="ctr">
                <a:lnSpc>
                  <a:spcPts val="4075"/>
                </a:lnSpc>
              </a:pPr>
              <a:r>
                <a:rPr lang="en-US" sz="2500" b="1" dirty="0" smtClean="0">
                  <a:solidFill>
                    <a:srgbClr val="FFFFFF"/>
                  </a:solidFill>
                </a:rPr>
                <a:t>(BOZEV)</a:t>
              </a:r>
              <a:endParaRPr lang="en-US" sz="2500" b="1" dirty="0">
                <a:solidFill>
                  <a:srgbClr val="FFFFFF"/>
                </a:solidFill>
              </a:endParaRPr>
            </a:p>
          </p:txBody>
        </p:sp>
        <p:pic>
          <p:nvPicPr>
            <p:cNvPr id="2052" name="Picture 2" descr="IIPRD_logo_final.png"/>
            <p:cNvPicPr>
              <a:picLocks noChangeAspect="1"/>
            </p:cNvPicPr>
            <p:nvPr/>
          </p:nvPicPr>
          <p:blipFill>
            <a:blip r:embed="rId4" cstate="print"/>
            <a:srcRect/>
            <a:stretch>
              <a:fillRect/>
            </a:stretch>
          </p:blipFill>
          <p:spPr bwMode="auto">
            <a:xfrm>
              <a:off x="5105400" y="3124200"/>
              <a:ext cx="3759415" cy="1219200"/>
            </a:xfrm>
            <a:prstGeom prst="rect">
              <a:avLst/>
            </a:prstGeom>
            <a:noFill/>
            <a:ln w="9525">
              <a:noFill/>
              <a:miter lim="800000"/>
              <a:headEnd/>
              <a:tailEnd/>
            </a:ln>
          </p:spPr>
        </p:pic>
      </p:grpSp>
      <p:grpSp>
        <p:nvGrpSpPr>
          <p:cNvPr id="9" name="Group 8"/>
          <p:cNvGrpSpPr/>
          <p:nvPr/>
        </p:nvGrpSpPr>
        <p:grpSpPr>
          <a:xfrm>
            <a:off x="0" y="0"/>
            <a:ext cx="9144000" cy="6248400"/>
            <a:chOff x="0" y="0"/>
            <a:chExt cx="9144000" cy="6248400"/>
          </a:xfrm>
        </p:grpSpPr>
        <p:pic>
          <p:nvPicPr>
            <p:cNvPr id="1026" name="Picture 2" descr="E:\saurabh\Nov\23_nov_landscape\final\Pic\images (4).jpg"/>
            <p:cNvPicPr>
              <a:picLocks noChangeAspect="1" noChangeArrowheads="1"/>
            </p:cNvPicPr>
            <p:nvPr/>
          </p:nvPicPr>
          <p:blipFill>
            <a:blip r:embed="rId5" cstate="print"/>
            <a:srcRect/>
            <a:stretch>
              <a:fillRect/>
            </a:stretch>
          </p:blipFill>
          <p:spPr bwMode="auto">
            <a:xfrm>
              <a:off x="0" y="1066800"/>
              <a:ext cx="4876800" cy="5181600"/>
            </a:xfrm>
            <a:prstGeom prst="rect">
              <a:avLst/>
            </a:prstGeom>
            <a:noFill/>
          </p:spPr>
        </p:pic>
        <p:pic>
          <p:nvPicPr>
            <p:cNvPr id="1029" name="Picture 5" descr="https://encrypted-tbn3.gstatic.com/images?q=tbn:ANd9GcSSkAUgtXBi9FegRCBmECs8ILnIf3aBDi_PULJVdYJGim6v4aoznQ"/>
            <p:cNvPicPr>
              <a:picLocks noChangeAspect="1" noChangeArrowheads="1"/>
            </p:cNvPicPr>
            <p:nvPr/>
          </p:nvPicPr>
          <p:blipFill>
            <a:blip r:embed="rId6" cstate="print"/>
            <a:srcRect t="5714"/>
            <a:stretch>
              <a:fillRect/>
            </a:stretch>
          </p:blipFill>
          <p:spPr bwMode="auto">
            <a:xfrm>
              <a:off x="4572000" y="0"/>
              <a:ext cx="4572000" cy="2667000"/>
            </a:xfrm>
            <a:prstGeom prst="rect">
              <a:avLst/>
            </a:prstGeom>
            <a:noFill/>
          </p:spPr>
        </p:pic>
        <p:pic>
          <p:nvPicPr>
            <p:cNvPr id="2" name="Picture 2" descr="E:\saurabh\Nov\23_nov_landscape\final\Pic\images (1).jpg"/>
            <p:cNvPicPr>
              <a:picLocks noChangeAspect="1" noChangeArrowheads="1"/>
            </p:cNvPicPr>
            <p:nvPr/>
          </p:nvPicPr>
          <p:blipFill>
            <a:blip r:embed="rId7" cstate="print"/>
            <a:srcRect t="76522"/>
            <a:stretch>
              <a:fillRect/>
            </a:stretch>
          </p:blipFill>
          <p:spPr bwMode="auto">
            <a:xfrm>
              <a:off x="0" y="0"/>
              <a:ext cx="4876800" cy="1219200"/>
            </a:xfrm>
            <a:prstGeom prst="rect">
              <a:avLst/>
            </a:prstGeom>
            <a:noFill/>
          </p:spPr>
        </p:pic>
      </p:grpSp>
      <p:pic>
        <p:nvPicPr>
          <p:cNvPr id="8" name="Picture 2" descr="E:\saurabh\Nov\23_nov_landscape\final\Pic\images (1).jpg"/>
          <p:cNvPicPr>
            <a:picLocks noChangeAspect="1" noChangeArrowheads="1"/>
          </p:cNvPicPr>
          <p:nvPr/>
        </p:nvPicPr>
        <p:blipFill>
          <a:blip r:embed="rId7" cstate="print"/>
          <a:srcRect t="76522"/>
          <a:stretch>
            <a:fillRect/>
          </a:stretch>
        </p:blipFill>
        <p:spPr bwMode="auto">
          <a:xfrm>
            <a:off x="0" y="6248400"/>
            <a:ext cx="4876800" cy="6096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Filing Trends </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5"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4" name="Rounded Rectangle 13"/>
          <p:cNvSpPr/>
          <p:nvPr/>
        </p:nvSpPr>
        <p:spPr bwMode="auto">
          <a:xfrm>
            <a:off x="381000" y="50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10</a:t>
            </a:fld>
            <a:endParaRPr lang="en-IN"/>
          </a:p>
        </p:txBody>
      </p:sp>
      <p:sp>
        <p:nvSpPr>
          <p:cNvPr id="24" name="Rectangle 23"/>
          <p:cNvSpPr/>
          <p:nvPr/>
        </p:nvSpPr>
        <p:spPr>
          <a:xfrm>
            <a:off x="1295400" y="6306979"/>
            <a:ext cx="7239000" cy="246221"/>
          </a:xfrm>
          <a:prstGeom prst="rect">
            <a:avLst/>
          </a:prstGeom>
        </p:spPr>
        <p:txBody>
          <a:bodyPr wrap="square">
            <a:spAutoFit/>
          </a:bodyPr>
          <a:lstStyle/>
          <a:p>
            <a:pPr algn="just"/>
            <a:r>
              <a:rPr lang="en-US" sz="1000" dirty="0" smtClean="0">
                <a:solidFill>
                  <a:srgbClr val="4D4D4D"/>
                </a:solidFill>
              </a:rPr>
              <a:t># Geographic Filing Trend analysis was done based on the priority country.</a:t>
            </a:r>
            <a:endParaRPr lang="en-US" sz="1000" dirty="0">
              <a:solidFill>
                <a:srgbClr val="4D4D4D"/>
              </a:solidFill>
            </a:endParaRPr>
          </a:p>
        </p:txBody>
      </p:sp>
      <p:sp>
        <p:nvSpPr>
          <p:cNvPr id="25" name="TextBox 12"/>
          <p:cNvSpPr txBox="1">
            <a:spLocks noChangeArrowheads="1"/>
          </p:cNvSpPr>
          <p:nvPr/>
        </p:nvSpPr>
        <p:spPr bwMode="auto">
          <a:xfrm>
            <a:off x="381000" y="5334000"/>
            <a:ext cx="8229600" cy="646331"/>
          </a:xfrm>
          <a:prstGeom prst="rect">
            <a:avLst/>
          </a:prstGeom>
          <a:noFill/>
          <a:ln w="9525">
            <a:solidFill>
              <a:schemeClr val="accent1">
                <a:shade val="50000"/>
              </a:schemeClr>
            </a:solidFill>
            <a:miter lim="800000"/>
            <a:headEnd/>
            <a:tailEnd/>
          </a:ln>
        </p:spPr>
        <p:txBody>
          <a:bodyPr wrap="square">
            <a:spAutoFit/>
          </a:bodyPr>
          <a:lstStyle/>
          <a:p>
            <a:r>
              <a:rPr lang="en-US" sz="1200" dirty="0" smtClean="0">
                <a:solidFill>
                  <a:srgbClr val="4D4D4D"/>
                </a:solidFill>
              </a:rPr>
              <a:t>Patent filing trend indicates a consistent rise in the number of patent applications filed during year 2008-2012 followed by a dip. Highest number of patent applications were filed </a:t>
            </a:r>
            <a:r>
              <a:rPr lang="en-US" sz="1200" dirty="0" smtClean="0">
                <a:solidFill>
                  <a:srgbClr val="4D4D4D"/>
                </a:solidFill>
              </a:rPr>
              <a:t>in </a:t>
            </a:r>
            <a:r>
              <a:rPr lang="en-US" sz="1200" dirty="0" smtClean="0">
                <a:solidFill>
                  <a:srgbClr val="4D4D4D"/>
                </a:solidFill>
              </a:rPr>
              <a:t>2011. Key jurisdictions from where </a:t>
            </a:r>
            <a:r>
              <a:rPr lang="en-US" sz="1200" dirty="0" smtClean="0">
                <a:solidFill>
                  <a:srgbClr val="4D4D4D"/>
                </a:solidFill>
              </a:rPr>
              <a:t>the maximum </a:t>
            </a:r>
            <a:r>
              <a:rPr lang="en-US" sz="1200" dirty="0" smtClean="0">
                <a:solidFill>
                  <a:srgbClr val="4D4D4D"/>
                </a:solidFill>
              </a:rPr>
              <a:t>number of  applications were filed are CN, followed by WO </a:t>
            </a:r>
            <a:r>
              <a:rPr lang="en-US" sz="1200" dirty="0" smtClean="0">
                <a:solidFill>
                  <a:srgbClr val="4D4D4D"/>
                </a:solidFill>
              </a:rPr>
              <a:t>and </a:t>
            </a:r>
            <a:r>
              <a:rPr lang="en-US" sz="1200" dirty="0" smtClean="0">
                <a:solidFill>
                  <a:srgbClr val="4D4D4D"/>
                </a:solidFill>
              </a:rPr>
              <a:t>US.</a:t>
            </a:r>
          </a:p>
        </p:txBody>
      </p:sp>
      <p:graphicFrame>
        <p:nvGraphicFramePr>
          <p:cNvPr id="22" name="Chart 21"/>
          <p:cNvGraphicFramePr/>
          <p:nvPr/>
        </p:nvGraphicFramePr>
        <p:xfrm>
          <a:off x="533400" y="1295400"/>
          <a:ext cx="5867400" cy="3429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1" name="Chart 20"/>
          <p:cNvGraphicFramePr/>
          <p:nvPr/>
        </p:nvGraphicFramePr>
        <p:xfrm>
          <a:off x="5638800" y="1219200"/>
          <a:ext cx="3657600" cy="2743200"/>
        </p:xfrm>
        <a:graphic>
          <a:graphicData uri="http://schemas.openxmlformats.org/drawingml/2006/chart">
            <c:chart xmlns:c="http://schemas.openxmlformats.org/drawingml/2006/chart" xmlns:r="http://schemas.openxmlformats.org/officeDocument/2006/relationships" r:id="rId5"/>
          </a:graphicData>
        </a:graphic>
      </p:graphicFrame>
      <p:pic>
        <p:nvPicPr>
          <p:cNvPr id="43010" name="Picture 2" descr="E:\saurabh\Nov\23_nov_landscape\final\Pic\download.jpg"/>
          <p:cNvPicPr>
            <a:picLocks noChangeAspect="1" noChangeArrowheads="1"/>
          </p:cNvPicPr>
          <p:nvPr/>
        </p:nvPicPr>
        <p:blipFill>
          <a:blip r:embed="rId6" cstate="print"/>
          <a:srcRect/>
          <a:stretch>
            <a:fillRect/>
          </a:stretch>
        </p:blipFill>
        <p:spPr bwMode="auto">
          <a:xfrm>
            <a:off x="7162800" y="4723309"/>
            <a:ext cx="1480078" cy="610691"/>
          </a:xfrm>
          <a:prstGeom prst="rect">
            <a:avLst/>
          </a:prstGeom>
          <a:noFill/>
        </p:spPr>
      </p:pic>
      <p:sp>
        <p:nvSpPr>
          <p:cNvPr id="16" name="Rectangle 15"/>
          <p:cNvSpPr/>
          <p:nvPr/>
        </p:nvSpPr>
        <p:spPr>
          <a:xfrm>
            <a:off x="1295400" y="600069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smtClean="0">
                <a:solidFill>
                  <a:schemeClr val="bg1"/>
                </a:solidFill>
                <a:cs typeface="Arial" pitchFamily="34" charset="0"/>
              </a:rPr>
              <a:t>Top Assignee - Last Ten Year Filing Trend</a:t>
            </a:r>
            <a:endParaRPr lang="en-US" sz="2800" b="1" dirty="0"/>
          </a:p>
        </p:txBody>
      </p:sp>
      <p:sp>
        <p:nvSpPr>
          <p:cNvPr id="4" name="Footer Placeholder 3"/>
          <p:cNvSpPr>
            <a:spLocks noGrp="1"/>
          </p:cNvSpPr>
          <p:nvPr>
            <p:ph type="ftr" sz="quarter" idx="10"/>
          </p:nvPr>
        </p:nvSpPr>
        <p:spPr>
          <a:xfrm>
            <a:off x="1295400" y="6515100"/>
            <a:ext cx="72390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15364"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11</a:t>
            </a:fld>
            <a:endParaRPr lang="en-IN"/>
          </a:p>
        </p:txBody>
      </p:sp>
      <p:sp>
        <p:nvSpPr>
          <p:cNvPr id="12" name="TextBox 11"/>
          <p:cNvSpPr txBox="1"/>
          <p:nvPr/>
        </p:nvSpPr>
        <p:spPr>
          <a:xfrm>
            <a:off x="76200" y="2514600"/>
            <a:ext cx="990600" cy="400110"/>
          </a:xfrm>
          <a:prstGeom prst="rect">
            <a:avLst/>
          </a:prstGeom>
          <a:noFill/>
        </p:spPr>
        <p:txBody>
          <a:bodyPr wrap="square" rtlCol="0">
            <a:spAutoFit/>
          </a:bodyPr>
          <a:lstStyle/>
          <a:p>
            <a:pPr algn="ctr"/>
            <a:r>
              <a:rPr lang="en-IN" sz="1000" dirty="0" smtClean="0"/>
              <a:t>No. of patent applications</a:t>
            </a:r>
            <a:endParaRPr lang="en-IN" sz="1000" dirty="0"/>
          </a:p>
        </p:txBody>
      </p:sp>
      <p:graphicFrame>
        <p:nvGraphicFramePr>
          <p:cNvPr id="15" name="Chart 14"/>
          <p:cNvGraphicFramePr/>
          <p:nvPr/>
        </p:nvGraphicFramePr>
        <p:xfrm>
          <a:off x="1066800" y="1143000"/>
          <a:ext cx="7620000"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p:cNvSpPr txBox="1"/>
          <p:nvPr/>
        </p:nvSpPr>
        <p:spPr>
          <a:xfrm>
            <a:off x="3352800" y="4876800"/>
            <a:ext cx="1371600" cy="246221"/>
          </a:xfrm>
          <a:prstGeom prst="rect">
            <a:avLst/>
          </a:prstGeom>
          <a:noFill/>
        </p:spPr>
        <p:txBody>
          <a:bodyPr wrap="square" rtlCol="0">
            <a:spAutoFit/>
          </a:bodyPr>
          <a:lstStyle/>
          <a:p>
            <a:r>
              <a:rPr lang="en-US" sz="1000" dirty="0" smtClean="0"/>
              <a:t>Year of Filing</a:t>
            </a:r>
            <a:endParaRPr lang="en-IN" sz="1200" dirty="0"/>
          </a:p>
        </p:txBody>
      </p:sp>
      <p:sp>
        <p:nvSpPr>
          <p:cNvPr id="9" name="Rectangle 8"/>
          <p:cNvSpPr/>
          <p:nvPr/>
        </p:nvSpPr>
        <p:spPr>
          <a:xfrm>
            <a:off x="1447800" y="6076890"/>
            <a:ext cx="10058400" cy="400110"/>
          </a:xfrm>
          <a:prstGeom prst="rect">
            <a:avLst/>
          </a:prstGeom>
        </p:spPr>
        <p:txBody>
          <a:bodyPr wrap="square">
            <a:spAutoFit/>
          </a:bodyPr>
          <a:lstStyle/>
          <a:p>
            <a:endParaRPr lang="en-US" sz="1000" dirty="0" smtClean="0">
              <a:solidFill>
                <a:srgbClr val="4D4D4D"/>
              </a:solidFill>
            </a:endParaRPr>
          </a:p>
          <a:p>
            <a:r>
              <a:rPr lang="en-US" sz="1000" b="1" u="sng" dirty="0" smtClean="0">
                <a:solidFill>
                  <a:srgbClr val="4D4D4D"/>
                </a:solidFill>
              </a:rPr>
              <a:t># Graph was prepared using analyzed representative member per family. </a:t>
            </a:r>
            <a:endParaRPr lang="en-IN" sz="1000" b="1" u="sng"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1" descr="E:\saurabh\Nov\23_nov_landscape\final\Pic\images (5).jpg"/>
          <p:cNvPicPr>
            <a:picLocks noChangeAspect="1" noChangeArrowheads="1"/>
          </p:cNvPicPr>
          <p:nvPr/>
        </p:nvPicPr>
        <p:blipFill>
          <a:blip r:embed="rId2" cstate="print"/>
          <a:srcRect/>
          <a:stretch>
            <a:fillRect/>
          </a:stretch>
        </p:blipFill>
        <p:spPr bwMode="auto">
          <a:xfrm>
            <a:off x="6248400" y="3316069"/>
            <a:ext cx="1595804" cy="1371600"/>
          </a:xfrm>
          <a:prstGeom prst="rect">
            <a:avLst/>
          </a:prstGeom>
          <a:noFill/>
        </p:spPr>
      </p:pic>
      <p:graphicFrame>
        <p:nvGraphicFramePr>
          <p:cNvPr id="13" name="Chart 12"/>
          <p:cNvGraphicFramePr/>
          <p:nvPr>
            <p:extLst>
              <p:ext uri="{D42A27DB-BD31-4B8C-83A1-F6EECF244321}">
                <p14:modId xmlns:p14="http://schemas.microsoft.com/office/powerpoint/2010/main" val="913942896"/>
              </p:ext>
            </p:extLst>
          </p:nvPr>
        </p:nvGraphicFramePr>
        <p:xfrm>
          <a:off x="609600" y="1235294"/>
          <a:ext cx="7391400" cy="4098706"/>
        </p:xfrm>
        <a:graphic>
          <a:graphicData uri="http://schemas.openxmlformats.org/drawingml/2006/chart">
            <c:chart xmlns:c="http://schemas.openxmlformats.org/drawingml/2006/chart" xmlns:r="http://schemas.openxmlformats.org/officeDocument/2006/relationships" r:id="rId3"/>
          </a:graphicData>
        </a:graphic>
      </p:graphicFrame>
      <p:sp>
        <p:nvSpPr>
          <p:cNvPr id="12291" name="Title 1"/>
          <p:cNvSpPr>
            <a:spLocks noGrp="1"/>
          </p:cNvSpPr>
          <p:nvPr>
            <p:ph type="title"/>
          </p:nvPr>
        </p:nvSpPr>
        <p:spPr>
          <a:xfrm>
            <a:off x="533400" y="228600"/>
            <a:ext cx="8385175" cy="436563"/>
          </a:xfrm>
        </p:spPr>
        <p:txBody>
          <a:bodyPr/>
          <a:lstStyle/>
          <a:p>
            <a:r>
              <a:rPr lang="en-US" sz="2800" b="1" dirty="0" smtClean="0">
                <a:solidFill>
                  <a:schemeClr val="bg1"/>
                </a:solidFill>
              </a:rPr>
              <a:t>Publication Trend</a:t>
            </a:r>
          </a:p>
        </p:txBody>
      </p:sp>
      <p:sp>
        <p:nvSpPr>
          <p:cNvPr id="4" name="Footer Placeholder 3"/>
          <p:cNvSpPr>
            <a:spLocks noGrp="1"/>
          </p:cNvSpPr>
          <p:nvPr>
            <p:ph type="ftr" sz="quarter" idx="10"/>
          </p:nvPr>
        </p:nvSpPr>
        <p:spPr>
          <a:xfrm>
            <a:off x="1295400" y="6515100"/>
            <a:ext cx="71628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12293" name="Picture 2"/>
          <p:cNvPicPr>
            <a:picLocks noChangeAspect="1" noChangeArrowheads="1"/>
          </p:cNvPicPr>
          <p:nvPr/>
        </p:nvPicPr>
        <p:blipFill>
          <a:blip r:embed="rId4" cstate="print"/>
          <a:srcRect/>
          <a:stretch>
            <a:fillRect/>
          </a:stretch>
        </p:blipFill>
        <p:spPr bwMode="auto">
          <a:xfrm>
            <a:off x="152400" y="6324600"/>
            <a:ext cx="1143000" cy="381000"/>
          </a:xfrm>
          <a:prstGeom prst="rect">
            <a:avLst/>
          </a:prstGeom>
          <a:noFill/>
          <a:ln w="9525">
            <a:noFill/>
            <a:miter lim="800000"/>
            <a:headEnd/>
            <a:tailEnd/>
          </a:ln>
        </p:spPr>
      </p:pic>
      <p:grpSp>
        <p:nvGrpSpPr>
          <p:cNvPr id="12294" name="Group 8"/>
          <p:cNvGrpSpPr>
            <a:grpSpLocks/>
          </p:cNvGrpSpPr>
          <p:nvPr/>
        </p:nvGrpSpPr>
        <p:grpSpPr bwMode="auto">
          <a:xfrm>
            <a:off x="381000" y="4973423"/>
            <a:ext cx="8229600" cy="970177"/>
            <a:chOff x="381000" y="5355429"/>
            <a:chExt cx="8229600" cy="969384"/>
          </a:xfrm>
        </p:grpSpPr>
        <p:sp>
          <p:nvSpPr>
            <p:cNvPr id="10" name="TextBox 12"/>
            <p:cNvSpPr txBox="1">
              <a:spLocks noChangeArrowheads="1"/>
            </p:cNvSpPr>
            <p:nvPr/>
          </p:nvSpPr>
          <p:spPr bwMode="auto">
            <a:xfrm>
              <a:off x="381000" y="5679010"/>
              <a:ext cx="8229600" cy="645803"/>
            </a:xfrm>
            <a:prstGeom prst="rect">
              <a:avLst/>
            </a:prstGeom>
            <a:noFill/>
            <a:ln w="9525">
              <a:solidFill>
                <a:schemeClr val="accent1">
                  <a:shade val="50000"/>
                </a:schemeClr>
              </a:solidFill>
              <a:miter lim="800000"/>
              <a:headEnd/>
              <a:tailEnd/>
            </a:ln>
          </p:spPr>
          <p:txBody>
            <a:bodyPr>
              <a:spAutoFit/>
            </a:bodyPr>
            <a:lstStyle/>
            <a:p>
              <a:pPr algn="just">
                <a:defRPr/>
              </a:pPr>
              <a:r>
                <a:rPr lang="en-US" sz="1200" dirty="0">
                  <a:solidFill>
                    <a:srgbClr val="4D4D4D"/>
                  </a:solidFill>
                </a:rPr>
                <a:t>Global patent </a:t>
              </a:r>
              <a:r>
                <a:rPr lang="en-US" sz="1200" dirty="0" smtClean="0">
                  <a:solidFill>
                    <a:srgbClr val="4D4D4D"/>
                  </a:solidFill>
                </a:rPr>
                <a:t>application publication </a:t>
              </a:r>
              <a:r>
                <a:rPr lang="en-US" sz="1200" dirty="0">
                  <a:solidFill>
                    <a:srgbClr val="4D4D4D"/>
                  </a:solidFill>
                </a:rPr>
                <a:t>trend presents a significant increase in the </a:t>
              </a:r>
              <a:r>
                <a:rPr lang="en-US" sz="1200" dirty="0" smtClean="0">
                  <a:solidFill>
                    <a:srgbClr val="4D4D4D"/>
                  </a:solidFill>
                </a:rPr>
                <a:t>number of </a:t>
              </a:r>
              <a:r>
                <a:rPr lang="en-US" sz="1200" dirty="0" smtClean="0">
                  <a:solidFill>
                    <a:srgbClr val="4D4D4D"/>
                  </a:solidFill>
                </a:rPr>
                <a:t>publications </a:t>
              </a:r>
              <a:r>
                <a:rPr lang="en-US" sz="1200" dirty="0">
                  <a:solidFill>
                    <a:srgbClr val="4D4D4D"/>
                  </a:solidFill>
                </a:rPr>
                <a:t>during </a:t>
              </a:r>
              <a:r>
                <a:rPr lang="en-US" sz="1200" dirty="0" smtClean="0">
                  <a:solidFill>
                    <a:srgbClr val="4D4D4D"/>
                  </a:solidFill>
                </a:rPr>
                <a:t>the last </a:t>
              </a:r>
              <a:r>
                <a:rPr lang="en-US" sz="1200" dirty="0" smtClean="0">
                  <a:solidFill>
                    <a:srgbClr val="4D4D4D"/>
                  </a:solidFill>
                </a:rPr>
                <a:t>five </a:t>
              </a:r>
              <a:r>
                <a:rPr lang="en-US" sz="1200" dirty="0" smtClean="0">
                  <a:solidFill>
                    <a:srgbClr val="4D4D4D"/>
                  </a:solidFill>
                </a:rPr>
                <a:t>years </a:t>
              </a:r>
              <a:r>
                <a:rPr lang="en-US" sz="1200" dirty="0" smtClean="0">
                  <a:solidFill>
                    <a:srgbClr val="4D4D4D"/>
                  </a:solidFill>
                </a:rPr>
                <a:t>with its peak in </a:t>
              </a:r>
              <a:r>
                <a:rPr lang="en-US" sz="1200" dirty="0" smtClean="0">
                  <a:solidFill>
                    <a:srgbClr val="4D4D4D"/>
                  </a:solidFill>
                </a:rPr>
                <a:t>2012, </a:t>
              </a:r>
              <a:r>
                <a:rPr lang="en-US" sz="1200" dirty="0" smtClean="0">
                  <a:solidFill>
                    <a:srgbClr val="4D4D4D"/>
                  </a:solidFill>
                </a:rPr>
                <a:t>which suggests significant filing during 2008-2012. Total number of patents published in 2015 may increase till the end of the year. </a:t>
              </a:r>
            </a:p>
          </p:txBody>
        </p:sp>
        <p:sp>
          <p:nvSpPr>
            <p:cNvPr id="11" name="Rounded Rectangle 10"/>
            <p:cNvSpPr/>
            <p:nvPr/>
          </p:nvSpPr>
          <p:spPr>
            <a:xfrm>
              <a:off x="381000" y="5355429"/>
              <a:ext cx="1066800" cy="304551"/>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grpSp>
      <p:sp>
        <p:nvSpPr>
          <p:cNvPr id="16" name="Rectangle 15"/>
          <p:cNvSpPr/>
          <p:nvPr/>
        </p:nvSpPr>
        <p:spPr>
          <a:xfrm>
            <a:off x="1371600" y="6230779"/>
            <a:ext cx="10058400" cy="246221"/>
          </a:xfrm>
          <a:prstGeom prst="rect">
            <a:avLst/>
          </a:prstGeom>
        </p:spPr>
        <p:txBody>
          <a:bodyPr wrap="square">
            <a:spAutoFit/>
          </a:bodyPr>
          <a:lstStyle/>
          <a:p>
            <a:r>
              <a:rPr lang="en-US" sz="1000" dirty="0" smtClean="0">
                <a:solidFill>
                  <a:srgbClr val="4D4D4D"/>
                </a:solidFill>
              </a:rPr>
              <a:t># Graph was prepared based on the analysis of publication year</a:t>
            </a:r>
            <a:endParaRPr lang="en-IN" sz="1000" dirty="0" smtClean="0">
              <a:solidFill>
                <a:srgbClr val="4D4D4D"/>
              </a:solidFill>
            </a:endParaRP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12</a:t>
            </a:fld>
            <a:endParaRPr lang="en-IN"/>
          </a:p>
        </p:txBody>
      </p:sp>
      <p:sp>
        <p:nvSpPr>
          <p:cNvPr id="14" name="Rectangle 13"/>
          <p:cNvSpPr/>
          <p:nvPr/>
        </p:nvSpPr>
        <p:spPr>
          <a:xfrm>
            <a:off x="1371600" y="586740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Overall Top </a:t>
            </a:r>
            <a:r>
              <a:rPr lang="en-US" sz="2800" b="1" spc="-10" dirty="0">
                <a:solidFill>
                  <a:schemeClr val="bg1"/>
                </a:solidFill>
                <a:cs typeface="Arial" pitchFamily="34" charset="0"/>
              </a:rPr>
              <a:t>Assignees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331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3319" name="TextBox 12"/>
          <p:cNvSpPr txBox="1">
            <a:spLocks noChangeArrowheads="1"/>
          </p:cNvSpPr>
          <p:nvPr/>
        </p:nvSpPr>
        <p:spPr bwMode="auto">
          <a:xfrm>
            <a:off x="228600" y="5562600"/>
            <a:ext cx="8245475" cy="461665"/>
          </a:xfrm>
          <a:prstGeom prst="rect">
            <a:avLst/>
          </a:prstGeom>
          <a:noFill/>
          <a:ln w="9525">
            <a:solidFill>
              <a:schemeClr val="tx1"/>
            </a:solidFill>
            <a:miter lim="800000"/>
            <a:headEnd/>
            <a:tailEnd/>
          </a:ln>
        </p:spPr>
        <p:txBody>
          <a:bodyPr>
            <a:spAutoFit/>
          </a:bodyPr>
          <a:lstStyle/>
          <a:p>
            <a:pPr algn="just"/>
            <a:r>
              <a:rPr lang="en-US" sz="1200" dirty="0" smtClean="0">
                <a:solidFill>
                  <a:srgbClr val="4D4D4D"/>
                </a:solidFill>
              </a:rPr>
              <a:t>Toyota </a:t>
            </a:r>
            <a:r>
              <a:rPr lang="en-US" sz="1200" dirty="0" smtClean="0">
                <a:solidFill>
                  <a:srgbClr val="4D4D4D"/>
                </a:solidFill>
              </a:rPr>
              <a:t>is among the leading </a:t>
            </a:r>
            <a:r>
              <a:rPr lang="en-US" sz="1200" dirty="0">
                <a:solidFill>
                  <a:srgbClr val="4D4D4D"/>
                </a:solidFill>
              </a:rPr>
              <a:t>patent </a:t>
            </a:r>
            <a:r>
              <a:rPr lang="en-US" sz="1200" dirty="0" smtClean="0">
                <a:solidFill>
                  <a:srgbClr val="4D4D4D"/>
                </a:solidFill>
              </a:rPr>
              <a:t>Applicants </a:t>
            </a:r>
            <a:r>
              <a:rPr lang="en-US" sz="1200" dirty="0">
                <a:solidFill>
                  <a:srgbClr val="4D4D4D"/>
                </a:solidFill>
              </a:rPr>
              <a:t>in </a:t>
            </a:r>
            <a:r>
              <a:rPr lang="en-US" sz="1200" dirty="0" smtClean="0">
                <a:solidFill>
                  <a:srgbClr val="4D4D4D"/>
                </a:solidFill>
              </a:rPr>
              <a:t>BOZEV </a:t>
            </a:r>
            <a:r>
              <a:rPr lang="en-US" sz="1200" dirty="0">
                <a:solidFill>
                  <a:srgbClr val="4D4D4D"/>
                </a:solidFill>
              </a:rPr>
              <a:t>Technology, followed by </a:t>
            </a:r>
            <a:r>
              <a:rPr lang="en-US" sz="1200" dirty="0" smtClean="0">
                <a:solidFill>
                  <a:srgbClr val="4D4D4D"/>
                </a:solidFill>
              </a:rPr>
              <a:t>Mitsubishi &amp; Guiyang, </a:t>
            </a:r>
            <a:r>
              <a:rPr lang="en-US" sz="1200" dirty="0">
                <a:solidFill>
                  <a:srgbClr val="4D4D4D"/>
                </a:solidFill>
              </a:rPr>
              <a:t>which also </a:t>
            </a:r>
            <a:r>
              <a:rPr lang="en-US" sz="1200" dirty="0" smtClean="0">
                <a:solidFill>
                  <a:srgbClr val="4D4D4D"/>
                </a:solidFill>
              </a:rPr>
              <a:t>possess </a:t>
            </a:r>
            <a:r>
              <a:rPr lang="en-US" sz="1200" dirty="0">
                <a:solidFill>
                  <a:srgbClr val="4D4D4D"/>
                </a:solidFill>
              </a:rPr>
              <a:t>significant patent </a:t>
            </a:r>
            <a:r>
              <a:rPr lang="en-US" sz="1200" dirty="0" smtClean="0">
                <a:solidFill>
                  <a:srgbClr val="4D4D4D"/>
                </a:solidFill>
              </a:rPr>
              <a:t>portfolios.</a:t>
            </a:r>
            <a:endParaRPr lang="en-US" sz="1200" dirty="0">
              <a:solidFill>
                <a:srgbClr val="4D4D4D"/>
              </a:solidFill>
            </a:endParaRPr>
          </a:p>
        </p:txBody>
      </p:sp>
      <p:sp>
        <p:nvSpPr>
          <p:cNvPr id="15"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2" name="Rounded Rectangle 11"/>
          <p:cNvSpPr/>
          <p:nvPr/>
        </p:nvSpPr>
        <p:spPr>
          <a:xfrm>
            <a:off x="228600" y="5257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13</a:t>
            </a:fld>
            <a:endParaRPr lang="en-IN"/>
          </a:p>
        </p:txBody>
      </p:sp>
      <p:graphicFrame>
        <p:nvGraphicFramePr>
          <p:cNvPr id="14" name="Chart 13"/>
          <p:cNvGraphicFramePr/>
          <p:nvPr/>
        </p:nvGraphicFramePr>
        <p:xfrm>
          <a:off x="685800" y="1219200"/>
          <a:ext cx="7772400" cy="4114800"/>
        </p:xfrm>
        <a:graphic>
          <a:graphicData uri="http://schemas.openxmlformats.org/drawingml/2006/chart">
            <c:chart xmlns:c="http://schemas.openxmlformats.org/drawingml/2006/chart" xmlns:r="http://schemas.openxmlformats.org/officeDocument/2006/relationships" r:id="rId4"/>
          </a:graphicData>
        </a:graphic>
      </p:graphicFrame>
      <p:pic>
        <p:nvPicPr>
          <p:cNvPr id="39937" name="Picture 1" descr="E:\saurabh\Nov\23_nov_landscape\final\Pic\images (2).jpg"/>
          <p:cNvPicPr>
            <a:picLocks noChangeAspect="1" noChangeArrowheads="1"/>
          </p:cNvPicPr>
          <p:nvPr/>
        </p:nvPicPr>
        <p:blipFill>
          <a:blip r:embed="rId5" cstate="print"/>
          <a:srcRect/>
          <a:stretch>
            <a:fillRect/>
          </a:stretch>
        </p:blipFill>
        <p:spPr bwMode="auto">
          <a:xfrm>
            <a:off x="6019800" y="1295400"/>
            <a:ext cx="2781300" cy="1647825"/>
          </a:xfrm>
          <a:prstGeom prst="rect">
            <a:avLst/>
          </a:prstGeom>
          <a:noFill/>
        </p:spPr>
      </p:pic>
      <p:sp>
        <p:nvSpPr>
          <p:cNvPr id="13" name="Rectangle 12"/>
          <p:cNvSpPr/>
          <p:nvPr/>
        </p:nvSpPr>
        <p:spPr>
          <a:xfrm>
            <a:off x="1295400" y="607689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spc="-10" dirty="0" smtClean="0">
                <a:solidFill>
                  <a:schemeClr val="bg1"/>
                </a:solidFill>
                <a:cs typeface="Arial" pitchFamily="34" charset="0"/>
              </a:rPr>
              <a:t>Top Inventors</a:t>
            </a:r>
            <a:endParaRPr lang="en-US" sz="2800" dirty="0"/>
          </a:p>
        </p:txBody>
      </p:sp>
      <p:sp>
        <p:nvSpPr>
          <p:cNvPr id="4" name="Footer Placeholder 3"/>
          <p:cNvSpPr>
            <a:spLocks noGrp="1"/>
          </p:cNvSpPr>
          <p:nvPr>
            <p:ph type="ftr" sz="quarter" idx="10"/>
          </p:nvPr>
        </p:nvSpPr>
        <p:spPr>
          <a:xfrm>
            <a:off x="1447800" y="6515100"/>
            <a:ext cx="69342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7" name="Rounded Rectangle 6"/>
          <p:cNvSpPr/>
          <p:nvPr/>
        </p:nvSpPr>
        <p:spPr>
          <a:xfrm>
            <a:off x="228600" y="53340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8" name="TextBox 12"/>
          <p:cNvSpPr txBox="1">
            <a:spLocks noChangeArrowheads="1"/>
          </p:cNvSpPr>
          <p:nvPr/>
        </p:nvSpPr>
        <p:spPr bwMode="auto">
          <a:xfrm>
            <a:off x="228600" y="5638800"/>
            <a:ext cx="8245475" cy="276999"/>
          </a:xfrm>
          <a:prstGeom prst="rect">
            <a:avLst/>
          </a:prstGeom>
          <a:noFill/>
          <a:ln w="9525">
            <a:solidFill>
              <a:schemeClr val="tx1"/>
            </a:solidFill>
            <a:miter lim="800000"/>
            <a:headEnd/>
            <a:tailEnd/>
          </a:ln>
        </p:spPr>
        <p:txBody>
          <a:bodyPr>
            <a:spAutoFit/>
          </a:bodyPr>
          <a:lstStyle/>
          <a:p>
            <a:pPr algn="just"/>
            <a:r>
              <a:rPr lang="en-US" sz="1200" dirty="0">
                <a:solidFill>
                  <a:srgbClr val="4D4D4D"/>
                </a:solidFill>
              </a:rPr>
              <a:t>As evident, </a:t>
            </a:r>
            <a:r>
              <a:rPr lang="en-US" sz="1200" dirty="0" smtClean="0">
                <a:solidFill>
                  <a:srgbClr val="4D4D4D"/>
                </a:solidFill>
              </a:rPr>
              <a:t>Wei Li from BYD is a </a:t>
            </a:r>
            <a:r>
              <a:rPr lang="en-US" sz="1200" dirty="0">
                <a:solidFill>
                  <a:srgbClr val="4D4D4D"/>
                </a:solidFill>
              </a:rPr>
              <a:t>leading </a:t>
            </a:r>
            <a:r>
              <a:rPr lang="en-US" sz="1200" dirty="0" smtClean="0">
                <a:solidFill>
                  <a:srgbClr val="4D4D4D"/>
                </a:solidFill>
              </a:rPr>
              <a:t>inventor </a:t>
            </a:r>
            <a:r>
              <a:rPr lang="en-US" sz="1200" dirty="0">
                <a:solidFill>
                  <a:srgbClr val="4D4D4D"/>
                </a:solidFill>
              </a:rPr>
              <a:t>in </a:t>
            </a:r>
            <a:r>
              <a:rPr lang="en-US" sz="1200" dirty="0" smtClean="0">
                <a:solidFill>
                  <a:srgbClr val="4D4D4D"/>
                </a:solidFill>
              </a:rPr>
              <a:t>BOZEV Technology.</a:t>
            </a:r>
            <a:endParaRPr lang="en-US" sz="1200" dirty="0">
              <a:solidFill>
                <a:srgbClr val="FF0000"/>
              </a:solidFill>
            </a:endParaRPr>
          </a:p>
        </p:txBody>
      </p:sp>
      <p:sp>
        <p:nvSpPr>
          <p:cNvPr id="13" name="Slide Number Placeholder 12"/>
          <p:cNvSpPr>
            <a:spLocks noGrp="1"/>
          </p:cNvSpPr>
          <p:nvPr>
            <p:ph type="sldNum" sz="quarter" idx="12"/>
          </p:nvPr>
        </p:nvSpPr>
        <p:spPr/>
        <p:txBody>
          <a:bodyPr/>
          <a:lstStyle/>
          <a:p>
            <a:pPr>
              <a:defRPr/>
            </a:pPr>
            <a:fld id="{46318E3D-C770-4D91-B40E-7E88DA3097BF}" type="slidenum">
              <a:rPr lang="en-IN" smtClean="0"/>
              <a:pPr>
                <a:defRPr/>
              </a:pPr>
              <a:t>14</a:t>
            </a:fld>
            <a:endParaRPr lang="en-IN"/>
          </a:p>
        </p:txBody>
      </p:sp>
      <p:graphicFrame>
        <p:nvGraphicFramePr>
          <p:cNvPr id="12" name="Chart 11"/>
          <p:cNvGraphicFramePr/>
          <p:nvPr/>
        </p:nvGraphicFramePr>
        <p:xfrm>
          <a:off x="914400" y="1143000"/>
          <a:ext cx="75438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304800" y="586740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Top International Patent Classifications (IPCs)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434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345" name="TextBox 12"/>
          <p:cNvSpPr txBox="1">
            <a:spLocks noChangeArrowheads="1"/>
          </p:cNvSpPr>
          <p:nvPr/>
        </p:nvSpPr>
        <p:spPr bwMode="auto">
          <a:xfrm>
            <a:off x="76200" y="4971871"/>
            <a:ext cx="8839200" cy="1200329"/>
          </a:xfrm>
          <a:prstGeom prst="rect">
            <a:avLst/>
          </a:prstGeom>
          <a:noFill/>
          <a:ln w="9525">
            <a:solidFill>
              <a:schemeClr val="tx1"/>
            </a:solidFill>
            <a:miter lim="800000"/>
            <a:headEnd/>
            <a:tailEnd/>
          </a:ln>
        </p:spPr>
        <p:txBody>
          <a:bodyPr wrap="square">
            <a:spAutoFit/>
          </a:bodyPr>
          <a:lstStyle/>
          <a:p>
            <a:pPr algn="just"/>
            <a:r>
              <a:rPr lang="en-US" sz="1200" dirty="0" smtClean="0"/>
              <a:t>Maximum number </a:t>
            </a:r>
            <a:r>
              <a:rPr lang="en-US" sz="1200" dirty="0" smtClean="0"/>
              <a:t>of </a:t>
            </a:r>
            <a:r>
              <a:rPr lang="en-US" sz="1200" dirty="0" smtClean="0"/>
              <a:t>applications published during 2010-2015 correspond to IPC class B60L relating to ‘</a:t>
            </a:r>
            <a:r>
              <a:rPr lang="en-IN" sz="1200" i="1" dirty="0" smtClean="0"/>
              <a:t>Transporting</a:t>
            </a:r>
            <a:r>
              <a:rPr lang="en-US" sz="1200" i="1" dirty="0" smtClean="0"/>
              <a:t> </a:t>
            </a:r>
            <a:r>
              <a:rPr lang="en-IN" sz="1200" i="1" dirty="0" smtClean="0"/>
              <a:t>Vehicles In General</a:t>
            </a:r>
            <a:r>
              <a:rPr lang="en-US" sz="1200" i="1" dirty="0" smtClean="0">
                <a:ea typeface="Calibri"/>
              </a:rPr>
              <a:t>; </a:t>
            </a:r>
            <a:r>
              <a:rPr lang="en-IN" sz="1200" i="1" dirty="0" smtClean="0"/>
              <a:t>Propulsion of Electrically-propelled Vehicles</a:t>
            </a:r>
            <a:r>
              <a:rPr lang="en-IN" sz="1200" dirty="0" smtClean="0"/>
              <a:t>’. </a:t>
            </a:r>
            <a:r>
              <a:rPr lang="en-IN" sz="1200" dirty="0" smtClean="0"/>
              <a:t>Amongst </a:t>
            </a:r>
            <a:r>
              <a:rPr lang="en-IN" sz="1200" dirty="0" smtClean="0"/>
              <a:t>applications filed in </a:t>
            </a:r>
            <a:r>
              <a:rPr lang="en-US" sz="1200" dirty="0" smtClean="0"/>
              <a:t>B60L, 45% of </a:t>
            </a:r>
            <a:r>
              <a:rPr lang="en-US" sz="1200" dirty="0" smtClean="0"/>
              <a:t>the applications pertained </a:t>
            </a:r>
            <a:r>
              <a:rPr lang="en-US" sz="1200" dirty="0" smtClean="0"/>
              <a:t>to IPC sub-class B60L 11/</a:t>
            </a:r>
            <a:r>
              <a:rPr lang="en-US" sz="1200" dirty="0" smtClean="0"/>
              <a:t>18, </a:t>
            </a:r>
            <a:r>
              <a:rPr lang="en-US" sz="1200" dirty="0" smtClean="0"/>
              <a:t>which relates to ‘</a:t>
            </a:r>
            <a:r>
              <a:rPr lang="en-IN" sz="1200" i="1" dirty="0" smtClean="0"/>
              <a:t>Electric Propulsion With Power Supplied Within The Vehicle</a:t>
            </a:r>
            <a:r>
              <a:rPr lang="en-US" sz="1200" i="1" dirty="0" smtClean="0">
                <a:ea typeface="Calibri"/>
              </a:rPr>
              <a:t>; </a:t>
            </a:r>
            <a:r>
              <a:rPr lang="en-IN" sz="1200" i="1" dirty="0" smtClean="0"/>
              <a:t>Using Power Supplied From Primary Cells, Secondary Cells, Or Fuel Cells</a:t>
            </a:r>
            <a:r>
              <a:rPr lang="en-US" sz="1200" dirty="0" smtClean="0"/>
              <a:t>. </a:t>
            </a:r>
            <a:r>
              <a:rPr lang="en-IN" sz="1200" dirty="0" smtClean="0"/>
              <a:t>Second highest number of applications were filed in the technology covered by IPC class B60K which relates to ‘</a:t>
            </a:r>
            <a:r>
              <a:rPr lang="en-IN" sz="1200" i="1" dirty="0" smtClean="0"/>
              <a:t>Arrangement Or Mounting Of Plural Diverse Prime-movers; Auxiliary Drives; Instrumentation Or Dashboards For Vehicles</a:t>
            </a:r>
            <a:r>
              <a:rPr lang="en-IN" sz="1200" dirty="0" smtClean="0"/>
              <a:t>’. </a:t>
            </a:r>
            <a:endParaRPr lang="en-US" sz="1400" dirty="0" smtClean="0"/>
          </a:p>
        </p:txBody>
      </p:sp>
      <p:sp>
        <p:nvSpPr>
          <p:cNvPr id="17" name="Footer Placeholder 13"/>
          <p:cNvSpPr>
            <a:spLocks noGrp="1"/>
          </p:cNvSpPr>
          <p:nvPr>
            <p:ph type="ftr" sz="quarter" idx="10"/>
          </p:nvPr>
        </p:nvSpPr>
        <p:spPr>
          <a:xfrm>
            <a:off x="1371600" y="6553200"/>
            <a:ext cx="7772400" cy="152400"/>
          </a:xfrm>
        </p:spPr>
        <p:txBody>
          <a:bodyPr/>
          <a:lstStyle/>
          <a:p>
            <a:pPr algn="l">
              <a:defRPr/>
            </a:pPr>
            <a:r>
              <a:rPr lang="en-IN" sz="800" dirty="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cxnSp>
        <p:nvCxnSpPr>
          <p:cNvPr id="21" name="Straight Arrow Connector 20"/>
          <p:cNvCxnSpPr/>
          <p:nvPr/>
        </p:nvCxnSpPr>
        <p:spPr>
          <a:xfrm flipH="1">
            <a:off x="2514600" y="2743200"/>
            <a:ext cx="457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Rounded Rectangle 19"/>
          <p:cNvSpPr/>
          <p:nvPr/>
        </p:nvSpPr>
        <p:spPr>
          <a:xfrm>
            <a:off x="76200" y="46482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7" name="TextBox 26"/>
          <p:cNvSpPr txBox="1"/>
          <p:nvPr/>
        </p:nvSpPr>
        <p:spPr>
          <a:xfrm>
            <a:off x="1295400" y="6248400"/>
            <a:ext cx="5638800" cy="246221"/>
          </a:xfrm>
          <a:prstGeom prst="rect">
            <a:avLst/>
          </a:prstGeom>
          <a:noFill/>
        </p:spPr>
        <p:txBody>
          <a:bodyPr wrap="square" rtlCol="0">
            <a:spAutoFit/>
          </a:bodyPr>
          <a:lstStyle/>
          <a:p>
            <a:r>
              <a:rPr lang="en-IN" sz="1000" dirty="0" smtClean="0">
                <a:solidFill>
                  <a:srgbClr val="4D4D4D"/>
                </a:solidFill>
              </a:rPr>
              <a:t># For IPC sub-class definitions please refer to </a:t>
            </a:r>
            <a:r>
              <a:rPr lang="en-IN" sz="1000" dirty="0" smtClean="0">
                <a:solidFill>
                  <a:srgbClr val="4D4D4D"/>
                </a:solidFill>
                <a:hlinkClick r:id="rId4" action="ppaction://hlinksldjump"/>
              </a:rPr>
              <a:t>Appendix 2</a:t>
            </a:r>
            <a:r>
              <a:rPr lang="en-IN" sz="1000" dirty="0" smtClean="0">
                <a:solidFill>
                  <a:srgbClr val="4D4D4D"/>
                </a:solidFill>
              </a:rPr>
              <a:t>.</a:t>
            </a:r>
            <a:endParaRPr lang="en-IN" dirty="0"/>
          </a:p>
        </p:txBody>
      </p:sp>
      <p:sp>
        <p:nvSpPr>
          <p:cNvPr id="29" name="Slide Number Placeholder 28"/>
          <p:cNvSpPr>
            <a:spLocks noGrp="1"/>
          </p:cNvSpPr>
          <p:nvPr>
            <p:ph type="sldNum" sz="quarter" idx="12"/>
          </p:nvPr>
        </p:nvSpPr>
        <p:spPr/>
        <p:txBody>
          <a:bodyPr/>
          <a:lstStyle/>
          <a:p>
            <a:pPr>
              <a:defRPr/>
            </a:pPr>
            <a:fld id="{46318E3D-C770-4D91-B40E-7E88DA3097BF}" type="slidenum">
              <a:rPr lang="en-IN" smtClean="0"/>
              <a:pPr>
                <a:defRPr/>
              </a:pPr>
              <a:t>15</a:t>
            </a:fld>
            <a:endParaRPr lang="en-IN"/>
          </a:p>
        </p:txBody>
      </p:sp>
      <p:graphicFrame>
        <p:nvGraphicFramePr>
          <p:cNvPr id="38" name="Chart 37"/>
          <p:cNvGraphicFramePr/>
          <p:nvPr/>
        </p:nvGraphicFramePr>
        <p:xfrm>
          <a:off x="2743200" y="685800"/>
          <a:ext cx="3886200" cy="2590800"/>
        </p:xfrm>
        <a:graphic>
          <a:graphicData uri="http://schemas.openxmlformats.org/drawingml/2006/chart">
            <c:chart xmlns:c="http://schemas.openxmlformats.org/drawingml/2006/chart" xmlns:r="http://schemas.openxmlformats.org/officeDocument/2006/relationships" r:id="rId5"/>
          </a:graphicData>
        </a:graphic>
      </p:graphicFrame>
      <p:cxnSp>
        <p:nvCxnSpPr>
          <p:cNvPr id="39" name="Straight Arrow Connector 38"/>
          <p:cNvCxnSpPr/>
          <p:nvPr/>
        </p:nvCxnSpPr>
        <p:spPr>
          <a:xfrm>
            <a:off x="6172200" y="1905000"/>
            <a:ext cx="3810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46" name="Chart 45"/>
          <p:cNvGraphicFramePr/>
          <p:nvPr/>
        </p:nvGraphicFramePr>
        <p:xfrm>
          <a:off x="6553200" y="914400"/>
          <a:ext cx="2590800" cy="22860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47" name="Chart 46"/>
          <p:cNvGraphicFramePr/>
          <p:nvPr/>
        </p:nvGraphicFramePr>
        <p:xfrm>
          <a:off x="5791200" y="2514600"/>
          <a:ext cx="3124200" cy="2667000"/>
        </p:xfrm>
        <a:graphic>
          <a:graphicData uri="http://schemas.openxmlformats.org/drawingml/2006/chart">
            <c:chart xmlns:c="http://schemas.openxmlformats.org/drawingml/2006/chart" xmlns:r="http://schemas.openxmlformats.org/officeDocument/2006/relationships" r:id="rId7"/>
          </a:graphicData>
        </a:graphic>
      </p:graphicFrame>
      <p:cxnSp>
        <p:nvCxnSpPr>
          <p:cNvPr id="48" name="Straight Arrow Connector 47"/>
          <p:cNvCxnSpPr/>
          <p:nvPr/>
        </p:nvCxnSpPr>
        <p:spPr>
          <a:xfrm>
            <a:off x="4343400" y="3352800"/>
            <a:ext cx="12954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54" name="Chart 53"/>
          <p:cNvGraphicFramePr/>
          <p:nvPr/>
        </p:nvGraphicFramePr>
        <p:xfrm>
          <a:off x="685800" y="2971800"/>
          <a:ext cx="3276600" cy="21336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57" name="Chart 56"/>
          <p:cNvGraphicFramePr/>
          <p:nvPr/>
        </p:nvGraphicFramePr>
        <p:xfrm>
          <a:off x="228600" y="914400"/>
          <a:ext cx="2590800" cy="2438400"/>
        </p:xfrm>
        <a:graphic>
          <a:graphicData uri="http://schemas.openxmlformats.org/drawingml/2006/chart">
            <c:chart xmlns:c="http://schemas.openxmlformats.org/drawingml/2006/chart" xmlns:r="http://schemas.openxmlformats.org/officeDocument/2006/relationships" r:id="rId9"/>
          </a:graphicData>
        </a:graphic>
      </p:graphicFrame>
      <p:cxnSp>
        <p:nvCxnSpPr>
          <p:cNvPr id="58" name="Straight Arrow Connector 57"/>
          <p:cNvCxnSpPr/>
          <p:nvPr/>
        </p:nvCxnSpPr>
        <p:spPr>
          <a:xfrm flipH="1" flipV="1">
            <a:off x="2286000" y="1828800"/>
            <a:ext cx="4572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 name="Chart 30"/>
          <p:cNvGraphicFramePr/>
          <p:nvPr/>
        </p:nvGraphicFramePr>
        <p:xfrm>
          <a:off x="533400" y="990600"/>
          <a:ext cx="7391400" cy="4495800"/>
        </p:xfrm>
        <a:graphic>
          <a:graphicData uri="http://schemas.openxmlformats.org/drawingml/2006/chart">
            <c:chart xmlns:c="http://schemas.openxmlformats.org/drawingml/2006/chart" xmlns:r="http://schemas.openxmlformats.org/officeDocument/2006/relationships" r:id="rId2"/>
          </a:graphicData>
        </a:graphic>
      </p:graphicFrame>
      <p:cxnSp>
        <p:nvCxnSpPr>
          <p:cNvPr id="13" name="Straight Arrow Connector 12"/>
          <p:cNvCxnSpPr/>
          <p:nvPr/>
        </p:nvCxnSpPr>
        <p:spPr>
          <a:xfrm>
            <a:off x="1828800" y="1295400"/>
            <a:ext cx="1600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object 6"/>
          <p:cNvSpPr txBox="1">
            <a:spLocks/>
          </p:cNvSpPr>
          <p:nvPr/>
        </p:nvSpPr>
        <p:spPr bwMode="auto">
          <a:xfrm>
            <a:off x="379413" y="207963"/>
            <a:ext cx="8385175" cy="431800"/>
          </a:xfrm>
          <a:prstGeom prst="rect">
            <a:avLst/>
          </a:prstGeom>
          <a:noFill/>
          <a:ln w="9525">
            <a:noFill/>
            <a:miter lim="800000"/>
            <a:headEnd/>
            <a:tailEnd/>
          </a:ln>
        </p:spPr>
        <p:txBody>
          <a:bodyPr lIns="0" tIns="0" rIns="0" bIns="0">
            <a:spAutoFit/>
          </a:bodyPr>
          <a:lstStyle/>
          <a:p>
            <a:pPr marL="12700" algn="ctr" fontAlgn="auto">
              <a:spcBef>
                <a:spcPts val="0"/>
              </a:spcBef>
              <a:spcAft>
                <a:spcPts val="0"/>
              </a:spcAft>
              <a:defRPr/>
            </a:pPr>
            <a:r>
              <a:rPr lang="en-IN" sz="2800" b="1" kern="0" spc="-10" dirty="0">
                <a:solidFill>
                  <a:schemeClr val="bg1"/>
                </a:solidFill>
              </a:rPr>
              <a:t>Geographic Origin of Innovation</a:t>
            </a:r>
          </a:p>
        </p:txBody>
      </p:sp>
      <p:pic>
        <p:nvPicPr>
          <p:cNvPr id="16395" name="Picture 2"/>
          <p:cNvPicPr>
            <a:picLocks noChangeAspect="1" noChangeArrowheads="1"/>
          </p:cNvPicPr>
          <p:nvPr/>
        </p:nvPicPr>
        <p:blipFill>
          <a:blip r:embed="rId3" cstate="print"/>
          <a:srcRect/>
          <a:stretch>
            <a:fillRect/>
          </a:stretch>
        </p:blipFill>
        <p:spPr bwMode="auto">
          <a:xfrm>
            <a:off x="152400" y="6356350"/>
            <a:ext cx="1219200" cy="349250"/>
          </a:xfrm>
          <a:prstGeom prst="rect">
            <a:avLst/>
          </a:prstGeom>
          <a:noFill/>
          <a:ln w="9525">
            <a:noFill/>
            <a:miter lim="800000"/>
            <a:headEnd/>
            <a:tailEnd/>
          </a:ln>
        </p:spPr>
      </p:pic>
      <p:sp>
        <p:nvSpPr>
          <p:cNvPr id="14" name="Rounded Rectangle 13"/>
          <p:cNvSpPr/>
          <p:nvPr/>
        </p:nvSpPr>
        <p:spPr>
          <a:xfrm>
            <a:off x="381000" y="52578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16397" name="TextBox 12"/>
          <p:cNvSpPr txBox="1">
            <a:spLocks noChangeArrowheads="1"/>
          </p:cNvSpPr>
          <p:nvPr/>
        </p:nvSpPr>
        <p:spPr bwMode="auto">
          <a:xfrm>
            <a:off x="381000" y="5562600"/>
            <a:ext cx="8382000" cy="646331"/>
          </a:xfrm>
          <a:prstGeom prst="rect">
            <a:avLst/>
          </a:prstGeom>
          <a:noFill/>
          <a:ln w="9525">
            <a:solidFill>
              <a:schemeClr val="tx1"/>
            </a:solidFill>
            <a:miter lim="800000"/>
            <a:headEnd/>
            <a:tailEnd/>
          </a:ln>
        </p:spPr>
        <p:txBody>
          <a:bodyPr>
            <a:spAutoFit/>
          </a:bodyPr>
          <a:lstStyle/>
          <a:p>
            <a:pPr algn="just"/>
            <a:r>
              <a:rPr lang="en-US" sz="1200" dirty="0" smtClean="0">
                <a:solidFill>
                  <a:srgbClr val="4D4D4D"/>
                </a:solidFill>
              </a:rPr>
              <a:t>Analysis of Geographic Origin of Innovation demonstrates </a:t>
            </a:r>
            <a:r>
              <a:rPr lang="en-US" sz="1200" dirty="0">
                <a:solidFill>
                  <a:srgbClr val="4D4D4D"/>
                </a:solidFill>
              </a:rPr>
              <a:t>that </a:t>
            </a:r>
            <a:r>
              <a:rPr lang="en-US" sz="1200" dirty="0" smtClean="0">
                <a:solidFill>
                  <a:srgbClr val="4D4D4D"/>
                </a:solidFill>
              </a:rPr>
              <a:t>maximum number of innovations </a:t>
            </a:r>
            <a:r>
              <a:rPr lang="en-US" sz="1200" dirty="0" smtClean="0">
                <a:solidFill>
                  <a:srgbClr val="4D4D4D"/>
                </a:solidFill>
              </a:rPr>
              <a:t>originate </a:t>
            </a:r>
            <a:r>
              <a:rPr lang="en-US" sz="1200" dirty="0" smtClean="0">
                <a:solidFill>
                  <a:srgbClr val="4D4D4D"/>
                </a:solidFill>
              </a:rPr>
              <a:t>from </a:t>
            </a:r>
            <a:r>
              <a:rPr lang="en-US" sz="1200" dirty="0" smtClean="0">
                <a:solidFill>
                  <a:srgbClr val="4D4D4D"/>
                </a:solidFill>
              </a:rPr>
              <a:t>CN (of which many are utility models) </a:t>
            </a:r>
            <a:r>
              <a:rPr lang="en-US" sz="1200" dirty="0" smtClean="0">
                <a:solidFill>
                  <a:srgbClr val="4D4D4D"/>
                </a:solidFill>
              </a:rPr>
              <a:t>followed by JP and US. Toyota contributes to maximum number of innovations originating from JP. </a:t>
            </a:r>
          </a:p>
        </p:txBody>
      </p:sp>
      <p:sp>
        <p:nvSpPr>
          <p:cNvPr id="16" name="Rectangle 15"/>
          <p:cNvSpPr/>
          <p:nvPr/>
        </p:nvSpPr>
        <p:spPr>
          <a:xfrm>
            <a:off x="1371600" y="6096000"/>
            <a:ext cx="7239000" cy="400110"/>
          </a:xfrm>
          <a:prstGeom prst="rect">
            <a:avLst/>
          </a:prstGeom>
        </p:spPr>
        <p:txBody>
          <a:bodyPr wrap="square">
            <a:spAutoFit/>
          </a:bodyPr>
          <a:lstStyle/>
          <a:p>
            <a:pPr algn="just"/>
            <a:r>
              <a:rPr lang="en-US" sz="1000" dirty="0" smtClean="0">
                <a:solidFill>
                  <a:srgbClr val="4D4D4D"/>
                </a:solidFill>
              </a:rPr>
              <a:t># Graph was prepared using analyzed representative member per family. </a:t>
            </a:r>
          </a:p>
          <a:p>
            <a:pPr algn="just"/>
            <a:r>
              <a:rPr lang="en-US" sz="1000" dirty="0" smtClean="0">
                <a:solidFill>
                  <a:srgbClr val="4D4D4D"/>
                </a:solidFill>
              </a:rPr>
              <a:t># The graph representing Geographic origin of innovation was prepared based on the analysis of priority country</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16</a:t>
            </a:fld>
            <a:endParaRPr lang="en-IN"/>
          </a:p>
        </p:txBody>
      </p:sp>
      <p:sp>
        <p:nvSpPr>
          <p:cNvPr id="18" name="Footer Placeholder 13"/>
          <p:cNvSpPr txBox="1">
            <a:spLocks/>
          </p:cNvSpPr>
          <p:nvPr/>
        </p:nvSpPr>
        <p:spPr>
          <a:xfrm>
            <a:off x="1371600" y="6553200"/>
            <a:ext cx="7772400" cy="152400"/>
          </a:xfrm>
          <a:prstGeom prst="rect">
            <a:avLst/>
          </a:prstGeom>
        </p:spPr>
        <p:txBody>
          <a:bodyPr wrap="square" lIns="0" tIns="0" rIns="0" bIns="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8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 Patent Searching | Research and Analytics | Patent Prosecution/Preparation Support | Litigation and E-Discovery | IP Valuation |  Patent Portfolio Watch</a:t>
            </a:r>
            <a:endParaRPr kumimoji="0" lang="en-US" sz="800" b="0" i="0" u="none" strike="noStrike" kern="1200" cap="none" spc="0" normalizeH="0" baseline="0" noProof="0" dirty="0">
              <a:ln>
                <a:noFill/>
              </a:ln>
              <a:solidFill>
                <a:schemeClr val="tx1"/>
              </a:solidFill>
              <a:effectLst/>
              <a:uLnTx/>
              <a:uFillTx/>
              <a:latin typeface="Arial" pitchFamily="34" charset="0"/>
              <a:ea typeface="+mn-ea"/>
              <a:cs typeface="Arial" pitchFamily="34" charset="0"/>
            </a:endParaRPr>
          </a:p>
        </p:txBody>
      </p:sp>
      <p:graphicFrame>
        <p:nvGraphicFramePr>
          <p:cNvPr id="25" name="Chart 24"/>
          <p:cNvGraphicFramePr/>
          <p:nvPr/>
        </p:nvGraphicFramePr>
        <p:xfrm>
          <a:off x="2743200" y="838200"/>
          <a:ext cx="3352800" cy="2895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7" name="Chart 26"/>
          <p:cNvGraphicFramePr/>
          <p:nvPr/>
        </p:nvGraphicFramePr>
        <p:xfrm>
          <a:off x="5029200" y="1066800"/>
          <a:ext cx="3352800" cy="2971800"/>
        </p:xfrm>
        <a:graphic>
          <a:graphicData uri="http://schemas.openxmlformats.org/drawingml/2006/chart">
            <c:chart xmlns:c="http://schemas.openxmlformats.org/drawingml/2006/chart" xmlns:r="http://schemas.openxmlformats.org/officeDocument/2006/relationships" r:id="rId5"/>
          </a:graphicData>
        </a:graphic>
      </p:graphicFrame>
      <p:cxnSp>
        <p:nvCxnSpPr>
          <p:cNvPr id="28" name="Straight Arrow Connector 27"/>
          <p:cNvCxnSpPr/>
          <p:nvPr/>
        </p:nvCxnSpPr>
        <p:spPr>
          <a:xfrm flipV="1">
            <a:off x="3276600" y="2743200"/>
            <a:ext cx="25908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992438"/>
            <a:ext cx="8385175" cy="436562"/>
          </a:xfrm>
        </p:spPr>
        <p:txBody>
          <a:bodyPr/>
          <a:lstStyle/>
          <a:p>
            <a:r>
              <a:rPr lang="en-US" sz="3200" b="1" kern="1200" dirty="0" smtClean="0">
                <a:cs typeface="Arial" pitchFamily="34" charset="0"/>
              </a:rPr>
              <a:t>Key Technological Trends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17</a:t>
            </a:fld>
            <a:endParaRPr lang="en-IN"/>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9238"/>
            <a:ext cx="8385175" cy="436562"/>
          </a:xfrm>
        </p:spPr>
        <p:txBody>
          <a:bodyPr/>
          <a:lstStyle/>
          <a:p>
            <a:r>
              <a:rPr lang="en-US" sz="2400" b="1" dirty="0" smtClean="0">
                <a:solidFill>
                  <a:schemeClr val="bg1"/>
                </a:solidFill>
              </a:rPr>
              <a:t>Technology Based Analysis of BOZEV</a:t>
            </a:r>
            <a:endParaRPr lang="en-US" sz="2400" b="1" dirty="0">
              <a:solidFill>
                <a:schemeClr val="bg1"/>
              </a:solidFill>
            </a:endParaRPr>
          </a:p>
        </p:txBody>
      </p:sp>
      <p:sp>
        <p:nvSpPr>
          <p:cNvPr id="4" name="Footer Placeholder 3"/>
          <p:cNvSpPr>
            <a:spLocks noGrp="1"/>
          </p:cNvSpPr>
          <p:nvPr>
            <p:ph type="ftr" sz="quarter" idx="10"/>
          </p:nvPr>
        </p:nvSpPr>
        <p:spPr>
          <a:xfrm>
            <a:off x="1295400" y="6515100"/>
            <a:ext cx="7010399"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cxnSp>
        <p:nvCxnSpPr>
          <p:cNvPr id="53" name="Straight Arrow Connector 52"/>
          <p:cNvCxnSpPr/>
          <p:nvPr/>
        </p:nvCxnSpPr>
        <p:spPr>
          <a:xfrm>
            <a:off x="7239000" y="1828800"/>
            <a:ext cx="152400" cy="1600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18</a:t>
            </a:fld>
            <a:endParaRPr lang="en-IN"/>
          </a:p>
        </p:txBody>
      </p:sp>
      <p:sp>
        <p:nvSpPr>
          <p:cNvPr id="18" name="Rounded Rectangle 17"/>
          <p:cNvSpPr/>
          <p:nvPr/>
        </p:nvSpPr>
        <p:spPr>
          <a:xfrm>
            <a:off x="152400" y="51054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52400" y="5410200"/>
            <a:ext cx="8839200" cy="861774"/>
          </a:xfrm>
          <a:prstGeom prst="rect">
            <a:avLst/>
          </a:prstGeom>
          <a:noFill/>
          <a:ln w="9525">
            <a:solidFill>
              <a:schemeClr val="tx1"/>
            </a:solidFill>
            <a:miter lim="800000"/>
            <a:headEnd/>
            <a:tailEnd/>
          </a:ln>
        </p:spPr>
        <p:txBody>
          <a:bodyPr wrap="square">
            <a:spAutoFit/>
          </a:bodyPr>
          <a:lstStyle/>
          <a:p>
            <a:pPr algn="just"/>
            <a:r>
              <a:rPr lang="en-US" sz="1000" dirty="0" smtClean="0">
                <a:solidFill>
                  <a:srgbClr val="4D4D4D"/>
                </a:solidFill>
              </a:rPr>
              <a:t>Maximum percentage of applications were filed related to efficient power utilization in electric vehicle, followed by power generation technique in the electric vehicle and its efficient utilization. Solar &amp; Wind are the main source of power in the applications directed towards power generation in the electric vehicle. Charging &amp; Discharging control are dominating class/technique in the applications directed towards efficient power utilization in the electric vehicle. With respect to vehicle </a:t>
            </a:r>
            <a:r>
              <a:rPr lang="en-US" sz="1000" dirty="0" smtClean="0">
                <a:solidFill>
                  <a:srgbClr val="4D4D4D"/>
                </a:solidFill>
              </a:rPr>
              <a:t>design </a:t>
            </a:r>
            <a:r>
              <a:rPr lang="en-US" sz="1000" dirty="0" smtClean="0">
                <a:solidFill>
                  <a:srgbClr val="4D4D4D"/>
                </a:solidFill>
              </a:rPr>
              <a:t>and </a:t>
            </a:r>
            <a:r>
              <a:rPr lang="en-US" sz="1000" dirty="0" smtClean="0">
                <a:solidFill>
                  <a:srgbClr val="4D4D4D"/>
                </a:solidFill>
              </a:rPr>
              <a:t>control, maximum </a:t>
            </a:r>
            <a:r>
              <a:rPr lang="en-US" sz="1000" dirty="0" smtClean="0">
                <a:solidFill>
                  <a:srgbClr val="4D4D4D"/>
                </a:solidFill>
              </a:rPr>
              <a:t>percentages of applications filed </a:t>
            </a:r>
            <a:r>
              <a:rPr lang="en-US" sz="1000" dirty="0" smtClean="0">
                <a:solidFill>
                  <a:srgbClr val="4D4D4D"/>
                </a:solidFill>
              </a:rPr>
              <a:t>are under </a:t>
            </a:r>
            <a:r>
              <a:rPr lang="en-US" sz="1000" dirty="0" smtClean="0">
                <a:solidFill>
                  <a:srgbClr val="4D4D4D"/>
                </a:solidFill>
              </a:rPr>
              <a:t>vehicle handling &amp; control and vehicle configuration &amp; structural enhancement respectively.  </a:t>
            </a:r>
            <a:endParaRPr lang="en-US" sz="1050" dirty="0" smtClean="0">
              <a:solidFill>
                <a:srgbClr val="4D4D4D"/>
              </a:solidFill>
            </a:endParaRPr>
          </a:p>
        </p:txBody>
      </p:sp>
      <p:graphicFrame>
        <p:nvGraphicFramePr>
          <p:cNvPr id="19" name="Chart 18"/>
          <p:cNvGraphicFramePr/>
          <p:nvPr/>
        </p:nvGraphicFramePr>
        <p:xfrm>
          <a:off x="3657600" y="762000"/>
          <a:ext cx="4800600" cy="3124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Chart 22"/>
          <p:cNvGraphicFramePr/>
          <p:nvPr/>
        </p:nvGraphicFramePr>
        <p:xfrm>
          <a:off x="5791200" y="3124200"/>
          <a:ext cx="3124200" cy="2133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4" name="Chart 23"/>
          <p:cNvGraphicFramePr/>
          <p:nvPr/>
        </p:nvGraphicFramePr>
        <p:xfrm>
          <a:off x="838200" y="3276600"/>
          <a:ext cx="3733800" cy="2209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7" name="Chart 26"/>
          <p:cNvGraphicFramePr/>
          <p:nvPr/>
        </p:nvGraphicFramePr>
        <p:xfrm>
          <a:off x="-228600" y="1371600"/>
          <a:ext cx="4114800" cy="2133600"/>
        </p:xfrm>
        <a:graphic>
          <a:graphicData uri="http://schemas.openxmlformats.org/drawingml/2006/chart">
            <c:chart xmlns:c="http://schemas.openxmlformats.org/drawingml/2006/chart" xmlns:r="http://schemas.openxmlformats.org/officeDocument/2006/relationships" r:id="rId6"/>
          </a:graphicData>
        </a:graphic>
      </p:graphicFrame>
      <p:cxnSp>
        <p:nvCxnSpPr>
          <p:cNvPr id="35" name="Straight Arrow Connector 34"/>
          <p:cNvCxnSpPr/>
          <p:nvPr/>
        </p:nvCxnSpPr>
        <p:spPr>
          <a:xfrm flipH="1">
            <a:off x="2895600" y="3048000"/>
            <a:ext cx="16002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flipH="1">
            <a:off x="2971800" y="1676400"/>
            <a:ext cx="1676400" cy="609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1295400" y="609600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chemeClr val="bg1"/>
                </a:solidFill>
              </a:rPr>
              <a:t>Technology Based Analysis of BOZEV…</a:t>
            </a:r>
            <a:endParaRPr lang="en-US" sz="2400" b="1" dirty="0">
              <a:solidFill>
                <a:schemeClr val="bg1"/>
              </a:solidFill>
            </a:endParaRPr>
          </a:p>
        </p:txBody>
      </p:sp>
      <p:sp>
        <p:nvSpPr>
          <p:cNvPr id="4" name="Footer Placeholder 3"/>
          <p:cNvSpPr>
            <a:spLocks noGrp="1"/>
          </p:cNvSpPr>
          <p:nvPr>
            <p:ph type="ftr" sz="quarter" idx="10"/>
          </p:nvPr>
        </p:nvSpPr>
        <p:spPr>
          <a:xfrm>
            <a:off x="1295400" y="6515100"/>
            <a:ext cx="7010399" cy="342900"/>
          </a:xfrm>
        </p:spPr>
        <p:txBody>
          <a:bodyPr/>
          <a:lstStyle/>
          <a:p>
            <a:pPr>
              <a:defRPr/>
            </a:pPr>
            <a:r>
              <a:rPr lang="en-IN" sz="800" dirty="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19</a:t>
            </a:fld>
            <a:endParaRPr lang="en-IN"/>
          </a:p>
        </p:txBody>
      </p:sp>
      <p:sp>
        <p:nvSpPr>
          <p:cNvPr id="18" name="Rounded Rectangle 17"/>
          <p:cNvSpPr/>
          <p:nvPr/>
        </p:nvSpPr>
        <p:spPr>
          <a:xfrm>
            <a:off x="152400" y="50292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52400" y="5334000"/>
            <a:ext cx="8839200" cy="1015663"/>
          </a:xfrm>
          <a:prstGeom prst="rect">
            <a:avLst/>
          </a:prstGeom>
          <a:noFill/>
          <a:ln w="9525">
            <a:solidFill>
              <a:schemeClr val="tx1"/>
            </a:solidFill>
            <a:miter lim="800000"/>
            <a:headEnd/>
            <a:tailEnd/>
          </a:ln>
        </p:spPr>
        <p:txBody>
          <a:bodyPr wrap="square">
            <a:spAutoFit/>
          </a:bodyPr>
          <a:lstStyle/>
          <a:p>
            <a:pPr algn="just"/>
            <a:r>
              <a:rPr lang="en-US" sz="1000" dirty="0" smtClean="0">
                <a:solidFill>
                  <a:srgbClr val="4D4D4D"/>
                </a:solidFill>
              </a:rPr>
              <a:t>Maximum percentage of applications </a:t>
            </a:r>
            <a:r>
              <a:rPr lang="en-US" sz="1000" dirty="0" smtClean="0">
                <a:solidFill>
                  <a:srgbClr val="4D4D4D"/>
                </a:solidFill>
              </a:rPr>
              <a:t>that were </a:t>
            </a:r>
            <a:r>
              <a:rPr lang="en-US" sz="1000" dirty="0" smtClean="0">
                <a:solidFill>
                  <a:srgbClr val="4D4D4D"/>
                </a:solidFill>
              </a:rPr>
              <a:t>filed related to solar in power generation and optimization of electric vehicle, followed by wind in the electric vehicle and its efficient generation and optimization. </a:t>
            </a:r>
            <a:r>
              <a:rPr lang="en-US" sz="1000" dirty="0" smtClean="0">
                <a:solidFill>
                  <a:srgbClr val="4D4D4D"/>
                </a:solidFill>
              </a:rPr>
              <a:t>Applications relating </a:t>
            </a:r>
            <a:r>
              <a:rPr lang="en-US" sz="1000" dirty="0" smtClean="0">
                <a:solidFill>
                  <a:srgbClr val="4D4D4D"/>
                </a:solidFill>
              </a:rPr>
              <a:t>to power generation modules is the main category of solar </a:t>
            </a:r>
            <a:r>
              <a:rPr lang="en-US" sz="1000" dirty="0" smtClean="0">
                <a:solidFill>
                  <a:srgbClr val="4D4D4D"/>
                </a:solidFill>
              </a:rPr>
              <a:t>power, </a:t>
            </a:r>
            <a:r>
              <a:rPr lang="en-US" sz="1000" dirty="0" smtClean="0">
                <a:solidFill>
                  <a:srgbClr val="4D4D4D"/>
                </a:solidFill>
              </a:rPr>
              <a:t>which </a:t>
            </a:r>
            <a:r>
              <a:rPr lang="en-US" sz="1000" dirty="0" smtClean="0">
                <a:solidFill>
                  <a:srgbClr val="4D4D4D"/>
                </a:solidFill>
              </a:rPr>
              <a:t>is directed </a:t>
            </a:r>
            <a:r>
              <a:rPr lang="en-US" sz="1000" dirty="0" smtClean="0">
                <a:solidFill>
                  <a:srgbClr val="4D4D4D"/>
                </a:solidFill>
              </a:rPr>
              <a:t>towards solar power generation in the electric </a:t>
            </a:r>
            <a:r>
              <a:rPr lang="en-US" sz="1000" dirty="0" smtClean="0">
                <a:solidFill>
                  <a:srgbClr val="4D4D4D"/>
                </a:solidFill>
              </a:rPr>
              <a:t>vehicle. Power </a:t>
            </a:r>
            <a:r>
              <a:rPr lang="en-US" sz="1000" dirty="0" smtClean="0">
                <a:solidFill>
                  <a:srgbClr val="4D4D4D"/>
                </a:solidFill>
              </a:rPr>
              <a:t>optimization is the second highest category </a:t>
            </a:r>
            <a:r>
              <a:rPr lang="en-US" sz="1000" dirty="0" smtClean="0">
                <a:solidFill>
                  <a:srgbClr val="4D4D4D"/>
                </a:solidFill>
              </a:rPr>
              <a:t>falling </a:t>
            </a:r>
            <a:r>
              <a:rPr lang="en-US" sz="1000" dirty="0" smtClean="0">
                <a:solidFill>
                  <a:srgbClr val="4D4D4D"/>
                </a:solidFill>
              </a:rPr>
              <a:t>under solar power in which almost 40% </a:t>
            </a:r>
            <a:r>
              <a:rPr lang="en-US" sz="1000" dirty="0" smtClean="0">
                <a:solidFill>
                  <a:srgbClr val="4D4D4D"/>
                </a:solidFill>
              </a:rPr>
              <a:t>of the patent applications have been </a:t>
            </a:r>
            <a:r>
              <a:rPr lang="en-US" sz="1000" dirty="0" smtClean="0">
                <a:solidFill>
                  <a:srgbClr val="4D4D4D"/>
                </a:solidFill>
              </a:rPr>
              <a:t>published during 2010-</a:t>
            </a:r>
            <a:r>
              <a:rPr lang="en-US" sz="1000" dirty="0" smtClean="0">
                <a:solidFill>
                  <a:srgbClr val="4D4D4D"/>
                </a:solidFill>
              </a:rPr>
              <a:t>2015 period. </a:t>
            </a:r>
            <a:r>
              <a:rPr lang="en-US" sz="1000" dirty="0" smtClean="0">
                <a:solidFill>
                  <a:srgbClr val="4D4D4D"/>
                </a:solidFill>
              </a:rPr>
              <a:t>Further, application related to power generation modules is the main sub-class of wind </a:t>
            </a:r>
            <a:r>
              <a:rPr lang="en-US" sz="1000" dirty="0" smtClean="0">
                <a:solidFill>
                  <a:srgbClr val="4D4D4D"/>
                </a:solidFill>
              </a:rPr>
              <a:t>power, </a:t>
            </a:r>
            <a:r>
              <a:rPr lang="en-US" sz="1000" dirty="0" smtClean="0">
                <a:solidFill>
                  <a:srgbClr val="4D4D4D"/>
                </a:solidFill>
              </a:rPr>
              <a:t>which </a:t>
            </a:r>
            <a:r>
              <a:rPr lang="en-US" sz="1000" dirty="0" smtClean="0">
                <a:solidFill>
                  <a:srgbClr val="4D4D4D"/>
                </a:solidFill>
              </a:rPr>
              <a:t>is directed </a:t>
            </a:r>
            <a:r>
              <a:rPr lang="en-US" sz="1000" dirty="0" smtClean="0">
                <a:solidFill>
                  <a:srgbClr val="4D4D4D"/>
                </a:solidFill>
              </a:rPr>
              <a:t>towards wind power generation in the electric vehicle, whereas power optimization is the second highest category </a:t>
            </a:r>
            <a:r>
              <a:rPr lang="en-US" sz="1000" dirty="0" smtClean="0">
                <a:solidFill>
                  <a:srgbClr val="4D4D4D"/>
                </a:solidFill>
              </a:rPr>
              <a:t>that is falling </a:t>
            </a:r>
            <a:r>
              <a:rPr lang="en-US" sz="1000" dirty="0" smtClean="0">
                <a:solidFill>
                  <a:srgbClr val="4D4D4D"/>
                </a:solidFill>
              </a:rPr>
              <a:t>under wind power generation.  </a:t>
            </a:r>
            <a:endParaRPr lang="en-US" sz="1050" dirty="0" smtClean="0">
              <a:solidFill>
                <a:srgbClr val="4D4D4D"/>
              </a:solidFill>
            </a:endParaRPr>
          </a:p>
        </p:txBody>
      </p:sp>
      <p:graphicFrame>
        <p:nvGraphicFramePr>
          <p:cNvPr id="23" name="Chart 22"/>
          <p:cNvGraphicFramePr/>
          <p:nvPr/>
        </p:nvGraphicFramePr>
        <p:xfrm>
          <a:off x="4648200" y="914400"/>
          <a:ext cx="4495800" cy="2667000"/>
        </p:xfrm>
        <a:graphic>
          <a:graphicData uri="http://schemas.openxmlformats.org/drawingml/2006/chart">
            <c:chart xmlns:c="http://schemas.openxmlformats.org/drawingml/2006/chart" xmlns:r="http://schemas.openxmlformats.org/officeDocument/2006/relationships" r:id="rId3"/>
          </a:graphicData>
        </a:graphic>
      </p:graphicFrame>
      <p:cxnSp>
        <p:nvCxnSpPr>
          <p:cNvPr id="35" name="Straight Arrow Connector 34"/>
          <p:cNvCxnSpPr/>
          <p:nvPr/>
        </p:nvCxnSpPr>
        <p:spPr>
          <a:xfrm flipH="1">
            <a:off x="3733800" y="2819400"/>
            <a:ext cx="15240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15" name="Chart 14"/>
          <p:cNvGraphicFramePr/>
          <p:nvPr/>
        </p:nvGraphicFramePr>
        <p:xfrm>
          <a:off x="5486400" y="3657600"/>
          <a:ext cx="3429000" cy="1905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p:nvPr/>
        </p:nvGraphicFramePr>
        <p:xfrm>
          <a:off x="990600" y="3352800"/>
          <a:ext cx="3810000" cy="1981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0" name="Chart 19"/>
          <p:cNvGraphicFramePr/>
          <p:nvPr/>
        </p:nvGraphicFramePr>
        <p:xfrm>
          <a:off x="685800" y="914400"/>
          <a:ext cx="2895600" cy="2362200"/>
        </p:xfrm>
        <a:graphic>
          <a:graphicData uri="http://schemas.openxmlformats.org/drawingml/2006/chart">
            <c:chart xmlns:c="http://schemas.openxmlformats.org/drawingml/2006/chart" xmlns:r="http://schemas.openxmlformats.org/officeDocument/2006/relationships" r:id="rId6"/>
          </a:graphicData>
        </a:graphic>
      </p:graphicFrame>
      <p:cxnSp>
        <p:nvCxnSpPr>
          <p:cNvPr id="26" name="Straight Arrow Connector 25"/>
          <p:cNvCxnSpPr/>
          <p:nvPr/>
        </p:nvCxnSpPr>
        <p:spPr>
          <a:xfrm flipH="1">
            <a:off x="7467600" y="2819400"/>
            <a:ext cx="457200" cy="1295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H="1">
            <a:off x="3048000" y="1600200"/>
            <a:ext cx="2057400" cy="533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1295400" y="615309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p:txBody>
          <a:bodyPr rtlCol="0">
            <a:noAutofit/>
          </a:bodyPr>
          <a:lstStyle/>
          <a:p>
            <a:pPr marL="12700" eaLnBrk="1" fontAlgn="auto" hangingPunct="1">
              <a:spcBef>
                <a:spcPts val="0"/>
              </a:spcBef>
              <a:spcAft>
                <a:spcPts val="0"/>
              </a:spcAft>
              <a:defRPr/>
            </a:pPr>
            <a:r>
              <a:rPr lang="en-US" sz="2800" b="1" spc="-30" dirty="0" smtClean="0">
                <a:solidFill>
                  <a:srgbClr val="FFFFFF"/>
                </a:solidFill>
                <a:latin typeface="Arial"/>
                <a:cs typeface="Arial"/>
              </a:rPr>
              <a:t>Contents</a:t>
            </a:r>
            <a:endParaRPr sz="2800" b="1" dirty="0">
              <a:solidFill>
                <a:sysClr val="windowText" lastClr="000000"/>
              </a:solidFill>
              <a:latin typeface="Arial"/>
              <a:cs typeface="Arial"/>
            </a:endParaRPr>
          </a:p>
        </p:txBody>
      </p:sp>
      <p:sp>
        <p:nvSpPr>
          <p:cNvPr id="3076" name="object 4"/>
          <p:cNvSpPr>
            <a:spLocks noGrp="1"/>
          </p:cNvSpPr>
          <p:nvPr>
            <p:ph type="body" idx="1"/>
          </p:nvPr>
        </p:nvSpPr>
        <p:spPr>
          <a:xfrm>
            <a:off x="457200" y="990600"/>
            <a:ext cx="8139113" cy="5791200"/>
          </a:xfrm>
        </p:spPr>
        <p:txBody>
          <a:bodyPr/>
          <a:lstStyle/>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dirty="0" smtClean="0">
                <a:cs typeface="Arial" pitchFamily="34" charset="0"/>
              </a:rPr>
              <a:t>Introduction to BOZEV</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IN" sz="1100" b="1" dirty="0" smtClean="0">
                <a:cs typeface="Arial" pitchFamily="34" charset="0"/>
              </a:rPr>
              <a:t>Annual sales for electric vehicle (global)</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IN" sz="1100" b="1" dirty="0" smtClean="0">
                <a:cs typeface="Arial" pitchFamily="34" charset="0"/>
              </a:rPr>
              <a:t>Top electric vehicle manufacturers</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dirty="0" smtClean="0">
                <a:cs typeface="Arial" pitchFamily="34" charset="0"/>
              </a:rPr>
              <a:t>Renault-Nissan – Market Leader in BOZEV</a:t>
            </a:r>
            <a:endParaRPr lang="en-IN" sz="1100" b="1" dirty="0" smtClean="0">
              <a:cs typeface="Arial" pitchFamily="34" charset="0"/>
            </a:endParaRP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dirty="0" smtClean="0">
                <a:cs typeface="Arial" pitchFamily="34" charset="0"/>
              </a:rPr>
              <a:t>Objectives </a:t>
            </a:r>
            <a:r>
              <a:rPr lang="en-US" sz="1100" b="1" dirty="0" smtClean="0">
                <a:cs typeface="Arial" pitchFamily="34" charset="0"/>
              </a:rPr>
              <a:t>and Scope of Landscape Study</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dirty="0" smtClean="0">
                <a:cs typeface="Arial" pitchFamily="34" charset="0"/>
              </a:rPr>
              <a:t>General Trend Analysis and Graphical Representation</a:t>
            </a: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dirty="0" smtClean="0">
                <a:cs typeface="Arial" pitchFamily="34" charset="0"/>
              </a:rPr>
              <a:t>Filing Trend</a:t>
            </a: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dirty="0" smtClean="0">
                <a:cs typeface="Arial" pitchFamily="34" charset="0"/>
              </a:rPr>
              <a:t>Publication Trend</a:t>
            </a: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dirty="0" smtClean="0">
                <a:cs typeface="Arial" pitchFamily="34" charset="0"/>
              </a:rPr>
              <a:t>Assignee </a:t>
            </a:r>
            <a:r>
              <a:rPr lang="en-US" sz="1100" b="1" dirty="0" smtClean="0">
                <a:cs typeface="Arial" pitchFamily="34" charset="0"/>
              </a:rPr>
              <a:t>Trend</a:t>
            </a:r>
            <a:endParaRPr lang="en-US" sz="1100" b="1" dirty="0" smtClean="0">
              <a:cs typeface="Arial" pitchFamily="34" charset="0"/>
            </a:endParaRP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dirty="0" smtClean="0">
                <a:cs typeface="Arial" pitchFamily="34" charset="0"/>
              </a:rPr>
              <a:t>Inventors </a:t>
            </a:r>
            <a:r>
              <a:rPr lang="en-US" sz="1100" b="1" dirty="0" smtClean="0">
                <a:cs typeface="Arial" pitchFamily="34" charset="0"/>
              </a:rPr>
              <a:t>Trend</a:t>
            </a:r>
            <a:endParaRPr lang="en-US" sz="1100" b="1" dirty="0" smtClean="0">
              <a:cs typeface="Arial" pitchFamily="34" charset="0"/>
            </a:endParaRP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dirty="0" smtClean="0">
                <a:cs typeface="Arial" pitchFamily="34" charset="0"/>
              </a:rPr>
              <a:t>IPC </a:t>
            </a:r>
            <a:r>
              <a:rPr lang="en-US" sz="1100" b="1" dirty="0" smtClean="0">
                <a:cs typeface="Arial" pitchFamily="34" charset="0"/>
              </a:rPr>
              <a:t>Trend</a:t>
            </a:r>
            <a:endParaRPr lang="en-US" sz="1100" b="1" dirty="0" smtClean="0">
              <a:cs typeface="Arial" pitchFamily="34" charset="0"/>
            </a:endParaRP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dirty="0" smtClean="0">
                <a:cs typeface="Arial" pitchFamily="34" charset="0"/>
              </a:rPr>
              <a:t>Geographic Origin of Innovations</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dirty="0" smtClean="0">
                <a:cs typeface="Arial" pitchFamily="34" charset="0"/>
              </a:rPr>
              <a:t>Key Technology Trends </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kern="1200" dirty="0" smtClean="0">
                <a:cs typeface="Arial" pitchFamily="34" charset="0"/>
              </a:rPr>
              <a:t>Patent Portfolio Analysis – Technological Dissection of Patent Portfolio and Analysis of Key Granted Patents</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kern="1200" dirty="0" smtClean="0">
                <a:cs typeface="Arial" pitchFamily="34" charset="0"/>
              </a:rPr>
              <a:t>Technological Advancements</a:t>
            </a: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US" sz="1100" b="1" kern="1200" dirty="0" err="1" smtClean="0">
                <a:cs typeface="Arial" pitchFamily="34" charset="0"/>
              </a:rPr>
              <a:t>Nanyang</a:t>
            </a:r>
            <a:r>
              <a:rPr lang="en-US" sz="1100" b="1" kern="1200" dirty="0" smtClean="0">
                <a:cs typeface="Arial" pitchFamily="34" charset="0"/>
              </a:rPr>
              <a:t> Technological University – Electric Vehicle Advancement</a:t>
            </a:r>
          </a:p>
          <a:p>
            <a:pPr marL="869950" lvl="1" indent="-457200" eaLnBrk="1" hangingPunct="1">
              <a:spcBef>
                <a:spcPts val="400"/>
              </a:spcBef>
              <a:spcAft>
                <a:spcPts val="400"/>
              </a:spcAft>
              <a:buClr>
                <a:srgbClr val="353B37"/>
              </a:buClr>
              <a:buFont typeface="Wingdings" pitchFamily="2" charset="2"/>
              <a:buChar char="v"/>
              <a:tabLst>
                <a:tab pos="468313" algn="l"/>
              </a:tabLst>
              <a:defRPr/>
            </a:pPr>
            <a:r>
              <a:rPr lang="en-IN" sz="1100" b="1" dirty="0" smtClean="0">
                <a:cs typeface="Arial" pitchFamily="34" charset="0"/>
              </a:rPr>
              <a:t>Siemens</a:t>
            </a:r>
            <a:r>
              <a:rPr lang="en-US" sz="1100" b="1" kern="1200" dirty="0" smtClean="0">
                <a:cs typeface="Arial" pitchFamily="34" charset="0"/>
              </a:rPr>
              <a:t>– </a:t>
            </a:r>
            <a:r>
              <a:rPr lang="en-IN" sz="1100" b="1" dirty="0" smtClean="0">
                <a:cs typeface="Arial" pitchFamily="34" charset="0"/>
              </a:rPr>
              <a:t>Integrated Motor and Inverter</a:t>
            </a:r>
            <a:endParaRPr lang="en-US" sz="1100" b="1" kern="1200" dirty="0" smtClean="0">
              <a:cs typeface="Arial" pitchFamily="34" charset="0"/>
            </a:endParaRP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kern="1200" dirty="0" smtClean="0">
                <a:cs typeface="Arial" pitchFamily="34" charset="0"/>
              </a:rPr>
              <a:t>Analysis of Key Patents Assigned to Universities and Other </a:t>
            </a:r>
            <a:r>
              <a:rPr lang="en-US" sz="1100" b="1" kern="1200" dirty="0" smtClean="0">
                <a:cs typeface="Arial" pitchFamily="34" charset="0"/>
              </a:rPr>
              <a:t>Corporates</a:t>
            </a:r>
            <a:endParaRPr lang="en-US" sz="1100" b="1" kern="1200" dirty="0" smtClean="0">
              <a:cs typeface="Arial" pitchFamily="34" charset="0"/>
            </a:endParaRP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kern="1200" dirty="0" smtClean="0">
                <a:cs typeface="Arial" pitchFamily="34" charset="0"/>
              </a:rPr>
              <a:t>Appendix A – Source of Information</a:t>
            </a:r>
          </a:p>
          <a:p>
            <a:pPr marL="469900" indent="-457200" eaLnBrk="1" hangingPunct="1">
              <a:spcBef>
                <a:spcPts val="400"/>
              </a:spcBef>
              <a:spcAft>
                <a:spcPts val="400"/>
              </a:spcAft>
              <a:buClr>
                <a:srgbClr val="353B37"/>
              </a:buClr>
              <a:buFont typeface="Wingdings" pitchFamily="2" charset="2"/>
              <a:buChar char="ü"/>
              <a:tabLst>
                <a:tab pos="468313" algn="l"/>
              </a:tabLst>
              <a:defRPr/>
            </a:pPr>
            <a:r>
              <a:rPr lang="en-US" sz="1100" b="1" kern="1200" dirty="0" smtClean="0">
                <a:cs typeface="Arial" pitchFamily="34" charset="0"/>
              </a:rPr>
              <a:t>Appendix B – Definition of IPC Classes</a:t>
            </a:r>
          </a:p>
        </p:txBody>
      </p:sp>
      <p:sp>
        <p:nvSpPr>
          <p:cNvPr id="5" name="Rectangle 4"/>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077"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0"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7" name="Slide Number Placeholder 6"/>
          <p:cNvSpPr>
            <a:spLocks noGrp="1"/>
          </p:cNvSpPr>
          <p:nvPr>
            <p:ph type="sldNum" sz="quarter" idx="12"/>
          </p:nvPr>
        </p:nvSpPr>
        <p:spPr/>
        <p:txBody>
          <a:bodyPr/>
          <a:lstStyle/>
          <a:p>
            <a:pPr>
              <a:defRPr/>
            </a:pPr>
            <a:fld id="{46318E3D-C770-4D91-B40E-7E88DA3097BF}" type="slidenum">
              <a:rPr lang="en-IN" smtClean="0"/>
              <a:pPr>
                <a:defRPr/>
              </a:pPr>
              <a:t>2</a:t>
            </a:fld>
            <a:endParaRPr lang="en-IN"/>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chemeClr val="bg1"/>
                </a:solidFill>
              </a:rPr>
              <a:t>Technology Based Analysis of BOZEV…</a:t>
            </a:r>
            <a:endParaRPr lang="en-US" sz="2400" b="1" dirty="0">
              <a:solidFill>
                <a:schemeClr val="bg1"/>
              </a:solidFill>
            </a:endParaRPr>
          </a:p>
        </p:txBody>
      </p:sp>
      <p:sp>
        <p:nvSpPr>
          <p:cNvPr id="4" name="Footer Placeholder 3"/>
          <p:cNvSpPr>
            <a:spLocks noGrp="1"/>
          </p:cNvSpPr>
          <p:nvPr>
            <p:ph type="ftr" sz="quarter" idx="10"/>
          </p:nvPr>
        </p:nvSpPr>
        <p:spPr>
          <a:xfrm>
            <a:off x="1295400" y="6515100"/>
            <a:ext cx="7010399"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20</a:t>
            </a:fld>
            <a:endParaRPr lang="en-IN"/>
          </a:p>
        </p:txBody>
      </p:sp>
      <p:sp>
        <p:nvSpPr>
          <p:cNvPr id="18" name="Rounded Rectangle 17"/>
          <p:cNvSpPr/>
          <p:nvPr/>
        </p:nvSpPr>
        <p:spPr>
          <a:xfrm>
            <a:off x="152400" y="51054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52400" y="5410200"/>
            <a:ext cx="8839200" cy="707886"/>
          </a:xfrm>
          <a:prstGeom prst="rect">
            <a:avLst/>
          </a:prstGeom>
          <a:noFill/>
          <a:ln w="9525">
            <a:solidFill>
              <a:schemeClr val="tx1"/>
            </a:solidFill>
            <a:miter lim="800000"/>
            <a:headEnd/>
            <a:tailEnd/>
          </a:ln>
        </p:spPr>
        <p:txBody>
          <a:bodyPr wrap="square">
            <a:spAutoFit/>
          </a:bodyPr>
          <a:lstStyle/>
          <a:p>
            <a:pPr algn="just"/>
            <a:r>
              <a:rPr lang="en-US" sz="1000" dirty="0" smtClean="0">
                <a:solidFill>
                  <a:srgbClr val="4D4D4D"/>
                </a:solidFill>
              </a:rPr>
              <a:t>Maximum percentage of applications were filed related to charging cycle control in efficient power utilization of electric vehicle, followed by discharging cycle control. Charging optimization/method is the main sub-class of charging cycle control in which the applications directed towards efficient power utilization through charging operation control in the electric </a:t>
            </a:r>
            <a:r>
              <a:rPr lang="en-US" sz="1000" dirty="0" smtClean="0">
                <a:solidFill>
                  <a:srgbClr val="4D4D4D"/>
                </a:solidFill>
              </a:rPr>
              <a:t>vehicle are most focused on, </a:t>
            </a:r>
            <a:r>
              <a:rPr lang="en-US" sz="1000" dirty="0" smtClean="0">
                <a:solidFill>
                  <a:srgbClr val="4D4D4D"/>
                </a:solidFill>
              </a:rPr>
              <a:t>whereas charging control circuitry is the second highest sub-class. Power wastage management or efficient utilization during vehicle operation </a:t>
            </a:r>
            <a:r>
              <a:rPr lang="en-US" sz="1000" dirty="0" smtClean="0">
                <a:solidFill>
                  <a:srgbClr val="4D4D4D"/>
                </a:solidFill>
              </a:rPr>
              <a:t>is the dominating </a:t>
            </a:r>
            <a:r>
              <a:rPr lang="en-US" sz="1000" dirty="0" smtClean="0">
                <a:solidFill>
                  <a:srgbClr val="4D4D4D"/>
                </a:solidFill>
              </a:rPr>
              <a:t>sub-class in which </a:t>
            </a:r>
            <a:r>
              <a:rPr lang="en-US" sz="1000" dirty="0" smtClean="0">
                <a:solidFill>
                  <a:srgbClr val="4D4D4D"/>
                </a:solidFill>
              </a:rPr>
              <a:t>maximum </a:t>
            </a:r>
            <a:r>
              <a:rPr lang="en-US" sz="1000" dirty="0" smtClean="0">
                <a:solidFill>
                  <a:srgbClr val="4D4D4D"/>
                </a:solidFill>
              </a:rPr>
              <a:t>applications </a:t>
            </a:r>
            <a:r>
              <a:rPr lang="en-US" sz="1000" dirty="0" smtClean="0">
                <a:solidFill>
                  <a:srgbClr val="4D4D4D"/>
                </a:solidFill>
              </a:rPr>
              <a:t>were filed. </a:t>
            </a:r>
            <a:endParaRPr lang="en-US" sz="1050" dirty="0" smtClean="0">
              <a:solidFill>
                <a:srgbClr val="4D4D4D"/>
              </a:solidFill>
            </a:endParaRPr>
          </a:p>
        </p:txBody>
      </p:sp>
      <p:graphicFrame>
        <p:nvGraphicFramePr>
          <p:cNvPr id="24" name="Chart 23"/>
          <p:cNvGraphicFramePr/>
          <p:nvPr/>
        </p:nvGraphicFramePr>
        <p:xfrm>
          <a:off x="0" y="914400"/>
          <a:ext cx="5410200" cy="2971800"/>
        </p:xfrm>
        <a:graphic>
          <a:graphicData uri="http://schemas.openxmlformats.org/drawingml/2006/chart">
            <c:chart xmlns:c="http://schemas.openxmlformats.org/drawingml/2006/chart" xmlns:r="http://schemas.openxmlformats.org/officeDocument/2006/relationships" r:id="rId3"/>
          </a:graphicData>
        </a:graphic>
      </p:graphicFrame>
      <p:cxnSp>
        <p:nvCxnSpPr>
          <p:cNvPr id="35" name="Straight Arrow Connector 34"/>
          <p:cNvCxnSpPr/>
          <p:nvPr/>
        </p:nvCxnSpPr>
        <p:spPr>
          <a:xfrm>
            <a:off x="4267200" y="1447800"/>
            <a:ext cx="16764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4724400" y="3048000"/>
            <a:ext cx="13716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20" name="Chart 19"/>
          <p:cNvGraphicFramePr/>
          <p:nvPr/>
        </p:nvGraphicFramePr>
        <p:xfrm>
          <a:off x="5410200" y="1219200"/>
          <a:ext cx="3200400" cy="2133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p:nvPr/>
        </p:nvGraphicFramePr>
        <p:xfrm>
          <a:off x="4800600" y="2971800"/>
          <a:ext cx="4195762" cy="25908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5" name="Chart 24"/>
          <p:cNvGraphicFramePr/>
          <p:nvPr/>
        </p:nvGraphicFramePr>
        <p:xfrm>
          <a:off x="914400" y="3505200"/>
          <a:ext cx="3657600" cy="2133600"/>
        </p:xfrm>
        <a:graphic>
          <a:graphicData uri="http://schemas.openxmlformats.org/drawingml/2006/chart">
            <c:chart xmlns:c="http://schemas.openxmlformats.org/drawingml/2006/chart" xmlns:r="http://schemas.openxmlformats.org/officeDocument/2006/relationships" r:id="rId6"/>
          </a:graphicData>
        </a:graphic>
      </p:graphicFrame>
      <p:cxnSp>
        <p:nvCxnSpPr>
          <p:cNvPr id="30" name="Straight Arrow Connector 29"/>
          <p:cNvCxnSpPr/>
          <p:nvPr/>
        </p:nvCxnSpPr>
        <p:spPr>
          <a:xfrm>
            <a:off x="990600" y="3048000"/>
            <a:ext cx="914400" cy="990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1295400" y="6096000"/>
            <a:ext cx="10058400" cy="400110"/>
          </a:xfrm>
          <a:prstGeom prst="rect">
            <a:avLst/>
          </a:prstGeom>
        </p:spPr>
        <p:txBody>
          <a:bodyPr wrap="square">
            <a:spAutoFit/>
          </a:bodyPr>
          <a:lstStyle/>
          <a:p>
            <a:endParaRPr lang="en-US" sz="1000" dirty="0" smtClean="0">
              <a:solidFill>
                <a:srgbClr val="4D4D4D"/>
              </a:solidFill>
            </a:endParaRPr>
          </a:p>
          <a:p>
            <a:r>
              <a:rPr lang="en-US" sz="1000" dirty="0" smtClean="0">
                <a:solidFill>
                  <a:srgbClr val="4D4D4D"/>
                </a:solidFill>
              </a:rPr>
              <a:t># Graph was prepared using analyzed representative member per family. </a:t>
            </a:r>
            <a:endParaRPr lang="en-IN" sz="1000" dirty="0" smtClean="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Patent Portfolio Analysis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21</a:t>
            </a:fld>
            <a:endParaRPr lang="en-IN"/>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07963"/>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spc="-10" dirty="0" smtClean="0">
                <a:solidFill>
                  <a:schemeClr val="bg1"/>
                </a:solidFill>
              </a:rPr>
              <a:t> – </a:t>
            </a:r>
            <a:r>
              <a:rPr lang="en-IN" sz="2400" b="1" dirty="0" smtClean="0">
                <a:solidFill>
                  <a:schemeClr val="bg1"/>
                </a:solidFill>
              </a:rPr>
              <a:t>Toyota Motor</a:t>
            </a:r>
            <a:r>
              <a:rPr lang="en-IN" sz="2400" b="1" dirty="0" smtClean="0">
                <a:solidFill>
                  <a:schemeClr val="tx1"/>
                </a:solidFill>
                <a:cs typeface="Arial" pitchFamily="34" charset="0"/>
              </a:rPr>
              <a:t> </a:t>
            </a:r>
            <a:r>
              <a:rPr lang="en-US" sz="2400" b="1" dirty="0" smtClean="0"/>
              <a:t/>
            </a:r>
            <a:br>
              <a:rPr lang="en-US" sz="2400" b="1" dirty="0" smtClean="0"/>
            </a:br>
            <a:endParaRPr lang="en-US" sz="2400" b="1" dirty="0"/>
          </a:p>
        </p:txBody>
      </p:sp>
      <p:sp>
        <p:nvSpPr>
          <p:cNvPr id="21512" name="TextBox 16"/>
          <p:cNvSpPr txBox="1">
            <a:spLocks noChangeArrowheads="1"/>
          </p:cNvSpPr>
          <p:nvPr/>
        </p:nvSpPr>
        <p:spPr bwMode="auto">
          <a:xfrm>
            <a:off x="7848600" y="3200400"/>
            <a:ext cx="1295400" cy="1016000"/>
          </a:xfrm>
          <a:prstGeom prst="rect">
            <a:avLst/>
          </a:prstGeom>
          <a:noFill/>
          <a:ln w="9525">
            <a:noFill/>
            <a:miter lim="800000"/>
            <a:headEnd/>
            <a:tailEnd/>
          </a:ln>
        </p:spPr>
        <p:txBody>
          <a:bodyPr>
            <a:spAutoFit/>
          </a:bodyPr>
          <a:lstStyle/>
          <a:p>
            <a:r>
              <a:rPr lang="en-IN" sz="1000" dirty="0">
                <a:solidFill>
                  <a:schemeClr val="bg1"/>
                </a:solidFill>
                <a:latin typeface="Calibri (Body)"/>
              </a:rPr>
              <a:t>US20110282020</a:t>
            </a:r>
          </a:p>
          <a:p>
            <a:pPr algn="ctr"/>
            <a:r>
              <a:rPr lang="en-IN" sz="1000" dirty="0">
                <a:solidFill>
                  <a:schemeClr val="bg1"/>
                </a:solidFill>
                <a:latin typeface="Calibri (Body)"/>
              </a:rPr>
              <a:t>Process of preparing PEF having a 2,5-furandicarboxylate    moiety</a:t>
            </a:r>
            <a:endParaRPr lang="en-US" sz="1000" dirty="0">
              <a:solidFill>
                <a:schemeClr val="bg1"/>
              </a:solidFill>
              <a:latin typeface="Calibri (Body)"/>
            </a:endParaRPr>
          </a:p>
        </p:txBody>
      </p:sp>
      <p:pic>
        <p:nvPicPr>
          <p:cNvPr id="21516"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1517"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7" name="Diagram 16"/>
          <p:cNvGraphicFramePr/>
          <p:nvPr/>
        </p:nvGraphicFramePr>
        <p:xfrm>
          <a:off x="0" y="1371600"/>
          <a:ext cx="4038600" cy="4724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9" name="Rounded Rectangle 18"/>
          <p:cNvSpPr/>
          <p:nvPr/>
        </p:nvSpPr>
        <p:spPr>
          <a:xfrm>
            <a:off x="4191000" y="1143000"/>
            <a:ext cx="4800600" cy="22860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500" b="1" dirty="0" smtClean="0">
                <a:solidFill>
                  <a:srgbClr val="002060"/>
                </a:solidFill>
              </a:rPr>
              <a:t>Company Profile</a:t>
            </a:r>
          </a:p>
          <a:p>
            <a:pPr>
              <a:lnSpc>
                <a:spcPct val="150000"/>
              </a:lnSpc>
              <a:defRPr/>
            </a:pPr>
            <a:r>
              <a:rPr lang="en-IN" sz="1500" dirty="0" smtClean="0">
                <a:solidFill>
                  <a:srgbClr val="002060"/>
                </a:solidFill>
              </a:rPr>
              <a:t>Toyota Motor is a leading technology company specialized in the area of advanced vehicle research with groundbreaking innovation as its primary goal. </a:t>
            </a:r>
          </a:p>
          <a:p>
            <a:endParaRPr lang="en-IN" sz="1500" b="1" dirty="0">
              <a:solidFill>
                <a:srgbClr val="002060"/>
              </a:solidFill>
            </a:endParaRPr>
          </a:p>
        </p:txBody>
      </p:sp>
      <p:sp>
        <p:nvSpPr>
          <p:cNvPr id="20" name="object 6"/>
          <p:cNvSpPr txBox="1">
            <a:spLocks/>
          </p:cNvSpPr>
          <p:nvPr/>
        </p:nvSpPr>
        <p:spPr bwMode="auto">
          <a:xfrm>
            <a:off x="3886200" y="3594556"/>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22</a:t>
            </a:fld>
            <a:endParaRPr lang="en-IN"/>
          </a:p>
        </p:txBody>
      </p:sp>
      <p:pic>
        <p:nvPicPr>
          <p:cNvPr id="34818" name="Picture 2" descr="http://images.forbes.com/media/lists/companies/toyota-motor_416x416.jpg"/>
          <p:cNvPicPr>
            <a:picLocks noChangeAspect="1" noChangeArrowheads="1"/>
          </p:cNvPicPr>
          <p:nvPr/>
        </p:nvPicPr>
        <p:blipFill>
          <a:blip r:embed="rId8" cstate="print"/>
          <a:srcRect/>
          <a:stretch>
            <a:fillRect/>
          </a:stretch>
        </p:blipFill>
        <p:spPr bwMode="auto">
          <a:xfrm>
            <a:off x="8305802" y="1"/>
            <a:ext cx="838198" cy="838199"/>
          </a:xfrm>
          <a:prstGeom prst="rect">
            <a:avLst/>
          </a:prstGeom>
          <a:noFill/>
        </p:spPr>
      </p:pic>
      <p:graphicFrame>
        <p:nvGraphicFramePr>
          <p:cNvPr id="16" name="Chart 15"/>
          <p:cNvGraphicFramePr/>
          <p:nvPr/>
        </p:nvGraphicFramePr>
        <p:xfrm>
          <a:off x="4267200" y="3905250"/>
          <a:ext cx="5086350" cy="2952750"/>
        </p:xfrm>
        <a:graphic>
          <a:graphicData uri="http://schemas.openxmlformats.org/drawingml/2006/chart">
            <c:chart xmlns:c="http://schemas.openxmlformats.org/drawingml/2006/chart" xmlns:r="http://schemas.openxmlformats.org/officeDocument/2006/relationships" r:id="rId9"/>
          </a:graphicData>
        </a:graphic>
      </p:graphicFrame>
      <p:sp>
        <p:nvSpPr>
          <p:cNvPr id="12" name="TextBox 11"/>
          <p:cNvSpPr txBox="1"/>
          <p:nvPr/>
        </p:nvSpPr>
        <p:spPr>
          <a:xfrm>
            <a:off x="76200" y="990600"/>
            <a:ext cx="4419600" cy="338554"/>
          </a:xfrm>
          <a:prstGeom prst="rect">
            <a:avLst/>
          </a:prstGeom>
          <a:noFill/>
        </p:spPr>
        <p:txBody>
          <a:bodyPr wrap="square" rtlCol="0">
            <a:spAutoFit/>
          </a:bodyPr>
          <a:lstStyle/>
          <a:p>
            <a:r>
              <a:rPr lang="en-US" sz="1600" dirty="0" smtClean="0"/>
              <a:t>Exemplary Patents / Published  Applications:</a:t>
            </a:r>
            <a:endParaRPr lang="en-IN"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75" y="249238"/>
            <a:ext cx="8385175" cy="436562"/>
          </a:xfrm>
        </p:spPr>
        <p:txBody>
          <a:bodyPr/>
          <a:lstStyle/>
          <a:p>
            <a:pPr>
              <a:defRPr/>
            </a:pPr>
            <a:r>
              <a:rPr lang="en-US" sz="2400" b="1" kern="1200" dirty="0" smtClean="0">
                <a:solidFill>
                  <a:schemeClr val="bg1"/>
                </a:solidFill>
                <a:cs typeface="Arial" pitchFamily="34" charset="0"/>
              </a:rPr>
              <a:t>Patent Portfolio Analysis </a:t>
            </a:r>
            <a:r>
              <a:rPr lang="en-US" sz="2400" b="1" kern="1200" dirty="0" smtClean="0">
                <a:solidFill>
                  <a:schemeClr val="bg1"/>
                </a:solidFill>
                <a:ea typeface="+mn-ea"/>
                <a:cs typeface="Arial" pitchFamily="34" charset="0"/>
              </a:rPr>
              <a:t>- </a:t>
            </a:r>
            <a:r>
              <a:rPr lang="en-IN" sz="2400" b="1" dirty="0" smtClean="0">
                <a:solidFill>
                  <a:schemeClr val="bg1"/>
                </a:solidFill>
              </a:rPr>
              <a:t>Toyota Motor</a:t>
            </a:r>
            <a:r>
              <a:rPr lang="en-IN" sz="2400" b="1" dirty="0" smtClean="0">
                <a:solidFill>
                  <a:schemeClr val="tx1"/>
                </a:solidFill>
                <a:cs typeface="Arial" pitchFamily="34" charset="0"/>
              </a:rPr>
              <a:t> </a:t>
            </a:r>
            <a:r>
              <a:rPr lang="en-US" sz="2400" b="1" kern="1200" dirty="0" smtClean="0">
                <a:solidFill>
                  <a:schemeClr val="bg1"/>
                </a:solidFill>
                <a:ea typeface="+mn-ea"/>
                <a:cs typeface="Arial" pitchFamily="34" charset="0"/>
              </a:rPr>
              <a:t/>
            </a:r>
            <a:br>
              <a:rPr lang="en-US" sz="2400" b="1" kern="1200" dirty="0" smtClean="0">
                <a:solidFill>
                  <a:schemeClr val="bg1"/>
                </a:solidFill>
                <a:ea typeface="+mn-ea"/>
                <a:cs typeface="Arial" pitchFamily="34" charset="0"/>
              </a:rPr>
            </a:br>
            <a:endParaRPr lang="en-US" sz="2400" b="1" kern="1200" dirty="0">
              <a:solidFill>
                <a:schemeClr val="bg1"/>
              </a:solidFill>
              <a:ea typeface="+mn-ea"/>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graphicFrame>
        <p:nvGraphicFramePr>
          <p:cNvPr id="16" name="Table 15"/>
          <p:cNvGraphicFramePr>
            <a:graphicFrameLocks noGrp="1"/>
          </p:cNvGraphicFramePr>
          <p:nvPr>
            <p:extLst>
              <p:ext uri="{D42A27DB-BD31-4B8C-83A1-F6EECF244321}">
                <p14:modId xmlns:p14="http://schemas.microsoft.com/office/powerpoint/2010/main" val="3741034854"/>
              </p:ext>
            </p:extLst>
          </p:nvPr>
        </p:nvGraphicFramePr>
        <p:xfrm>
          <a:off x="0" y="1219277"/>
          <a:ext cx="8991600" cy="5147434"/>
        </p:xfrm>
        <a:graphic>
          <a:graphicData uri="http://schemas.openxmlformats.org/drawingml/2006/table">
            <a:tbl>
              <a:tblPr firstRow="1" bandRow="1">
                <a:tableStyleId>{5C22544A-7EE6-4342-B048-85BDC9FD1C3A}</a:tableStyleId>
              </a:tblPr>
              <a:tblGrid>
                <a:gridCol w="1813432"/>
                <a:gridCol w="7178168"/>
              </a:tblGrid>
              <a:tr h="299684">
                <a:tc>
                  <a:txBody>
                    <a:bodyPr/>
                    <a:lstStyle/>
                    <a:p>
                      <a:pPr algn="ctr"/>
                      <a:r>
                        <a:rPr lang="en-US" sz="1400" b="1" dirty="0" smtClean="0">
                          <a:solidFill>
                            <a:schemeClr val="bg1"/>
                          </a:solidFill>
                          <a:latin typeface="Arial" pitchFamily="34" charset="0"/>
                          <a:cs typeface="Arial" pitchFamily="34" charset="0"/>
                        </a:rPr>
                        <a:t>Patent No.</a:t>
                      </a:r>
                      <a:endParaRPr lang="en-US" sz="1400" b="1" dirty="0">
                        <a:solidFill>
                          <a:schemeClr val="bg1"/>
                        </a:solidFill>
                        <a:latin typeface="Arial" pitchFamily="34" charset="0"/>
                        <a:cs typeface="Arial" pitchFamily="34" charset="0"/>
                      </a:endParaRPr>
                    </a:p>
                  </a:txBody>
                  <a:tcPr anchor="ctr"/>
                </a:tc>
                <a:tc>
                  <a:txBody>
                    <a:bodyPr/>
                    <a:lstStyle/>
                    <a:p>
                      <a:pPr algn="ctr"/>
                      <a:r>
                        <a:rPr lang="en-US" sz="1400" b="1" dirty="0" smtClean="0">
                          <a:solidFill>
                            <a:schemeClr val="bg1"/>
                          </a:solidFill>
                          <a:latin typeface="Arial" pitchFamily="34" charset="0"/>
                          <a:cs typeface="Arial" pitchFamily="34" charset="0"/>
                        </a:rPr>
                        <a:t>Novel Features</a:t>
                      </a:r>
                      <a:endParaRPr lang="en-US" sz="1400" b="1" dirty="0">
                        <a:solidFill>
                          <a:schemeClr val="bg1"/>
                        </a:solidFill>
                        <a:latin typeface="Arial" pitchFamily="34" charset="0"/>
                        <a:cs typeface="Arial" pitchFamily="34" charset="0"/>
                      </a:endParaRPr>
                    </a:p>
                  </a:txBody>
                  <a:tcPr anchor="ctr"/>
                </a:tc>
              </a:tr>
              <a:tr h="728607">
                <a:tc>
                  <a:txBody>
                    <a:bodyPr/>
                    <a:lstStyle/>
                    <a:p>
                      <a:pPr algn="ctr" fontAlgn="b"/>
                      <a:r>
                        <a:rPr lang="en-IN" sz="1200" b="0" u="none" dirty="0" smtClean="0">
                          <a:solidFill>
                            <a:schemeClr val="dk1"/>
                          </a:solidFill>
                          <a:latin typeface="Arial" pitchFamily="34" charset="0"/>
                          <a:ea typeface="+mn-ea"/>
                          <a:cs typeface="Arial" pitchFamily="34" charset="0"/>
                        </a:rPr>
                        <a:t>US8820445</a:t>
                      </a:r>
                      <a:endParaRPr lang="en-US" sz="1200" b="0" i="0" u="none" strike="noStrike" dirty="0">
                        <a:solidFill>
                          <a:srgbClr val="FF0000"/>
                        </a:solidFill>
                        <a:latin typeface="Arial" pitchFamily="34" charset="0"/>
                        <a:cs typeface="Arial" pitchFamily="34" charset="0"/>
                      </a:endParaRPr>
                    </a:p>
                  </a:txBody>
                  <a:tcPr marL="9525" marR="9525" marT="9525" marB="0" anchor="ctr"/>
                </a:tc>
                <a:tc>
                  <a:txBody>
                    <a:bodyPr/>
                    <a:lstStyle/>
                    <a:p>
                      <a:pPr marL="0" marR="0" indent="0" algn="just" defTabSz="914400" eaLnBrk="1" fontAlgn="b" latinLnBrk="0" hangingPunct="1">
                        <a:lnSpc>
                          <a:spcPct val="100000"/>
                        </a:lnSpc>
                        <a:spcBef>
                          <a:spcPts val="0"/>
                        </a:spcBef>
                        <a:spcAft>
                          <a:spcPts val="0"/>
                        </a:spcAft>
                        <a:buClrTx/>
                        <a:buSzTx/>
                        <a:buFontTx/>
                        <a:buNone/>
                        <a:tabLst/>
                        <a:defRPr/>
                      </a:pPr>
                      <a:r>
                        <a:rPr lang="en-IN" sz="1200" b="0" dirty="0" smtClean="0">
                          <a:solidFill>
                            <a:schemeClr val="dk1"/>
                          </a:solidFill>
                          <a:latin typeface="Arial" pitchFamily="34" charset="0"/>
                          <a:ea typeface="+mn-ea"/>
                          <a:cs typeface="Arial" pitchFamily="34" charset="0"/>
                        </a:rPr>
                        <a:t>A device of charge/discharge control for a power storage device comprising first limitation setting means for controlling charge and discharge of said power storage device and second limitation setting means for temporarily permitting a charge/discharge power beyond said limit range of said first limitation setting.</a:t>
                      </a:r>
                    </a:p>
                  </a:txBody>
                  <a:tcPr marL="9525" marR="9525" marT="9525" marB="0" anchor="ctr"/>
                </a:tc>
              </a:tr>
              <a:tr h="1268039">
                <a:tc>
                  <a:txBody>
                    <a:bodyPr/>
                    <a:lstStyle/>
                    <a:p>
                      <a:pPr algn="ctr" fontAlgn="b"/>
                      <a:r>
                        <a:rPr lang="en-IN" sz="1200" b="0" i="0" dirty="0" smtClean="0">
                          <a:solidFill>
                            <a:schemeClr val="dk1"/>
                          </a:solidFill>
                          <a:latin typeface="Arial" pitchFamily="34" charset="0"/>
                          <a:ea typeface="+mn-ea"/>
                          <a:cs typeface="Arial" pitchFamily="34" charset="0"/>
                        </a:rPr>
                        <a:t>WO2014097469</a:t>
                      </a:r>
                      <a:endParaRPr lang="en-US" sz="1200" b="0" i="0" u="none" strike="noStrike" dirty="0">
                        <a:solidFill>
                          <a:srgbClr val="FF0000"/>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IN" sz="1200" b="0" i="0" dirty="0" smtClean="0">
                          <a:solidFill>
                            <a:schemeClr val="dk1"/>
                          </a:solidFill>
                          <a:latin typeface="Arial" pitchFamily="34" charset="0"/>
                          <a:ea typeface="+mn-ea"/>
                          <a:cs typeface="Arial" pitchFamily="34" charset="0"/>
                        </a:rPr>
                        <a:t>The present invention relates to a charge control device that controls charging of the battery using the solar cell mounted on the vehicle. the vehicle solar cell mounted on the vehicle and it is generated to include in a power supply unit for supplying electric power generated by the vehicle-mounted solar cell to at least one of and configured in the main battery and the sub-battery, by said onboard solar cells supplied from said power supply was utilized to power a charge control device that utilizes a vehicle solar cell comprising a charge control unit for controlling at least one of charging of said main battery and the sub-battery.</a:t>
                      </a:r>
                      <a:endParaRPr lang="en-US" sz="1200" b="0" i="0" u="none" strike="noStrike" dirty="0">
                        <a:solidFill>
                          <a:srgbClr val="FF0000"/>
                        </a:solidFill>
                        <a:latin typeface="Arial" pitchFamily="34" charset="0"/>
                        <a:cs typeface="Arial" pitchFamily="34" charset="0"/>
                      </a:endParaRPr>
                    </a:p>
                  </a:txBody>
                  <a:tcPr marL="9525" marR="9525" marT="9525" marB="0" anchor="ctr"/>
                </a:tc>
              </a:tr>
              <a:tr h="899052">
                <a:tc>
                  <a:txBody>
                    <a:bodyPr/>
                    <a:lstStyle/>
                    <a:p>
                      <a:pPr algn="ctr" fontAlgn="ctr"/>
                      <a:r>
                        <a:rPr lang="en-IN" sz="1200" b="0" i="0" dirty="0" smtClean="0">
                          <a:solidFill>
                            <a:schemeClr val="dk1"/>
                          </a:solidFill>
                          <a:latin typeface="Arial" pitchFamily="34" charset="0"/>
                          <a:ea typeface="+mn-ea"/>
                          <a:cs typeface="Arial" pitchFamily="34" charset="0"/>
                        </a:rPr>
                        <a:t>WO2015151588</a:t>
                      </a:r>
                      <a:endParaRPr lang="en-US" sz="1200" b="0" i="0" dirty="0" smtClean="0">
                        <a:solidFill>
                          <a:srgbClr val="FF0000"/>
                        </a:solidFill>
                        <a:latin typeface="Arial" pitchFamily="34" charset="0"/>
                        <a:ea typeface="+mn-ea"/>
                        <a:cs typeface="Arial" pitchFamily="34" charset="0"/>
                      </a:endParaRPr>
                    </a:p>
                  </a:txBody>
                  <a:tcPr marL="0" marR="0" marT="0" marB="0" anchor="ctr"/>
                </a:tc>
                <a:tc>
                  <a:txBody>
                    <a:bodyPr/>
                    <a:lstStyle/>
                    <a:p>
                      <a:pPr algn="just" fontAlgn="ctr"/>
                      <a:r>
                        <a:rPr lang="en-IN" sz="1200" b="0" i="0" u="none" dirty="0" smtClean="0">
                          <a:solidFill>
                            <a:schemeClr val="dk1"/>
                          </a:solidFill>
                          <a:latin typeface="Arial" pitchFamily="34" charset="0"/>
                          <a:ea typeface="+mn-ea"/>
                          <a:cs typeface="Arial" pitchFamily="34" charset="0"/>
                        </a:rPr>
                        <a:t>Control apparatus and method for controlling the electric vehicle comprising  A fuel cell stack , a collision detector, a discharge control circuit to the discharge switch is turned on to connect the fuel cell stack electrically to the first discharge resistance when the collision signal is input, whereby the fuel cell stack is to be discharged, electric a control apparatus for a vehicle, </a:t>
                      </a:r>
                      <a:r>
                        <a:rPr lang="en-IN" sz="1200" b="0" i="0" u="none" baseline="0" dirty="0" smtClean="0">
                          <a:solidFill>
                            <a:schemeClr val="dk1"/>
                          </a:solidFill>
                          <a:latin typeface="Arial" pitchFamily="34" charset="0"/>
                          <a:ea typeface="+mn-ea"/>
                          <a:cs typeface="Arial" pitchFamily="34" charset="0"/>
                        </a:rPr>
                        <a:t> </a:t>
                      </a:r>
                      <a:r>
                        <a:rPr lang="en-IN" sz="1200" b="0" i="0" u="none" dirty="0" smtClean="0">
                          <a:solidFill>
                            <a:schemeClr val="dk1"/>
                          </a:solidFill>
                          <a:latin typeface="Arial" pitchFamily="34" charset="0"/>
                          <a:ea typeface="+mn-ea"/>
                          <a:cs typeface="Arial" pitchFamily="34" charset="0"/>
                        </a:rPr>
                        <a:t>Power of the discharge control circuit is composed of the fuel cell stack, Control device for an electric vehicle.</a:t>
                      </a:r>
                      <a:endParaRPr lang="en-US" sz="1200" b="0" u="none" dirty="0">
                        <a:solidFill>
                          <a:srgbClr val="FF0000"/>
                        </a:solidFill>
                        <a:latin typeface="Arial" pitchFamily="34" charset="0"/>
                        <a:cs typeface="Arial" pitchFamily="34" charset="0"/>
                      </a:endParaRPr>
                    </a:p>
                  </a:txBody>
                  <a:tcPr marL="0" marR="0" marT="0" marB="0" anchor="ctr"/>
                </a:tc>
              </a:tr>
              <a:tr h="821713">
                <a:tc>
                  <a:txBody>
                    <a:bodyPr/>
                    <a:lstStyle/>
                    <a:p>
                      <a:pPr algn="ctr" fontAlgn="b"/>
                      <a:r>
                        <a:rPr lang="en-IN" sz="1200" b="0" i="0" dirty="0" smtClean="0">
                          <a:solidFill>
                            <a:schemeClr val="dk1"/>
                          </a:solidFill>
                          <a:latin typeface="Arial" pitchFamily="34" charset="0"/>
                          <a:ea typeface="+mn-ea"/>
                          <a:cs typeface="Arial" pitchFamily="34" charset="0"/>
                        </a:rPr>
                        <a:t>WO2014068782</a:t>
                      </a:r>
                      <a:endParaRPr lang="en-US" sz="1200" b="0" i="0" u="none" strike="noStrike" dirty="0">
                        <a:solidFill>
                          <a:srgbClr val="FF0000"/>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IN" sz="1200" b="0" i="0" dirty="0" smtClean="0">
                          <a:solidFill>
                            <a:schemeClr val="dk1"/>
                          </a:solidFill>
                          <a:latin typeface="Arial" pitchFamily="34" charset="0"/>
                          <a:ea typeface="+mn-ea"/>
                          <a:cs typeface="Arial" pitchFamily="34" charset="0"/>
                        </a:rPr>
                        <a:t>The present invention relates to a vehicle capable of executing a feeding power receiving and to the outside from the outside. Vehicle comprising a determination unit for at least one of the presence or absence of the operation that requires the presence and the external power reception of the operation that requires the user by an external power supply</a:t>
                      </a:r>
                      <a:endParaRPr lang="en-US" sz="1200" b="0" i="0" u="none" strike="noStrike" dirty="0">
                        <a:solidFill>
                          <a:srgbClr val="FF0000"/>
                        </a:solidFill>
                        <a:latin typeface="Arial" pitchFamily="34" charset="0"/>
                        <a:cs typeface="Arial" pitchFamily="34" charset="0"/>
                      </a:endParaRPr>
                    </a:p>
                  </a:txBody>
                  <a:tcPr marL="9525" marR="9525" marT="9525" marB="0" anchor="ctr"/>
                </a:tc>
              </a:tr>
              <a:tr h="1088229">
                <a:tc>
                  <a:txBody>
                    <a:bodyPr/>
                    <a:lstStyle/>
                    <a:p>
                      <a:pPr algn="ctr" fontAlgn="b"/>
                      <a:r>
                        <a:rPr lang="en-IN" sz="1200" b="0" i="0" dirty="0" smtClean="0">
                          <a:solidFill>
                            <a:schemeClr val="dk1"/>
                          </a:solidFill>
                          <a:latin typeface="Arial" pitchFamily="34" charset="0"/>
                          <a:ea typeface="+mn-ea"/>
                          <a:cs typeface="Arial" pitchFamily="34" charset="0"/>
                        </a:rPr>
                        <a:t>WO2012127673</a:t>
                      </a:r>
                      <a:endParaRPr lang="en-US" sz="1200" b="0" i="0" dirty="0">
                        <a:solidFill>
                          <a:srgbClr val="FF0000"/>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IN" sz="1200" b="0" i="0" dirty="0" smtClean="0">
                          <a:solidFill>
                            <a:schemeClr val="dk1"/>
                          </a:solidFill>
                          <a:latin typeface="Arial" pitchFamily="34" charset="0"/>
                          <a:ea typeface="+mn-ea"/>
                          <a:cs typeface="Arial" pitchFamily="34" charset="0"/>
                        </a:rPr>
                        <a:t> A charging system for an electrically-powered vehicle comprising a power conversion facility which includes</a:t>
                      </a:r>
                      <a:r>
                        <a:rPr lang="en-IN" sz="1200" b="0" i="0" baseline="0" dirty="0" smtClean="0">
                          <a:solidFill>
                            <a:schemeClr val="dk1"/>
                          </a:solidFill>
                          <a:latin typeface="Arial" pitchFamily="34" charset="0"/>
                          <a:ea typeface="+mn-ea"/>
                          <a:cs typeface="Arial" pitchFamily="34" charset="0"/>
                        </a:rPr>
                        <a:t> </a:t>
                      </a:r>
                      <a:r>
                        <a:rPr lang="en-IN" sz="1200" b="0" i="0" dirty="0" smtClean="0">
                          <a:solidFill>
                            <a:schemeClr val="dk1"/>
                          </a:solidFill>
                          <a:latin typeface="Arial" pitchFamily="34" charset="0"/>
                          <a:ea typeface="+mn-ea"/>
                          <a:cs typeface="Arial" pitchFamily="34" charset="0"/>
                        </a:rPr>
                        <a:t>a control unit (205) for closing said first switch and controlling said inverter in such a manner that causes said inverter to convert AC power from said system power supply into DC power and output the DC power to said first electric power line, in a case where said power storage device is to be charged under a condition that said connector is electrically connected to said charging inlet.</a:t>
                      </a:r>
                      <a:endParaRPr lang="en-US" sz="1200" b="0" i="0" u="none" strike="noStrike" dirty="0">
                        <a:solidFill>
                          <a:srgbClr val="FF0000"/>
                        </a:solidFill>
                        <a:latin typeface="Arial" pitchFamily="34" charset="0"/>
                        <a:cs typeface="Arial" pitchFamily="34" charset="0"/>
                      </a:endParaRPr>
                    </a:p>
                  </a:txBody>
                  <a:tcPr marL="9525" marR="9525" marT="9525" marB="0" anchor="ctr"/>
                </a:tc>
              </a:tr>
            </a:tbl>
          </a:graphicData>
        </a:graphic>
      </p:graphicFrame>
      <p:sp>
        <p:nvSpPr>
          <p:cNvPr id="19" name="TextBox 18"/>
          <p:cNvSpPr txBox="1"/>
          <p:nvPr/>
        </p:nvSpPr>
        <p:spPr>
          <a:xfrm>
            <a:off x="1295400" y="6400800"/>
            <a:ext cx="8458200" cy="246221"/>
          </a:xfrm>
          <a:prstGeom prst="rect">
            <a:avLst/>
          </a:prstGeom>
          <a:noFill/>
        </p:spPr>
        <p:txBody>
          <a:bodyPr wrap="square" rtlCol="0">
            <a:spAutoFit/>
          </a:bodyPr>
          <a:lstStyle/>
          <a:p>
            <a:r>
              <a:rPr lang="en-IN" sz="1000" dirty="0" smtClean="0"/>
              <a:t>#  Patents were analysed irrespective of their INPADOC families.</a:t>
            </a:r>
            <a:endParaRPr lang="en-IN" sz="1000" dirty="0"/>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23</a:t>
            </a:fld>
            <a:endParaRPr lang="en-IN"/>
          </a:p>
        </p:txBody>
      </p:sp>
      <p:pic>
        <p:nvPicPr>
          <p:cNvPr id="18" name="Picture 2" descr="http://images.forbes.com/media/lists/companies/toyota-motor_416x416.jpg"/>
          <p:cNvPicPr>
            <a:picLocks noChangeAspect="1" noChangeArrowheads="1"/>
          </p:cNvPicPr>
          <p:nvPr/>
        </p:nvPicPr>
        <p:blipFill>
          <a:blip r:embed="rId3" cstate="print"/>
          <a:srcRect/>
          <a:stretch>
            <a:fillRect/>
          </a:stretch>
        </p:blipFill>
        <p:spPr bwMode="auto">
          <a:xfrm>
            <a:off x="8305802" y="1"/>
            <a:ext cx="838198" cy="838199"/>
          </a:xfrm>
          <a:prstGeom prst="rect">
            <a:avLst/>
          </a:prstGeom>
          <a:noFill/>
        </p:spPr>
      </p:pic>
      <p:sp>
        <p:nvSpPr>
          <p:cNvPr id="20" name="TextBox 19"/>
          <p:cNvSpPr txBox="1"/>
          <p:nvPr/>
        </p:nvSpPr>
        <p:spPr>
          <a:xfrm>
            <a:off x="76200" y="880646"/>
            <a:ext cx="5105400" cy="338554"/>
          </a:xfrm>
          <a:prstGeom prst="rect">
            <a:avLst/>
          </a:prstGeom>
          <a:noFill/>
        </p:spPr>
        <p:txBody>
          <a:bodyPr wrap="square" rtlCol="0">
            <a:spAutoFit/>
          </a:bodyPr>
          <a:lstStyle/>
          <a:p>
            <a:r>
              <a:rPr lang="en-US" sz="1600" b="1" dirty="0" smtClean="0"/>
              <a:t>Exemplary Patents / Published  Applications: </a:t>
            </a:r>
            <a:endParaRPr lang="en-IN" b="1"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Chart 17"/>
          <p:cNvGraphicFramePr/>
          <p:nvPr>
            <p:extLst>
              <p:ext uri="{D42A27DB-BD31-4B8C-83A1-F6EECF244321}">
                <p14:modId xmlns:p14="http://schemas.microsoft.com/office/powerpoint/2010/main" val="734774698"/>
              </p:ext>
            </p:extLst>
          </p:nvPr>
        </p:nvGraphicFramePr>
        <p:xfrm>
          <a:off x="4267200" y="3867150"/>
          <a:ext cx="4876800" cy="2990850"/>
        </p:xfrm>
        <a:graphic>
          <a:graphicData uri="http://schemas.openxmlformats.org/drawingml/2006/chart">
            <c:chart xmlns:c="http://schemas.openxmlformats.org/drawingml/2006/chart" xmlns:r="http://schemas.openxmlformats.org/officeDocument/2006/relationships" r:id="rId2"/>
          </a:graphicData>
        </a:graphic>
      </p:graphicFrame>
      <p:sp>
        <p:nvSpPr>
          <p:cNvPr id="17411" name="object 3"/>
          <p:cNvSpPr>
            <a:spLocks noChangeArrowheads="1"/>
          </p:cNvSpPr>
          <p:nvPr/>
        </p:nvSpPr>
        <p:spPr bwMode="auto">
          <a:xfrm>
            <a:off x="85725" y="6276975"/>
            <a:ext cx="1250950" cy="506413"/>
          </a:xfrm>
          <a:prstGeom prst="rect">
            <a:avLst/>
          </a:prstGeom>
          <a:blipFill dpi="0" rotWithShape="1">
            <a:blip r:embed="rId3"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79375" y="251936"/>
            <a:ext cx="8385175" cy="738664"/>
          </a:xfrm>
        </p:spPr>
        <p:txBody>
          <a:bodyPr rtlCol="0">
            <a:spAutoFit/>
          </a:bodyPr>
          <a:lstStyle/>
          <a:p>
            <a:pPr marL="342900" indent="-342900" eaLnBrk="1" fontAlgn="auto" hangingPunct="1">
              <a:spcBef>
                <a:spcPct val="20000"/>
              </a:spcBef>
              <a:spcAft>
                <a:spcPts val="0"/>
              </a:spcAft>
              <a:defRPr/>
            </a:pPr>
            <a:r>
              <a:rPr lang="en-US" sz="2400" b="1" kern="1200" dirty="0" smtClean="0">
                <a:solidFill>
                  <a:schemeClr val="bg1"/>
                </a:solidFill>
                <a:ea typeface="+mn-ea"/>
                <a:cs typeface="Arial" pitchFamily="34" charset="0"/>
              </a:rPr>
              <a:t>Patent Portfolio Analysis </a:t>
            </a:r>
            <a:r>
              <a:rPr lang="en-US" sz="2400" b="1" spc="-10" dirty="0" smtClean="0">
                <a:solidFill>
                  <a:schemeClr val="bg1"/>
                </a:solidFill>
                <a:cs typeface="Arial" pitchFamily="34" charset="0"/>
              </a:rPr>
              <a:t>- </a:t>
            </a:r>
            <a:r>
              <a:rPr lang="en-IN" sz="2400" b="1" dirty="0" smtClean="0">
                <a:solidFill>
                  <a:schemeClr val="bg1"/>
                </a:solidFill>
              </a:rPr>
              <a:t>Mitsubishi Corporation </a:t>
            </a:r>
            <a:r>
              <a:rPr lang="en-US" sz="2400" dirty="0" smtClean="0">
                <a:solidFill>
                  <a:schemeClr val="bg1"/>
                </a:solidFill>
                <a:cs typeface="Arial" pitchFamily="34" charset="0"/>
              </a:rPr>
              <a:t/>
            </a:r>
            <a:br>
              <a:rPr lang="en-US" sz="2400" dirty="0" smtClean="0">
                <a:solidFill>
                  <a:schemeClr val="bg1"/>
                </a:solidFill>
                <a:cs typeface="Arial" pitchFamily="34" charset="0"/>
              </a:rPr>
            </a:br>
            <a:endParaRPr sz="24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17414" name="Picture 2"/>
          <p:cNvPicPr>
            <a:picLocks noChangeAspect="1" noChangeArrowheads="1"/>
          </p:cNvPicPr>
          <p:nvPr/>
        </p:nvPicPr>
        <p:blipFill>
          <a:blip r:embed="rId4" cstate="print"/>
          <a:srcRect/>
          <a:stretch>
            <a:fillRect/>
          </a:stretch>
        </p:blipFill>
        <p:spPr bwMode="auto">
          <a:xfrm>
            <a:off x="228600" y="6324600"/>
            <a:ext cx="1066800" cy="349250"/>
          </a:xfrm>
          <a:prstGeom prst="rect">
            <a:avLst/>
          </a:prstGeom>
          <a:noFill/>
          <a:ln w="9525">
            <a:noFill/>
            <a:miter lim="800000"/>
            <a:headEnd/>
            <a:tailEnd/>
          </a:ln>
        </p:spPr>
      </p:pic>
      <p:sp>
        <p:nvSpPr>
          <p:cNvPr id="17"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graphicFrame>
        <p:nvGraphicFramePr>
          <p:cNvPr id="24" name="Diagram 23"/>
          <p:cNvGraphicFramePr/>
          <p:nvPr/>
        </p:nvGraphicFramePr>
        <p:xfrm>
          <a:off x="0" y="1524000"/>
          <a:ext cx="4038600" cy="46482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25" name="Rounded Rectangle 24"/>
          <p:cNvSpPr/>
          <p:nvPr/>
        </p:nvSpPr>
        <p:spPr>
          <a:xfrm>
            <a:off x="4114800" y="1143000"/>
            <a:ext cx="4876800" cy="25908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en-IN" sz="1400" b="1" dirty="0" smtClean="0">
                <a:solidFill>
                  <a:srgbClr val="002060"/>
                </a:solidFill>
                <a:latin typeface="Arial" pitchFamily="34" charset="0"/>
                <a:cs typeface="Arial" pitchFamily="34" charset="0"/>
              </a:rPr>
              <a:t>Company Profile</a:t>
            </a:r>
          </a:p>
          <a:p>
            <a:pPr algn="just">
              <a:lnSpc>
                <a:spcPct val="150000"/>
              </a:lnSpc>
            </a:pPr>
            <a:r>
              <a:rPr lang="en-IN" sz="1400" dirty="0" smtClean="0">
                <a:solidFill>
                  <a:schemeClr val="tx1"/>
                </a:solidFill>
              </a:rPr>
              <a:t>Mitsubishi Corporation (MC) is a global integrated business enterprise that develops and operates businesses across virtually every industry including industrial finance, energy, metals, machinery, chemicals, living essentials, and environmental business. </a:t>
            </a:r>
            <a:endParaRPr lang="en-IN" sz="1400" dirty="0">
              <a:solidFill>
                <a:schemeClr val="tx1"/>
              </a:solidFill>
            </a:endParaRPr>
          </a:p>
        </p:txBody>
      </p:sp>
      <p:sp>
        <p:nvSpPr>
          <p:cNvPr id="27" name="object 6"/>
          <p:cNvSpPr txBox="1">
            <a:spLocks/>
          </p:cNvSpPr>
          <p:nvPr/>
        </p:nvSpPr>
        <p:spPr bwMode="auto">
          <a:xfrm>
            <a:off x="3886200" y="3810000"/>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24</a:t>
            </a:fld>
            <a:endParaRPr lang="en-IN"/>
          </a:p>
        </p:txBody>
      </p:sp>
      <p:sp>
        <p:nvSpPr>
          <p:cNvPr id="33794" name="AutoShape 2" descr="http://www.carlogos.org/uploads/carlogos/mitsubishi-logo-2.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33796" name="Picture 4" descr="http://www.carlogos.org/uploads/carlogos/mitsubishi-logo-2.jpg"/>
          <p:cNvPicPr>
            <a:picLocks noChangeAspect="1" noChangeArrowheads="1"/>
          </p:cNvPicPr>
          <p:nvPr/>
        </p:nvPicPr>
        <p:blipFill>
          <a:blip r:embed="rId10" cstate="print"/>
          <a:srcRect/>
          <a:stretch>
            <a:fillRect/>
          </a:stretch>
        </p:blipFill>
        <p:spPr bwMode="auto">
          <a:xfrm>
            <a:off x="8229600" y="1"/>
            <a:ext cx="914400" cy="838199"/>
          </a:xfrm>
          <a:prstGeom prst="rect">
            <a:avLst/>
          </a:prstGeom>
          <a:noFill/>
        </p:spPr>
      </p:pic>
      <p:sp>
        <p:nvSpPr>
          <p:cNvPr id="15" name="TextBox 14"/>
          <p:cNvSpPr txBox="1"/>
          <p:nvPr/>
        </p:nvSpPr>
        <p:spPr>
          <a:xfrm>
            <a:off x="76200" y="990600"/>
            <a:ext cx="4419600" cy="338554"/>
          </a:xfrm>
          <a:prstGeom prst="rect">
            <a:avLst/>
          </a:prstGeom>
          <a:noFill/>
        </p:spPr>
        <p:txBody>
          <a:bodyPr wrap="square" rtlCol="0">
            <a:spAutoFit/>
          </a:bodyPr>
          <a:lstStyle/>
          <a:p>
            <a:r>
              <a:rPr lang="en-US" sz="1600" dirty="0" smtClean="0"/>
              <a:t>Exemplary Patents / Published  Applications:</a:t>
            </a:r>
            <a:endParaRPr lang="en-IN"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cs typeface="Arial" pitchFamily="34" charset="0"/>
              </a:rPr>
              <a:t>  Patent Portfolio Analysis </a:t>
            </a:r>
            <a:r>
              <a:rPr lang="en-US" sz="2400" b="1" spc="-10" dirty="0" smtClean="0">
                <a:solidFill>
                  <a:schemeClr val="bg1"/>
                </a:solidFill>
              </a:rPr>
              <a:t>- </a:t>
            </a:r>
            <a:r>
              <a:rPr lang="en-IN" sz="2400" b="1" dirty="0" smtClean="0">
                <a:solidFill>
                  <a:schemeClr val="bg1"/>
                </a:solidFill>
              </a:rPr>
              <a:t>Mitsubishi Corporation </a:t>
            </a:r>
            <a:r>
              <a:rPr lang="en-US" sz="2400" dirty="0" smtClean="0">
                <a:solidFill>
                  <a:schemeClr val="bg1"/>
                </a:solidFill>
                <a:cs typeface="Arial" pitchFamily="34" charset="0"/>
              </a:rPr>
              <a:t/>
            </a:r>
            <a:br>
              <a:rPr lang="en-US" sz="2400" dirty="0" smtClean="0">
                <a:solidFill>
                  <a:schemeClr val="bg1"/>
                </a:solidFill>
                <a:cs typeface="Arial" pitchFamily="34" charset="0"/>
              </a:rPr>
            </a:br>
            <a:r>
              <a:rPr lang="en-US" sz="2400" dirty="0" smtClean="0">
                <a:solidFill>
                  <a:schemeClr val="bg1"/>
                </a:solidFill>
                <a:cs typeface="Arial" pitchFamily="34" charset="0"/>
              </a:rPr>
              <a:t/>
            </a:r>
            <a:br>
              <a:rPr lang="en-US" sz="2400" dirty="0" smtClean="0">
                <a:solidFill>
                  <a:schemeClr val="bg1"/>
                </a:solidFill>
                <a:cs typeface="Arial" pitchFamily="34" charset="0"/>
              </a:rPr>
            </a:br>
            <a:endParaRPr lang="en-US" sz="2400"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8" name="Table 17"/>
          <p:cNvGraphicFramePr>
            <a:graphicFrameLocks noGrp="1"/>
          </p:cNvGraphicFramePr>
          <p:nvPr/>
        </p:nvGraphicFramePr>
        <p:xfrm>
          <a:off x="76200" y="1295400"/>
          <a:ext cx="8991600" cy="5029141"/>
        </p:xfrm>
        <a:graphic>
          <a:graphicData uri="http://schemas.openxmlformats.org/drawingml/2006/table">
            <a:tbl>
              <a:tblPr firstRow="1" bandRow="1">
                <a:tableStyleId>{5C22544A-7EE6-4342-B048-85BDC9FD1C3A}</a:tableStyleId>
              </a:tblPr>
              <a:tblGrid>
                <a:gridCol w="2268908"/>
                <a:gridCol w="6722692"/>
              </a:tblGrid>
              <a:tr h="330014">
                <a:tc>
                  <a:txBody>
                    <a:bodyPr/>
                    <a:lstStyle/>
                    <a:p>
                      <a:pPr algn="ctr"/>
                      <a:r>
                        <a:rPr lang="en-US" sz="1400" dirty="0" smtClean="0">
                          <a:latin typeface="Arial" pitchFamily="34" charset="0"/>
                          <a:cs typeface="Arial" pitchFamily="34" charset="0"/>
                        </a:rPr>
                        <a:t>Patent No.</a:t>
                      </a:r>
                      <a:endParaRPr lang="en-US" sz="1400" dirty="0">
                        <a:latin typeface="Arial" pitchFamily="34" charset="0"/>
                        <a:cs typeface="Arial" pitchFamily="34" charset="0"/>
                      </a:endParaRPr>
                    </a:p>
                  </a:txBody>
                  <a:tcPr anchor="ctr"/>
                </a:tc>
                <a:tc>
                  <a:txBody>
                    <a:bodyPr/>
                    <a:lstStyle/>
                    <a:p>
                      <a:pPr algn="ctr"/>
                      <a:r>
                        <a:rPr lang="en-US" sz="1400" dirty="0" smtClean="0">
                          <a:latin typeface="Arial" pitchFamily="34" charset="0"/>
                          <a:cs typeface="Arial" pitchFamily="34" charset="0"/>
                        </a:rPr>
                        <a:t>Novel Features</a:t>
                      </a:r>
                      <a:endParaRPr lang="en-US" sz="1400" dirty="0">
                        <a:latin typeface="Arial" pitchFamily="34" charset="0"/>
                        <a:cs typeface="Arial" pitchFamily="34" charset="0"/>
                      </a:endParaRPr>
                    </a:p>
                  </a:txBody>
                  <a:tcPr anchor="ctr"/>
                </a:tc>
              </a:tr>
              <a:tr h="729405">
                <a:tc>
                  <a:txBody>
                    <a:bodyPr/>
                    <a:lstStyle/>
                    <a:p>
                      <a:r>
                        <a:rPr lang="en-IN" sz="1200" b="1" dirty="0" smtClean="0">
                          <a:solidFill>
                            <a:schemeClr val="dk1"/>
                          </a:solidFill>
                          <a:latin typeface="Arial" pitchFamily="34" charset="0"/>
                          <a:ea typeface="+mn-ea"/>
                          <a:cs typeface="Arial" pitchFamily="34" charset="0"/>
                        </a:rPr>
                        <a:t> </a:t>
                      </a:r>
                      <a:endParaRPr lang="en-IN" sz="1200" dirty="0" smtClean="0">
                        <a:solidFill>
                          <a:schemeClr val="dk1"/>
                        </a:solidFill>
                        <a:latin typeface="Arial" pitchFamily="34" charset="0"/>
                        <a:ea typeface="+mn-ea"/>
                        <a:cs typeface="Arial" pitchFamily="34" charset="0"/>
                      </a:endParaRPr>
                    </a:p>
                    <a:p>
                      <a:pPr algn="ctr"/>
                      <a:r>
                        <a:rPr lang="en-IN" sz="1200" b="0" u="none" dirty="0" smtClean="0">
                          <a:solidFill>
                            <a:schemeClr val="dk1"/>
                          </a:solidFill>
                          <a:latin typeface="Arial" pitchFamily="34" charset="0"/>
                          <a:ea typeface="+mn-ea"/>
                          <a:cs typeface="Arial" pitchFamily="34" charset="0"/>
                        </a:rPr>
                        <a:t>US20150239405</a:t>
                      </a:r>
                      <a:endParaRPr lang="en-IN" sz="1200" b="0" u="none" dirty="0">
                        <a:solidFill>
                          <a:srgbClr val="FF0000"/>
                        </a:solidFill>
                        <a:latin typeface="Arial" pitchFamily="34" charset="0"/>
                        <a:ea typeface="Calibri"/>
                        <a:cs typeface="Arial" pitchFamily="34" charset="0"/>
                      </a:endParaRPr>
                    </a:p>
                  </a:txBody>
                  <a:tcPr marL="9525" marR="9525" marT="9525" marB="0" anchor="ctr"/>
                </a:tc>
                <a:tc>
                  <a:txBody>
                    <a:bodyPr/>
                    <a:lstStyle/>
                    <a:p>
                      <a:pPr algn="l">
                        <a:lnSpc>
                          <a:spcPct val="115000"/>
                        </a:lnSpc>
                        <a:spcAft>
                          <a:spcPts val="1000"/>
                        </a:spcAft>
                      </a:pPr>
                      <a:r>
                        <a:rPr lang="en-IN" sz="1200" dirty="0" smtClean="0">
                          <a:solidFill>
                            <a:schemeClr val="dk1"/>
                          </a:solidFill>
                          <a:latin typeface="Arial" pitchFamily="34" charset="0"/>
                          <a:ea typeface="+mn-ea"/>
                          <a:cs typeface="Arial" pitchFamily="34" charset="0"/>
                        </a:rPr>
                        <a:t>The present invention relates to a vehicle electric battery controlling apparatus for controlling the external charge of a cold electric battery in a vehicle. The electric battery controlling apparatus comprising an, external power source , DC-DC converter and heater, on-board charger </a:t>
                      </a:r>
                      <a:r>
                        <a:rPr lang="en-IN" sz="1200" baseline="0" dirty="0" smtClean="0">
                          <a:solidFill>
                            <a:schemeClr val="dk1"/>
                          </a:solidFill>
                          <a:latin typeface="Arial" pitchFamily="34" charset="0"/>
                          <a:ea typeface="+mn-ea"/>
                          <a:cs typeface="Arial" pitchFamily="34" charset="0"/>
                        </a:rPr>
                        <a:t> </a:t>
                      </a:r>
                      <a:r>
                        <a:rPr lang="en-IN" sz="1200" b="0" i="0" dirty="0" smtClean="0">
                          <a:solidFill>
                            <a:schemeClr val="dk1"/>
                          </a:solidFill>
                          <a:latin typeface="Arial" pitchFamily="34" charset="0"/>
                          <a:ea typeface="+mn-ea"/>
                          <a:cs typeface="Arial" pitchFamily="34" charset="0"/>
                        </a:rPr>
                        <a:t>an on-board charger controller to drive the on-board charger </a:t>
                      </a:r>
                      <a:r>
                        <a:rPr lang="en-IN" sz="1200" b="0" i="0" u="sng" dirty="0" smtClean="0">
                          <a:solidFill>
                            <a:schemeClr val="dk1"/>
                          </a:solidFill>
                          <a:latin typeface="Arial" pitchFamily="34" charset="0"/>
                          <a:ea typeface="+mn-ea"/>
                          <a:cs typeface="Arial" pitchFamily="34" charset="0"/>
                        </a:rPr>
                        <a:t>such that a power source for the heater is gradually shifted from the battery to the external power source, after the DC-DC converter is driven.</a:t>
                      </a:r>
                    </a:p>
                    <a:p>
                      <a:pPr algn="l">
                        <a:lnSpc>
                          <a:spcPct val="115000"/>
                        </a:lnSpc>
                        <a:spcAft>
                          <a:spcPts val="1000"/>
                        </a:spcAft>
                      </a:pPr>
                      <a:endParaRPr lang="en-IN" sz="1200" u="sng" dirty="0">
                        <a:solidFill>
                          <a:srgbClr val="FF0000"/>
                        </a:solidFill>
                        <a:latin typeface="Arial" pitchFamily="34" charset="0"/>
                        <a:ea typeface="Calibri"/>
                        <a:cs typeface="Arial" pitchFamily="34" charset="0"/>
                      </a:endParaRPr>
                    </a:p>
                  </a:txBody>
                  <a:tcPr marL="9525" marR="9525" marT="9525" marB="0" anchor="ctr"/>
                </a:tc>
              </a:tr>
              <a:tr h="549398">
                <a:tc>
                  <a:txBody>
                    <a:bodyPr/>
                    <a:lstStyle/>
                    <a:p>
                      <a:pPr algn="ctr">
                        <a:lnSpc>
                          <a:spcPct val="115000"/>
                        </a:lnSpc>
                        <a:spcAft>
                          <a:spcPts val="1000"/>
                        </a:spcAft>
                      </a:pPr>
                      <a:r>
                        <a:rPr lang="en-IN" sz="1200" b="0" i="0" dirty="0" smtClean="0">
                          <a:solidFill>
                            <a:schemeClr val="dk1"/>
                          </a:solidFill>
                          <a:latin typeface="Arial" pitchFamily="34" charset="0"/>
                          <a:ea typeface="+mn-ea"/>
                          <a:cs typeface="Arial" pitchFamily="34" charset="0"/>
                        </a:rPr>
                        <a:t>US2011260659</a:t>
                      </a:r>
                      <a:endParaRPr lang="en-IN" sz="1200" dirty="0">
                        <a:solidFill>
                          <a:srgbClr val="FF0000"/>
                        </a:solidFill>
                        <a:latin typeface="Arial" pitchFamily="34" charset="0"/>
                        <a:ea typeface="Calibri"/>
                        <a:cs typeface="Arial" pitchFamily="34" charset="0"/>
                      </a:endParaRPr>
                    </a:p>
                  </a:txBody>
                  <a:tcPr marL="9525" marR="9525" marT="9525" marB="0" anchor="ctr"/>
                </a:tc>
                <a:tc>
                  <a:txBody>
                    <a:bodyPr/>
                    <a:lstStyle/>
                    <a:p>
                      <a:pPr algn="l">
                        <a:lnSpc>
                          <a:spcPct val="115000"/>
                        </a:lnSpc>
                        <a:spcAft>
                          <a:spcPts val="1000"/>
                        </a:spcAft>
                      </a:pPr>
                      <a:r>
                        <a:rPr lang="en-IN" sz="1200" b="0" i="0" dirty="0" smtClean="0">
                          <a:solidFill>
                            <a:schemeClr val="dk1"/>
                          </a:solidFill>
                          <a:latin typeface="Arial" pitchFamily="34" charset="0"/>
                          <a:ea typeface="+mn-ea"/>
                          <a:cs typeface="Arial" pitchFamily="34" charset="0"/>
                        </a:rPr>
                        <a:t>A control apparatus of an electric vehicle, the electric vehicle operable to be driven by supplying electric power from a battery to an electric motor to drive the electric motor and operable to perform regeneration charge to charge the battery by electric power generated by the electric motor using deceleration energy the </a:t>
                      </a:r>
                      <a:r>
                        <a:rPr lang="en-IN" sz="1200" b="0" i="0" u="sng" dirty="0" smtClean="0">
                          <a:solidFill>
                            <a:schemeClr val="dk1"/>
                          </a:solidFill>
                          <a:latin typeface="Arial" pitchFamily="34" charset="0"/>
                          <a:ea typeface="+mn-ea"/>
                          <a:cs typeface="Arial" pitchFamily="34" charset="0"/>
                        </a:rPr>
                        <a:t>electric motor is driven or the regeneration charge is performed is identical to an integrated value of the torque of the electric motor and the rotational angular speed of the electric motor which are stored at the point of time when the battery voltage or the battery current reaches the limit level.</a:t>
                      </a:r>
                    </a:p>
                    <a:p>
                      <a:pPr algn="l">
                        <a:lnSpc>
                          <a:spcPct val="115000"/>
                        </a:lnSpc>
                        <a:spcAft>
                          <a:spcPts val="1000"/>
                        </a:spcAft>
                      </a:pPr>
                      <a:endParaRPr lang="en-IN" sz="1200" u="sng" dirty="0">
                        <a:solidFill>
                          <a:srgbClr val="FF0000"/>
                        </a:solidFill>
                        <a:latin typeface="Arial" pitchFamily="34" charset="0"/>
                        <a:ea typeface="Calibri"/>
                        <a:cs typeface="Arial" pitchFamily="34" charset="0"/>
                      </a:endParaRPr>
                    </a:p>
                  </a:txBody>
                  <a:tcPr marL="9525" marR="9525" marT="9525" marB="0" anchor="ctr"/>
                </a:tc>
              </a:tr>
              <a:tr h="900037">
                <a:tc>
                  <a:txBody>
                    <a:bodyPr/>
                    <a:lstStyle/>
                    <a:p>
                      <a:pPr algn="ctr">
                        <a:lnSpc>
                          <a:spcPct val="115000"/>
                        </a:lnSpc>
                        <a:spcAft>
                          <a:spcPts val="1000"/>
                        </a:spcAft>
                      </a:pPr>
                      <a:r>
                        <a:rPr lang="en-IN" sz="1200" b="0" i="0" dirty="0" smtClean="0">
                          <a:solidFill>
                            <a:schemeClr val="dk1"/>
                          </a:solidFill>
                          <a:latin typeface="Arial" pitchFamily="34" charset="0"/>
                          <a:ea typeface="+mn-ea"/>
                          <a:cs typeface="Arial" pitchFamily="34" charset="0"/>
                        </a:rPr>
                        <a:t>US2015061605</a:t>
                      </a:r>
                      <a:endParaRPr lang="en-IN" sz="1200" dirty="0">
                        <a:solidFill>
                          <a:srgbClr val="FF0000"/>
                        </a:solidFill>
                        <a:latin typeface="Arial" pitchFamily="34" charset="0"/>
                        <a:ea typeface="Calibri"/>
                        <a:cs typeface="Arial" pitchFamily="34" charset="0"/>
                      </a:endParaRPr>
                    </a:p>
                  </a:txBody>
                  <a:tcPr marL="9525" marR="9525" marT="9525" marB="0" anchor="ctr"/>
                </a:tc>
                <a:tc>
                  <a:txBody>
                    <a:bodyPr/>
                    <a:lstStyle/>
                    <a:p>
                      <a:pPr algn="l">
                        <a:lnSpc>
                          <a:spcPct val="115000"/>
                        </a:lnSpc>
                        <a:spcAft>
                          <a:spcPts val="1000"/>
                        </a:spcAft>
                      </a:pPr>
                      <a:r>
                        <a:rPr lang="en-IN" sz="1200" b="0" i="0" dirty="0" smtClean="0">
                          <a:solidFill>
                            <a:schemeClr val="dk1"/>
                          </a:solidFill>
                          <a:latin typeface="Arial" pitchFamily="34" charset="0"/>
                          <a:ea typeface="+mn-ea"/>
                          <a:cs typeface="Arial" pitchFamily="34" charset="0"/>
                        </a:rPr>
                        <a:t>A charging system of an electric vehicle, comprising: a drive battery,</a:t>
                      </a:r>
                      <a:r>
                        <a:rPr lang="en-IN" sz="1200" b="0" i="0" baseline="0" dirty="0" smtClean="0">
                          <a:solidFill>
                            <a:schemeClr val="dk1"/>
                          </a:solidFill>
                          <a:latin typeface="Arial" pitchFamily="34" charset="0"/>
                          <a:ea typeface="+mn-ea"/>
                          <a:cs typeface="Arial" pitchFamily="34" charset="0"/>
                        </a:rPr>
                        <a:t> </a:t>
                      </a:r>
                      <a:r>
                        <a:rPr lang="en-IN" sz="1200" b="0" i="0" dirty="0" smtClean="0">
                          <a:solidFill>
                            <a:schemeClr val="dk1"/>
                          </a:solidFill>
                          <a:latin typeface="Arial" pitchFamily="34" charset="0"/>
                          <a:ea typeface="+mn-ea"/>
                          <a:cs typeface="Arial" pitchFamily="34" charset="0"/>
                        </a:rPr>
                        <a:t>a heater, an electric power supply device, a contactor, temperature detection means and control means, </a:t>
                      </a:r>
                      <a:r>
                        <a:rPr lang="en-IN" sz="1200" b="0" i="0" u="sng" dirty="0" smtClean="0">
                          <a:solidFill>
                            <a:schemeClr val="dk1"/>
                          </a:solidFill>
                          <a:latin typeface="Arial" pitchFamily="34" charset="0"/>
                          <a:ea typeface="+mn-ea"/>
                          <a:cs typeface="Arial" pitchFamily="34" charset="0"/>
                        </a:rPr>
                        <a:t>wherein the control means</a:t>
                      </a:r>
                      <a:r>
                        <a:rPr lang="en-IN" sz="1200" u="sng" dirty="0" smtClean="0">
                          <a:latin typeface="Arial" pitchFamily="34" charset="0"/>
                          <a:cs typeface="Arial" pitchFamily="34" charset="0"/>
                        </a:rPr>
                        <a:t/>
                      </a:r>
                      <a:br>
                        <a:rPr lang="en-IN" sz="1200" u="sng" dirty="0" smtClean="0">
                          <a:latin typeface="Arial" pitchFamily="34" charset="0"/>
                          <a:cs typeface="Arial" pitchFamily="34" charset="0"/>
                        </a:rPr>
                      </a:br>
                      <a:r>
                        <a:rPr lang="en-IN" sz="1200" b="0" i="0" u="sng" dirty="0" smtClean="0">
                          <a:solidFill>
                            <a:schemeClr val="dk1"/>
                          </a:solidFill>
                          <a:latin typeface="Arial" pitchFamily="34" charset="0"/>
                          <a:ea typeface="+mn-ea"/>
                          <a:cs typeface="Arial" pitchFamily="34" charset="0"/>
                        </a:rPr>
                        <a:t>controls the contactor so as to deactivate the connection and conducts electricity to the heater when the temperature of the drive battery is less than a first predetermined temperature, and</a:t>
                      </a:r>
                      <a:r>
                        <a:rPr lang="en-IN" sz="1200" u="sng" dirty="0" smtClean="0">
                          <a:latin typeface="Arial" pitchFamily="34" charset="0"/>
                          <a:cs typeface="Arial" pitchFamily="34" charset="0"/>
                        </a:rPr>
                        <a:t/>
                      </a:r>
                      <a:br>
                        <a:rPr lang="en-IN" sz="1200" u="sng" dirty="0" smtClean="0">
                          <a:latin typeface="Arial" pitchFamily="34" charset="0"/>
                          <a:cs typeface="Arial" pitchFamily="34" charset="0"/>
                        </a:rPr>
                      </a:br>
                      <a:r>
                        <a:rPr lang="en-IN" sz="1200" b="0" i="0" u="sng" dirty="0" smtClean="0">
                          <a:solidFill>
                            <a:schemeClr val="dk1"/>
                          </a:solidFill>
                          <a:latin typeface="Arial" pitchFamily="34" charset="0"/>
                          <a:ea typeface="+mn-ea"/>
                          <a:cs typeface="Arial" pitchFamily="34" charset="0"/>
                        </a:rPr>
                        <a:t>controls the contactor so as to activate the connection when the temperature of the drive battery is the first predetermined temperature or greater.</a:t>
                      </a:r>
                      <a:endParaRPr lang="en-IN" sz="1200" u="sng" dirty="0">
                        <a:solidFill>
                          <a:srgbClr val="FF0000"/>
                        </a:solidFill>
                        <a:latin typeface="Arial" pitchFamily="34" charset="0"/>
                        <a:ea typeface="Calibri"/>
                        <a:cs typeface="Arial" pitchFamily="34" charset="0"/>
                      </a:endParaRPr>
                    </a:p>
                  </a:txBody>
                  <a:tcPr marL="9525" marR="9525" marT="9525" marB="0" anchor="ctr"/>
                </a:tc>
              </a:tr>
            </a:tbl>
          </a:graphicData>
        </a:graphic>
      </p:graphicFrame>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25</a:t>
            </a:fld>
            <a:endParaRPr lang="en-IN"/>
          </a:p>
        </p:txBody>
      </p:sp>
      <p:pic>
        <p:nvPicPr>
          <p:cNvPr id="20" name="Picture 4" descr="http://www.carlogos.org/uploads/carlogos/mitsubishi-logo-2.jpg"/>
          <p:cNvPicPr>
            <a:picLocks noChangeAspect="1" noChangeArrowheads="1"/>
          </p:cNvPicPr>
          <p:nvPr/>
        </p:nvPicPr>
        <p:blipFill>
          <a:blip r:embed="rId3" cstate="print"/>
          <a:srcRect/>
          <a:stretch>
            <a:fillRect/>
          </a:stretch>
        </p:blipFill>
        <p:spPr bwMode="auto">
          <a:xfrm>
            <a:off x="8229600" y="1"/>
            <a:ext cx="914400" cy="838199"/>
          </a:xfrm>
          <a:prstGeom prst="rect">
            <a:avLst/>
          </a:prstGeom>
          <a:noFill/>
        </p:spPr>
      </p:pic>
      <p:sp>
        <p:nvSpPr>
          <p:cNvPr id="21" name="TextBox 20"/>
          <p:cNvSpPr txBox="1"/>
          <p:nvPr/>
        </p:nvSpPr>
        <p:spPr>
          <a:xfrm>
            <a:off x="1295400" y="6383179"/>
            <a:ext cx="8458200" cy="246221"/>
          </a:xfrm>
          <a:prstGeom prst="rect">
            <a:avLst/>
          </a:prstGeom>
          <a:noFill/>
        </p:spPr>
        <p:txBody>
          <a:bodyPr wrap="square" rtlCol="0">
            <a:spAutoFit/>
          </a:bodyPr>
          <a:lstStyle/>
          <a:p>
            <a:r>
              <a:rPr lang="en-IN" sz="1000" dirty="0" smtClean="0"/>
              <a:t># Patents were analysed irrespective of their INPADOC families.</a:t>
            </a:r>
            <a:endParaRPr lang="en-IN" sz="1000" dirty="0"/>
          </a:p>
        </p:txBody>
      </p:sp>
      <p:sp>
        <p:nvSpPr>
          <p:cNvPr id="19" name="TextBox 18"/>
          <p:cNvSpPr txBox="1"/>
          <p:nvPr/>
        </p:nvSpPr>
        <p:spPr>
          <a:xfrm>
            <a:off x="76200" y="880646"/>
            <a:ext cx="4800600" cy="338554"/>
          </a:xfrm>
          <a:prstGeom prst="rect">
            <a:avLst/>
          </a:prstGeom>
          <a:noFill/>
        </p:spPr>
        <p:txBody>
          <a:bodyPr wrap="square" rtlCol="0">
            <a:spAutoFit/>
          </a:bodyPr>
          <a:lstStyle/>
          <a:p>
            <a:r>
              <a:rPr lang="en-US" sz="1600" b="1" dirty="0" smtClean="0"/>
              <a:t>Exemplary Patents / Published  Applications:</a:t>
            </a:r>
            <a:endParaRPr lang="en-IN" b="1"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kern="1200" spc="-10" dirty="0" smtClean="0">
                <a:solidFill>
                  <a:schemeClr val="bg1"/>
                </a:solidFill>
                <a:cs typeface="Arial" pitchFamily="34" charset="0"/>
              </a:rPr>
              <a:t> </a:t>
            </a:r>
            <a:r>
              <a:rPr lang="en-US" sz="2400" b="1" spc="-10" dirty="0" smtClean="0">
                <a:solidFill>
                  <a:schemeClr val="bg1"/>
                </a:solidFill>
                <a:cs typeface="Arial" pitchFamily="34" charset="0"/>
              </a:rPr>
              <a:t>- Honda</a:t>
            </a:r>
            <a:r>
              <a:rPr lang="en-IN" sz="2400" b="1" dirty="0" smtClean="0">
                <a:solidFill>
                  <a:schemeClr val="bg1"/>
                </a:solidFill>
                <a:cs typeface="Arial" pitchFamily="34" charset="0"/>
              </a:rPr>
              <a:t> Motor </a:t>
            </a:r>
            <a:r>
              <a:rPr lang="en-US" sz="2400" b="1" dirty="0" smtClean="0">
                <a:latin typeface="+mn-lt"/>
              </a:rPr>
              <a:t/>
            </a:r>
            <a:br>
              <a:rPr lang="en-US" sz="2400" b="1" dirty="0" smtClean="0">
                <a:latin typeface="+mn-lt"/>
              </a:rPr>
            </a:br>
            <a:endParaRPr lang="en-US" sz="2400" dirty="0">
              <a:latin typeface="+mn-lt"/>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20" name="Rounded Rectangle 19"/>
          <p:cNvSpPr/>
          <p:nvPr/>
        </p:nvSpPr>
        <p:spPr>
          <a:xfrm>
            <a:off x="4114800" y="1143000"/>
            <a:ext cx="4876800" cy="25908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500" b="1" dirty="0" smtClean="0">
                <a:solidFill>
                  <a:srgbClr val="002060"/>
                </a:solidFill>
              </a:rPr>
              <a:t>Company Profile</a:t>
            </a:r>
          </a:p>
          <a:p>
            <a:endParaRPr lang="en-IN" sz="1500" b="1" dirty="0" smtClean="0">
              <a:solidFill>
                <a:srgbClr val="002060"/>
              </a:solidFill>
            </a:endParaRPr>
          </a:p>
          <a:p>
            <a:pPr marL="36000" algn="just">
              <a:lnSpc>
                <a:spcPct val="150000"/>
              </a:lnSpc>
            </a:pPr>
            <a:r>
              <a:rPr lang="en-IN" sz="1400" dirty="0" smtClean="0">
                <a:solidFill>
                  <a:schemeClr val="tx1"/>
                </a:solidFill>
              </a:rPr>
              <a:t>Honda Motor Co., Ltd. (Honda), incorporated on September 24, 1948, develops, produces and manufactures a range of motor products, ranging from small general-purpose engines and scooters to specialty sports cars.</a:t>
            </a:r>
            <a:endParaRPr lang="en-IN" sz="1400" b="1" dirty="0">
              <a:solidFill>
                <a:schemeClr val="tx1"/>
              </a:solidFill>
            </a:endParaRP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26</a:t>
            </a:fld>
            <a:endParaRPr lang="en-IN"/>
          </a:p>
        </p:txBody>
      </p:sp>
      <p:sp>
        <p:nvSpPr>
          <p:cNvPr id="17" name="object 6"/>
          <p:cNvSpPr txBox="1">
            <a:spLocks/>
          </p:cNvSpPr>
          <p:nvPr/>
        </p:nvSpPr>
        <p:spPr bwMode="auto">
          <a:xfrm>
            <a:off x="3962400" y="3746956"/>
            <a:ext cx="5257800" cy="215444"/>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a:t>
            </a:r>
          </a:p>
        </p:txBody>
      </p:sp>
      <p:pic>
        <p:nvPicPr>
          <p:cNvPr id="31746" name="Picture 2" descr="https://www.honda.ae/wps/wcm/connect/honda/5c9e7558-5609-447d-bad9-bd123983ddb5/01-3d-Honda-Logo.jpg?MOD=AJPERES&amp;CACHEID=5c9e7558-5609-447d-bad9-bd123983ddb5"/>
          <p:cNvPicPr>
            <a:picLocks noChangeAspect="1" noChangeArrowheads="1"/>
          </p:cNvPicPr>
          <p:nvPr/>
        </p:nvPicPr>
        <p:blipFill>
          <a:blip r:embed="rId3" cstate="print"/>
          <a:srcRect/>
          <a:stretch>
            <a:fillRect/>
          </a:stretch>
        </p:blipFill>
        <p:spPr bwMode="auto">
          <a:xfrm>
            <a:off x="8206842" y="1"/>
            <a:ext cx="937157" cy="838199"/>
          </a:xfrm>
          <a:prstGeom prst="rect">
            <a:avLst/>
          </a:prstGeom>
          <a:noFill/>
        </p:spPr>
      </p:pic>
      <p:graphicFrame>
        <p:nvGraphicFramePr>
          <p:cNvPr id="19" name="Diagram 18"/>
          <p:cNvGraphicFramePr/>
          <p:nvPr/>
        </p:nvGraphicFramePr>
        <p:xfrm>
          <a:off x="0" y="1371600"/>
          <a:ext cx="4038600" cy="48006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22" name="Chart 21"/>
          <p:cNvGraphicFramePr/>
          <p:nvPr/>
        </p:nvGraphicFramePr>
        <p:xfrm>
          <a:off x="4267200" y="3886200"/>
          <a:ext cx="4572000" cy="2743200"/>
        </p:xfrm>
        <a:graphic>
          <a:graphicData uri="http://schemas.openxmlformats.org/drawingml/2006/chart">
            <c:chart xmlns:c="http://schemas.openxmlformats.org/drawingml/2006/chart" xmlns:r="http://schemas.openxmlformats.org/officeDocument/2006/relationships" r:id="rId9"/>
          </a:graphicData>
        </a:graphic>
      </p:graphicFrame>
      <p:sp>
        <p:nvSpPr>
          <p:cNvPr id="18" name="TextBox 17"/>
          <p:cNvSpPr txBox="1"/>
          <p:nvPr/>
        </p:nvSpPr>
        <p:spPr>
          <a:xfrm>
            <a:off x="76200" y="990600"/>
            <a:ext cx="4419600" cy="338554"/>
          </a:xfrm>
          <a:prstGeom prst="rect">
            <a:avLst/>
          </a:prstGeom>
          <a:noFill/>
        </p:spPr>
        <p:txBody>
          <a:bodyPr wrap="square" rtlCol="0">
            <a:spAutoFit/>
          </a:bodyPr>
          <a:lstStyle/>
          <a:p>
            <a:r>
              <a:rPr lang="en-US" sz="1600" dirty="0" smtClean="0"/>
              <a:t>Exemplary Patents / Published  Applications:</a:t>
            </a:r>
            <a:endParaRPr lang="en-IN" dirty="0"/>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kern="1200" spc="-10" dirty="0" smtClean="0">
                <a:solidFill>
                  <a:schemeClr val="bg1"/>
                </a:solidFill>
                <a:cs typeface="Arial" pitchFamily="34" charset="0"/>
              </a:rPr>
              <a:t> </a:t>
            </a:r>
            <a:r>
              <a:rPr lang="en-US" sz="2400" b="1" spc="-10" dirty="0" smtClean="0">
                <a:solidFill>
                  <a:schemeClr val="bg1"/>
                </a:solidFill>
              </a:rPr>
              <a:t>– </a:t>
            </a:r>
            <a:r>
              <a:rPr lang="en-US" sz="2400" b="1" spc="-10" dirty="0" smtClean="0">
                <a:solidFill>
                  <a:schemeClr val="bg1"/>
                </a:solidFill>
                <a:cs typeface="Arial" pitchFamily="34" charset="0"/>
              </a:rPr>
              <a:t>Honda </a:t>
            </a:r>
            <a:r>
              <a:rPr lang="en-IN" sz="2400" b="1" dirty="0" smtClean="0">
                <a:solidFill>
                  <a:schemeClr val="bg1"/>
                </a:solidFill>
                <a:cs typeface="Arial" pitchFamily="34" charset="0"/>
              </a:rPr>
              <a:t>Motor </a:t>
            </a:r>
            <a:r>
              <a:rPr lang="en-US" sz="2800" b="1" dirty="0" smtClean="0"/>
              <a:t/>
            </a:r>
            <a:br>
              <a:rPr lang="en-US" sz="2800" b="1" dirty="0" smtClean="0"/>
            </a:br>
            <a:r>
              <a:rPr lang="en-US" sz="2400" b="1" spc="-10" dirty="0" smtClean="0">
                <a:solidFill>
                  <a:schemeClr val="bg1"/>
                </a:solidFill>
                <a:cs typeface="Arial" pitchFamily="34" charset="0"/>
              </a:rPr>
              <a:t> </a:t>
            </a:r>
            <a:r>
              <a:rPr lang="en-US" sz="2400" b="1" dirty="0" smtClean="0"/>
              <a:t/>
            </a:r>
            <a:br>
              <a:rPr lang="en-US" sz="2400" b="1" dirty="0" smtClean="0"/>
            </a:b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extLst>
              <p:ext uri="{D42A27DB-BD31-4B8C-83A1-F6EECF244321}">
                <p14:modId xmlns:p14="http://schemas.microsoft.com/office/powerpoint/2010/main" val="3768841295"/>
              </p:ext>
            </p:extLst>
          </p:nvPr>
        </p:nvGraphicFramePr>
        <p:xfrm>
          <a:off x="76200" y="1371600"/>
          <a:ext cx="8763000" cy="4858285"/>
        </p:xfrm>
        <a:graphic>
          <a:graphicData uri="http://schemas.openxmlformats.org/drawingml/2006/table">
            <a:tbl>
              <a:tblPr firstRow="1" bandRow="1">
                <a:tableStyleId>{5C22544A-7EE6-4342-B048-85BDC9FD1C3A}</a:tableStyleId>
              </a:tblPr>
              <a:tblGrid>
                <a:gridCol w="2211224"/>
                <a:gridCol w="6551776"/>
              </a:tblGrid>
              <a:tr h="358675">
                <a:tc>
                  <a:txBody>
                    <a:bodyPr/>
                    <a:lstStyle/>
                    <a:p>
                      <a:pPr algn="ctr"/>
                      <a:r>
                        <a:rPr lang="en-US" sz="1600" dirty="0" smtClean="0"/>
                        <a:t>Patent No.</a:t>
                      </a:r>
                      <a:endParaRPr lang="en-US" sz="1600" dirty="0"/>
                    </a:p>
                  </a:txBody>
                  <a:tcPr/>
                </a:tc>
                <a:tc>
                  <a:txBody>
                    <a:bodyPr/>
                    <a:lstStyle/>
                    <a:p>
                      <a:pPr algn="ctr"/>
                      <a:r>
                        <a:rPr lang="en-US" sz="1600" dirty="0" smtClean="0"/>
                        <a:t>Novel Features</a:t>
                      </a:r>
                      <a:endParaRPr lang="en-US" sz="1600" dirty="0"/>
                    </a:p>
                  </a:txBody>
                  <a:tcPr/>
                </a:tc>
              </a:tr>
              <a:tr h="1165325">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IN" sz="1200" b="0" i="0" dirty="0" smtClean="0">
                          <a:solidFill>
                            <a:schemeClr val="dk1"/>
                          </a:solidFill>
                          <a:latin typeface="Arial" pitchFamily="34" charset="0"/>
                          <a:ea typeface="+mn-ea"/>
                          <a:cs typeface="Arial" pitchFamily="34" charset="0"/>
                        </a:rPr>
                        <a:t>EP1598230 B1</a:t>
                      </a:r>
                      <a:endParaRPr lang="en-US" sz="1400" b="0" i="0" u="none" strike="noStrike" dirty="0">
                        <a:solidFill>
                          <a:srgbClr val="FF0000"/>
                        </a:solidFill>
                        <a:latin typeface="Arial" pitchFamily="34" charset="0"/>
                        <a:ea typeface="+mn-ea"/>
                        <a:cs typeface="Arial" pitchFamily="34" charset="0"/>
                      </a:endParaRPr>
                    </a:p>
                  </a:txBody>
                  <a:tcPr marL="9525" marR="9525" marT="9525" marB="0" anchor="ctr"/>
                </a:tc>
                <a:tc>
                  <a:txBody>
                    <a:bodyPr/>
                    <a:lstStyle/>
                    <a:p>
                      <a:pPr algn="l" fontAlgn="b">
                        <a:lnSpc>
                          <a:spcPct val="100000"/>
                        </a:lnSpc>
                      </a:pPr>
                      <a:endParaRPr lang="en-US" sz="1200" b="1" i="0" u="none" strike="noStrike" dirty="0" smtClean="0">
                        <a:solidFill>
                          <a:srgbClr val="FF0000"/>
                        </a:solidFill>
                        <a:latin typeface="Arial" pitchFamily="34" charset="0"/>
                        <a:cs typeface="Arial" pitchFamily="34" charset="0"/>
                      </a:endParaRPr>
                    </a:p>
                    <a:p>
                      <a:r>
                        <a:rPr lang="en-IN" sz="1200" b="0" i="0" dirty="0" smtClean="0">
                          <a:solidFill>
                            <a:schemeClr val="dk1"/>
                          </a:solidFill>
                          <a:latin typeface="Arial" pitchFamily="34" charset="0"/>
                          <a:ea typeface="+mn-ea"/>
                          <a:cs typeface="Arial" pitchFamily="34" charset="0"/>
                        </a:rPr>
                        <a:t>Electric vehicle with battery mounting structure  comprising a battery for supplying power to the motor is attached to the front frame of the body frame such that plural batteries </a:t>
                      </a:r>
                      <a:r>
                        <a:rPr lang="en-IN" sz="1200" b="0" i="0" baseline="0" dirty="0" smtClean="0">
                          <a:solidFill>
                            <a:schemeClr val="dk1"/>
                          </a:solidFill>
                          <a:latin typeface="Arial" pitchFamily="34" charset="0"/>
                          <a:ea typeface="+mn-ea"/>
                          <a:cs typeface="Arial" pitchFamily="34" charset="0"/>
                        </a:rPr>
                        <a:t> </a:t>
                      </a:r>
                      <a:r>
                        <a:rPr lang="en-IN" sz="1200" b="0" i="0" dirty="0" smtClean="0">
                          <a:solidFill>
                            <a:schemeClr val="dk1"/>
                          </a:solidFill>
                          <a:latin typeface="Arial" pitchFamily="34" charset="0"/>
                          <a:ea typeface="+mn-ea"/>
                          <a:cs typeface="Arial" pitchFamily="34" charset="0"/>
                        </a:rPr>
                        <a:t>attached to the front frame of the body frame are arranged in a circumferential direction,</a:t>
                      </a:r>
                      <a:r>
                        <a:rPr lang="en-IN" sz="1200" b="0" i="0" baseline="0" dirty="0" smtClean="0">
                          <a:solidFill>
                            <a:schemeClr val="dk1"/>
                          </a:solidFill>
                          <a:latin typeface="Arial" pitchFamily="34" charset="0"/>
                          <a:ea typeface="+mn-ea"/>
                          <a:cs typeface="Arial" pitchFamily="34" charset="0"/>
                        </a:rPr>
                        <a:t> </a:t>
                      </a:r>
                      <a:r>
                        <a:rPr lang="en-IN" sz="1200" b="0" i="0" u="sng" dirty="0" smtClean="0">
                          <a:solidFill>
                            <a:schemeClr val="dk1"/>
                          </a:solidFill>
                          <a:latin typeface="Arial" pitchFamily="34" charset="0"/>
                          <a:ea typeface="+mn-ea"/>
                          <a:cs typeface="Arial" pitchFamily="34" charset="0"/>
                        </a:rPr>
                        <a:t>characterized in that the radiating face of the battery (70; 120) is directly exposed to running wind, wherein an interval between each battery is wider in each lower part than an interval in each upper part.</a:t>
                      </a:r>
                    </a:p>
                    <a:p>
                      <a:pPr algn="l" fontAlgn="b">
                        <a:lnSpc>
                          <a:spcPct val="100000"/>
                        </a:lnSpc>
                      </a:pPr>
                      <a:endParaRPr lang="en-US" sz="1200" b="1" i="0" u="sng" strike="noStrike" dirty="0" smtClean="0">
                        <a:solidFill>
                          <a:srgbClr val="FF0000"/>
                        </a:solidFill>
                        <a:latin typeface="Arial" pitchFamily="34" charset="0"/>
                        <a:cs typeface="Arial" pitchFamily="34" charset="0"/>
                      </a:endParaRPr>
                    </a:p>
                  </a:txBody>
                  <a:tcPr marL="9525" marR="9525" marT="9525" marB="0" anchor="ctr"/>
                </a:tc>
              </a:tr>
              <a:tr h="689009">
                <a:tc>
                  <a:txBody>
                    <a:bodyPr/>
                    <a:lstStyle/>
                    <a:p>
                      <a:pPr algn="ctr"/>
                      <a:r>
                        <a:rPr lang="en-IN" sz="1200" b="0" i="0" dirty="0" smtClean="0">
                          <a:solidFill>
                            <a:schemeClr val="dk1"/>
                          </a:solidFill>
                          <a:latin typeface="Arial" pitchFamily="34" charset="0"/>
                          <a:ea typeface="+mn-ea"/>
                          <a:cs typeface="Arial" pitchFamily="34" charset="0"/>
                        </a:rPr>
                        <a:t>EP2613420 A1</a:t>
                      </a:r>
                      <a:endParaRPr lang="en-US" sz="1200" b="0" i="0" u="none" strike="noStrike" dirty="0">
                        <a:solidFill>
                          <a:srgbClr val="FF0000"/>
                        </a:solidFill>
                        <a:latin typeface="Arial" pitchFamily="34" charset="0"/>
                        <a:ea typeface="+mn-ea"/>
                        <a:cs typeface="Arial" pitchFamily="34" charset="0"/>
                      </a:endParaRPr>
                    </a:p>
                  </a:txBody>
                  <a:tcPr anchor="ctr"/>
                </a:tc>
                <a:tc>
                  <a:txBody>
                    <a:bodyPr/>
                    <a:lstStyle/>
                    <a:p>
                      <a:pPr algn="l">
                        <a:lnSpc>
                          <a:spcPct val="100000"/>
                        </a:lnSpc>
                      </a:pPr>
                      <a:r>
                        <a:rPr lang="en-IN" sz="1200" b="0" i="0" dirty="0" smtClean="0">
                          <a:solidFill>
                            <a:schemeClr val="dk1"/>
                          </a:solidFill>
                          <a:latin typeface="Arial" pitchFamily="34" charset="0"/>
                          <a:ea typeface="+mn-ea"/>
                          <a:cs typeface="Arial" pitchFamily="34" charset="0"/>
                        </a:rPr>
                        <a:t>A charge control device for an electric vehicle that is connected to one of a normal charger or a fast charger, a charging coupler is provided with a first terminal (TA1) connected to the first charging circuit and a second terminal (TA2) connected to the second charging circuit (53), and</a:t>
                      </a:r>
                      <a:r>
                        <a:rPr lang="en-IN" sz="1200" dirty="0" smtClean="0">
                          <a:latin typeface="Arial" pitchFamily="34" charset="0"/>
                          <a:cs typeface="Arial" pitchFamily="34" charset="0"/>
                        </a:rPr>
                        <a:t/>
                      </a:r>
                      <a:br>
                        <a:rPr lang="en-IN" sz="1200" dirty="0" smtClean="0">
                          <a:latin typeface="Arial" pitchFamily="34" charset="0"/>
                          <a:cs typeface="Arial" pitchFamily="34" charset="0"/>
                        </a:rPr>
                      </a:br>
                      <a:r>
                        <a:rPr lang="en-IN" sz="1200" b="0" i="0" dirty="0" smtClean="0">
                          <a:solidFill>
                            <a:schemeClr val="dk1"/>
                          </a:solidFill>
                          <a:latin typeface="Arial" pitchFamily="34" charset="0"/>
                          <a:ea typeface="+mn-ea"/>
                          <a:cs typeface="Arial" pitchFamily="34" charset="0"/>
                        </a:rPr>
                        <a:t>wherein </a:t>
                      </a:r>
                      <a:r>
                        <a:rPr lang="en-IN" sz="1200" b="0" i="0" u="sng" dirty="0" smtClean="0">
                          <a:solidFill>
                            <a:schemeClr val="dk1"/>
                          </a:solidFill>
                          <a:latin typeface="Arial" pitchFamily="34" charset="0"/>
                          <a:ea typeface="+mn-ea"/>
                          <a:cs typeface="Arial" pitchFamily="34" charset="0"/>
                        </a:rPr>
                        <a:t>the first terminal (TA1) serves as a common terminal connected to the first charging circuit (52) of the normal charger and the fast charger, is connected in parallel with the second terminal (TA2), and is connected to the battery (4).</a:t>
                      </a:r>
                      <a:endParaRPr lang="en-US" sz="1200" b="0" i="0" u="sng" strike="noStrike" dirty="0">
                        <a:solidFill>
                          <a:srgbClr val="FF0000"/>
                        </a:solidFill>
                        <a:latin typeface="Arial" pitchFamily="34" charset="0"/>
                        <a:ea typeface="+mn-ea"/>
                        <a:cs typeface="Arial" pitchFamily="34" charset="0"/>
                      </a:endParaRPr>
                    </a:p>
                  </a:txBody>
                  <a:tcPr anchor="ctr"/>
                </a:tc>
              </a:tr>
              <a:tr h="492118">
                <a:tc>
                  <a:txBody>
                    <a:bodyPr/>
                    <a:lstStyle/>
                    <a:p>
                      <a:pPr algn="ctr" fontAlgn="b"/>
                      <a:r>
                        <a:rPr lang="en-IN" sz="1200" b="0" i="0" dirty="0" smtClean="0">
                          <a:solidFill>
                            <a:schemeClr val="dk1"/>
                          </a:solidFill>
                          <a:latin typeface="Arial" pitchFamily="34" charset="0"/>
                          <a:ea typeface="+mn-ea"/>
                          <a:cs typeface="Arial" pitchFamily="34" charset="0"/>
                        </a:rPr>
                        <a:t>CN102602299</a:t>
                      </a:r>
                      <a:endParaRPr lang="en-US" sz="1200" b="1" i="0" u="none" strike="noStrike" dirty="0">
                        <a:solidFill>
                          <a:srgbClr val="FF0000"/>
                        </a:solidFill>
                        <a:latin typeface="Arial" pitchFamily="34" charset="0"/>
                        <a:cs typeface="Arial" pitchFamily="34" charset="0"/>
                      </a:endParaRPr>
                    </a:p>
                  </a:txBody>
                  <a:tcPr marL="9525" marR="9525" marT="9525" marB="0" anchor="ctr"/>
                </a:tc>
                <a:tc>
                  <a:txBody>
                    <a:bodyPr/>
                    <a:lstStyle/>
                    <a:p>
                      <a:pPr algn="l" fontAlgn="b">
                        <a:lnSpc>
                          <a:spcPct val="100000"/>
                        </a:lnSpc>
                      </a:pPr>
                      <a:endParaRPr lang="en-US" sz="1200" b="1" i="0" u="none" strike="noStrike" dirty="0" smtClean="0">
                        <a:solidFill>
                          <a:srgbClr val="FF0000"/>
                        </a:solidFill>
                        <a:latin typeface="Arial" pitchFamily="34" charset="0"/>
                        <a:cs typeface="Arial" pitchFamily="34" charset="0"/>
                      </a:endParaRPr>
                    </a:p>
                    <a:p>
                      <a:pPr algn="l" fontAlgn="b">
                        <a:lnSpc>
                          <a:spcPct val="100000"/>
                        </a:lnSpc>
                      </a:pPr>
                      <a:r>
                        <a:rPr lang="en-IN" sz="1200" b="0" i="0" dirty="0" smtClean="0">
                          <a:solidFill>
                            <a:schemeClr val="dk1"/>
                          </a:solidFill>
                          <a:latin typeface="Arial" pitchFamily="34" charset="0"/>
                          <a:ea typeface="+mn-ea"/>
                          <a:cs typeface="Arial" pitchFamily="34" charset="0"/>
                        </a:rPr>
                        <a:t>A power unit for an electric vehicle, the power unit comprising: a first power source connected between a first node and a second node; a first switch connected between the second node and a third node; </a:t>
                      </a:r>
                      <a:r>
                        <a:rPr lang="en-IN" sz="1200" dirty="0" smtClean="0">
                          <a:latin typeface="Arial" pitchFamily="34" charset="0"/>
                          <a:cs typeface="Arial" pitchFamily="34" charset="0"/>
                        </a:rPr>
                        <a:t/>
                      </a:r>
                      <a:br>
                        <a:rPr lang="en-IN" sz="1200" dirty="0" smtClean="0">
                          <a:latin typeface="Arial" pitchFamily="34" charset="0"/>
                          <a:cs typeface="Arial" pitchFamily="34" charset="0"/>
                        </a:rPr>
                      </a:br>
                      <a:r>
                        <a:rPr lang="en-IN" sz="1200" b="0" i="0" dirty="0" smtClean="0">
                          <a:solidFill>
                            <a:schemeClr val="dk1"/>
                          </a:solidFill>
                          <a:latin typeface="Arial" pitchFamily="34" charset="0"/>
                          <a:ea typeface="+mn-ea"/>
                          <a:cs typeface="Arial" pitchFamily="34" charset="0"/>
                        </a:rPr>
                        <a:t>a second power source connected between the third node and a fourth node; </a:t>
                      </a:r>
                      <a:r>
                        <a:rPr lang="en-IN" sz="1200" b="0" i="0" baseline="0" dirty="0" smtClean="0">
                          <a:solidFill>
                            <a:schemeClr val="dk1"/>
                          </a:solidFill>
                          <a:latin typeface="Arial" pitchFamily="34" charset="0"/>
                          <a:ea typeface="+mn-ea"/>
                          <a:cs typeface="Arial" pitchFamily="34" charset="0"/>
                        </a:rPr>
                        <a:t> </a:t>
                      </a:r>
                      <a:r>
                        <a:rPr lang="en-IN" sz="1200" b="0" i="0" dirty="0" smtClean="0">
                          <a:solidFill>
                            <a:schemeClr val="dk1"/>
                          </a:solidFill>
                          <a:latin typeface="Arial" pitchFamily="34" charset="0"/>
                          <a:ea typeface="+mn-ea"/>
                          <a:cs typeface="Arial" pitchFamily="34" charset="0"/>
                        </a:rPr>
                        <a:t>a second switch connected between the first node and the third node; and </a:t>
                      </a:r>
                      <a:r>
                        <a:rPr lang="en-IN" sz="1200" b="0" i="0" baseline="0" dirty="0" smtClean="0">
                          <a:solidFill>
                            <a:schemeClr val="dk1"/>
                          </a:solidFill>
                          <a:latin typeface="Arial" pitchFamily="34" charset="0"/>
                          <a:ea typeface="+mn-ea"/>
                          <a:cs typeface="Arial" pitchFamily="34" charset="0"/>
                        </a:rPr>
                        <a:t> </a:t>
                      </a:r>
                      <a:r>
                        <a:rPr lang="en-IN" sz="1200" b="0" i="0" dirty="0" smtClean="0">
                          <a:solidFill>
                            <a:schemeClr val="dk1"/>
                          </a:solidFill>
                          <a:latin typeface="Arial" pitchFamily="34" charset="0"/>
                          <a:ea typeface="+mn-ea"/>
                          <a:cs typeface="Arial" pitchFamily="34" charset="0"/>
                        </a:rPr>
                        <a:t>a DC-DC converter connected to the second node, wherein </a:t>
                      </a:r>
                      <a:r>
                        <a:rPr lang="en-IN" sz="1200" b="0" i="0" u="sng" dirty="0" smtClean="0">
                          <a:solidFill>
                            <a:schemeClr val="dk1"/>
                          </a:solidFill>
                          <a:latin typeface="Arial" pitchFamily="34" charset="0"/>
                          <a:ea typeface="+mn-ea"/>
                          <a:cs typeface="Arial" pitchFamily="34" charset="0"/>
                        </a:rPr>
                        <a:t>the DC-DC converter changes an electric potential of the second node by making the second node connectable to the fourth node or the third node, and an output electric power obtained from between the first node and the fourth node is supplied to an electric motor.</a:t>
                      </a:r>
                    </a:p>
                    <a:p>
                      <a:pPr algn="l" fontAlgn="b">
                        <a:lnSpc>
                          <a:spcPct val="100000"/>
                        </a:lnSpc>
                      </a:pPr>
                      <a:endParaRPr lang="en-US" sz="1200" b="1" i="0" u="sng" strike="noStrike" dirty="0">
                        <a:solidFill>
                          <a:srgbClr val="FF0000"/>
                        </a:solidFill>
                        <a:latin typeface="Arial" pitchFamily="34" charset="0"/>
                        <a:cs typeface="Arial" pitchFamily="34" charset="0"/>
                      </a:endParaRPr>
                    </a:p>
                  </a:txBody>
                  <a:tcPr marL="9525" marR="9525" marT="9525" marB="0" anchor="ctr"/>
                </a:tc>
              </a:tr>
            </a:tbl>
          </a:graphicData>
        </a:graphic>
      </p:graphicFrame>
      <p:sp>
        <p:nvSpPr>
          <p:cNvPr id="16" name="TextBox 15"/>
          <p:cNvSpPr txBox="1"/>
          <p:nvPr/>
        </p:nvSpPr>
        <p:spPr>
          <a:xfrm>
            <a:off x="1295400" y="6306979"/>
            <a:ext cx="8458200" cy="246221"/>
          </a:xfrm>
          <a:prstGeom prst="rect">
            <a:avLst/>
          </a:prstGeom>
          <a:noFill/>
        </p:spPr>
        <p:txBody>
          <a:bodyPr wrap="square" rtlCol="0">
            <a:spAutoFit/>
          </a:bodyPr>
          <a:lstStyle/>
          <a:p>
            <a:r>
              <a:rPr lang="en-IN" sz="1000" dirty="0" smtClean="0"/>
              <a:t>#  Patents were analysed irrespective of their INPADOC families.</a:t>
            </a:r>
            <a:endParaRPr lang="en-IN" sz="1000" dirty="0"/>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27</a:t>
            </a:fld>
            <a:endParaRPr lang="en-IN"/>
          </a:p>
        </p:txBody>
      </p:sp>
      <p:pic>
        <p:nvPicPr>
          <p:cNvPr id="18" name="Picture 2" descr="https://www.honda.ae/wps/wcm/connect/honda/5c9e7558-5609-447d-bad9-bd123983ddb5/01-3d-Honda-Logo.jpg?MOD=AJPERES&amp;CACHEID=5c9e7558-5609-447d-bad9-bd123983ddb5"/>
          <p:cNvPicPr>
            <a:picLocks noChangeAspect="1" noChangeArrowheads="1"/>
          </p:cNvPicPr>
          <p:nvPr/>
        </p:nvPicPr>
        <p:blipFill>
          <a:blip r:embed="rId3" cstate="print"/>
          <a:srcRect/>
          <a:stretch>
            <a:fillRect/>
          </a:stretch>
        </p:blipFill>
        <p:spPr bwMode="auto">
          <a:xfrm>
            <a:off x="8206842" y="1"/>
            <a:ext cx="937157" cy="838199"/>
          </a:xfrm>
          <a:prstGeom prst="rect">
            <a:avLst/>
          </a:prstGeom>
          <a:noFill/>
        </p:spPr>
      </p:pic>
      <p:sp>
        <p:nvSpPr>
          <p:cNvPr id="20" name="TextBox 19"/>
          <p:cNvSpPr txBox="1"/>
          <p:nvPr/>
        </p:nvSpPr>
        <p:spPr>
          <a:xfrm>
            <a:off x="76200" y="990600"/>
            <a:ext cx="5105400" cy="338554"/>
          </a:xfrm>
          <a:prstGeom prst="rect">
            <a:avLst/>
          </a:prstGeom>
          <a:noFill/>
        </p:spPr>
        <p:txBody>
          <a:bodyPr wrap="square" rtlCol="0">
            <a:spAutoFit/>
          </a:bodyPr>
          <a:lstStyle/>
          <a:p>
            <a:r>
              <a:rPr lang="en-US" sz="1600" b="1" dirty="0" smtClean="0"/>
              <a:t>Exemplary Patents / Published  Applications:</a:t>
            </a:r>
            <a:endParaRPr lang="en-IN" b="1" dirty="0"/>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76200" y="228600"/>
            <a:ext cx="7848600" cy="461665"/>
          </a:xfrm>
          <a:prstGeom prst="rect">
            <a:avLst/>
          </a:prstGeom>
        </p:spPr>
        <p:txBody>
          <a:bodyPr>
            <a:spAutoFit/>
          </a:bodyPr>
          <a:lstStyle/>
          <a:p>
            <a:pPr algn="ctr">
              <a:defRPr/>
            </a:pPr>
            <a:r>
              <a:rPr lang="en-US" sz="2400" b="1" dirty="0">
                <a:solidFill>
                  <a:schemeClr val="bg1"/>
                </a:solidFill>
              </a:rPr>
              <a:t>Patent Portfolio Analysis</a:t>
            </a:r>
            <a:r>
              <a:rPr lang="en-US" sz="2400" b="1" spc="-10" dirty="0">
                <a:solidFill>
                  <a:schemeClr val="bg1"/>
                </a:solidFill>
              </a:rPr>
              <a:t>- </a:t>
            </a:r>
            <a:r>
              <a:rPr lang="en-US" sz="2400" b="1" spc="-10" dirty="0" err="1" smtClean="0">
                <a:solidFill>
                  <a:schemeClr val="bg1"/>
                </a:solidFill>
              </a:rPr>
              <a:t>Chery</a:t>
            </a:r>
            <a:r>
              <a:rPr lang="en-US" sz="2400" b="1" spc="-10" dirty="0" smtClean="0">
                <a:solidFill>
                  <a:schemeClr val="bg1"/>
                </a:solidFill>
              </a:rPr>
              <a:t> Automobile</a:t>
            </a:r>
            <a:endParaRPr lang="en-US" sz="2800" b="1" dirty="0"/>
          </a:p>
        </p:txBody>
      </p:sp>
      <p:pic>
        <p:nvPicPr>
          <p:cNvPr id="19463"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9464" name="Rectangle 11"/>
          <p:cNvSpPr>
            <a:spLocks noChangeArrowheads="1"/>
          </p:cNvSpPr>
          <p:nvPr/>
        </p:nvSpPr>
        <p:spPr bwMode="auto">
          <a:xfrm>
            <a:off x="12192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1" name="Chart 10"/>
          <p:cNvGraphicFramePr/>
          <p:nvPr/>
        </p:nvGraphicFramePr>
        <p:xfrm>
          <a:off x="2895600" y="3657600"/>
          <a:ext cx="6477000" cy="3810000"/>
        </p:xfrm>
        <a:graphic>
          <a:graphicData uri="http://schemas.openxmlformats.org/drawingml/2006/chart">
            <c:chart xmlns:c="http://schemas.openxmlformats.org/drawingml/2006/chart" xmlns:r="http://schemas.openxmlformats.org/officeDocument/2006/relationships" r:id="rId3"/>
          </a:graphicData>
        </a:graphic>
      </p:graphicFrame>
      <p:sp>
        <p:nvSpPr>
          <p:cNvPr id="13" name="Rounded Rectangle 12"/>
          <p:cNvSpPr/>
          <p:nvPr/>
        </p:nvSpPr>
        <p:spPr>
          <a:xfrm>
            <a:off x="4114800" y="1219200"/>
            <a:ext cx="4800600" cy="22860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sz="1500" b="1" dirty="0" smtClean="0">
                <a:solidFill>
                  <a:schemeClr val="tx1"/>
                </a:solidFill>
                <a:cs typeface="Arial" panose="020B0604020202020204" pitchFamily="34" charset="0"/>
              </a:rPr>
              <a:t>Company Profile</a:t>
            </a:r>
          </a:p>
          <a:p>
            <a:pPr>
              <a:lnSpc>
                <a:spcPct val="150000"/>
              </a:lnSpc>
            </a:pPr>
            <a:r>
              <a:rPr lang="en-IN" sz="1400" dirty="0" smtClean="0">
                <a:solidFill>
                  <a:schemeClr val="tx1"/>
                </a:solidFill>
              </a:rPr>
              <a:t>Every car born in </a:t>
            </a:r>
            <a:r>
              <a:rPr lang="en-IN" sz="1400" dirty="0" err="1" smtClean="0">
                <a:solidFill>
                  <a:schemeClr val="tx1"/>
                </a:solidFill>
              </a:rPr>
              <a:t>Chery</a:t>
            </a:r>
            <a:r>
              <a:rPr lang="en-IN" sz="1400" dirty="0" smtClean="0">
                <a:solidFill>
                  <a:schemeClr val="tx1"/>
                </a:solidFill>
              </a:rPr>
              <a:t> is created by the existing design team of </a:t>
            </a:r>
            <a:r>
              <a:rPr lang="en-IN" sz="1400" dirty="0" err="1" smtClean="0">
                <a:solidFill>
                  <a:schemeClr val="tx1"/>
                </a:solidFill>
              </a:rPr>
              <a:t>Chery</a:t>
            </a:r>
            <a:r>
              <a:rPr lang="en-IN" sz="1400" dirty="0" smtClean="0">
                <a:solidFill>
                  <a:schemeClr val="tx1"/>
                </a:solidFill>
              </a:rPr>
              <a:t>. </a:t>
            </a:r>
            <a:r>
              <a:rPr lang="en-IN" sz="1400" dirty="0" err="1" smtClean="0">
                <a:solidFill>
                  <a:schemeClr val="tx1"/>
                </a:solidFill>
              </a:rPr>
              <a:t>Chery</a:t>
            </a:r>
            <a:r>
              <a:rPr lang="en-IN" sz="1400" dirty="0" smtClean="0">
                <a:solidFill>
                  <a:schemeClr val="tx1"/>
                </a:solidFill>
              </a:rPr>
              <a:t> Design covers four sections, Proportion, Branding, Design Language and Quality, each ingeniously infused with Chinese elements.</a:t>
            </a:r>
            <a:endParaRPr lang="en-IN" sz="1400" dirty="0" smtClean="0">
              <a:solidFill>
                <a:schemeClr val="tx1"/>
              </a:solidFill>
              <a:cs typeface="Arial" panose="020B0604020202020204" pitchFamily="34" charset="0"/>
            </a:endParaRPr>
          </a:p>
          <a:p>
            <a:endParaRPr lang="en-IN" sz="1500" b="1" dirty="0">
              <a:solidFill>
                <a:srgbClr val="002060"/>
              </a:solidFill>
            </a:endParaRPr>
          </a:p>
        </p:txBody>
      </p:sp>
      <p:sp>
        <p:nvSpPr>
          <p:cNvPr id="14" name="object 6"/>
          <p:cNvSpPr txBox="1">
            <a:spLocks/>
          </p:cNvSpPr>
          <p:nvPr/>
        </p:nvSpPr>
        <p:spPr bwMode="auto">
          <a:xfrm>
            <a:off x="3886200" y="3581400"/>
            <a:ext cx="5257800" cy="473976"/>
          </a:xfrm>
          <a:prstGeom prst="rect">
            <a:avLst/>
          </a:prstGeom>
          <a:noFill/>
          <a:ln w="9525">
            <a:noFill/>
            <a:miter lim="800000"/>
            <a:headEnd/>
            <a:tailEnd/>
          </a:ln>
        </p:spPr>
        <p:txBody>
          <a:bodyPr vert="horz" wrap="square" lIns="0" tIns="0" rIns="0" bIns="0" numCol="1" rtlCol="0" anchor="t" anchorCtr="0" compatLnSpc="1">
            <a:prstTxWarp prst="textNoShape">
              <a:avLst/>
            </a:prstTxWarp>
            <a:sp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Technological Dissection of Patent Portfolio – </a:t>
            </a: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lang="en-US" sz="1400" b="1" dirty="0" smtClean="0">
                <a:solidFill>
                  <a:srgbClr val="002060"/>
                </a:solidFill>
              </a:rPr>
              <a:t>Application of PEF</a:t>
            </a:r>
            <a:endParaRPr kumimoji="0" lang="en-US" sz="1400" b="1" i="0" u="none" strike="noStrike" kern="0" cap="none" spc="-10" normalizeH="0" baseline="0" noProof="0" dirty="0">
              <a:ln>
                <a:noFill/>
              </a:ln>
              <a:solidFill>
                <a:srgbClr val="002060"/>
              </a:solidFill>
              <a:effectLst/>
              <a:uLnTx/>
              <a:uFillTx/>
              <a:latin typeface="Arial" pitchFamily="34" charset="0"/>
              <a:cs typeface="Arial" pitchFamily="34" charset="0"/>
            </a:endParaRPr>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28</a:t>
            </a:fld>
            <a:endParaRPr lang="en-IN"/>
          </a:p>
        </p:txBody>
      </p:sp>
      <p:pic>
        <p:nvPicPr>
          <p:cNvPr id="32774" name="Picture 6" descr="http://png-3.vector.me/files/images/6/7/675272/chery_thumb.png"/>
          <p:cNvPicPr>
            <a:picLocks noChangeAspect="1" noChangeArrowheads="1"/>
          </p:cNvPicPr>
          <p:nvPr/>
        </p:nvPicPr>
        <p:blipFill>
          <a:blip r:embed="rId4" cstate="print"/>
          <a:srcRect/>
          <a:stretch>
            <a:fillRect/>
          </a:stretch>
        </p:blipFill>
        <p:spPr bwMode="auto">
          <a:xfrm>
            <a:off x="8126186" y="0"/>
            <a:ext cx="1017814" cy="838200"/>
          </a:xfrm>
          <a:prstGeom prst="rect">
            <a:avLst/>
          </a:prstGeom>
          <a:noFill/>
        </p:spPr>
      </p:pic>
      <p:graphicFrame>
        <p:nvGraphicFramePr>
          <p:cNvPr id="16" name="Diagram 15"/>
          <p:cNvGraphicFramePr/>
          <p:nvPr/>
        </p:nvGraphicFramePr>
        <p:xfrm>
          <a:off x="0" y="1371600"/>
          <a:ext cx="4038600" cy="472440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19" name="Chart 18"/>
          <p:cNvGraphicFramePr/>
          <p:nvPr/>
        </p:nvGraphicFramePr>
        <p:xfrm>
          <a:off x="4572000" y="3886200"/>
          <a:ext cx="4572000" cy="2743200"/>
        </p:xfrm>
        <a:graphic>
          <a:graphicData uri="http://schemas.openxmlformats.org/drawingml/2006/chart">
            <c:chart xmlns:c="http://schemas.openxmlformats.org/drawingml/2006/chart" xmlns:r="http://schemas.openxmlformats.org/officeDocument/2006/relationships" r:id="rId10"/>
          </a:graphicData>
        </a:graphic>
      </p:graphicFrame>
      <p:sp>
        <p:nvSpPr>
          <p:cNvPr id="12" name="TextBox 11"/>
          <p:cNvSpPr txBox="1"/>
          <p:nvPr/>
        </p:nvSpPr>
        <p:spPr>
          <a:xfrm>
            <a:off x="76200" y="990600"/>
            <a:ext cx="4419600" cy="338554"/>
          </a:xfrm>
          <a:prstGeom prst="rect">
            <a:avLst/>
          </a:prstGeom>
          <a:noFill/>
        </p:spPr>
        <p:txBody>
          <a:bodyPr wrap="square" rtlCol="0">
            <a:spAutoFit/>
          </a:bodyPr>
          <a:lstStyle/>
          <a:p>
            <a:r>
              <a:rPr lang="en-US" sz="1600" dirty="0" smtClean="0"/>
              <a:t>Exemplary Patents / Published  Applications: </a:t>
            </a:r>
            <a:endParaRPr lang="en-IN" dirty="0"/>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9238"/>
            <a:ext cx="8385175" cy="436562"/>
          </a:xfrm>
        </p:spPr>
        <p:txBody>
          <a:bodyPr/>
          <a:lstStyle/>
          <a:p>
            <a:pPr>
              <a:defRPr/>
            </a:pPr>
            <a:r>
              <a:rPr lang="en-US" sz="2400" b="1" kern="1200" dirty="0" smtClean="0">
                <a:solidFill>
                  <a:schemeClr val="bg1"/>
                </a:solidFill>
                <a:cs typeface="Arial" pitchFamily="34" charset="0"/>
              </a:rPr>
              <a:t>Patent Portfolio Analysis</a:t>
            </a:r>
            <a:r>
              <a:rPr lang="en-US" sz="2400" b="1" kern="1200" spc="-10" dirty="0" smtClean="0">
                <a:solidFill>
                  <a:schemeClr val="bg1"/>
                </a:solidFill>
                <a:cs typeface="Arial" pitchFamily="34" charset="0"/>
              </a:rPr>
              <a:t> </a:t>
            </a:r>
            <a:r>
              <a:rPr lang="en-US" sz="2400" b="1" spc="-10" dirty="0" smtClean="0">
                <a:solidFill>
                  <a:schemeClr val="bg1"/>
                </a:solidFill>
              </a:rPr>
              <a:t>- </a:t>
            </a:r>
            <a:r>
              <a:rPr lang="en-US" sz="2400" b="1" spc="-10" dirty="0" err="1" smtClean="0">
                <a:solidFill>
                  <a:schemeClr val="bg1"/>
                </a:solidFill>
              </a:rPr>
              <a:t>Chery</a:t>
            </a:r>
            <a:r>
              <a:rPr lang="en-US" sz="2400" b="1" spc="-10" dirty="0" smtClean="0">
                <a:solidFill>
                  <a:schemeClr val="bg1"/>
                </a:solidFill>
              </a:rPr>
              <a:t> Automobile </a:t>
            </a:r>
            <a:r>
              <a:rPr lang="en-US" sz="2400" b="1" dirty="0" smtClean="0"/>
              <a:t/>
            </a:r>
            <a:br>
              <a:rPr lang="en-US" sz="2400" b="1" dirty="0" smtClean="0"/>
            </a:b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4008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nvGraphicFramePr>
        <p:xfrm>
          <a:off x="152400" y="1420595"/>
          <a:ext cx="8763000" cy="4675405"/>
        </p:xfrm>
        <a:graphic>
          <a:graphicData uri="http://schemas.openxmlformats.org/drawingml/2006/table">
            <a:tbl>
              <a:tblPr firstRow="1" bandRow="1">
                <a:tableStyleId>{5C22544A-7EE6-4342-B048-85BDC9FD1C3A}</a:tableStyleId>
              </a:tblPr>
              <a:tblGrid>
                <a:gridCol w="2211224"/>
                <a:gridCol w="6551776"/>
              </a:tblGrid>
              <a:tr h="358675">
                <a:tc>
                  <a:txBody>
                    <a:bodyPr/>
                    <a:lstStyle/>
                    <a:p>
                      <a:pPr algn="ctr"/>
                      <a:r>
                        <a:rPr lang="en-US" sz="1400" b="1" dirty="0" smtClean="0">
                          <a:solidFill>
                            <a:schemeClr val="bg1"/>
                          </a:solidFill>
                          <a:latin typeface="Arial" pitchFamily="34" charset="0"/>
                          <a:cs typeface="Arial" pitchFamily="34" charset="0"/>
                        </a:rPr>
                        <a:t>Patent No.</a:t>
                      </a:r>
                      <a:endParaRPr lang="en-US" sz="1400" b="1" dirty="0">
                        <a:solidFill>
                          <a:schemeClr val="bg1"/>
                        </a:solidFill>
                        <a:latin typeface="Arial" pitchFamily="34" charset="0"/>
                        <a:cs typeface="Arial" pitchFamily="34" charset="0"/>
                      </a:endParaRPr>
                    </a:p>
                  </a:txBody>
                  <a:tcPr/>
                </a:tc>
                <a:tc>
                  <a:txBody>
                    <a:bodyPr/>
                    <a:lstStyle/>
                    <a:p>
                      <a:pPr algn="ctr"/>
                      <a:r>
                        <a:rPr lang="en-US" sz="1400" b="1" dirty="0" smtClean="0">
                          <a:solidFill>
                            <a:schemeClr val="bg1"/>
                          </a:solidFill>
                          <a:latin typeface="Arial" pitchFamily="34" charset="0"/>
                          <a:cs typeface="Arial" pitchFamily="34" charset="0"/>
                        </a:rPr>
                        <a:t>Novel Features</a:t>
                      </a:r>
                      <a:endParaRPr lang="en-US" sz="1400" b="1" dirty="0">
                        <a:solidFill>
                          <a:schemeClr val="bg1"/>
                        </a:solidFill>
                        <a:latin typeface="Arial" pitchFamily="34" charset="0"/>
                        <a:cs typeface="Arial" pitchFamily="34" charset="0"/>
                      </a:endParaRPr>
                    </a:p>
                  </a:txBody>
                  <a:tcPr/>
                </a:tc>
              </a:tr>
              <a:tr h="555725">
                <a:tc>
                  <a:txBody>
                    <a:bodyPr/>
                    <a:lstStyle/>
                    <a:p>
                      <a:pPr marL="0" marR="0" indent="0" algn="ctr" defTabSz="914400" eaLnBrk="1" fontAlgn="b" latinLnBrk="0" hangingPunct="1">
                        <a:lnSpc>
                          <a:spcPct val="100000"/>
                        </a:lnSpc>
                        <a:spcBef>
                          <a:spcPts val="0"/>
                        </a:spcBef>
                        <a:spcAft>
                          <a:spcPts val="0"/>
                        </a:spcAft>
                        <a:buClrTx/>
                        <a:buSzTx/>
                        <a:buFontTx/>
                        <a:buNone/>
                        <a:tabLst/>
                        <a:defRPr/>
                      </a:pPr>
                      <a:r>
                        <a:rPr lang="en-IN" sz="1200" b="0" i="0" dirty="0" smtClean="0">
                          <a:solidFill>
                            <a:schemeClr val="tx1"/>
                          </a:solidFill>
                          <a:latin typeface="Arial" pitchFamily="34" charset="0"/>
                          <a:ea typeface="+mn-ea"/>
                          <a:cs typeface="Arial" pitchFamily="34" charset="0"/>
                        </a:rPr>
                        <a:t>CN102324761</a:t>
                      </a:r>
                      <a:endParaRPr lang="en-US" sz="1200" b="0" i="0" u="none" strike="noStrike" dirty="0">
                        <a:solidFill>
                          <a:schemeClr val="tx1"/>
                        </a:solidFill>
                        <a:latin typeface="Arial" pitchFamily="34" charset="0"/>
                        <a:ea typeface="+mn-ea"/>
                        <a:cs typeface="Arial" pitchFamily="34" charset="0"/>
                      </a:endParaRPr>
                    </a:p>
                  </a:txBody>
                  <a:tcPr marL="9525" marR="9525" marT="9525" marB="0" anchor="ctr"/>
                </a:tc>
                <a:tc>
                  <a:txBody>
                    <a:bodyPr/>
                    <a:lstStyle/>
                    <a:p>
                      <a:pPr algn="l" fontAlgn="b">
                        <a:lnSpc>
                          <a:spcPct val="100000"/>
                        </a:lnSpc>
                      </a:pPr>
                      <a:endParaRPr lang="en-US" sz="1200" b="0" i="0" u="none" strike="noStrike" dirty="0" smtClean="0">
                        <a:solidFill>
                          <a:schemeClr val="tx1"/>
                        </a:solidFill>
                        <a:latin typeface="Arial" pitchFamily="34" charset="0"/>
                        <a:cs typeface="Arial" pitchFamily="34" charset="0"/>
                      </a:endParaRPr>
                    </a:p>
                    <a:p>
                      <a:pPr algn="l" fontAlgn="b">
                        <a:lnSpc>
                          <a:spcPct val="100000"/>
                        </a:lnSpc>
                      </a:pPr>
                      <a:r>
                        <a:rPr lang="en-IN" sz="1200" b="0" i="0" dirty="0" smtClean="0">
                          <a:solidFill>
                            <a:schemeClr val="tx1"/>
                          </a:solidFill>
                          <a:latin typeface="Arial" pitchFamily="34" charset="0"/>
                          <a:ea typeface="+mn-ea"/>
                          <a:cs typeface="Arial" pitchFamily="34" charset="0"/>
                        </a:rPr>
                        <a:t>Present invention related to the security agencies and the fast charge control method of electric vehicles. Method comprising Negative Positive said fast charging port, and the positive slow charger with a positive relay through the positive battery pack is connected with the fast charging port, and slow the negative electrode of the charger are connected with the negative electrode of the battery pack; </a:t>
                      </a:r>
                      <a:r>
                        <a:rPr lang="en-IN" sz="1200" b="0" i="0" u="sng" dirty="0" smtClean="0">
                          <a:solidFill>
                            <a:schemeClr val="tx1"/>
                          </a:solidFill>
                          <a:latin typeface="Arial" pitchFamily="34" charset="0"/>
                          <a:ea typeface="+mn-ea"/>
                          <a:cs typeface="Arial" pitchFamily="34" charset="0"/>
                        </a:rPr>
                        <a:t>the battery management system is connected to slow the charger, the positive relay, a battery pack, electronic locks, respectively, the battery management system coupled to the anode of the fast charging port by the voltage detection circuit.</a:t>
                      </a:r>
                    </a:p>
                    <a:p>
                      <a:pPr algn="l" fontAlgn="b">
                        <a:lnSpc>
                          <a:spcPct val="100000"/>
                        </a:lnSpc>
                      </a:pPr>
                      <a:endParaRPr lang="en-US" sz="1200" b="0" i="0" u="sng" strike="noStrike" dirty="0" smtClean="0">
                        <a:solidFill>
                          <a:schemeClr val="tx1"/>
                        </a:solidFill>
                        <a:latin typeface="Arial" pitchFamily="34" charset="0"/>
                        <a:cs typeface="Arial" pitchFamily="34" charset="0"/>
                      </a:endParaRPr>
                    </a:p>
                  </a:txBody>
                  <a:tcPr marL="9525" marR="9525" marT="9525" marB="0" anchor="ctr"/>
                </a:tc>
              </a:tr>
              <a:tr h="689009">
                <a:tc>
                  <a:txBody>
                    <a:bodyPr/>
                    <a:lstStyle/>
                    <a:p>
                      <a:pPr algn="ctr"/>
                      <a:r>
                        <a:rPr lang="en-IN" sz="1200" b="0" i="0" dirty="0" smtClean="0">
                          <a:solidFill>
                            <a:schemeClr val="tx1"/>
                          </a:solidFill>
                          <a:latin typeface="Arial" pitchFamily="34" charset="0"/>
                          <a:ea typeface="+mn-ea"/>
                          <a:cs typeface="Arial" pitchFamily="34" charset="0"/>
                        </a:rPr>
                        <a:t>CN104986045</a:t>
                      </a:r>
                      <a:endParaRPr lang="en-US" sz="1200" b="0" i="0" u="none" strike="noStrike" dirty="0">
                        <a:solidFill>
                          <a:schemeClr val="tx1"/>
                        </a:solidFill>
                        <a:latin typeface="Arial" pitchFamily="34" charset="0"/>
                        <a:ea typeface="+mn-ea"/>
                        <a:cs typeface="Arial" pitchFamily="34" charset="0"/>
                      </a:endParaRPr>
                    </a:p>
                  </a:txBody>
                  <a:tcPr anchor="ctr"/>
                </a:tc>
                <a:tc>
                  <a:txBody>
                    <a:bodyPr/>
                    <a:lstStyle/>
                    <a:p>
                      <a:pPr algn="l">
                        <a:lnSpc>
                          <a:spcPct val="100000"/>
                        </a:lnSpc>
                      </a:pPr>
                      <a:r>
                        <a:rPr lang="en-IN" sz="1200" b="0" i="0" dirty="0" smtClean="0">
                          <a:solidFill>
                            <a:schemeClr val="tx1"/>
                          </a:solidFill>
                          <a:latin typeface="Arial" pitchFamily="34" charset="0"/>
                          <a:ea typeface="+mn-ea"/>
                          <a:cs typeface="Arial" pitchFamily="34" charset="0"/>
                        </a:rPr>
                        <a:t>An electric vehicle is powered wind endurance recovery, characterized by: comprising a plurality of wind energy recovery (I), a part of the wind energy recovery unit (I) is mounted to the front end car intake grille (2) after Wind portion was collected and converted into electricity to charge the electric vehicle, the other part of the wind energy recovery unit (I) is mounted to the rear of the vehicle rear mounting zone (3) will be recovered by the end of the energy generated by the spoiler and wind energy and electrical energy is converted to electric vehicle charging.</a:t>
                      </a:r>
                    </a:p>
                    <a:p>
                      <a:pPr algn="l">
                        <a:lnSpc>
                          <a:spcPct val="100000"/>
                        </a:lnSpc>
                      </a:pPr>
                      <a:endParaRPr lang="en-US" sz="1200" b="0" i="0" u="none" strike="noStrike" dirty="0">
                        <a:solidFill>
                          <a:schemeClr val="tx1"/>
                        </a:solidFill>
                        <a:latin typeface="Arial" pitchFamily="34" charset="0"/>
                        <a:ea typeface="+mn-ea"/>
                        <a:cs typeface="Arial" pitchFamily="34" charset="0"/>
                      </a:endParaRPr>
                    </a:p>
                  </a:txBody>
                  <a:tcPr anchor="ctr"/>
                </a:tc>
              </a:tr>
              <a:tr h="492118">
                <a:tc>
                  <a:txBody>
                    <a:bodyPr/>
                    <a:lstStyle/>
                    <a:p>
                      <a:pPr algn="ctr" fontAlgn="b"/>
                      <a:r>
                        <a:rPr lang="en-IN" sz="1200" b="0" i="0" dirty="0" smtClean="0">
                          <a:solidFill>
                            <a:schemeClr val="tx1"/>
                          </a:solidFill>
                          <a:latin typeface="Arial" pitchFamily="34" charset="0"/>
                          <a:ea typeface="+mn-ea"/>
                          <a:cs typeface="Arial" pitchFamily="34" charset="0"/>
                        </a:rPr>
                        <a:t>CN102185167</a:t>
                      </a:r>
                      <a:endParaRPr lang="en-US" sz="1200" b="0" i="0" u="none" strike="noStrike" dirty="0">
                        <a:solidFill>
                          <a:schemeClr val="tx1"/>
                        </a:solidFill>
                        <a:latin typeface="Arial" pitchFamily="34" charset="0"/>
                        <a:cs typeface="Arial" pitchFamily="34" charset="0"/>
                      </a:endParaRPr>
                    </a:p>
                  </a:txBody>
                  <a:tcPr marL="9525" marR="9525" marT="9525" marB="0" anchor="ctr"/>
                </a:tc>
                <a:tc>
                  <a:txBody>
                    <a:bodyPr/>
                    <a:lstStyle/>
                    <a:p>
                      <a:pPr algn="l" fontAlgn="b">
                        <a:lnSpc>
                          <a:spcPct val="100000"/>
                        </a:lnSpc>
                      </a:pPr>
                      <a:endParaRPr lang="en-US" sz="1200" b="0" i="0" u="none" strike="noStrike" dirty="0" smtClean="0">
                        <a:solidFill>
                          <a:schemeClr val="tx1"/>
                        </a:solidFill>
                        <a:latin typeface="Arial" pitchFamily="34" charset="0"/>
                        <a:cs typeface="Arial" pitchFamily="34" charset="0"/>
                      </a:endParaRPr>
                    </a:p>
                    <a:p>
                      <a:pPr algn="l" fontAlgn="b">
                        <a:lnSpc>
                          <a:spcPct val="100000"/>
                        </a:lnSpc>
                      </a:pPr>
                      <a:r>
                        <a:rPr lang="en-IN" sz="1200" b="0" i="0" dirty="0" smtClean="0">
                          <a:solidFill>
                            <a:schemeClr val="tx1"/>
                          </a:solidFill>
                          <a:latin typeface="Arial" pitchFamily="34" charset="0"/>
                          <a:ea typeface="+mn-ea"/>
                          <a:cs typeface="Arial" pitchFamily="34" charset="0"/>
                        </a:rPr>
                        <a:t>An on-board battery management system method for determining battery discharge end states, comprising the steps of Ck constant determined, and </a:t>
                      </a:r>
                      <a:r>
                        <a:rPr lang="en-IN" sz="1200" b="0" i="0" u="sng" dirty="0" smtClean="0">
                          <a:solidFill>
                            <a:schemeClr val="tx1"/>
                          </a:solidFill>
                          <a:latin typeface="Arial" pitchFamily="34" charset="0"/>
                          <a:ea typeface="+mn-ea"/>
                          <a:cs typeface="Arial" pitchFamily="34" charset="0"/>
                        </a:rPr>
                        <a:t>the battery management system detects the absolute value of </a:t>
                      </a:r>
                      <a:r>
                        <a:rPr lang="en-IN" sz="1200" b="0" i="0" u="sng" dirty="0" err="1" smtClean="0">
                          <a:solidFill>
                            <a:schemeClr val="tx1"/>
                          </a:solidFill>
                          <a:latin typeface="Arial" pitchFamily="34" charset="0"/>
                          <a:ea typeface="+mn-ea"/>
                          <a:cs typeface="Arial" pitchFamily="34" charset="0"/>
                        </a:rPr>
                        <a:t>dV/dC</a:t>
                      </a:r>
                      <a:r>
                        <a:rPr lang="en-IN" sz="1200" b="0" i="0" u="sng" dirty="0" smtClean="0">
                          <a:solidFill>
                            <a:schemeClr val="tx1"/>
                          </a:solidFill>
                          <a:latin typeface="Arial" pitchFamily="34" charset="0"/>
                          <a:ea typeface="+mn-ea"/>
                          <a:cs typeface="Arial" pitchFamily="34" charset="0"/>
                        </a:rPr>
                        <a:t> ≥ Ck of the time, determines whether the battery has reached the discharge stop state .</a:t>
                      </a:r>
                    </a:p>
                    <a:p>
                      <a:pPr algn="l" fontAlgn="b">
                        <a:lnSpc>
                          <a:spcPct val="100000"/>
                        </a:lnSpc>
                      </a:pPr>
                      <a:endParaRPr lang="en-US" sz="1200" b="0" i="0" u="sng" strike="noStrike" dirty="0">
                        <a:solidFill>
                          <a:schemeClr val="tx1"/>
                        </a:solidFill>
                        <a:latin typeface="Arial" pitchFamily="34" charset="0"/>
                        <a:cs typeface="Arial" pitchFamily="34" charset="0"/>
                      </a:endParaRPr>
                    </a:p>
                  </a:txBody>
                  <a:tcPr marL="9525" marR="9525" marT="9525" marB="0" anchor="ctr"/>
                </a:tc>
              </a:tr>
            </a:tbl>
          </a:graphicData>
        </a:graphic>
      </p:graphicFrame>
      <p:sp>
        <p:nvSpPr>
          <p:cNvPr id="16" name="TextBox 15"/>
          <p:cNvSpPr txBox="1"/>
          <p:nvPr/>
        </p:nvSpPr>
        <p:spPr>
          <a:xfrm>
            <a:off x="1295400" y="6306979"/>
            <a:ext cx="8458200" cy="246221"/>
          </a:xfrm>
          <a:prstGeom prst="rect">
            <a:avLst/>
          </a:prstGeom>
          <a:noFill/>
        </p:spPr>
        <p:txBody>
          <a:bodyPr wrap="square" rtlCol="0">
            <a:spAutoFit/>
          </a:bodyPr>
          <a:lstStyle/>
          <a:p>
            <a:r>
              <a:rPr lang="en-IN" sz="1000" dirty="0" smtClean="0"/>
              <a:t># Patents were analysed irrespective of their INPADOC families.</a:t>
            </a:r>
            <a:endParaRPr lang="en-IN" sz="1000" dirty="0"/>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29</a:t>
            </a:fld>
            <a:endParaRPr lang="en-IN"/>
          </a:p>
        </p:txBody>
      </p:sp>
      <p:pic>
        <p:nvPicPr>
          <p:cNvPr id="18" name="Picture 6" descr="http://png-3.vector.me/files/images/6/7/675272/chery_thumb.png"/>
          <p:cNvPicPr>
            <a:picLocks noChangeAspect="1" noChangeArrowheads="1"/>
          </p:cNvPicPr>
          <p:nvPr/>
        </p:nvPicPr>
        <p:blipFill>
          <a:blip r:embed="rId3" cstate="print"/>
          <a:srcRect/>
          <a:stretch>
            <a:fillRect/>
          </a:stretch>
        </p:blipFill>
        <p:spPr bwMode="auto">
          <a:xfrm>
            <a:off x="8126186" y="0"/>
            <a:ext cx="1017814" cy="838200"/>
          </a:xfrm>
          <a:prstGeom prst="rect">
            <a:avLst/>
          </a:prstGeom>
          <a:noFill/>
        </p:spPr>
      </p:pic>
      <p:sp>
        <p:nvSpPr>
          <p:cNvPr id="20" name="TextBox 19"/>
          <p:cNvSpPr txBox="1"/>
          <p:nvPr/>
        </p:nvSpPr>
        <p:spPr>
          <a:xfrm>
            <a:off x="76200" y="990600"/>
            <a:ext cx="5562600" cy="338554"/>
          </a:xfrm>
          <a:prstGeom prst="rect">
            <a:avLst/>
          </a:prstGeom>
          <a:noFill/>
        </p:spPr>
        <p:txBody>
          <a:bodyPr wrap="square" rtlCol="0">
            <a:spAutoFit/>
          </a:bodyPr>
          <a:lstStyle/>
          <a:p>
            <a:r>
              <a:rPr lang="en-US" sz="1600" b="1" dirty="0" smtClean="0"/>
              <a:t>Exemplary Patents / Published  Applications: </a:t>
            </a:r>
            <a:endParaRPr lang="en-IN" b="1"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12700">
              <a:lnSpc>
                <a:spcPts val="4075"/>
              </a:lnSpc>
            </a:pPr>
            <a:r>
              <a:rPr lang="en-US" sz="2800" b="1" spc="-10" dirty="0" smtClean="0">
                <a:solidFill>
                  <a:prstClr val="white"/>
                </a:solidFill>
                <a:cs typeface="Arial" pitchFamily="34" charset="0"/>
              </a:rPr>
              <a:t>Introduction- </a:t>
            </a:r>
            <a:r>
              <a:rPr lang="en-IN" sz="2800" b="1" dirty="0" smtClean="0">
                <a:solidFill>
                  <a:schemeClr val="bg1"/>
                </a:solidFill>
              </a:rPr>
              <a:t>Battery operated ZEV</a:t>
            </a:r>
            <a:r>
              <a:rPr lang="en-US" b="1" spc="-10" dirty="0" smtClean="0">
                <a:solidFill>
                  <a:prstClr val="white"/>
                </a:solidFill>
                <a:cs typeface="Arial" pitchFamily="34" charset="0"/>
              </a:rPr>
              <a:t> </a:t>
            </a:r>
            <a:r>
              <a:rPr lang="en-US" sz="2800" b="1" spc="-10" dirty="0" smtClean="0">
                <a:solidFill>
                  <a:prstClr val="white"/>
                </a:solidFill>
                <a:cs typeface="Arial" pitchFamily="34" charset="0"/>
              </a:rPr>
              <a:t>(BOZEV)</a:t>
            </a:r>
            <a:endParaRPr lang="en-US" b="1" dirty="0"/>
          </a:p>
        </p:txBody>
      </p:sp>
      <p:sp>
        <p:nvSpPr>
          <p:cNvPr id="3" name="Text Placeholder 2"/>
          <p:cNvSpPr>
            <a:spLocks noGrp="1"/>
          </p:cNvSpPr>
          <p:nvPr>
            <p:ph type="body" idx="1"/>
          </p:nvPr>
        </p:nvSpPr>
        <p:spPr>
          <a:xfrm>
            <a:off x="457200" y="1066800"/>
            <a:ext cx="8153400" cy="2057400"/>
          </a:xfrm>
        </p:spPr>
        <p:txBody>
          <a:bodyPr/>
          <a:lstStyle/>
          <a:p>
            <a:pPr>
              <a:lnSpc>
                <a:spcPct val="150000"/>
              </a:lnSpc>
              <a:buFontTx/>
              <a:buNone/>
              <a:defRPr/>
            </a:pPr>
            <a:r>
              <a:rPr lang="en-US" sz="1800" b="1" dirty="0" smtClean="0">
                <a:latin typeface="+mj-lt"/>
              </a:rPr>
              <a:t>What is BOZEV?</a:t>
            </a:r>
          </a:p>
          <a:p>
            <a:pPr algn="just">
              <a:lnSpc>
                <a:spcPct val="150000"/>
              </a:lnSpc>
              <a:defRPr/>
            </a:pPr>
            <a:r>
              <a:rPr lang="en-IN" sz="1400" dirty="0" smtClean="0"/>
              <a:t>Battery Operated Zero Emission Vehicle (BOZEV) or All-electric vehicle derives all its power from its battery </a:t>
            </a:r>
            <a:r>
              <a:rPr lang="en-IN" sz="1400" dirty="0" smtClean="0"/>
              <a:t>packs, </a:t>
            </a:r>
            <a:r>
              <a:rPr lang="en-IN" sz="1400" dirty="0" smtClean="0"/>
              <a:t>and thus has no internal combustion engine, fuel cell, or fuel tank. </a:t>
            </a:r>
            <a:r>
              <a:rPr lang="en-IN" sz="1400" dirty="0" err="1" smtClean="0"/>
              <a:t>BOZEVs</a:t>
            </a:r>
            <a:r>
              <a:rPr lang="en-IN" sz="1400" dirty="0" smtClean="0"/>
              <a:t> include bicycles, scooters, skateboards, rail cars, watercraft, forklifts, buses, trucks and cars</a:t>
            </a:r>
            <a:r>
              <a:rPr lang="en-US" sz="1400" dirty="0" smtClean="0">
                <a:cs typeface="Arial" pitchFamily="34" charset="0"/>
              </a:rPr>
              <a:t>.</a:t>
            </a:r>
          </a:p>
          <a:p>
            <a:pPr algn="just">
              <a:lnSpc>
                <a:spcPct val="150000"/>
              </a:lnSpc>
              <a:defRPr/>
            </a:pPr>
            <a:r>
              <a:rPr lang="en-US" sz="1400" dirty="0" smtClean="0">
                <a:cs typeface="Arial" pitchFamily="34" charset="0"/>
              </a:rPr>
              <a:t>It can be referred to as the next generation </a:t>
            </a:r>
            <a:r>
              <a:rPr lang="en-US" sz="1400" dirty="0" smtClean="0">
                <a:cs typeface="Arial" pitchFamily="34" charset="0"/>
              </a:rPr>
              <a:t>vehicle </a:t>
            </a:r>
            <a:r>
              <a:rPr lang="en-IN" sz="1400" dirty="0" smtClean="0"/>
              <a:t>that </a:t>
            </a:r>
            <a:r>
              <a:rPr lang="en-IN" sz="1400" dirty="0" smtClean="0"/>
              <a:t>does </a:t>
            </a:r>
            <a:r>
              <a:rPr lang="en-IN" sz="1400" dirty="0" smtClean="0"/>
              <a:t>not result in any harmful </a:t>
            </a:r>
            <a:r>
              <a:rPr lang="en-IN" sz="1400" dirty="0" smtClean="0"/>
              <a:t>emission </a:t>
            </a:r>
            <a:r>
              <a:rPr lang="en-IN" sz="1400" dirty="0" smtClean="0"/>
              <a:t>during vehicle operation</a:t>
            </a:r>
            <a:r>
              <a:rPr lang="en-US" sz="1400" dirty="0" smtClean="0">
                <a:cs typeface="Arial" pitchFamily="34" charset="0"/>
              </a:rPr>
              <a:t>. </a:t>
            </a:r>
          </a:p>
          <a:p>
            <a:pPr>
              <a:lnSpc>
                <a:spcPct val="150000"/>
              </a:lnSpc>
              <a:buNone/>
              <a:defRPr/>
            </a:pPr>
            <a:endParaRPr lang="en-US" sz="1800" b="1" dirty="0" smtClean="0"/>
          </a:p>
          <a:p>
            <a:pPr>
              <a:buFontTx/>
              <a:buNone/>
              <a:defRPr/>
            </a:pPr>
            <a:r>
              <a:rPr lang="en-US" sz="1800" dirty="0" smtClean="0"/>
              <a:t>           </a:t>
            </a:r>
            <a:endParaRPr lang="en-US" sz="1800" dirty="0"/>
          </a:p>
        </p:txBody>
      </p:sp>
      <p:sp>
        <p:nvSpPr>
          <p:cNvPr id="4" name="Footer Placeholder 3"/>
          <p:cNvSpPr>
            <a:spLocks noGrp="1"/>
          </p:cNvSpPr>
          <p:nvPr>
            <p:ph type="ftr" sz="quarter" idx="10"/>
          </p:nvPr>
        </p:nvSpPr>
        <p:spPr>
          <a:xfrm>
            <a:off x="1295400" y="6515100"/>
            <a:ext cx="72390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4101" name="Picture 2"/>
          <p:cNvPicPr>
            <a:picLocks noChangeAspect="1" noChangeArrowheads="1"/>
          </p:cNvPicPr>
          <p:nvPr/>
        </p:nvPicPr>
        <p:blipFill>
          <a:blip r:embed="rId2" cstate="print"/>
          <a:srcRect/>
          <a:stretch>
            <a:fillRect/>
          </a:stretch>
        </p:blipFill>
        <p:spPr bwMode="auto">
          <a:xfrm>
            <a:off x="152400" y="6324600"/>
            <a:ext cx="1143000" cy="381000"/>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pPr>
              <a:defRPr/>
            </a:pPr>
            <a:fld id="{46318E3D-C770-4D91-B40E-7E88DA3097BF}" type="slidenum">
              <a:rPr lang="en-IN" smtClean="0"/>
              <a:pPr>
                <a:defRPr/>
              </a:pPr>
              <a:t>3</a:t>
            </a:fld>
            <a:endParaRPr lang="en-IN"/>
          </a:p>
        </p:txBody>
      </p:sp>
      <p:sp>
        <p:nvSpPr>
          <p:cNvPr id="8" name="TextBox 7"/>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pic>
        <p:nvPicPr>
          <p:cNvPr id="11" name="Picture 2" descr="E:\saurabh\Nov\23_nov_landscape\final\Pic\contentBlock_pic01.jpg"/>
          <p:cNvPicPr>
            <a:picLocks noChangeAspect="1" noChangeArrowheads="1"/>
          </p:cNvPicPr>
          <p:nvPr/>
        </p:nvPicPr>
        <p:blipFill>
          <a:blip r:embed="rId4" cstate="print"/>
          <a:srcRect/>
          <a:stretch>
            <a:fillRect/>
          </a:stretch>
        </p:blipFill>
        <p:spPr bwMode="auto">
          <a:xfrm>
            <a:off x="4953000" y="3124200"/>
            <a:ext cx="3886200" cy="2971800"/>
          </a:xfrm>
          <a:prstGeom prst="rect">
            <a:avLst/>
          </a:prstGeom>
          <a:noFill/>
        </p:spPr>
      </p:pic>
      <p:sp>
        <p:nvSpPr>
          <p:cNvPr id="13" name="TextBox 12"/>
          <p:cNvSpPr txBox="1"/>
          <p:nvPr/>
        </p:nvSpPr>
        <p:spPr>
          <a:xfrm>
            <a:off x="457200" y="3200400"/>
            <a:ext cx="4419600" cy="3075201"/>
          </a:xfrm>
          <a:prstGeom prst="rect">
            <a:avLst/>
          </a:prstGeom>
          <a:noFill/>
        </p:spPr>
        <p:txBody>
          <a:bodyPr wrap="square" rtlCol="0">
            <a:spAutoFit/>
          </a:bodyPr>
          <a:lstStyle/>
          <a:p>
            <a:pPr marL="342900" indent="-342900" eaLnBrk="0" hangingPunct="0">
              <a:lnSpc>
                <a:spcPct val="150000"/>
              </a:lnSpc>
              <a:spcBef>
                <a:spcPct val="20000"/>
              </a:spcBef>
              <a:defRPr/>
            </a:pPr>
            <a:r>
              <a:rPr lang="en-US" b="1" dirty="0" smtClean="0">
                <a:latin typeface="+mj-lt"/>
              </a:rPr>
              <a:t>BOZEV v/s </a:t>
            </a:r>
            <a:r>
              <a:rPr lang="en-US" b="1" dirty="0" smtClean="0">
                <a:latin typeface="+mj-lt"/>
              </a:rPr>
              <a:t>Fuel </a:t>
            </a:r>
            <a:r>
              <a:rPr lang="en-US" b="1" dirty="0">
                <a:latin typeface="+mj-lt"/>
              </a:rPr>
              <a:t>P</a:t>
            </a:r>
            <a:r>
              <a:rPr lang="en-US" b="1" dirty="0" smtClean="0">
                <a:latin typeface="+mj-lt"/>
              </a:rPr>
              <a:t>ropelled Vehicle</a:t>
            </a:r>
          </a:p>
          <a:p>
            <a:pPr algn="just">
              <a:lnSpc>
                <a:spcPct val="150000"/>
              </a:lnSpc>
              <a:buNone/>
              <a:defRPr/>
            </a:pPr>
            <a:r>
              <a:rPr lang="en-IN" sz="1400" b="1" dirty="0" smtClean="0"/>
              <a:t>1) </a:t>
            </a:r>
            <a:r>
              <a:rPr lang="en-IN" sz="1400" b="1" dirty="0" smtClean="0"/>
              <a:t>No </a:t>
            </a:r>
            <a:r>
              <a:rPr lang="en-IN" sz="1400" b="1" dirty="0" smtClean="0"/>
              <a:t>Emissions: </a:t>
            </a:r>
            <a:r>
              <a:rPr lang="en-IN" sz="1400" dirty="0" smtClean="0"/>
              <a:t>Electric cars are 100 percent eco</a:t>
            </a:r>
            <a:r>
              <a:rPr lang="en-IN" sz="1400" dirty="0" smtClean="0"/>
              <a:t>-friendly </a:t>
            </a:r>
            <a:r>
              <a:rPr lang="en-IN" sz="1400" dirty="0" smtClean="0"/>
              <a:t>as they run on electrically powered engines.</a:t>
            </a:r>
          </a:p>
          <a:p>
            <a:pPr algn="just">
              <a:lnSpc>
                <a:spcPct val="150000"/>
              </a:lnSpc>
              <a:buNone/>
              <a:defRPr/>
            </a:pPr>
            <a:r>
              <a:rPr lang="en-IN" sz="1400" b="1" dirty="0" smtClean="0"/>
              <a:t>2) </a:t>
            </a:r>
            <a:r>
              <a:rPr lang="en-IN" sz="1400" b="1" dirty="0" smtClean="0"/>
              <a:t>Cost </a:t>
            </a:r>
            <a:r>
              <a:rPr lang="en-IN" sz="1400" b="1" dirty="0" smtClean="0"/>
              <a:t>Effective: </a:t>
            </a:r>
            <a:r>
              <a:rPr lang="en-IN" sz="1400" dirty="0" smtClean="0"/>
              <a:t>In long run, owing </a:t>
            </a:r>
            <a:r>
              <a:rPr lang="en-IN" sz="1400" dirty="0" smtClean="0"/>
              <a:t>to much </a:t>
            </a:r>
            <a:r>
              <a:rPr lang="en-IN" sz="1400" dirty="0" smtClean="0"/>
              <a:t>lower operating cost, BOZEV is quite cost effective compared to HEV or fuel based vehicles</a:t>
            </a:r>
          </a:p>
          <a:p>
            <a:pPr algn="just">
              <a:lnSpc>
                <a:spcPct val="150000"/>
              </a:lnSpc>
              <a:buNone/>
              <a:defRPr/>
            </a:pPr>
            <a:r>
              <a:rPr lang="en-IN" sz="1400" b="1" dirty="0" smtClean="0"/>
              <a:t>3) Low Maintenance:</a:t>
            </a:r>
            <a:r>
              <a:rPr lang="en-IN" sz="1400" dirty="0" smtClean="0"/>
              <a:t> Electric cars </a:t>
            </a:r>
            <a:r>
              <a:rPr lang="en-IN" sz="1400" dirty="0" smtClean="0"/>
              <a:t>run </a:t>
            </a:r>
            <a:r>
              <a:rPr lang="en-IN" sz="1400" dirty="0" smtClean="0"/>
              <a:t>on electrically powered </a:t>
            </a:r>
            <a:r>
              <a:rPr lang="en-IN" sz="1400" dirty="0" smtClean="0"/>
              <a:t>engines, </a:t>
            </a:r>
            <a:r>
              <a:rPr lang="en-IN" sz="1400" dirty="0" smtClean="0"/>
              <a:t>and </a:t>
            </a:r>
            <a:r>
              <a:rPr lang="en-IN" sz="1400" dirty="0" smtClean="0"/>
              <a:t>therefore there </a:t>
            </a:r>
            <a:r>
              <a:rPr lang="en-IN" sz="1400" dirty="0" smtClean="0"/>
              <a:t>is no need to lubricate the engines.</a:t>
            </a: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BOZEV Latest Technologies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30</a:t>
            </a:fld>
            <a:endParaRPr lang="en-IN"/>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49238"/>
            <a:ext cx="8385175" cy="436562"/>
          </a:xfrm>
        </p:spPr>
        <p:txBody>
          <a:bodyPr/>
          <a:lstStyle/>
          <a:p>
            <a:pPr>
              <a:defRPr/>
            </a:pPr>
            <a:r>
              <a:rPr lang="en-US" sz="2400" b="1" kern="1200" dirty="0" smtClean="0">
                <a:solidFill>
                  <a:schemeClr val="bg1"/>
                </a:solidFill>
                <a:cs typeface="Arial" pitchFamily="34" charset="0"/>
              </a:rPr>
              <a:t>Latest Technologies</a:t>
            </a:r>
            <a:r>
              <a:rPr lang="en-US" sz="2400" b="1" dirty="0" smtClean="0"/>
              <a:t/>
            </a:r>
            <a:br>
              <a:rPr lang="en-US" sz="2400" b="1" dirty="0" smtClean="0"/>
            </a:br>
            <a:endParaRPr lang="en-US" sz="2400" b="1" dirty="0"/>
          </a:p>
        </p:txBody>
      </p:sp>
      <p:sp>
        <p:nvSpPr>
          <p:cNvPr id="22532" name="TextBox 4"/>
          <p:cNvSpPr txBox="1">
            <a:spLocks noChangeArrowheads="1"/>
          </p:cNvSpPr>
          <p:nvPr/>
        </p:nvSpPr>
        <p:spPr bwMode="auto">
          <a:xfrm>
            <a:off x="3962400" y="3276600"/>
            <a:ext cx="1447800" cy="523875"/>
          </a:xfrm>
          <a:prstGeom prst="rect">
            <a:avLst/>
          </a:prstGeom>
          <a:noFill/>
          <a:ln w="9525">
            <a:noFill/>
            <a:miter lim="800000"/>
            <a:headEnd/>
            <a:tailEnd/>
          </a:ln>
        </p:spPr>
        <p:txBody>
          <a:bodyPr>
            <a:spAutoFit/>
          </a:bodyPr>
          <a:lstStyle/>
          <a:p>
            <a:pPr algn="ctr"/>
            <a:r>
              <a:rPr lang="en-IN" sz="1400" b="1">
                <a:solidFill>
                  <a:schemeClr val="bg1"/>
                </a:solidFill>
              </a:rPr>
              <a:t>TORAY</a:t>
            </a:r>
            <a:endParaRPr lang="en-US" sz="1400" b="1">
              <a:solidFill>
                <a:schemeClr val="bg1"/>
              </a:solidFill>
            </a:endParaRPr>
          </a:p>
          <a:p>
            <a:pPr algn="ctr"/>
            <a:r>
              <a:rPr lang="en-US" sz="1400" b="1">
                <a:solidFill>
                  <a:schemeClr val="bg1"/>
                </a:solidFill>
              </a:rPr>
              <a:t>INDUSTRIES</a:t>
            </a:r>
          </a:p>
        </p:txBody>
      </p:sp>
      <p:sp>
        <p:nvSpPr>
          <p:cNvPr id="22533" name="TextBox 5"/>
          <p:cNvSpPr txBox="1">
            <a:spLocks noChangeArrowheads="1"/>
          </p:cNvSpPr>
          <p:nvPr/>
        </p:nvSpPr>
        <p:spPr bwMode="auto">
          <a:xfrm>
            <a:off x="4038600" y="1600200"/>
            <a:ext cx="1371600" cy="276225"/>
          </a:xfrm>
          <a:prstGeom prst="rect">
            <a:avLst/>
          </a:prstGeom>
          <a:noFill/>
          <a:ln w="9525">
            <a:noFill/>
            <a:miter lim="800000"/>
            <a:headEnd/>
            <a:tailEnd/>
          </a:ln>
        </p:spPr>
        <p:txBody>
          <a:bodyPr>
            <a:spAutoFit/>
          </a:bodyPr>
          <a:lstStyle/>
          <a:p>
            <a:pPr algn="ctr"/>
            <a:endParaRPr lang="en-US" sz="1200">
              <a:solidFill>
                <a:schemeClr val="bg1"/>
              </a:solidFill>
            </a:endParaRPr>
          </a:p>
        </p:txBody>
      </p:sp>
      <p:sp>
        <p:nvSpPr>
          <p:cNvPr id="22535" name="TextBox 7"/>
          <p:cNvSpPr txBox="1">
            <a:spLocks noChangeArrowheads="1"/>
          </p:cNvSpPr>
          <p:nvPr/>
        </p:nvSpPr>
        <p:spPr bwMode="auto">
          <a:xfrm>
            <a:off x="2362200" y="4038600"/>
            <a:ext cx="1600200" cy="892175"/>
          </a:xfrm>
          <a:prstGeom prst="rect">
            <a:avLst/>
          </a:prstGeom>
          <a:noFill/>
          <a:ln w="9525">
            <a:noFill/>
            <a:miter lim="800000"/>
            <a:headEnd/>
            <a:tailEnd/>
          </a:ln>
        </p:spPr>
        <p:txBody>
          <a:bodyPr>
            <a:spAutoFit/>
          </a:bodyPr>
          <a:lstStyle/>
          <a:p>
            <a:r>
              <a:rPr lang="en-IN" sz="1200">
                <a:solidFill>
                  <a:schemeClr val="bg1"/>
                </a:solidFill>
              </a:rPr>
              <a:t>  </a:t>
            </a:r>
            <a:r>
              <a:rPr lang="en-IN" sz="1000">
                <a:solidFill>
                  <a:schemeClr val="bg1"/>
                </a:solidFill>
              </a:rPr>
              <a:t>US20130344345</a:t>
            </a:r>
            <a:endParaRPr lang="en-US" sz="1000">
              <a:solidFill>
                <a:schemeClr val="bg1"/>
              </a:solidFill>
            </a:endParaRPr>
          </a:p>
          <a:p>
            <a:r>
              <a:rPr lang="en-IN" sz="1000">
                <a:solidFill>
                  <a:schemeClr val="bg1"/>
                </a:solidFill>
              </a:rPr>
              <a:t>PEF is used to make biaxially oriented bio-based polyester window films and laminates</a:t>
            </a:r>
            <a:endParaRPr lang="en-US" sz="1000">
              <a:solidFill>
                <a:schemeClr val="bg1"/>
              </a:solidFill>
            </a:endParaRPr>
          </a:p>
        </p:txBody>
      </p:sp>
      <p:pic>
        <p:nvPicPr>
          <p:cNvPr id="22537"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2539" name="Rectangle 11"/>
          <p:cNvSpPr>
            <a:spLocks noChangeArrowheads="1"/>
          </p:cNvSpPr>
          <p:nvPr/>
        </p:nvSpPr>
        <p:spPr bwMode="auto">
          <a:xfrm>
            <a:off x="12954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6" name="Rectangle 15"/>
          <p:cNvSpPr/>
          <p:nvPr/>
        </p:nvSpPr>
        <p:spPr>
          <a:xfrm>
            <a:off x="152400" y="1322486"/>
            <a:ext cx="8686800" cy="4909036"/>
          </a:xfrm>
          <a:prstGeom prst="rect">
            <a:avLst/>
          </a:prstGeom>
        </p:spPr>
        <p:txBody>
          <a:bodyPr wrap="square">
            <a:spAutoFit/>
          </a:bodyPr>
          <a:lstStyle/>
          <a:p>
            <a:pPr algn="just"/>
            <a:r>
              <a:rPr lang="en-IN" sz="1400" dirty="0" smtClean="0"/>
              <a:t>The automotive industry is changing rapidly, much more quickly than at any point in the last 20 years. There’s a major shift towards green technologies and increased fuel economy, driven by both regulations and consumer demand. </a:t>
            </a:r>
          </a:p>
          <a:p>
            <a:pPr algn="just"/>
            <a:endParaRPr lang="en-IN" sz="1400" dirty="0"/>
          </a:p>
          <a:p>
            <a:pPr algn="just"/>
            <a:r>
              <a:rPr lang="en-IN" sz="1400" dirty="0" smtClean="0"/>
              <a:t>In the next 5 to 10 years, every car on sale will offer a hybrid, plug-in hybrid, or full EV variant, and the adoption rate of these technologies will increase dramatically. </a:t>
            </a:r>
          </a:p>
          <a:p>
            <a:pPr algn="just"/>
            <a:endParaRPr lang="en-IN" sz="1400" dirty="0">
              <a:solidFill>
                <a:srgbClr val="FF0000"/>
              </a:solidFill>
            </a:endParaRPr>
          </a:p>
          <a:p>
            <a:pPr algn="just"/>
            <a:r>
              <a:rPr lang="en-IN" sz="1400" dirty="0" smtClean="0"/>
              <a:t>Manufacturing is always a challenge, and as the EV industry scales up, there is going to be a lot of room for people who can figure out how to reduce the cost of manufacturing the batteries, motors, and power electronics that are at the heart of electric cars. There’s still going to be a lot of work for engineers, but less focus on internal combustion engines than in the past 20 years.</a:t>
            </a:r>
          </a:p>
          <a:p>
            <a:pPr algn="just"/>
            <a:endParaRPr lang="en-IN" sz="1400" dirty="0">
              <a:solidFill>
                <a:srgbClr val="FF0000"/>
              </a:solidFill>
            </a:endParaRPr>
          </a:p>
          <a:p>
            <a:pPr algn="just">
              <a:spcAft>
                <a:spcPts val="600"/>
              </a:spcAft>
            </a:pPr>
            <a:r>
              <a:rPr lang="en-IN" sz="1400" dirty="0" smtClean="0"/>
              <a:t>Lastly, the automotive industry, like many others, is changing rapidly:</a:t>
            </a:r>
          </a:p>
          <a:p>
            <a:pPr algn="just">
              <a:buFont typeface="Arial" pitchFamily="34" charset="0"/>
              <a:buChar char="•"/>
            </a:pPr>
            <a:r>
              <a:rPr lang="en-IN" sz="1400" dirty="0" smtClean="0"/>
              <a:t> Nanyang Technological University (NTU), Singapore, is developing a rapid charging battery for EV.</a:t>
            </a:r>
          </a:p>
          <a:p>
            <a:pPr algn="just">
              <a:buFont typeface="Arial" pitchFamily="34" charset="0"/>
              <a:buChar char="•"/>
            </a:pPr>
            <a:endParaRPr lang="en-US" sz="1400" dirty="0" smtClean="0"/>
          </a:p>
          <a:p>
            <a:pPr algn="just">
              <a:buFont typeface="Arial" pitchFamily="34" charset="0"/>
              <a:buChar char="•"/>
            </a:pPr>
            <a:r>
              <a:rPr lang="en-IN" sz="1400" dirty="0" smtClean="0"/>
              <a:t> Siemens are working on a new motor that integrates an inverter right inside the motor housing of EV.</a:t>
            </a:r>
          </a:p>
          <a:p>
            <a:pPr algn="just">
              <a:buFont typeface="Arial" pitchFamily="34" charset="0"/>
              <a:buChar char="•"/>
            </a:pPr>
            <a:endParaRPr lang="en-US" sz="1400" dirty="0" smtClean="0"/>
          </a:p>
          <a:p>
            <a:pPr algn="just">
              <a:buFont typeface="Arial" pitchFamily="34" charset="0"/>
              <a:buChar char="•"/>
            </a:pPr>
            <a:r>
              <a:rPr lang="en-IN" sz="1400" dirty="0" smtClean="0"/>
              <a:t> Oak Ridge National Laboratory (ORNL) is working on an inverter that is optimized for size, weight and efficiency to provide power solution inside electric vehicle.</a:t>
            </a:r>
          </a:p>
          <a:p>
            <a:pPr algn="just">
              <a:buFont typeface="Arial" pitchFamily="34" charset="0"/>
              <a:buChar char="•"/>
            </a:pPr>
            <a:endParaRPr lang="en-IN" sz="1400" dirty="0" smtClean="0"/>
          </a:p>
          <a:p>
            <a:pPr algn="just">
              <a:buFont typeface="Arial" pitchFamily="34" charset="0"/>
              <a:buChar char="•"/>
            </a:pPr>
            <a:r>
              <a:rPr lang="en-IN" sz="1400" dirty="0" smtClean="0"/>
              <a:t> Electric Power Research Institute (EPRI) is working on a set of smart charging protocols that would allow a smart grid to charge electric vehicles and fulfil ever growing demand.</a:t>
            </a:r>
            <a:endParaRPr lang="en-IN" sz="1400" dirty="0"/>
          </a:p>
        </p:txBody>
      </p:sp>
      <p:sp>
        <p:nvSpPr>
          <p:cNvPr id="18" name="Rectangle 17"/>
          <p:cNvSpPr/>
          <p:nvPr/>
        </p:nvSpPr>
        <p:spPr>
          <a:xfrm>
            <a:off x="152400" y="911423"/>
            <a:ext cx="7467600" cy="307777"/>
          </a:xfrm>
          <a:prstGeom prst="rect">
            <a:avLst/>
          </a:prstGeom>
        </p:spPr>
        <p:txBody>
          <a:bodyPr wrap="square">
            <a:spAutoFit/>
          </a:bodyPr>
          <a:lstStyle/>
          <a:p>
            <a:pPr algn="just"/>
            <a:r>
              <a:rPr lang="en-IN" sz="1400" b="1" dirty="0" smtClean="0">
                <a:latin typeface="Calibri (Body)"/>
              </a:rPr>
              <a:t>Shortcomings of Current Technologies:</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31</a:t>
            </a:fld>
            <a:endParaRPr lang="en-IN"/>
          </a:p>
        </p:txBody>
      </p:sp>
      <p:sp>
        <p:nvSpPr>
          <p:cNvPr id="17" name="TextBox 16"/>
          <p:cNvSpPr txBox="1"/>
          <p:nvPr/>
        </p:nvSpPr>
        <p:spPr>
          <a:xfrm>
            <a:off x="1371600" y="6322368"/>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pic>
        <p:nvPicPr>
          <p:cNvPr id="13313" name="Picture 1" descr="E:\saurabh\Nov\23_nov_landscape\final\Pic\index.jpg"/>
          <p:cNvPicPr>
            <a:picLocks noChangeAspect="1" noChangeArrowheads="1"/>
          </p:cNvPicPr>
          <p:nvPr/>
        </p:nvPicPr>
        <p:blipFill>
          <a:blip r:embed="rId4" cstate="print"/>
          <a:srcRect/>
          <a:stretch>
            <a:fillRect/>
          </a:stretch>
        </p:blipFill>
        <p:spPr bwMode="auto">
          <a:xfrm>
            <a:off x="7754629" y="0"/>
            <a:ext cx="1389371" cy="838200"/>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6200"/>
            <a:ext cx="6934199" cy="436562"/>
          </a:xfrm>
        </p:spPr>
        <p:txBody>
          <a:bodyPr/>
          <a:lstStyle/>
          <a:p>
            <a:pPr>
              <a:defRPr/>
            </a:pPr>
            <a:r>
              <a:rPr lang="en-US" sz="2400" b="1" kern="1200" dirty="0" smtClean="0">
                <a:solidFill>
                  <a:schemeClr val="bg1"/>
                </a:solidFill>
                <a:cs typeface="Arial" pitchFamily="34" charset="0"/>
              </a:rPr>
              <a:t>Nanyang Technological University – Electric Vehicle Advancement</a:t>
            </a:r>
            <a:br>
              <a:rPr lang="en-US" sz="2400" b="1" kern="1200" dirty="0" smtClean="0">
                <a:solidFill>
                  <a:schemeClr val="bg1"/>
                </a:solidFill>
                <a:cs typeface="Arial" pitchFamily="34" charset="0"/>
              </a:rPr>
            </a:br>
            <a:r>
              <a:rPr lang="en-US" sz="2400" b="1" dirty="0" smtClean="0"/>
              <a:t/>
            </a:r>
            <a:br>
              <a:rPr lang="en-US" sz="2400" b="1" dirty="0" smtClean="0"/>
            </a:br>
            <a:endParaRPr lang="en-US" sz="2400" b="1" dirty="0"/>
          </a:p>
        </p:txBody>
      </p:sp>
      <p:pic>
        <p:nvPicPr>
          <p:cNvPr id="22537"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22539" name="Rectangle 11"/>
          <p:cNvSpPr>
            <a:spLocks noChangeArrowheads="1"/>
          </p:cNvSpPr>
          <p:nvPr/>
        </p:nvSpPr>
        <p:spPr bwMode="auto">
          <a:xfrm>
            <a:off x="12954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60" name="Slide Number Placeholder 59"/>
          <p:cNvSpPr>
            <a:spLocks noGrp="1"/>
          </p:cNvSpPr>
          <p:nvPr>
            <p:ph type="sldNum" sz="quarter" idx="12"/>
          </p:nvPr>
        </p:nvSpPr>
        <p:spPr/>
        <p:txBody>
          <a:bodyPr/>
          <a:lstStyle/>
          <a:p>
            <a:pPr>
              <a:defRPr/>
            </a:pPr>
            <a:fld id="{46318E3D-C770-4D91-B40E-7E88DA3097BF}" type="slidenum">
              <a:rPr lang="en-IN" smtClean="0"/>
              <a:pPr>
                <a:defRPr/>
              </a:pPr>
              <a:t>32</a:t>
            </a:fld>
            <a:endParaRPr lang="en-IN"/>
          </a:p>
        </p:txBody>
      </p:sp>
      <p:sp>
        <p:nvSpPr>
          <p:cNvPr id="50" name="TextBox 49"/>
          <p:cNvSpPr txBox="1"/>
          <p:nvPr/>
        </p:nvSpPr>
        <p:spPr>
          <a:xfrm>
            <a:off x="5334000" y="6322368"/>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pic>
        <p:nvPicPr>
          <p:cNvPr id="11266" name="Picture 2"/>
          <p:cNvPicPr>
            <a:picLocks noChangeAspect="1" noChangeArrowheads="1"/>
          </p:cNvPicPr>
          <p:nvPr/>
        </p:nvPicPr>
        <p:blipFill>
          <a:blip r:embed="rId4" cstate="print"/>
          <a:srcRect/>
          <a:stretch>
            <a:fillRect/>
          </a:stretch>
        </p:blipFill>
        <p:spPr bwMode="auto">
          <a:xfrm>
            <a:off x="6858000" y="4114800"/>
            <a:ext cx="2080098" cy="1810456"/>
          </a:xfrm>
          <a:prstGeom prst="rect">
            <a:avLst/>
          </a:prstGeom>
          <a:noFill/>
          <a:ln w="9525">
            <a:noFill/>
            <a:miter lim="800000"/>
            <a:headEnd/>
            <a:tailEnd/>
          </a:ln>
        </p:spPr>
      </p:pic>
      <p:pic>
        <p:nvPicPr>
          <p:cNvPr id="11269" name="Picture 5" descr="https://encrypted-tbn2.gstatic.com/images?q=tbn:ANd9GcRlBI-fjuikONlsyj0mGuNXsfXDkcts-zsqRqq6zTXyYPkwKrQr"/>
          <p:cNvPicPr>
            <a:picLocks noChangeAspect="1" noChangeArrowheads="1"/>
          </p:cNvPicPr>
          <p:nvPr/>
        </p:nvPicPr>
        <p:blipFill>
          <a:blip r:embed="rId5" cstate="print"/>
          <a:srcRect r="2632" b="27711"/>
          <a:stretch>
            <a:fillRect/>
          </a:stretch>
        </p:blipFill>
        <p:spPr bwMode="auto">
          <a:xfrm>
            <a:off x="7076442" y="1"/>
            <a:ext cx="2067558" cy="838199"/>
          </a:xfrm>
          <a:prstGeom prst="rect">
            <a:avLst/>
          </a:prstGeom>
          <a:noFill/>
        </p:spPr>
      </p:pic>
      <p:sp>
        <p:nvSpPr>
          <p:cNvPr id="54" name="TextBox 53"/>
          <p:cNvSpPr txBox="1"/>
          <p:nvPr/>
        </p:nvSpPr>
        <p:spPr>
          <a:xfrm>
            <a:off x="152400" y="2077283"/>
            <a:ext cx="6477000" cy="4247317"/>
          </a:xfrm>
          <a:prstGeom prst="rect">
            <a:avLst/>
          </a:prstGeom>
          <a:noFill/>
        </p:spPr>
        <p:txBody>
          <a:bodyPr wrap="square" rtlCol="0">
            <a:spAutoFit/>
          </a:bodyPr>
          <a:lstStyle/>
          <a:p>
            <a:pPr algn="just">
              <a:lnSpc>
                <a:spcPct val="150000"/>
              </a:lnSpc>
            </a:pPr>
            <a:r>
              <a:rPr lang="en-IN" sz="1200" dirty="0" smtClean="0"/>
              <a:t>Engineers at Nanyang Technological University (NTU) are right, ultra-fast charging batteries could be available in two years. Researchers at </a:t>
            </a:r>
            <a:r>
              <a:rPr lang="en-IN" sz="1200" dirty="0" err="1" smtClean="0"/>
              <a:t>NTU’s</a:t>
            </a:r>
            <a:r>
              <a:rPr lang="en-IN" sz="1200" dirty="0" smtClean="0"/>
              <a:t> School of Materials Science and Engineering have developed a rapid charging battery that can charge up to 70% capacity in two minutes and full capacity in five minutes. That’s good news, especially for the electric vehicle market. The better news is that it’s just a slight </a:t>
            </a:r>
            <a:r>
              <a:rPr lang="en-IN" sz="1200" dirty="0" smtClean="0">
                <a:solidFill>
                  <a:srgbClr val="4D4D4D"/>
                </a:solidFill>
              </a:rPr>
              <a:t>variation of existing </a:t>
            </a:r>
            <a:r>
              <a:rPr lang="en-IN" sz="1200" dirty="0" smtClean="0"/>
              <a:t>lithium-ion (Li-ion) battery technology, so Tesla  and other EV battery makers won’t need to retool their production facilities. And to top it all off, these batteries are expected to deliver up to 10,000 charge cycles, about ten times more than conventional Li-ion batteries. If this is true, then electric vehicle batteries could theoretically last 1,000,000 miles (1,610,000 km).</a:t>
            </a:r>
          </a:p>
          <a:p>
            <a:pPr algn="just">
              <a:lnSpc>
                <a:spcPct val="150000"/>
              </a:lnSpc>
            </a:pPr>
            <a:endParaRPr lang="en-US" sz="1200" dirty="0" smtClean="0"/>
          </a:p>
          <a:p>
            <a:pPr algn="just">
              <a:lnSpc>
                <a:spcPct val="150000"/>
              </a:lnSpc>
            </a:pPr>
            <a:r>
              <a:rPr lang="en-IN" sz="1200" dirty="0" smtClean="0"/>
              <a:t>The trick is changing the chemistry of the anode, the negative terminal of the battery. Instead of using graphite, the standard anode material in most Li-ion batteries, the new batteries use a gel made of titanium-dioxide (TiO2) </a:t>
            </a:r>
            <a:r>
              <a:rPr lang="en-IN" sz="1200" dirty="0" err="1" smtClean="0"/>
              <a:t>nanotubes</a:t>
            </a:r>
            <a:r>
              <a:rPr lang="en-IN" sz="1200" dirty="0" smtClean="0"/>
              <a:t>. The gel allows chemical reactions to take place much more quickly, giving the battery its fast charging ability. TiO2 is cheap and abundant, so the gel won’t make the batteries too costly.</a:t>
            </a:r>
            <a:endParaRPr lang="en-IN" sz="1200" dirty="0"/>
          </a:p>
        </p:txBody>
      </p:sp>
      <p:sp>
        <p:nvSpPr>
          <p:cNvPr id="58" name="TextBox 57"/>
          <p:cNvSpPr txBox="1"/>
          <p:nvPr/>
        </p:nvSpPr>
        <p:spPr>
          <a:xfrm>
            <a:off x="152400" y="1676400"/>
            <a:ext cx="3505200" cy="338554"/>
          </a:xfrm>
          <a:prstGeom prst="rect">
            <a:avLst/>
          </a:prstGeom>
          <a:noFill/>
        </p:spPr>
        <p:txBody>
          <a:bodyPr wrap="square" rtlCol="0">
            <a:spAutoFit/>
          </a:bodyPr>
          <a:lstStyle/>
          <a:p>
            <a:r>
              <a:rPr lang="en-IN" sz="1600" dirty="0" smtClean="0"/>
              <a:t>Published Patent- </a:t>
            </a:r>
            <a:r>
              <a:rPr lang="en-IN" sz="1600" b="1" dirty="0" smtClean="0"/>
              <a:t>US9112226 B2</a:t>
            </a:r>
            <a:endParaRPr lang="en-IN" sz="1600" b="1" dirty="0"/>
          </a:p>
        </p:txBody>
      </p:sp>
      <p:sp>
        <p:nvSpPr>
          <p:cNvPr id="59" name="TextBox 58"/>
          <p:cNvSpPr txBox="1"/>
          <p:nvPr/>
        </p:nvSpPr>
        <p:spPr>
          <a:xfrm>
            <a:off x="152400" y="990600"/>
            <a:ext cx="8686800" cy="461665"/>
          </a:xfrm>
          <a:prstGeom prst="rect">
            <a:avLst/>
          </a:prstGeom>
          <a:noFill/>
        </p:spPr>
        <p:txBody>
          <a:bodyPr wrap="square" rtlCol="0">
            <a:spAutoFit/>
          </a:bodyPr>
          <a:lstStyle/>
          <a:p>
            <a:r>
              <a:rPr lang="en-US" sz="2400" b="1" dirty="0" smtClean="0"/>
              <a:t>Electric Vehicle Advancements: Quick Charging and More</a:t>
            </a:r>
            <a:endParaRPr lang="en-IN" sz="2400" b="1" dirty="0"/>
          </a:p>
        </p:txBody>
      </p:sp>
      <p:pic>
        <p:nvPicPr>
          <p:cNvPr id="11272" name="Picture 8" descr="E:\saurabh\Nov\23_nov_landscape\final\Pic\images.jpg"/>
          <p:cNvPicPr>
            <a:picLocks noChangeAspect="1" noChangeArrowheads="1"/>
          </p:cNvPicPr>
          <p:nvPr/>
        </p:nvPicPr>
        <p:blipFill>
          <a:blip r:embed="rId6" cstate="print"/>
          <a:srcRect/>
          <a:stretch>
            <a:fillRect/>
          </a:stretch>
        </p:blipFill>
        <p:spPr bwMode="auto">
          <a:xfrm>
            <a:off x="7010400" y="1861329"/>
            <a:ext cx="1799315" cy="1415271"/>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300" name="Picture 4"/>
          <p:cNvPicPr>
            <a:picLocks noChangeAspect="1" noChangeArrowheads="1"/>
          </p:cNvPicPr>
          <p:nvPr/>
        </p:nvPicPr>
        <p:blipFill>
          <a:blip r:embed="rId2" cstate="print"/>
          <a:srcRect/>
          <a:stretch>
            <a:fillRect/>
          </a:stretch>
        </p:blipFill>
        <p:spPr bwMode="auto">
          <a:xfrm>
            <a:off x="5867400" y="3581400"/>
            <a:ext cx="2978331" cy="2362200"/>
          </a:xfrm>
          <a:prstGeom prst="rect">
            <a:avLst/>
          </a:prstGeom>
          <a:noFill/>
          <a:ln w="9525">
            <a:noFill/>
            <a:miter lim="800000"/>
            <a:headEnd/>
            <a:tailEnd/>
          </a:ln>
        </p:spPr>
      </p:pic>
      <p:sp>
        <p:nvSpPr>
          <p:cNvPr id="2" name="Title 1"/>
          <p:cNvSpPr>
            <a:spLocks noGrp="1"/>
          </p:cNvSpPr>
          <p:nvPr>
            <p:ph type="title"/>
          </p:nvPr>
        </p:nvSpPr>
        <p:spPr>
          <a:xfrm>
            <a:off x="1" y="152400"/>
            <a:ext cx="6934199" cy="533400"/>
          </a:xfrm>
        </p:spPr>
        <p:txBody>
          <a:bodyPr/>
          <a:lstStyle/>
          <a:p>
            <a:pPr>
              <a:defRPr/>
            </a:pPr>
            <a:r>
              <a:rPr lang="en-IN" sz="2400" b="1" dirty="0" smtClean="0">
                <a:solidFill>
                  <a:schemeClr val="bg1"/>
                </a:solidFill>
              </a:rPr>
              <a:t>  Siemens</a:t>
            </a:r>
            <a:r>
              <a:rPr lang="en-US" sz="2400" b="1" kern="1200" dirty="0" smtClean="0">
                <a:solidFill>
                  <a:schemeClr val="bg1"/>
                </a:solidFill>
                <a:cs typeface="Arial" pitchFamily="34" charset="0"/>
              </a:rPr>
              <a:t>– </a:t>
            </a:r>
            <a:r>
              <a:rPr lang="en-IN" sz="2400" b="1" dirty="0" smtClean="0">
                <a:solidFill>
                  <a:schemeClr val="bg1"/>
                </a:solidFill>
              </a:rPr>
              <a:t>Integrated Motor and Inverter</a:t>
            </a:r>
            <a:br>
              <a:rPr lang="en-IN" sz="2400" b="1" dirty="0" smtClean="0">
                <a:solidFill>
                  <a:schemeClr val="bg1"/>
                </a:solidFill>
              </a:rPr>
            </a:br>
            <a:r>
              <a:rPr lang="en-US" sz="2400" b="1" kern="1200" dirty="0" smtClean="0">
                <a:solidFill>
                  <a:schemeClr val="bg1"/>
                </a:solidFill>
                <a:cs typeface="Arial" pitchFamily="34" charset="0"/>
              </a:rPr>
              <a:t/>
            </a:r>
            <a:br>
              <a:rPr lang="en-US" sz="2400" b="1" kern="1200" dirty="0" smtClean="0">
                <a:solidFill>
                  <a:schemeClr val="bg1"/>
                </a:solidFill>
                <a:cs typeface="Arial" pitchFamily="34" charset="0"/>
              </a:rPr>
            </a:br>
            <a:r>
              <a:rPr lang="en-US" sz="2400" b="1" dirty="0" smtClean="0"/>
              <a:t/>
            </a:r>
            <a:br>
              <a:rPr lang="en-US" sz="2400" b="1" dirty="0" smtClean="0"/>
            </a:br>
            <a:endParaRPr lang="en-US" sz="2400" b="1" dirty="0"/>
          </a:p>
        </p:txBody>
      </p:sp>
      <p:pic>
        <p:nvPicPr>
          <p:cNvPr id="22537" name="Picture 2"/>
          <p:cNvPicPr>
            <a:picLocks noChangeAspect="1" noChangeArrowheads="1"/>
          </p:cNvPicPr>
          <p:nvPr/>
        </p:nvPicPr>
        <p:blipFill>
          <a:blip r:embed="rId3" cstate="print"/>
          <a:srcRect/>
          <a:stretch>
            <a:fillRect/>
          </a:stretch>
        </p:blipFill>
        <p:spPr bwMode="auto">
          <a:xfrm>
            <a:off x="152400" y="6356350"/>
            <a:ext cx="1143000" cy="349250"/>
          </a:xfrm>
          <a:prstGeom prst="rect">
            <a:avLst/>
          </a:prstGeom>
          <a:noFill/>
          <a:ln w="9525">
            <a:noFill/>
            <a:miter lim="800000"/>
            <a:headEnd/>
            <a:tailEnd/>
          </a:ln>
        </p:spPr>
      </p:pic>
      <p:sp>
        <p:nvSpPr>
          <p:cNvPr id="22539" name="Rectangle 11"/>
          <p:cNvSpPr>
            <a:spLocks noChangeArrowheads="1"/>
          </p:cNvSpPr>
          <p:nvPr/>
        </p:nvSpPr>
        <p:spPr bwMode="auto">
          <a:xfrm>
            <a:off x="1295400" y="6565900"/>
            <a:ext cx="73914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60" name="Slide Number Placeholder 59"/>
          <p:cNvSpPr>
            <a:spLocks noGrp="1"/>
          </p:cNvSpPr>
          <p:nvPr>
            <p:ph type="sldNum" sz="quarter" idx="12"/>
          </p:nvPr>
        </p:nvSpPr>
        <p:spPr/>
        <p:txBody>
          <a:bodyPr/>
          <a:lstStyle/>
          <a:p>
            <a:pPr>
              <a:defRPr/>
            </a:pPr>
            <a:fld id="{46318E3D-C770-4D91-B40E-7E88DA3097BF}" type="slidenum">
              <a:rPr lang="en-IN" smtClean="0"/>
              <a:pPr>
                <a:defRPr/>
              </a:pPr>
              <a:t>33</a:t>
            </a:fld>
            <a:endParaRPr lang="en-IN"/>
          </a:p>
        </p:txBody>
      </p:sp>
      <p:sp>
        <p:nvSpPr>
          <p:cNvPr id="50" name="TextBox 49"/>
          <p:cNvSpPr txBox="1"/>
          <p:nvPr/>
        </p:nvSpPr>
        <p:spPr>
          <a:xfrm>
            <a:off x="457200" y="5941368"/>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pic>
        <p:nvPicPr>
          <p:cNvPr id="55301" name="Picture 5"/>
          <p:cNvPicPr>
            <a:picLocks noChangeAspect="1" noChangeArrowheads="1"/>
          </p:cNvPicPr>
          <p:nvPr/>
        </p:nvPicPr>
        <p:blipFill>
          <a:blip r:embed="rId5" cstate="print"/>
          <a:srcRect/>
          <a:stretch>
            <a:fillRect/>
          </a:stretch>
        </p:blipFill>
        <p:spPr bwMode="auto">
          <a:xfrm>
            <a:off x="7677150" y="0"/>
            <a:ext cx="1466850" cy="838200"/>
          </a:xfrm>
          <a:prstGeom prst="rect">
            <a:avLst/>
          </a:prstGeom>
          <a:noFill/>
          <a:ln w="9525">
            <a:noFill/>
            <a:miter lim="800000"/>
            <a:headEnd/>
            <a:tailEnd/>
          </a:ln>
        </p:spPr>
      </p:pic>
      <p:sp>
        <p:nvSpPr>
          <p:cNvPr id="17" name="TextBox 16"/>
          <p:cNvSpPr txBox="1"/>
          <p:nvPr/>
        </p:nvSpPr>
        <p:spPr>
          <a:xfrm>
            <a:off x="381000" y="1447800"/>
            <a:ext cx="3810000" cy="369332"/>
          </a:xfrm>
          <a:prstGeom prst="rect">
            <a:avLst/>
          </a:prstGeom>
          <a:noFill/>
        </p:spPr>
        <p:txBody>
          <a:bodyPr wrap="square" rtlCol="0">
            <a:spAutoFit/>
          </a:bodyPr>
          <a:lstStyle/>
          <a:p>
            <a:r>
              <a:rPr lang="en-IN" dirty="0" smtClean="0"/>
              <a:t>Published Patent- </a:t>
            </a:r>
            <a:r>
              <a:rPr lang="en-IN" b="1" dirty="0" smtClean="0"/>
              <a:t>EP2559587 A2</a:t>
            </a:r>
            <a:endParaRPr lang="en-IN" b="1" dirty="0"/>
          </a:p>
        </p:txBody>
      </p:sp>
      <p:sp>
        <p:nvSpPr>
          <p:cNvPr id="18" name="TextBox 17"/>
          <p:cNvSpPr txBox="1"/>
          <p:nvPr/>
        </p:nvSpPr>
        <p:spPr>
          <a:xfrm>
            <a:off x="381000" y="1828800"/>
            <a:ext cx="5257800" cy="3970318"/>
          </a:xfrm>
          <a:prstGeom prst="rect">
            <a:avLst/>
          </a:prstGeom>
          <a:noFill/>
        </p:spPr>
        <p:txBody>
          <a:bodyPr wrap="square" rtlCol="0">
            <a:spAutoFit/>
          </a:bodyPr>
          <a:lstStyle/>
          <a:p>
            <a:pPr algn="just">
              <a:lnSpc>
                <a:spcPct val="150000"/>
              </a:lnSpc>
            </a:pPr>
            <a:r>
              <a:rPr lang="en-IN" sz="1200" dirty="0" smtClean="0"/>
              <a:t>Taking a page from the consumer electronics industry, Siemens just announced work on a new electric vehicle motor that integrates an inverter right inside the motor housing. Electric vehicles run on DC electricity produced by a battery, but AC motors tend to be more efficient, so the inverter converts the battery’s DC output to AC before it gets to the motor. Integrating the inverter into the motor reduces weight, size, and complexity.</a:t>
            </a:r>
          </a:p>
          <a:p>
            <a:pPr algn="just">
              <a:lnSpc>
                <a:spcPct val="150000"/>
              </a:lnSpc>
            </a:pPr>
            <a:endParaRPr lang="en-US" sz="1200" dirty="0" smtClean="0"/>
          </a:p>
          <a:p>
            <a:pPr algn="just">
              <a:lnSpc>
                <a:spcPct val="150000"/>
              </a:lnSpc>
            </a:pPr>
            <a:r>
              <a:rPr lang="en-IN" sz="1200" dirty="0" smtClean="0"/>
              <a:t>The company suggests that heat will be the biggest issue with this integration. Both the motor and the inverter require cooling systems, and Siemens has developed a method of using the same cooling system for both. The cool water reaches the electronics first and then loops around to cool the motor housing. The water itself acts as a thermal insulator between the inverter and the motor.</a:t>
            </a:r>
            <a:endParaRPr lang="en-IN" sz="1200" dirty="0"/>
          </a:p>
        </p:txBody>
      </p:sp>
      <p:sp>
        <p:nvSpPr>
          <p:cNvPr id="19" name="TextBox 18"/>
          <p:cNvSpPr txBox="1"/>
          <p:nvPr/>
        </p:nvSpPr>
        <p:spPr>
          <a:xfrm>
            <a:off x="228600" y="914400"/>
            <a:ext cx="4572000" cy="461665"/>
          </a:xfrm>
          <a:prstGeom prst="rect">
            <a:avLst/>
          </a:prstGeom>
          <a:noFill/>
        </p:spPr>
        <p:txBody>
          <a:bodyPr wrap="square" rtlCol="0">
            <a:spAutoFit/>
          </a:bodyPr>
          <a:lstStyle/>
          <a:p>
            <a:r>
              <a:rPr lang="en-US" sz="2400" b="1" dirty="0" smtClean="0"/>
              <a:t>Integrated Motor and Inverter</a:t>
            </a:r>
            <a:endParaRPr lang="en-IN" sz="2000" b="1" dirty="0"/>
          </a:p>
        </p:txBody>
      </p:sp>
      <p:pic>
        <p:nvPicPr>
          <p:cNvPr id="55304" name="Picture 8" descr="E:\saurabh\Nov\23_nov_landscape\final\Pic\images (2).jpg"/>
          <p:cNvPicPr>
            <a:picLocks noChangeAspect="1" noChangeArrowheads="1"/>
          </p:cNvPicPr>
          <p:nvPr/>
        </p:nvPicPr>
        <p:blipFill>
          <a:blip r:embed="rId6" cstate="print"/>
          <a:srcRect/>
          <a:stretch>
            <a:fillRect/>
          </a:stretch>
        </p:blipFill>
        <p:spPr bwMode="auto">
          <a:xfrm>
            <a:off x="6172200" y="1066800"/>
            <a:ext cx="2781300" cy="164782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819400"/>
            <a:ext cx="8385175" cy="436562"/>
          </a:xfrm>
        </p:spPr>
        <p:txBody>
          <a:bodyPr/>
          <a:lstStyle/>
          <a:p>
            <a:r>
              <a:rPr lang="en-US" sz="3200" b="1" kern="1200" dirty="0" smtClean="0">
                <a:cs typeface="Arial" pitchFamily="34" charset="0"/>
              </a:rPr>
              <a:t>Analysis of Key Patent – </a:t>
            </a:r>
            <a:br>
              <a:rPr lang="en-US" sz="3200" b="1" kern="1200" dirty="0" smtClean="0">
                <a:cs typeface="Arial" pitchFamily="34" charset="0"/>
              </a:rPr>
            </a:br>
            <a:r>
              <a:rPr lang="en-US" sz="3200" b="1" kern="1200" dirty="0" smtClean="0">
                <a:cs typeface="Arial" pitchFamily="34" charset="0"/>
              </a:rPr>
              <a:t>Universities and Other Corporate</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34</a:t>
            </a:fld>
            <a:endParaRPr lang="en-IN"/>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385175" cy="436562"/>
          </a:xfrm>
        </p:spPr>
        <p:txBody>
          <a:bodyPr/>
          <a:lstStyle/>
          <a:p>
            <a:pPr>
              <a:defRPr/>
            </a:pPr>
            <a:r>
              <a:rPr lang="en-US" sz="2400" b="1" kern="1200" spc="-10" dirty="0" smtClean="0">
                <a:solidFill>
                  <a:schemeClr val="bg1"/>
                </a:solidFill>
                <a:cs typeface="Arial" pitchFamily="34" charset="0"/>
              </a:rPr>
              <a:t>Patents Analysis </a:t>
            </a:r>
            <a:r>
              <a:rPr lang="en-US" sz="2400" b="1" spc="-10" dirty="0" smtClean="0">
                <a:solidFill>
                  <a:schemeClr val="bg1"/>
                </a:solidFill>
                <a:cs typeface="Arial" pitchFamily="34" charset="0"/>
              </a:rPr>
              <a:t>– Universities</a:t>
            </a:r>
            <a:endParaRPr lang="en-US" sz="2400" b="1" dirty="0">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nvGraphicFramePr>
        <p:xfrm>
          <a:off x="152400" y="1295400"/>
          <a:ext cx="8686800" cy="4917928"/>
        </p:xfrm>
        <a:graphic>
          <a:graphicData uri="http://schemas.openxmlformats.org/drawingml/2006/table">
            <a:tbl>
              <a:tblPr firstRow="1" bandRow="1">
                <a:tableStyleId>{5C22544A-7EE6-4342-B048-85BDC9FD1C3A}</a:tableStyleId>
              </a:tblPr>
              <a:tblGrid>
                <a:gridCol w="2191996"/>
                <a:gridCol w="6494804"/>
              </a:tblGrid>
              <a:tr h="370242">
                <a:tc>
                  <a:txBody>
                    <a:bodyPr/>
                    <a:lstStyle/>
                    <a:p>
                      <a:pPr algn="ctr"/>
                      <a:r>
                        <a:rPr lang="en-US" sz="1400" dirty="0" smtClean="0">
                          <a:solidFill>
                            <a:schemeClr val="bg1"/>
                          </a:solidFill>
                          <a:latin typeface="Arial" pitchFamily="34" charset="0"/>
                          <a:cs typeface="Arial" pitchFamily="34" charset="0"/>
                        </a:rPr>
                        <a:t>Patent No.</a:t>
                      </a:r>
                      <a:endParaRPr lang="en-US" sz="1400" dirty="0">
                        <a:solidFill>
                          <a:schemeClr val="bg1"/>
                        </a:solidFill>
                        <a:latin typeface="Arial" pitchFamily="34" charset="0"/>
                        <a:cs typeface="Arial" pitchFamily="34" charset="0"/>
                      </a:endParaRPr>
                    </a:p>
                  </a:txBody>
                  <a:tcPr anchor="ctr"/>
                </a:tc>
                <a:tc>
                  <a:txBody>
                    <a:bodyPr/>
                    <a:lstStyle/>
                    <a:p>
                      <a:pPr algn="ctr"/>
                      <a:r>
                        <a:rPr lang="en-US" sz="1400" dirty="0" smtClean="0">
                          <a:solidFill>
                            <a:schemeClr val="bg1"/>
                          </a:solidFill>
                          <a:latin typeface="Arial" pitchFamily="34" charset="0"/>
                          <a:cs typeface="Arial" pitchFamily="34" charset="0"/>
                        </a:rPr>
                        <a:t>Novel Features</a:t>
                      </a:r>
                      <a:endParaRPr lang="en-US" sz="1400" dirty="0">
                        <a:solidFill>
                          <a:schemeClr val="bg1"/>
                        </a:solidFill>
                        <a:latin typeface="Arial" pitchFamily="34" charset="0"/>
                        <a:cs typeface="Arial" pitchFamily="34" charset="0"/>
                      </a:endParaRPr>
                    </a:p>
                  </a:txBody>
                  <a:tcPr anchor="ctr"/>
                </a:tc>
              </a:tr>
              <a:tr h="802191">
                <a:tc>
                  <a:txBody>
                    <a:bodyPr/>
                    <a:lstStyle/>
                    <a:p>
                      <a:pPr algn="ctr" fontAlgn="b"/>
                      <a:r>
                        <a:rPr lang="en-IN" sz="1200" b="0" i="0" dirty="0" smtClean="0">
                          <a:solidFill>
                            <a:schemeClr val="tx1"/>
                          </a:solidFill>
                          <a:latin typeface="Arial" pitchFamily="34" charset="0"/>
                          <a:ea typeface="+mn-ea"/>
                          <a:cs typeface="Arial" pitchFamily="34" charset="0"/>
                        </a:rPr>
                        <a:t>CN102622907</a:t>
                      </a:r>
                    </a:p>
                    <a:p>
                      <a:pPr algn="ctr" fontAlgn="b"/>
                      <a:r>
                        <a:rPr lang="en-US" sz="1200" b="1" i="0" u="none" strike="noStrike" dirty="0" smtClean="0">
                          <a:solidFill>
                            <a:schemeClr val="tx1"/>
                          </a:solidFill>
                          <a:latin typeface="Arial" pitchFamily="34" charset="0"/>
                          <a:ea typeface="+mn-ea"/>
                          <a:cs typeface="Arial" pitchFamily="34" charset="0"/>
                        </a:rPr>
                        <a:t>(</a:t>
                      </a:r>
                      <a:r>
                        <a:rPr lang="en-IN" sz="1200" b="0" i="0" dirty="0" smtClean="0">
                          <a:solidFill>
                            <a:schemeClr val="tx1"/>
                          </a:solidFill>
                          <a:latin typeface="Arial" pitchFamily="34" charset="0"/>
                          <a:ea typeface="+mn-ea"/>
                          <a:cs typeface="Arial" pitchFamily="34" charset="0"/>
                        </a:rPr>
                        <a:t>Industrial Technology Research Institute Of Taiwan</a:t>
                      </a:r>
                      <a:r>
                        <a:rPr lang="en-US" sz="1200" b="1" i="0" u="none" strike="noStrike" dirty="0" smtClean="0">
                          <a:solidFill>
                            <a:schemeClr val="tx1"/>
                          </a:solidFill>
                          <a:latin typeface="Arial" pitchFamily="34" charset="0"/>
                          <a:ea typeface="+mn-ea"/>
                          <a:cs typeface="Arial" pitchFamily="34" charset="0"/>
                        </a:rPr>
                        <a:t>)</a:t>
                      </a:r>
                      <a:endParaRPr lang="en-US" sz="1200" b="1" i="0" u="none" strike="noStrike" dirty="0">
                        <a:solidFill>
                          <a:schemeClr val="tx1"/>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IN" sz="1200" b="0" i="0" dirty="0" smtClean="0">
                          <a:solidFill>
                            <a:schemeClr val="tx1"/>
                          </a:solidFill>
                          <a:latin typeface="Arial" pitchFamily="34" charset="0"/>
                          <a:ea typeface="+mn-ea"/>
                          <a:cs typeface="Arial" pitchFamily="34" charset="0"/>
                        </a:rPr>
                        <a:t>A driving assistant method for an electric vehicle, comprising: when the electric vehicle is started up, calculating and displaying a battery energy safe driving region of the electric vehicle according to driving information of the electric vehicle, </a:t>
                      </a:r>
                      <a:r>
                        <a:rPr lang="en-IN" sz="1200" b="0" i="0" u="sng" dirty="0" smtClean="0">
                          <a:solidFill>
                            <a:schemeClr val="tx1"/>
                          </a:solidFill>
                          <a:latin typeface="Arial" pitchFamily="34" charset="0"/>
                          <a:ea typeface="+mn-ea"/>
                          <a:cs typeface="Arial" pitchFamily="34" charset="0"/>
                        </a:rPr>
                        <a:t>wherein the driving information comprises battery information of the electric vehicle; and dynamically updating the battery energy safe driving region according to the driving information of the electric vehicle.</a:t>
                      </a:r>
                    </a:p>
                    <a:p>
                      <a:pPr algn="l" fontAlgn="b">
                        <a:lnSpc>
                          <a:spcPct val="100000"/>
                        </a:lnSpc>
                      </a:pPr>
                      <a:endParaRPr lang="en-US" sz="1200" b="1" i="0" u="sng" strike="noStrike" dirty="0">
                        <a:solidFill>
                          <a:schemeClr val="tx1"/>
                        </a:solidFill>
                        <a:latin typeface="Arial" pitchFamily="34" charset="0"/>
                        <a:cs typeface="Arial" pitchFamily="34" charset="0"/>
                      </a:endParaRPr>
                    </a:p>
                  </a:txBody>
                  <a:tcPr marL="9525" marR="9525" marT="9525" marB="0" anchor="ctr"/>
                </a:tc>
              </a:tr>
              <a:tr h="678777">
                <a:tc>
                  <a:txBody>
                    <a:bodyPr/>
                    <a:lstStyle/>
                    <a:p>
                      <a:pPr algn="ctr" fontAlgn="b"/>
                      <a:r>
                        <a:rPr lang="en-IN" sz="1200" b="0" i="0" dirty="0" smtClean="0">
                          <a:solidFill>
                            <a:schemeClr val="tx1"/>
                          </a:solidFill>
                          <a:latin typeface="Arial" pitchFamily="34" charset="0"/>
                          <a:ea typeface="+mn-ea"/>
                          <a:cs typeface="Arial" pitchFamily="34" charset="0"/>
                        </a:rPr>
                        <a:t>US2011245987</a:t>
                      </a:r>
                    </a:p>
                    <a:p>
                      <a:pPr algn="ctr" fontAlgn="b"/>
                      <a:r>
                        <a:rPr lang="en-US" sz="1200" b="1" i="0" u="none" strike="noStrike" dirty="0" smtClean="0">
                          <a:solidFill>
                            <a:schemeClr val="tx1"/>
                          </a:solidFill>
                          <a:latin typeface="Arial" pitchFamily="34" charset="0"/>
                          <a:ea typeface="+mn-ea"/>
                          <a:cs typeface="Arial" pitchFamily="34" charset="0"/>
                        </a:rPr>
                        <a:t>(</a:t>
                      </a:r>
                      <a:r>
                        <a:rPr lang="en-IN" sz="1200" b="0" i="0" dirty="0" smtClean="0">
                          <a:solidFill>
                            <a:schemeClr val="tx1"/>
                          </a:solidFill>
                          <a:latin typeface="Arial" pitchFamily="34" charset="0"/>
                          <a:ea typeface="+mn-ea"/>
                          <a:cs typeface="Arial" pitchFamily="34" charset="0"/>
                        </a:rPr>
                        <a:t>Battelle Memorial Institute</a:t>
                      </a:r>
                      <a:r>
                        <a:rPr lang="en-US" sz="1200" b="1" i="0" u="none" strike="noStrike" dirty="0" smtClean="0">
                          <a:solidFill>
                            <a:schemeClr val="tx1"/>
                          </a:solidFill>
                          <a:latin typeface="Arial" pitchFamily="34" charset="0"/>
                          <a:ea typeface="+mn-ea"/>
                          <a:cs typeface="Arial" pitchFamily="34" charset="0"/>
                        </a:rPr>
                        <a:t>)</a:t>
                      </a:r>
                      <a:endParaRPr lang="en-US" sz="1200" b="1" i="0" u="none" strike="noStrike" dirty="0">
                        <a:solidFill>
                          <a:schemeClr val="tx1"/>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US" sz="1200" b="1" i="0" u="none" strike="noStrike" dirty="0" smtClean="0">
                          <a:solidFill>
                            <a:schemeClr val="tx1"/>
                          </a:solidFill>
                          <a:latin typeface="Arial" pitchFamily="34" charset="0"/>
                          <a:cs typeface="Arial" pitchFamily="34" charset="0"/>
                        </a:rPr>
                        <a:t> </a:t>
                      </a:r>
                      <a:r>
                        <a:rPr lang="en-IN" sz="1200" b="0" i="0" u="none" strike="noStrike" baseline="0" dirty="0" smtClean="0">
                          <a:solidFill>
                            <a:schemeClr val="tx1"/>
                          </a:solidFill>
                          <a:latin typeface="Arial" pitchFamily="34" charset="0"/>
                          <a:ea typeface="+mn-ea"/>
                          <a:cs typeface="Arial" pitchFamily="34" charset="0"/>
                        </a:rPr>
                        <a:t>M</a:t>
                      </a:r>
                      <a:r>
                        <a:rPr lang="en-IN" sz="1200" b="0" i="0" dirty="0" smtClean="0">
                          <a:solidFill>
                            <a:schemeClr val="tx1"/>
                          </a:solidFill>
                          <a:latin typeface="Arial" pitchFamily="34" charset="0"/>
                          <a:ea typeface="+mn-ea"/>
                          <a:cs typeface="Arial" pitchFamily="34" charset="0"/>
                        </a:rPr>
                        <a:t>ethods, apparatus, and systems for charging and discharging an energy storage device.</a:t>
                      </a:r>
                      <a:r>
                        <a:rPr lang="en-IN" sz="1200" b="1" i="0" dirty="0" smtClean="0">
                          <a:solidFill>
                            <a:schemeClr val="tx1"/>
                          </a:solidFill>
                          <a:latin typeface="Arial" pitchFamily="34" charset="0"/>
                          <a:ea typeface="+mn-ea"/>
                          <a:cs typeface="Arial" pitchFamily="34" charset="0"/>
                        </a:rPr>
                        <a:t> </a:t>
                      </a:r>
                      <a:r>
                        <a:rPr lang="en-IN" sz="1200" b="0" i="0" dirty="0" smtClean="0">
                          <a:solidFill>
                            <a:schemeClr val="tx1"/>
                          </a:solidFill>
                          <a:latin typeface="Arial" pitchFamily="34" charset="0"/>
                          <a:ea typeface="+mn-ea"/>
                          <a:cs typeface="Arial" pitchFamily="34" charset="0"/>
                        </a:rPr>
                        <a:t>The</a:t>
                      </a:r>
                      <a:r>
                        <a:rPr lang="en-IN" sz="1200" b="0" i="0" baseline="0" dirty="0" smtClean="0">
                          <a:solidFill>
                            <a:schemeClr val="tx1"/>
                          </a:solidFill>
                          <a:latin typeface="Arial" pitchFamily="34" charset="0"/>
                          <a:ea typeface="+mn-ea"/>
                          <a:cs typeface="Arial" pitchFamily="34" charset="0"/>
                        </a:rPr>
                        <a:t> </a:t>
                      </a:r>
                      <a:r>
                        <a:rPr lang="en-IN" sz="1200" b="0" i="0" dirty="0" smtClean="0">
                          <a:solidFill>
                            <a:schemeClr val="tx1"/>
                          </a:solidFill>
                          <a:latin typeface="Arial" pitchFamily="34" charset="0"/>
                          <a:ea typeface="+mn-ea"/>
                          <a:cs typeface="Arial" pitchFamily="34" charset="0"/>
                        </a:rPr>
                        <a:t>method, comprising: using a computer processor, selecting a charging rate for a bi-directional charging system based on the data, the bi-directional charging system being operable to charge or discharge an energy storage device; and</a:t>
                      </a:r>
                      <a:r>
                        <a:rPr lang="en-IN" sz="1200" b="0" i="0" baseline="0" dirty="0" smtClean="0">
                          <a:solidFill>
                            <a:schemeClr val="tx1"/>
                          </a:solidFill>
                          <a:latin typeface="Arial" pitchFamily="34" charset="0"/>
                          <a:ea typeface="+mn-ea"/>
                          <a:cs typeface="Arial" pitchFamily="34" charset="0"/>
                        </a:rPr>
                        <a:t> </a:t>
                      </a:r>
                      <a:r>
                        <a:rPr lang="en-IN" sz="1200" b="0" i="0" u="sng" dirty="0" smtClean="0">
                          <a:solidFill>
                            <a:schemeClr val="tx1"/>
                          </a:solidFill>
                          <a:latin typeface="Arial" pitchFamily="34" charset="0"/>
                          <a:ea typeface="+mn-ea"/>
                          <a:cs typeface="Arial" pitchFamily="34" charset="0"/>
                        </a:rPr>
                        <a:t>generating a regulation signal for causing the bi-directional charging system to discharge the energy storage device, the regulation signal being based at least in part on the selected charging rate.</a:t>
                      </a:r>
                    </a:p>
                    <a:p>
                      <a:pPr algn="just" fontAlgn="b">
                        <a:lnSpc>
                          <a:spcPct val="100000"/>
                        </a:lnSpc>
                      </a:pPr>
                      <a:endParaRPr lang="en-US" sz="1200" b="1" i="0" u="sng" strike="noStrike" dirty="0" smtClean="0">
                        <a:solidFill>
                          <a:schemeClr val="tx1"/>
                        </a:solidFill>
                        <a:latin typeface="Arial" pitchFamily="34" charset="0"/>
                        <a:cs typeface="Arial" pitchFamily="34" charset="0"/>
                      </a:endParaRPr>
                    </a:p>
                  </a:txBody>
                  <a:tcPr marL="9525" marR="9525" marT="9525" marB="0" anchor="ctr"/>
                </a:tc>
              </a:tr>
              <a:tr h="1044391">
                <a:tc>
                  <a:txBody>
                    <a:bodyPr/>
                    <a:lstStyle/>
                    <a:p>
                      <a:pPr algn="ctr" fontAlgn="b"/>
                      <a:r>
                        <a:rPr lang="en-IN" sz="1200" b="0" i="0" dirty="0" smtClean="0">
                          <a:solidFill>
                            <a:schemeClr val="tx1"/>
                          </a:solidFill>
                          <a:latin typeface="Arial" pitchFamily="34" charset="0"/>
                          <a:ea typeface="+mn-ea"/>
                          <a:cs typeface="Arial" pitchFamily="34" charset="0"/>
                        </a:rPr>
                        <a:t>CN202046211</a:t>
                      </a:r>
                    </a:p>
                    <a:p>
                      <a:pPr algn="ctr" fontAlgn="b"/>
                      <a:r>
                        <a:rPr lang="en-US" sz="1200" b="1" i="0" u="none" strike="noStrike" dirty="0" smtClean="0">
                          <a:solidFill>
                            <a:schemeClr val="tx1"/>
                          </a:solidFill>
                          <a:latin typeface="Arial" pitchFamily="34" charset="0"/>
                          <a:ea typeface="+mn-ea"/>
                          <a:cs typeface="Arial" pitchFamily="34" charset="0"/>
                        </a:rPr>
                        <a:t>(</a:t>
                      </a:r>
                      <a:r>
                        <a:rPr lang="en-IN" sz="1200" b="0" i="0" dirty="0" smtClean="0">
                          <a:solidFill>
                            <a:schemeClr val="tx1"/>
                          </a:solidFill>
                          <a:latin typeface="Arial" pitchFamily="34" charset="0"/>
                          <a:ea typeface="+mn-ea"/>
                          <a:cs typeface="Arial" pitchFamily="34" charset="0"/>
                        </a:rPr>
                        <a:t>Shandong University Of Technology</a:t>
                      </a:r>
                      <a:r>
                        <a:rPr lang="en-US" sz="1200" b="1" i="0" u="none" strike="noStrike" dirty="0" smtClean="0">
                          <a:solidFill>
                            <a:schemeClr val="tx1"/>
                          </a:solidFill>
                          <a:latin typeface="Arial" pitchFamily="34" charset="0"/>
                          <a:ea typeface="+mn-ea"/>
                          <a:cs typeface="Arial" pitchFamily="34" charset="0"/>
                        </a:rPr>
                        <a:t>)</a:t>
                      </a:r>
                      <a:endParaRPr lang="en-US" sz="1200" b="1" i="0" u="none" strike="noStrike" dirty="0">
                        <a:solidFill>
                          <a:schemeClr val="tx1"/>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IN" sz="1200" b="0" i="0" dirty="0" smtClean="0">
                          <a:solidFill>
                            <a:schemeClr val="tx1"/>
                          </a:solidFill>
                          <a:latin typeface="Arial" pitchFamily="34" charset="0"/>
                          <a:ea typeface="+mn-ea"/>
                          <a:cs typeface="Arial" pitchFamily="34" charset="0"/>
                        </a:rPr>
                        <a:t>A vehicle auxiliary power unit, comprising a wind generator, a charge controller, battery, inverter, characterized in: wind power generator and the charge controller is connected, the charge controller and the storage battery, the battery pack and the inverter is connected; </a:t>
                      </a:r>
                      <a:r>
                        <a:rPr lang="en-IN" sz="1200" b="0" i="0" u="sng" dirty="0" smtClean="0">
                          <a:solidFill>
                            <a:schemeClr val="tx1"/>
                          </a:solidFill>
                          <a:latin typeface="Arial" pitchFamily="34" charset="0"/>
                          <a:ea typeface="+mn-ea"/>
                          <a:cs typeface="Arial" pitchFamily="34" charset="0"/>
                        </a:rPr>
                        <a:t>an impeller of the wind power generator having a crank-rocker, enables control of the steering wheel; wind power generator at an angle relative to the horizontal plane.</a:t>
                      </a:r>
                      <a:endParaRPr lang="en-US" sz="1200" b="1" i="0" u="sng" strike="noStrike" dirty="0" smtClean="0">
                        <a:solidFill>
                          <a:schemeClr val="tx1"/>
                        </a:solidFill>
                        <a:latin typeface="Arial" pitchFamily="34" charset="0"/>
                        <a:cs typeface="Arial" pitchFamily="34" charset="0"/>
                      </a:endParaRPr>
                    </a:p>
                    <a:p>
                      <a:pPr algn="just" fontAlgn="b">
                        <a:lnSpc>
                          <a:spcPct val="100000"/>
                        </a:lnSpc>
                      </a:pPr>
                      <a:endParaRPr lang="en-US" sz="1200" b="1" i="0" u="sng" strike="noStrike" dirty="0" smtClean="0">
                        <a:solidFill>
                          <a:schemeClr val="tx1"/>
                        </a:solidFill>
                        <a:latin typeface="Arial" pitchFamily="34" charset="0"/>
                        <a:cs typeface="Arial" pitchFamily="34" charset="0"/>
                      </a:endParaRPr>
                    </a:p>
                  </a:txBody>
                  <a:tcPr marL="9525" marR="9525" marT="9525" marB="0" anchor="ctr"/>
                </a:tc>
              </a:tr>
              <a:tr h="1044391">
                <a:tc>
                  <a:txBody>
                    <a:bodyPr/>
                    <a:lstStyle/>
                    <a:p>
                      <a:pPr algn="ctr" fontAlgn="b"/>
                      <a:r>
                        <a:rPr lang="en-IN" sz="1200" b="0" i="0" dirty="0" smtClean="0">
                          <a:solidFill>
                            <a:schemeClr val="tx1"/>
                          </a:solidFill>
                          <a:latin typeface="Arial" pitchFamily="34" charset="0"/>
                          <a:ea typeface="+mn-ea"/>
                          <a:cs typeface="Arial" pitchFamily="34" charset="0"/>
                        </a:rPr>
                        <a:t>CN201934258</a:t>
                      </a:r>
                    </a:p>
                    <a:p>
                      <a:pPr marL="0" marR="0" indent="0" algn="ctr" defTabSz="914400" eaLnBrk="1" fontAlgn="b" latinLnBrk="0" hangingPunct="1">
                        <a:lnSpc>
                          <a:spcPct val="100000"/>
                        </a:lnSpc>
                        <a:spcBef>
                          <a:spcPts val="0"/>
                        </a:spcBef>
                        <a:spcAft>
                          <a:spcPts val="0"/>
                        </a:spcAft>
                        <a:buClrTx/>
                        <a:buSzTx/>
                        <a:buFontTx/>
                        <a:buNone/>
                        <a:tabLst/>
                        <a:defRPr/>
                      </a:pPr>
                      <a:r>
                        <a:rPr lang="en-US" sz="1200" b="1" i="0" u="none" strike="noStrike" dirty="0" smtClean="0">
                          <a:solidFill>
                            <a:schemeClr val="tx1"/>
                          </a:solidFill>
                          <a:latin typeface="Arial" pitchFamily="34" charset="0"/>
                          <a:ea typeface="+mn-ea"/>
                          <a:cs typeface="Arial" pitchFamily="34" charset="0"/>
                        </a:rPr>
                        <a:t>(</a:t>
                      </a:r>
                      <a:r>
                        <a:rPr lang="en-IN" sz="1200" b="0" i="0" dirty="0" smtClean="0">
                          <a:solidFill>
                            <a:schemeClr val="tx1"/>
                          </a:solidFill>
                          <a:latin typeface="Arial" pitchFamily="34" charset="0"/>
                          <a:ea typeface="+mn-ea"/>
                          <a:cs typeface="Arial" pitchFamily="34" charset="0"/>
                        </a:rPr>
                        <a:t>Shandong University Of Technology</a:t>
                      </a:r>
                      <a:r>
                        <a:rPr lang="en-US" sz="1200" b="1" i="0" u="none" strike="noStrike" dirty="0" smtClean="0">
                          <a:solidFill>
                            <a:schemeClr val="tx1"/>
                          </a:solidFill>
                          <a:latin typeface="Arial" pitchFamily="34" charset="0"/>
                          <a:ea typeface="+mn-ea"/>
                          <a:cs typeface="Arial" pitchFamily="34" charset="0"/>
                        </a:rPr>
                        <a:t>)</a:t>
                      </a:r>
                    </a:p>
                    <a:p>
                      <a:pPr algn="ctr" fontAlgn="b"/>
                      <a:endParaRPr lang="en-US" sz="1200" b="1" i="0" u="none" strike="noStrike" dirty="0">
                        <a:solidFill>
                          <a:schemeClr val="tx1"/>
                        </a:solidFill>
                        <a:latin typeface="Arial" pitchFamily="34" charset="0"/>
                        <a:ea typeface="+mn-ea"/>
                        <a:cs typeface="Arial" pitchFamily="34" charset="0"/>
                      </a:endParaRPr>
                    </a:p>
                  </a:txBody>
                  <a:tcPr marL="9525" marR="9525" marT="9525" marB="0" anchor="ctr"/>
                </a:tc>
                <a:tc>
                  <a:txBody>
                    <a:bodyPr/>
                    <a:lstStyle/>
                    <a:p>
                      <a:pPr algn="just" fontAlgn="b">
                        <a:lnSpc>
                          <a:spcPct val="100000"/>
                        </a:lnSpc>
                      </a:pPr>
                      <a:r>
                        <a:rPr lang="en-IN" sz="1200" b="0" i="0" dirty="0" smtClean="0">
                          <a:solidFill>
                            <a:schemeClr val="tx1"/>
                          </a:solidFill>
                          <a:latin typeface="Arial" pitchFamily="34" charset="0"/>
                          <a:ea typeface="+mn-ea"/>
                          <a:cs typeface="Arial" pitchFamily="34" charset="0"/>
                        </a:rPr>
                        <a:t>A fan power generation device, comprising a fan, a belt, alternator, wire composition, characterized in: fan mounted in the automotive cooling system between the radiator and the cooling fan, </a:t>
                      </a:r>
                      <a:r>
                        <a:rPr lang="en-IN" sz="1200" b="0" i="0" u="sng" dirty="0" smtClean="0">
                          <a:solidFill>
                            <a:schemeClr val="tx1"/>
                          </a:solidFill>
                          <a:latin typeface="Arial" pitchFamily="34" charset="0"/>
                          <a:ea typeface="+mn-ea"/>
                          <a:cs typeface="Arial" pitchFamily="34" charset="0"/>
                        </a:rPr>
                        <a:t>the fan of the power plant input of the motor vehicle battery electric quantity output ends connected by a connector, with the generator via a drive belt connected to the fan.</a:t>
                      </a:r>
                      <a:endParaRPr lang="en-US" sz="1200" b="1" i="0" u="sng" strike="noStrike" dirty="0" smtClean="0">
                        <a:solidFill>
                          <a:schemeClr val="tx1"/>
                        </a:solidFill>
                        <a:latin typeface="Arial" pitchFamily="34" charset="0"/>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35</a:t>
            </a:fld>
            <a:endParaRPr lang="en-IN"/>
          </a:p>
        </p:txBody>
      </p:sp>
      <p:sp>
        <p:nvSpPr>
          <p:cNvPr id="15" name="TextBox 14"/>
          <p:cNvSpPr txBox="1"/>
          <p:nvPr/>
        </p:nvSpPr>
        <p:spPr>
          <a:xfrm>
            <a:off x="76200" y="914400"/>
            <a:ext cx="4800600" cy="338554"/>
          </a:xfrm>
          <a:prstGeom prst="rect">
            <a:avLst/>
          </a:prstGeom>
          <a:noFill/>
        </p:spPr>
        <p:txBody>
          <a:bodyPr wrap="square" rtlCol="0">
            <a:spAutoFit/>
          </a:bodyPr>
          <a:lstStyle/>
          <a:p>
            <a:r>
              <a:rPr lang="en-US" sz="1600" b="1" dirty="0" smtClean="0"/>
              <a:t>Exemplary Patents / Published  Applications: </a:t>
            </a:r>
            <a:endParaRPr lang="en-IN" b="1"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pPr>
              <a:defRPr/>
            </a:pPr>
            <a:r>
              <a:rPr lang="en-US" sz="2400" b="1" kern="1200" spc="-10" dirty="0" smtClean="0">
                <a:solidFill>
                  <a:schemeClr val="bg1"/>
                </a:solidFill>
                <a:cs typeface="Arial" pitchFamily="34" charset="0"/>
              </a:rPr>
              <a:t>Patents Analysis </a:t>
            </a:r>
            <a:r>
              <a:rPr lang="en-US" sz="2400" b="1" spc="-10" dirty="0" smtClean="0">
                <a:solidFill>
                  <a:schemeClr val="bg1"/>
                </a:solidFill>
              </a:rPr>
              <a:t>– Other Corporate</a:t>
            </a:r>
            <a:endParaRPr lang="en-US" sz="2400" b="1" dirty="0"/>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9" name="Table 18"/>
          <p:cNvGraphicFramePr>
            <a:graphicFrameLocks noGrp="1"/>
          </p:cNvGraphicFramePr>
          <p:nvPr/>
        </p:nvGraphicFramePr>
        <p:xfrm>
          <a:off x="228600" y="914400"/>
          <a:ext cx="8686800" cy="5582451"/>
        </p:xfrm>
        <a:graphic>
          <a:graphicData uri="http://schemas.openxmlformats.org/drawingml/2006/table">
            <a:tbl>
              <a:tblPr firstRow="1" bandRow="1">
                <a:tableStyleId>{5C22544A-7EE6-4342-B048-85BDC9FD1C3A}</a:tableStyleId>
              </a:tblPr>
              <a:tblGrid>
                <a:gridCol w="2209800"/>
                <a:gridCol w="6477000"/>
              </a:tblGrid>
              <a:tr h="323298">
                <a:tc>
                  <a:txBody>
                    <a:bodyPr/>
                    <a:lstStyle/>
                    <a:p>
                      <a:pPr algn="ctr"/>
                      <a:r>
                        <a:rPr lang="en-US" sz="1400" dirty="0" smtClean="0">
                          <a:solidFill>
                            <a:schemeClr val="bg1"/>
                          </a:solidFill>
                          <a:latin typeface="Arial" pitchFamily="34" charset="0"/>
                          <a:cs typeface="Arial" pitchFamily="34" charset="0"/>
                        </a:rPr>
                        <a:t>Patent No.</a:t>
                      </a:r>
                      <a:endParaRPr lang="en-US" sz="1400" dirty="0">
                        <a:solidFill>
                          <a:schemeClr val="bg1"/>
                        </a:solidFill>
                        <a:latin typeface="Arial" pitchFamily="34" charset="0"/>
                        <a:cs typeface="Arial" pitchFamily="34" charset="0"/>
                      </a:endParaRPr>
                    </a:p>
                  </a:txBody>
                  <a:tcPr anchor="ctr"/>
                </a:tc>
                <a:tc>
                  <a:txBody>
                    <a:bodyPr/>
                    <a:lstStyle/>
                    <a:p>
                      <a:pPr algn="ctr"/>
                      <a:r>
                        <a:rPr lang="en-US" sz="1400" dirty="0" smtClean="0">
                          <a:solidFill>
                            <a:schemeClr val="bg1"/>
                          </a:solidFill>
                          <a:latin typeface="Arial" pitchFamily="34" charset="0"/>
                          <a:cs typeface="Arial" pitchFamily="34" charset="0"/>
                        </a:rPr>
                        <a:t>Novel Features</a:t>
                      </a:r>
                      <a:endParaRPr lang="en-US" sz="1400" dirty="0">
                        <a:solidFill>
                          <a:schemeClr val="bg1"/>
                        </a:solidFill>
                        <a:latin typeface="Arial" pitchFamily="34" charset="0"/>
                        <a:cs typeface="Arial" pitchFamily="34" charset="0"/>
                      </a:endParaRPr>
                    </a:p>
                  </a:txBody>
                  <a:tcPr anchor="ctr"/>
                </a:tc>
              </a:tr>
              <a:tr h="902418">
                <a:tc>
                  <a:txBody>
                    <a:bodyPr/>
                    <a:lstStyle/>
                    <a:p>
                      <a:pPr algn="ctr"/>
                      <a:r>
                        <a:rPr lang="en-IN" sz="1200" b="0" u="none" dirty="0" smtClean="0">
                          <a:solidFill>
                            <a:schemeClr val="tx1"/>
                          </a:solidFill>
                          <a:latin typeface="Arial" pitchFamily="34" charset="0"/>
                          <a:ea typeface="+mn-ea"/>
                          <a:cs typeface="Arial" pitchFamily="34" charset="0"/>
                        </a:rPr>
                        <a:t>US9174547</a:t>
                      </a:r>
                    </a:p>
                    <a:p>
                      <a:pPr marL="0" marR="0" indent="0" algn="ctr" defTabSz="914400" eaLnBrk="1" fontAlgn="auto" latinLnBrk="0" hangingPunct="1">
                        <a:lnSpc>
                          <a:spcPct val="100000"/>
                        </a:lnSpc>
                        <a:spcBef>
                          <a:spcPts val="0"/>
                        </a:spcBef>
                        <a:spcAft>
                          <a:spcPts val="0"/>
                        </a:spcAft>
                        <a:buClrTx/>
                        <a:buSzTx/>
                        <a:buFontTx/>
                        <a:buNone/>
                        <a:tabLst/>
                        <a:defRPr/>
                      </a:pPr>
                      <a:r>
                        <a:rPr lang="en-US" sz="1200" b="1" i="0" u="none" strike="noStrike" dirty="0" smtClean="0">
                          <a:solidFill>
                            <a:schemeClr val="tx1"/>
                          </a:solidFill>
                          <a:latin typeface="Arial" pitchFamily="34" charset="0"/>
                          <a:cs typeface="Arial" pitchFamily="34" charset="0"/>
                        </a:rPr>
                        <a:t>(</a:t>
                      </a:r>
                      <a:r>
                        <a:rPr lang="en-IN" sz="1200" b="0" i="0" dirty="0" smtClean="0">
                          <a:solidFill>
                            <a:schemeClr val="tx1"/>
                          </a:solidFill>
                          <a:latin typeface="Arial" pitchFamily="34" charset="0"/>
                          <a:ea typeface="+mn-ea"/>
                          <a:cs typeface="Arial" pitchFamily="34" charset="0"/>
                        </a:rPr>
                        <a:t>LG Electronics Inc.</a:t>
                      </a:r>
                      <a:r>
                        <a:rPr lang="en-US" sz="1200" b="1" i="0" u="none" strike="noStrike" dirty="0" smtClean="0">
                          <a:solidFill>
                            <a:schemeClr val="tx1"/>
                          </a:solidFill>
                          <a:latin typeface="Arial" pitchFamily="34" charset="0"/>
                          <a:cs typeface="Arial" pitchFamily="34" charset="0"/>
                        </a:rPr>
                        <a:t>)</a:t>
                      </a:r>
                      <a:endParaRPr lang="en-US" sz="1200" b="1" i="0" u="none" strike="noStrike" dirty="0">
                        <a:solidFill>
                          <a:schemeClr val="tx1"/>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IN" sz="1200" dirty="0" smtClean="0">
                          <a:solidFill>
                            <a:schemeClr val="tx1"/>
                          </a:solidFill>
                          <a:latin typeface="Arial" pitchFamily="34" charset="0"/>
                          <a:ea typeface="+mn-ea"/>
                          <a:cs typeface="Arial" pitchFamily="34" charset="0"/>
                        </a:rPr>
                        <a:t>The present invention relates to an electric vehicle and a method for controlling charging of an battery of the electric vehicle, which can check a State of Charge (SOC) state of battery.  An electric vehicle comprising high voltage battery , first voltage detection system , converter , power relay assembly and a vehicle control module (VCM) for controlling driving of the PRA. Wherein the converter includes a converter controller for transmitting, according to a variation of the output voltage of the auxiliary battery, a PRA drive command signal requesting driving of the PRA to the VCM to charge the auxiliary battery.</a:t>
                      </a:r>
                      <a:endParaRPr lang="en-US" sz="1200" b="1" i="0" u="none" strike="noStrike" dirty="0">
                        <a:solidFill>
                          <a:schemeClr val="tx1"/>
                        </a:solidFill>
                        <a:latin typeface="Arial" pitchFamily="34" charset="0"/>
                        <a:cs typeface="Arial" pitchFamily="34" charset="0"/>
                      </a:endParaRPr>
                    </a:p>
                  </a:txBody>
                  <a:tcPr marL="9525" marR="9525" marT="9525" marB="0" anchor="ctr"/>
                </a:tc>
              </a:tr>
              <a:tr h="831933">
                <a:tc>
                  <a:txBody>
                    <a:bodyPr/>
                    <a:lstStyle/>
                    <a:p>
                      <a:pPr algn="ctr" fontAlgn="b"/>
                      <a:r>
                        <a:rPr lang="en-IN" sz="1200" b="0" i="0" dirty="0" smtClean="0">
                          <a:solidFill>
                            <a:schemeClr val="tx1"/>
                          </a:solidFill>
                          <a:latin typeface="Arial" pitchFamily="34" charset="0"/>
                          <a:ea typeface="+mn-ea"/>
                          <a:cs typeface="Arial" pitchFamily="34" charset="0"/>
                        </a:rPr>
                        <a:t>US2013263597</a:t>
                      </a:r>
                    </a:p>
                    <a:p>
                      <a:pPr algn="ctr" fontAlgn="b"/>
                      <a:r>
                        <a:rPr lang="en-US" sz="1200" b="1" i="0" u="none" strike="noStrike" dirty="0" smtClean="0">
                          <a:solidFill>
                            <a:schemeClr val="tx1"/>
                          </a:solidFill>
                          <a:latin typeface="Arial" pitchFamily="34" charset="0"/>
                          <a:cs typeface="Arial" pitchFamily="34" charset="0"/>
                        </a:rPr>
                        <a:t>(</a:t>
                      </a:r>
                      <a:r>
                        <a:rPr lang="en-IN" sz="1200" b="0" i="0" dirty="0" err="1" smtClean="0">
                          <a:solidFill>
                            <a:schemeClr val="tx1"/>
                          </a:solidFill>
                          <a:latin typeface="Arial" pitchFamily="34" charset="0"/>
                          <a:ea typeface="+mn-ea"/>
                          <a:cs typeface="Arial" pitchFamily="34" charset="0"/>
                        </a:rPr>
                        <a:t>Lenr</a:t>
                      </a:r>
                      <a:r>
                        <a:rPr lang="en-IN" sz="1200" b="0" i="0" dirty="0" smtClean="0">
                          <a:solidFill>
                            <a:schemeClr val="tx1"/>
                          </a:solidFill>
                          <a:latin typeface="Arial" pitchFamily="34" charset="0"/>
                          <a:ea typeface="+mn-ea"/>
                          <a:cs typeface="Arial" pitchFamily="34" charset="0"/>
                        </a:rPr>
                        <a:t> Cars</a:t>
                      </a:r>
                      <a:r>
                        <a:rPr lang="en-US" sz="1200" b="1" i="0" u="none" strike="noStrike" dirty="0" smtClean="0">
                          <a:solidFill>
                            <a:schemeClr val="tx1"/>
                          </a:solidFill>
                          <a:latin typeface="Arial" pitchFamily="34" charset="0"/>
                          <a:cs typeface="Arial" pitchFamily="34" charset="0"/>
                        </a:rPr>
                        <a:t>)</a:t>
                      </a:r>
                      <a:endParaRPr lang="en-US" sz="1200" b="1" i="0" u="none" strike="noStrike" dirty="0">
                        <a:solidFill>
                          <a:schemeClr val="tx1"/>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IN" sz="1200" b="0" i="0" dirty="0" smtClean="0">
                          <a:solidFill>
                            <a:schemeClr val="tx1"/>
                          </a:solidFill>
                          <a:latin typeface="Arial" pitchFamily="34" charset="0"/>
                          <a:ea typeface="+mn-ea"/>
                          <a:cs typeface="Arial" pitchFamily="34" charset="0"/>
                        </a:rPr>
                        <a:t>A low energy nuclear thermoelectric system for a vehicle, comprising;:</a:t>
                      </a:r>
                      <a:r>
                        <a:rPr lang="en-IN" sz="1200" b="0" i="0" baseline="0" dirty="0" smtClean="0">
                          <a:solidFill>
                            <a:schemeClr val="tx1"/>
                          </a:solidFill>
                          <a:latin typeface="Arial" pitchFamily="34" charset="0"/>
                          <a:ea typeface="+mn-ea"/>
                          <a:cs typeface="Arial" pitchFamily="34" charset="0"/>
                        </a:rPr>
                        <a:t> </a:t>
                      </a:r>
                      <a:r>
                        <a:rPr lang="en-IN" sz="1200" b="0" i="0" dirty="0" smtClean="0">
                          <a:solidFill>
                            <a:schemeClr val="tx1"/>
                          </a:solidFill>
                          <a:latin typeface="Arial" pitchFamily="34" charset="0"/>
                          <a:ea typeface="+mn-ea"/>
                          <a:cs typeface="Arial" pitchFamily="34" charset="0"/>
                        </a:rPr>
                        <a:t>a thermal generator, an energy conversion system,</a:t>
                      </a:r>
                      <a:r>
                        <a:rPr lang="en-IN" sz="1200" b="0" i="0" baseline="0" dirty="0" smtClean="0">
                          <a:solidFill>
                            <a:schemeClr val="tx1"/>
                          </a:solidFill>
                          <a:latin typeface="Arial" pitchFamily="34" charset="0"/>
                          <a:ea typeface="+mn-ea"/>
                          <a:cs typeface="Arial" pitchFamily="34" charset="0"/>
                        </a:rPr>
                        <a:t> </a:t>
                      </a:r>
                      <a:r>
                        <a:rPr lang="en-IN" sz="1200" b="0" i="0" dirty="0" smtClean="0">
                          <a:solidFill>
                            <a:schemeClr val="tx1"/>
                          </a:solidFill>
                          <a:latin typeface="Arial" pitchFamily="34" charset="0"/>
                          <a:ea typeface="+mn-ea"/>
                          <a:cs typeface="Arial" pitchFamily="34" charset="0"/>
                        </a:rPr>
                        <a:t>a hot fluid circuit for transferring heat from said thermal generator to said energy conversion system, an energy storage system, a cooling system, and a central control system.</a:t>
                      </a:r>
                      <a:endParaRPr lang="en-US" sz="1200" b="1" i="0" u="sng" strike="noStrike" dirty="0" smtClean="0">
                        <a:solidFill>
                          <a:schemeClr val="tx1"/>
                        </a:solidFill>
                        <a:latin typeface="Arial" pitchFamily="34" charset="0"/>
                        <a:cs typeface="Arial" pitchFamily="34" charset="0"/>
                      </a:endParaRPr>
                    </a:p>
                  </a:txBody>
                  <a:tcPr marL="9525" marR="9525" marT="9525" marB="0" anchor="ctr"/>
                </a:tc>
              </a:tr>
              <a:tr h="457200">
                <a:tc>
                  <a:txBody>
                    <a:bodyPr/>
                    <a:lstStyle/>
                    <a:p>
                      <a:pPr algn="ctr" fontAlgn="b"/>
                      <a:r>
                        <a:rPr lang="en-IN" sz="1200" b="0" i="0" dirty="0" smtClean="0">
                          <a:solidFill>
                            <a:schemeClr val="tx1"/>
                          </a:solidFill>
                          <a:latin typeface="Arial" pitchFamily="34" charset="0"/>
                          <a:ea typeface="+mn-ea"/>
                          <a:cs typeface="Arial" pitchFamily="34" charset="0"/>
                        </a:rPr>
                        <a:t>WO2011077780</a:t>
                      </a:r>
                    </a:p>
                    <a:p>
                      <a:pPr algn="ctr" fontAlgn="b"/>
                      <a:r>
                        <a:rPr lang="en-US" sz="1200" b="1" i="0" u="none" strike="noStrike" dirty="0" smtClean="0">
                          <a:solidFill>
                            <a:schemeClr val="tx1"/>
                          </a:solidFill>
                          <a:latin typeface="Arial" pitchFamily="34" charset="0"/>
                          <a:cs typeface="Arial" pitchFamily="34" charset="0"/>
                        </a:rPr>
                        <a:t>(</a:t>
                      </a:r>
                      <a:r>
                        <a:rPr lang="en-IN" sz="1200" b="0" i="0" dirty="0" smtClean="0">
                          <a:solidFill>
                            <a:schemeClr val="tx1"/>
                          </a:solidFill>
                          <a:latin typeface="Arial" pitchFamily="34" charset="0"/>
                          <a:ea typeface="+mn-ea"/>
                          <a:cs typeface="Arial" pitchFamily="34" charset="0"/>
                        </a:rPr>
                        <a:t>Hitachi</a:t>
                      </a:r>
                      <a:r>
                        <a:rPr lang="en-US" sz="1200" b="1" i="0" u="none" strike="noStrike" dirty="0" smtClean="0">
                          <a:solidFill>
                            <a:schemeClr val="tx1"/>
                          </a:solidFill>
                          <a:latin typeface="Arial" pitchFamily="34" charset="0"/>
                          <a:cs typeface="Arial" pitchFamily="34" charset="0"/>
                        </a:rPr>
                        <a:t>)</a:t>
                      </a:r>
                      <a:endParaRPr lang="en-US" sz="1200" b="1" i="0" u="none" strike="noStrike" dirty="0">
                        <a:solidFill>
                          <a:schemeClr val="tx1"/>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IN" sz="1200" b="0" i="0" dirty="0" smtClean="0">
                          <a:solidFill>
                            <a:schemeClr val="tx1"/>
                          </a:solidFill>
                          <a:latin typeface="Arial" pitchFamily="34" charset="0"/>
                          <a:ea typeface="+mn-ea"/>
                          <a:cs typeface="Arial" pitchFamily="34" charset="0"/>
                        </a:rPr>
                        <a:t>A power grid control system using electric vehicles, comprising: charging/discharging spots, a data center and a power aggregator. The charging state information of the storage batteries and position information of the charging/discharging spots and creates a ranking list indicating the ranks; characterized in that: the power aggregator distributes information for guiding each of the electric vehicles to a designated one of the charging/discharging spots for charging or discharging in accordance with the ranking list</a:t>
                      </a:r>
                      <a:endParaRPr lang="en-US" sz="1200" b="1" i="0" u="none" strike="noStrike" dirty="0">
                        <a:solidFill>
                          <a:schemeClr val="tx1"/>
                        </a:solidFill>
                        <a:latin typeface="Arial" pitchFamily="34" charset="0"/>
                        <a:cs typeface="Arial" pitchFamily="34" charset="0"/>
                      </a:endParaRPr>
                    </a:p>
                  </a:txBody>
                  <a:tcPr marL="9525" marR="9525" marT="9525" marB="0" anchor="ctr"/>
                </a:tc>
              </a:tr>
              <a:tr h="609600">
                <a:tc>
                  <a:txBody>
                    <a:bodyPr/>
                    <a:lstStyle/>
                    <a:p>
                      <a:pPr algn="ctr" fontAlgn="b"/>
                      <a:r>
                        <a:rPr lang="en-IN" sz="1200" b="0" i="0" dirty="0" smtClean="0">
                          <a:solidFill>
                            <a:schemeClr val="tx1"/>
                          </a:solidFill>
                          <a:latin typeface="Arial" pitchFamily="34" charset="0"/>
                          <a:ea typeface="+mn-ea"/>
                          <a:cs typeface="Arial" pitchFamily="34" charset="0"/>
                        </a:rPr>
                        <a:t>CN102275522</a:t>
                      </a:r>
                    </a:p>
                    <a:p>
                      <a:pPr algn="ctr" fontAlgn="b"/>
                      <a:r>
                        <a:rPr lang="en-US" sz="1200" b="1" i="0" u="none" strike="noStrike" dirty="0" smtClean="0">
                          <a:solidFill>
                            <a:schemeClr val="tx1"/>
                          </a:solidFill>
                          <a:latin typeface="Arial" pitchFamily="34" charset="0"/>
                          <a:cs typeface="Arial" pitchFamily="34" charset="0"/>
                        </a:rPr>
                        <a:t> (</a:t>
                      </a:r>
                      <a:r>
                        <a:rPr lang="en-IN" sz="1200" b="0" i="0" dirty="0" smtClean="0">
                          <a:solidFill>
                            <a:schemeClr val="tx1"/>
                          </a:solidFill>
                          <a:latin typeface="Arial" pitchFamily="34" charset="0"/>
                          <a:ea typeface="+mn-ea"/>
                          <a:cs typeface="Arial" pitchFamily="34" charset="0"/>
                        </a:rPr>
                        <a:t>Baotou </a:t>
                      </a:r>
                      <a:r>
                        <a:rPr lang="en-IN" sz="1200" b="0" i="0" dirty="0" err="1" smtClean="0">
                          <a:solidFill>
                            <a:schemeClr val="tx1"/>
                          </a:solidFill>
                          <a:latin typeface="Arial" pitchFamily="34" charset="0"/>
                          <a:ea typeface="+mn-ea"/>
                          <a:cs typeface="Arial" pitchFamily="34" charset="0"/>
                        </a:rPr>
                        <a:t>Beigong</a:t>
                      </a:r>
                      <a:r>
                        <a:rPr lang="en-IN" sz="1200" b="0" i="0" dirty="0" smtClean="0">
                          <a:solidFill>
                            <a:schemeClr val="tx1"/>
                          </a:solidFill>
                          <a:latin typeface="Arial" pitchFamily="34" charset="0"/>
                          <a:ea typeface="+mn-ea"/>
                          <a:cs typeface="Arial" pitchFamily="34" charset="0"/>
                        </a:rPr>
                        <a:t> Machinery</a:t>
                      </a:r>
                      <a:r>
                        <a:rPr lang="en-US" sz="1200" b="1" i="0" u="none" strike="noStrike" dirty="0" smtClean="0">
                          <a:solidFill>
                            <a:schemeClr val="tx1"/>
                          </a:solidFill>
                          <a:latin typeface="Arial" pitchFamily="34" charset="0"/>
                          <a:cs typeface="Arial" pitchFamily="34" charset="0"/>
                        </a:rPr>
                        <a:t>)</a:t>
                      </a:r>
                      <a:endParaRPr lang="en-US" sz="1200" b="1" i="0" u="none" strike="noStrike" dirty="0">
                        <a:solidFill>
                          <a:schemeClr val="tx1"/>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IN" sz="1200" b="0" i="0" dirty="0" smtClean="0">
                          <a:solidFill>
                            <a:schemeClr val="tx1"/>
                          </a:solidFill>
                          <a:latin typeface="Arial" pitchFamily="34" charset="0"/>
                          <a:ea typeface="+mn-ea"/>
                          <a:cs typeface="Arial" pitchFamily="34" charset="0"/>
                        </a:rPr>
                        <a:t>A mine electrically driven explosion-proof glue wheel vehicles  comprising: an explosion-proof electrical driving power to the vehicle is driven on the vehicle unit </a:t>
                      </a:r>
                      <a:r>
                        <a:rPr lang="en-IN" sz="1200" b="0" i="0" u="sng" dirty="0" smtClean="0">
                          <a:solidFill>
                            <a:schemeClr val="tx1"/>
                          </a:solidFill>
                          <a:latin typeface="Arial" pitchFamily="34" charset="0"/>
                          <a:ea typeface="+mn-ea"/>
                          <a:cs typeface="Arial" pitchFamily="34" charset="0"/>
                        </a:rPr>
                        <a:t>and a wet braking system for braking, overall vehicle control system via a data bus are respectively connected to the explosion-proof electrical drive power unit, the wet braking system and operator inputs to the system.</a:t>
                      </a:r>
                      <a:endParaRPr lang="en-US" sz="1200" b="1" i="0" u="sng" strike="noStrike" dirty="0">
                        <a:solidFill>
                          <a:schemeClr val="tx1"/>
                        </a:solidFill>
                        <a:latin typeface="Arial" pitchFamily="34" charset="0"/>
                        <a:cs typeface="Arial" pitchFamily="34" charset="0"/>
                      </a:endParaRPr>
                    </a:p>
                  </a:txBody>
                  <a:tcPr marL="9525" marR="9525" marT="9525" marB="0" anchor="ctr"/>
                </a:tc>
              </a:tr>
              <a:tr h="533400">
                <a:tc>
                  <a:txBody>
                    <a:bodyPr/>
                    <a:lstStyle/>
                    <a:p>
                      <a:pPr algn="ctr" fontAlgn="b"/>
                      <a:r>
                        <a:rPr lang="en-IN" sz="1200" b="0" i="0" dirty="0" smtClean="0">
                          <a:solidFill>
                            <a:schemeClr val="tx1"/>
                          </a:solidFill>
                          <a:latin typeface="Arial" pitchFamily="34" charset="0"/>
                          <a:ea typeface="+mn-ea"/>
                          <a:cs typeface="Arial" pitchFamily="34" charset="0"/>
                        </a:rPr>
                        <a:t>WO2014131424</a:t>
                      </a:r>
                    </a:p>
                    <a:p>
                      <a:pPr algn="ctr" fontAlgn="b"/>
                      <a:r>
                        <a:rPr lang="en-US" sz="1200" b="1" i="0" u="none" strike="noStrike" dirty="0" smtClean="0">
                          <a:solidFill>
                            <a:schemeClr val="tx1"/>
                          </a:solidFill>
                          <a:latin typeface="Arial" pitchFamily="34" charset="0"/>
                          <a:cs typeface="Arial" pitchFamily="34" charset="0"/>
                        </a:rPr>
                        <a:t> (</a:t>
                      </a:r>
                      <a:r>
                        <a:rPr lang="en-IN" sz="1200" b="0" i="0" dirty="0" smtClean="0">
                          <a:solidFill>
                            <a:schemeClr val="tx1"/>
                          </a:solidFill>
                          <a:latin typeface="Arial" pitchFamily="34" charset="0"/>
                          <a:ea typeface="+mn-ea"/>
                          <a:cs typeface="Arial" pitchFamily="34" charset="0"/>
                        </a:rPr>
                        <a:t>Volvo Trucks</a:t>
                      </a:r>
                      <a:r>
                        <a:rPr lang="en-US" sz="1200" b="1" i="0" u="none" strike="noStrike" dirty="0" smtClean="0">
                          <a:solidFill>
                            <a:schemeClr val="tx1"/>
                          </a:solidFill>
                          <a:latin typeface="Arial" pitchFamily="34" charset="0"/>
                          <a:cs typeface="Arial" pitchFamily="34" charset="0"/>
                        </a:rPr>
                        <a:t>)</a:t>
                      </a:r>
                      <a:endParaRPr lang="en-US" sz="1200" b="1" i="0" u="none" strike="noStrike" dirty="0">
                        <a:solidFill>
                          <a:schemeClr val="tx1"/>
                        </a:solidFill>
                        <a:latin typeface="Arial" pitchFamily="34" charset="0"/>
                        <a:cs typeface="Arial" pitchFamily="34" charset="0"/>
                      </a:endParaRPr>
                    </a:p>
                  </a:txBody>
                  <a:tcPr marL="9525" marR="9525" marT="9525" marB="0" anchor="ctr"/>
                </a:tc>
                <a:tc>
                  <a:txBody>
                    <a:bodyPr/>
                    <a:lstStyle/>
                    <a:p>
                      <a:pPr marL="95250" indent="0" algn="just" fontAlgn="b">
                        <a:lnSpc>
                          <a:spcPct val="100000"/>
                        </a:lnSpc>
                      </a:pPr>
                      <a:r>
                        <a:rPr lang="en-IN" sz="1200" b="0" i="0" dirty="0" smtClean="0">
                          <a:solidFill>
                            <a:schemeClr val="tx1"/>
                          </a:solidFill>
                          <a:latin typeface="Arial" pitchFamily="34" charset="0"/>
                          <a:ea typeface="+mn-ea"/>
                          <a:cs typeface="Arial" pitchFamily="34" charset="0"/>
                        </a:rPr>
                        <a:t>Method for balancing the voltage of multiple series-connected electrochemical cells of an electrical storage system (20) of a hybrid electric vehicle comprising discharging the electrical storage system (20) by operating at least one large electrical machine (21) of the vehicle at vehicle standstill until the state of charge of the electrical storage system (20) or the cell having the lowest state of charge has reached a predetermined level (1 1 , 13), and subsequently balancing the voltage of the cells</a:t>
                      </a:r>
                      <a:endParaRPr lang="en-US" sz="1200" b="1" i="0" u="none" strike="noStrike" dirty="0">
                        <a:solidFill>
                          <a:schemeClr val="tx1"/>
                        </a:solidFill>
                        <a:latin typeface="Arial" pitchFamily="34" charset="0"/>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36</a:t>
            </a:fld>
            <a:endParaRPr lang="en-IN"/>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400" b="1" dirty="0" smtClean="0">
                <a:solidFill>
                  <a:schemeClr val="bg1"/>
                </a:solidFill>
                <a:cs typeface="Arial" pitchFamily="34" charset="0"/>
              </a:rPr>
              <a:t>APPEDIX 1: Sources</a:t>
            </a:r>
            <a:endParaRPr lang="en-US" sz="24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7" name="TextBox 16"/>
          <p:cNvSpPr txBox="1"/>
          <p:nvPr/>
        </p:nvSpPr>
        <p:spPr>
          <a:xfrm>
            <a:off x="457200" y="1143000"/>
            <a:ext cx="7467600" cy="4308872"/>
          </a:xfrm>
          <a:prstGeom prst="rect">
            <a:avLst/>
          </a:prstGeom>
          <a:noFill/>
        </p:spPr>
        <p:txBody>
          <a:bodyPr wrap="square" rtlCol="0">
            <a:spAutoFit/>
          </a:bodyPr>
          <a:lstStyle/>
          <a:p>
            <a:pPr algn="just"/>
            <a:r>
              <a:rPr lang="en-IN" sz="1400" dirty="0" smtClean="0">
                <a:hlinkClick r:id="rId3"/>
              </a:rPr>
              <a:t>http://www.conserve-energy-future.com/advantages-and-disadvantages-of-electric-cars.php </a:t>
            </a:r>
          </a:p>
          <a:p>
            <a:pPr algn="just"/>
            <a:endParaRPr lang="en-IN" sz="1400" dirty="0" smtClean="0">
              <a:hlinkClick r:id="rId3"/>
            </a:endParaRPr>
          </a:p>
          <a:p>
            <a:pPr algn="just"/>
            <a:r>
              <a:rPr lang="en-IN" sz="1400" dirty="0" smtClean="0">
                <a:hlinkClick r:id="rId3"/>
              </a:rPr>
              <a:t>http://www.theicct.org/sites/default/files/publications/ICCT_GlobalZEVAlliance_201509.pdf</a:t>
            </a:r>
            <a:endParaRPr lang="en-IN" sz="1400" dirty="0" smtClean="0"/>
          </a:p>
          <a:p>
            <a:pPr algn="just"/>
            <a:endParaRPr lang="en-US" sz="1400" dirty="0" smtClean="0"/>
          </a:p>
          <a:p>
            <a:pPr algn="just"/>
            <a:r>
              <a:rPr lang="en-IN" sz="1400" dirty="0" smtClean="0">
                <a:hlinkClick r:id="rId4"/>
              </a:rPr>
              <a:t>http://www.ecomall.com/greenshopping/rgcar.htm</a:t>
            </a:r>
            <a:endParaRPr lang="en-IN" sz="1400" dirty="0" smtClean="0"/>
          </a:p>
          <a:p>
            <a:pPr algn="just"/>
            <a:endParaRPr lang="en-IN" sz="1400" dirty="0" smtClean="0"/>
          </a:p>
          <a:p>
            <a:pPr algn="just"/>
            <a:r>
              <a:rPr lang="en-IN" sz="1400" dirty="0" smtClean="0">
                <a:hlinkClick r:id="rId5"/>
              </a:rPr>
              <a:t>http://www.eagle-ev.com/index.php?route=product/category&amp;path=17_98&amp;page=1</a:t>
            </a:r>
            <a:endParaRPr lang="en-IN" sz="1400" dirty="0" smtClean="0"/>
          </a:p>
          <a:p>
            <a:pPr algn="just"/>
            <a:endParaRPr lang="en-US" sz="1400" dirty="0" smtClean="0"/>
          </a:p>
          <a:p>
            <a:pPr algn="just"/>
            <a:r>
              <a:rPr lang="en-IN" sz="1400" dirty="0" smtClean="0">
                <a:hlinkClick r:id="rId6"/>
              </a:rPr>
              <a:t>http://careers2030.cst.org/articles/future-electric-cars/</a:t>
            </a:r>
            <a:endParaRPr lang="en-IN" sz="1400" dirty="0" smtClean="0"/>
          </a:p>
          <a:p>
            <a:pPr algn="just"/>
            <a:endParaRPr lang="en-US" sz="1400" dirty="0" smtClean="0"/>
          </a:p>
          <a:p>
            <a:pPr algn="just"/>
            <a:r>
              <a:rPr lang="en-IN" sz="1400" dirty="0" smtClean="0">
                <a:hlinkClick r:id="rId7"/>
              </a:rPr>
              <a:t>http://www.engineering.com/ElectronicsDesign/ElectronicsDesignArticles/ArticleID/8739/</a:t>
            </a:r>
            <a:endParaRPr lang="en-IN" sz="1400" dirty="0" smtClean="0"/>
          </a:p>
          <a:p>
            <a:pPr algn="just"/>
            <a:endParaRPr lang="en-IN" sz="1400" dirty="0" smtClean="0"/>
          </a:p>
          <a:p>
            <a:pPr algn="just"/>
            <a:endParaRPr lang="en-IN" sz="1400" dirty="0" smtClean="0"/>
          </a:p>
          <a:p>
            <a:pPr algn="just"/>
            <a:endParaRPr lang="en-IN" sz="1400" dirty="0" smtClean="0"/>
          </a:p>
          <a:p>
            <a:pPr algn="just"/>
            <a:endParaRPr lang="en-IN" sz="1400" dirty="0" smtClean="0"/>
          </a:p>
          <a:p>
            <a:pPr algn="just"/>
            <a:endParaRPr lang="en-IN" sz="1400" u="sng" dirty="0" smtClean="0"/>
          </a:p>
          <a:p>
            <a:pPr lvl="0"/>
            <a:endParaRPr lang="en-IN" sz="1400" dirty="0" smtClean="0"/>
          </a:p>
          <a:p>
            <a:pPr algn="just"/>
            <a:endParaRPr lang="en-IN" dirty="0" smtClean="0"/>
          </a:p>
          <a:p>
            <a:pPr algn="just"/>
            <a:endParaRPr lang="en-IN" dirty="0" smtClean="0"/>
          </a:p>
        </p:txBody>
      </p:sp>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37</a:t>
            </a:fld>
            <a:endParaRPr lang="en-IN"/>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400" b="1" dirty="0" smtClean="0">
                <a:solidFill>
                  <a:schemeClr val="bg1"/>
                </a:solidFill>
                <a:cs typeface="Arial" pitchFamily="34" charset="0"/>
              </a:rPr>
              <a:t>APPEDIX 2: IPC SUB-CLASS DEFINITIONS</a:t>
            </a:r>
            <a:endParaRPr lang="en-US" sz="24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latin typeface="Calibri (Body)"/>
              </a:rPr>
              <a:t>EP2257596B1</a:t>
            </a:r>
          </a:p>
          <a:p>
            <a:pPr algn="ctr"/>
            <a:r>
              <a:rPr lang="en-US" sz="1000">
                <a:solidFill>
                  <a:schemeClr val="bg1"/>
                </a:solidFill>
                <a:latin typeface="Calibri (Body)"/>
              </a:rPr>
              <a:t>Resin composition containing polyethylene furandicarboxylate</a:t>
            </a:r>
          </a:p>
          <a:p>
            <a:pPr algn="ctr"/>
            <a:endParaRPr lang="en-US" sz="1000">
              <a:solidFill>
                <a:schemeClr val="bg1"/>
              </a:solidFill>
              <a:latin typeface="Calibri (Body)"/>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graphicFrame>
        <p:nvGraphicFramePr>
          <p:cNvPr id="18" name="Table 17"/>
          <p:cNvGraphicFramePr>
            <a:graphicFrameLocks noGrp="1"/>
          </p:cNvGraphicFramePr>
          <p:nvPr/>
        </p:nvGraphicFramePr>
        <p:xfrm>
          <a:off x="228600" y="972102"/>
          <a:ext cx="8686800" cy="5028647"/>
        </p:xfrm>
        <a:graphic>
          <a:graphicData uri="http://schemas.openxmlformats.org/drawingml/2006/table">
            <a:tbl>
              <a:tblPr firstRow="1" bandRow="1">
                <a:tableStyleId>{5C22544A-7EE6-4342-B048-85BDC9FD1C3A}</a:tableStyleId>
              </a:tblPr>
              <a:tblGrid>
                <a:gridCol w="2209800"/>
                <a:gridCol w="6477000"/>
              </a:tblGrid>
              <a:tr h="323298">
                <a:tc>
                  <a:txBody>
                    <a:bodyPr/>
                    <a:lstStyle/>
                    <a:p>
                      <a:pPr algn="ctr"/>
                      <a:r>
                        <a:rPr lang="en-US" sz="1600" dirty="0" smtClean="0">
                          <a:latin typeface="Arial" pitchFamily="34" charset="0"/>
                          <a:cs typeface="Arial" pitchFamily="34" charset="0"/>
                        </a:rPr>
                        <a:t>IPC SUB-CLASS</a:t>
                      </a:r>
                      <a:endParaRPr lang="en-US" sz="1600" dirty="0">
                        <a:latin typeface="Arial" pitchFamily="34" charset="0"/>
                        <a:cs typeface="Arial" pitchFamily="34" charset="0"/>
                      </a:endParaRPr>
                    </a:p>
                  </a:txBody>
                  <a:tcPr anchor="ctr"/>
                </a:tc>
                <a:tc>
                  <a:txBody>
                    <a:bodyPr/>
                    <a:lstStyle/>
                    <a:p>
                      <a:pPr algn="ctr"/>
                      <a:r>
                        <a:rPr lang="en-US" sz="1600" dirty="0" smtClean="0">
                          <a:latin typeface="Arial" pitchFamily="34" charset="0"/>
                          <a:cs typeface="Arial" pitchFamily="34" charset="0"/>
                        </a:rPr>
                        <a:t>DEFINITIONS</a:t>
                      </a:r>
                      <a:endParaRPr lang="en-US" sz="1600" dirty="0">
                        <a:latin typeface="Arial" pitchFamily="34" charset="0"/>
                        <a:cs typeface="Arial" pitchFamily="34" charset="0"/>
                      </a:endParaRPr>
                    </a:p>
                  </a:txBody>
                  <a:tcPr anchor="ctr"/>
                </a:tc>
              </a:tr>
              <a:tr h="902418">
                <a:tc>
                  <a:txBody>
                    <a:bodyPr/>
                    <a:lstStyle/>
                    <a:p>
                      <a:pPr algn="ctr">
                        <a:lnSpc>
                          <a:spcPct val="115000"/>
                        </a:lnSpc>
                        <a:spcAft>
                          <a:spcPts val="1000"/>
                        </a:spcAft>
                      </a:pPr>
                      <a:r>
                        <a:rPr lang="en-US" sz="1100" b="1" dirty="0" smtClean="0">
                          <a:solidFill>
                            <a:schemeClr val="tx1"/>
                          </a:solidFill>
                          <a:latin typeface="Arial" pitchFamily="34" charset="0"/>
                          <a:ea typeface="Calibri"/>
                          <a:cs typeface="Arial" pitchFamily="34" charset="0"/>
                        </a:rPr>
                        <a:t>B60L 11/18</a:t>
                      </a:r>
                      <a:endParaRPr lang="en-IN" sz="1100" b="1" dirty="0">
                        <a:solidFill>
                          <a:schemeClr val="tx1"/>
                        </a:solidFill>
                        <a:latin typeface="Arial" pitchFamily="34" charset="0"/>
                        <a:ea typeface="Calibri"/>
                        <a:cs typeface="Arial" pitchFamily="34" charset="0"/>
                      </a:endParaRPr>
                    </a:p>
                  </a:txBody>
                  <a:tcPr anchor="ctr"/>
                </a:tc>
                <a:tc>
                  <a:txBody>
                    <a:bodyPr/>
                    <a:lstStyle/>
                    <a:p>
                      <a:pPr algn="just">
                        <a:lnSpc>
                          <a:spcPct val="115000"/>
                        </a:lnSpc>
                        <a:spcAft>
                          <a:spcPts val="1000"/>
                        </a:spcAft>
                      </a:pPr>
                      <a:r>
                        <a:rPr lang="en-IN" sz="1100" b="0" i="0" dirty="0" smtClean="0">
                          <a:solidFill>
                            <a:schemeClr val="tx1"/>
                          </a:solidFill>
                          <a:latin typeface="Arial" pitchFamily="34" charset="0"/>
                          <a:ea typeface="+mn-ea"/>
                          <a:cs typeface="Arial" pitchFamily="34" charset="0"/>
                        </a:rPr>
                        <a:t>Performing Operations; Transporting</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Vehicles In General</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Propulsion Of Electrically-propelled </a:t>
                      </a:r>
                      <a:r>
                        <a:rPr lang="en-IN" sz="1100" b="0" i="0" u="none" strike="noStrike" dirty="0" smtClean="0">
                          <a:solidFill>
                            <a:schemeClr val="tx1"/>
                          </a:solidFill>
                          <a:latin typeface="Arial" pitchFamily="34" charset="0"/>
                          <a:ea typeface="+mn-ea"/>
                          <a:cs typeface="Arial" pitchFamily="34" charset="0"/>
                        </a:rPr>
                        <a:t>Vehicles</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Electric Propulsion With Power Supplied Within The </a:t>
                      </a:r>
                      <a:r>
                        <a:rPr lang="en-IN" sz="1100" b="0" i="0" u="none" strike="noStrike" dirty="0" smtClean="0">
                          <a:solidFill>
                            <a:schemeClr val="tx1"/>
                          </a:solidFill>
                          <a:latin typeface="Arial" pitchFamily="34" charset="0"/>
                          <a:ea typeface="+mn-ea"/>
                          <a:cs typeface="Arial" pitchFamily="34" charset="0"/>
                        </a:rPr>
                        <a:t>Vehicle</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Using Power Supplied From Primary Cells, Secondary Cells, Or Fuel Cells</a:t>
                      </a:r>
                      <a:endParaRPr lang="en-IN" sz="1100" b="0" dirty="0">
                        <a:solidFill>
                          <a:schemeClr val="tx1"/>
                        </a:solidFill>
                        <a:latin typeface="Arial" pitchFamily="34" charset="0"/>
                        <a:ea typeface="Calibri"/>
                        <a:cs typeface="Arial" pitchFamily="34" charset="0"/>
                      </a:endParaRPr>
                    </a:p>
                  </a:txBody>
                  <a:tcPr/>
                </a:tc>
              </a:tr>
              <a:tr h="444773">
                <a:tc>
                  <a:txBody>
                    <a:bodyPr/>
                    <a:lstStyle/>
                    <a:p>
                      <a:pPr algn="ctr">
                        <a:lnSpc>
                          <a:spcPct val="115000"/>
                        </a:lnSpc>
                        <a:spcAft>
                          <a:spcPts val="1000"/>
                        </a:spcAft>
                      </a:pPr>
                      <a:r>
                        <a:rPr lang="en-US" sz="1100" b="1" dirty="0" smtClean="0">
                          <a:solidFill>
                            <a:schemeClr val="tx1"/>
                          </a:solidFill>
                          <a:latin typeface="Arial" pitchFamily="34" charset="0"/>
                          <a:ea typeface="Calibri"/>
                          <a:cs typeface="Arial" pitchFamily="34" charset="0"/>
                        </a:rPr>
                        <a:t>B60L 3/00</a:t>
                      </a:r>
                      <a:endParaRPr lang="en-IN" sz="1100" b="1" dirty="0">
                        <a:solidFill>
                          <a:schemeClr val="tx1"/>
                        </a:solidFill>
                        <a:latin typeface="Arial" pitchFamily="34" charset="0"/>
                        <a:ea typeface="Calibri"/>
                        <a:cs typeface="Arial" pitchFamily="34" charset="0"/>
                      </a:endParaRPr>
                    </a:p>
                  </a:txBody>
                  <a:tcPr anchor="ctr"/>
                </a:tc>
                <a:tc>
                  <a:txBody>
                    <a:bodyPr/>
                    <a:lstStyle/>
                    <a:p>
                      <a:pPr algn="just">
                        <a:lnSpc>
                          <a:spcPct val="115000"/>
                        </a:lnSpc>
                        <a:spcAft>
                          <a:spcPts val="1000"/>
                        </a:spcAft>
                      </a:pPr>
                      <a:r>
                        <a:rPr lang="en-IN" sz="1100" b="0" i="0" dirty="0" smtClean="0">
                          <a:solidFill>
                            <a:schemeClr val="tx1"/>
                          </a:solidFill>
                          <a:latin typeface="Arial" pitchFamily="34" charset="0"/>
                          <a:ea typeface="+mn-ea"/>
                          <a:cs typeface="Arial" pitchFamily="34" charset="0"/>
                        </a:rPr>
                        <a:t>Performing Operations; Transporting</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Vehicles In General</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Propulsion Of Electrically-propelled </a:t>
                      </a:r>
                      <a:r>
                        <a:rPr lang="en-IN" sz="1100" b="0" i="0" u="none" strike="noStrike" dirty="0" smtClean="0">
                          <a:solidFill>
                            <a:schemeClr val="tx1"/>
                          </a:solidFill>
                          <a:latin typeface="Arial" pitchFamily="34" charset="0"/>
                          <a:ea typeface="+mn-ea"/>
                          <a:cs typeface="Arial" pitchFamily="34" charset="0"/>
                        </a:rPr>
                        <a:t>Vehicles</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Electric devices on electrically-propelled </a:t>
                      </a:r>
                      <a:r>
                        <a:rPr lang="en-IN" sz="1100" b="0" i="0" u="none" strike="noStrike" dirty="0" smtClean="0">
                          <a:solidFill>
                            <a:schemeClr val="tx1"/>
                          </a:solidFill>
                          <a:latin typeface="Arial" pitchFamily="34" charset="0"/>
                          <a:ea typeface="+mn-ea"/>
                          <a:cs typeface="Arial" pitchFamily="34" charset="0"/>
                        </a:rPr>
                        <a:t>vehicles</a:t>
                      </a:r>
                      <a:r>
                        <a:rPr lang="en-IN" sz="1100" b="0" i="0" dirty="0" smtClean="0">
                          <a:solidFill>
                            <a:schemeClr val="tx1"/>
                          </a:solidFill>
                          <a:latin typeface="Arial" pitchFamily="34" charset="0"/>
                          <a:ea typeface="+mn-ea"/>
                          <a:cs typeface="Arial" pitchFamily="34" charset="0"/>
                        </a:rPr>
                        <a:t> for safety purposes; Monitoring operating variables, e.g. speed, deceleration, power consumption</a:t>
                      </a:r>
                      <a:endParaRPr lang="en-IN" sz="1100" b="0" dirty="0">
                        <a:solidFill>
                          <a:schemeClr val="tx1"/>
                        </a:solidFill>
                        <a:latin typeface="Arial" pitchFamily="34" charset="0"/>
                        <a:ea typeface="Calibri"/>
                        <a:cs typeface="Arial" pitchFamily="34" charset="0"/>
                      </a:endParaRPr>
                    </a:p>
                  </a:txBody>
                  <a:tcPr/>
                </a:tc>
              </a:tr>
              <a:tr h="457200">
                <a:tc>
                  <a:txBody>
                    <a:bodyPr/>
                    <a:lstStyle/>
                    <a:p>
                      <a:pPr algn="ctr">
                        <a:lnSpc>
                          <a:spcPct val="115000"/>
                        </a:lnSpc>
                        <a:spcAft>
                          <a:spcPts val="1000"/>
                        </a:spcAft>
                      </a:pPr>
                      <a:r>
                        <a:rPr lang="en-US" sz="1100" b="1" dirty="0" smtClean="0">
                          <a:solidFill>
                            <a:schemeClr val="tx1"/>
                          </a:solidFill>
                          <a:latin typeface="Arial" pitchFamily="34" charset="0"/>
                          <a:ea typeface="Calibri"/>
                          <a:cs typeface="Arial" pitchFamily="34" charset="0"/>
                        </a:rPr>
                        <a:t>B60K 16/00</a:t>
                      </a:r>
                      <a:endParaRPr lang="en-IN" sz="1100" b="1" dirty="0">
                        <a:solidFill>
                          <a:schemeClr val="tx1"/>
                        </a:solidFill>
                        <a:latin typeface="Arial" pitchFamily="34" charset="0"/>
                        <a:ea typeface="Calibri"/>
                        <a:cs typeface="Arial" pitchFamily="34" charset="0"/>
                      </a:endParaRPr>
                    </a:p>
                  </a:txBody>
                  <a:tcPr anchor="ctr"/>
                </a:tc>
                <a:tc>
                  <a:txBody>
                    <a:bodyPr/>
                    <a:lstStyle/>
                    <a:p>
                      <a:pPr algn="just">
                        <a:lnSpc>
                          <a:spcPct val="115000"/>
                        </a:lnSpc>
                        <a:spcAft>
                          <a:spcPts val="1000"/>
                        </a:spcAft>
                      </a:pPr>
                      <a:r>
                        <a:rPr lang="en-IN" sz="1100" b="0" i="0" dirty="0" smtClean="0">
                          <a:solidFill>
                            <a:schemeClr val="tx1"/>
                          </a:solidFill>
                          <a:latin typeface="Arial" pitchFamily="34" charset="0"/>
                          <a:ea typeface="+mn-ea"/>
                          <a:cs typeface="Arial" pitchFamily="34" charset="0"/>
                        </a:rPr>
                        <a:t>Performing Operations; Transporting</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Vehicles In General; Arrangement Or Mounting Of Propulsion Units Or Of Transmissions In Vehicles; Arrangement Or Mounting Of Plural Diverse Prime-movers; Auxiliary Drives; Instrumentation Or Dashboards For</a:t>
                      </a:r>
                      <a:r>
                        <a:rPr lang="en-IN" sz="1100" b="0" i="0" baseline="0" dirty="0" smtClean="0">
                          <a:solidFill>
                            <a:schemeClr val="tx1"/>
                          </a:solidFill>
                          <a:latin typeface="Arial" pitchFamily="34" charset="0"/>
                          <a:ea typeface="+mn-ea"/>
                          <a:cs typeface="Arial" pitchFamily="34" charset="0"/>
                        </a:rPr>
                        <a:t> </a:t>
                      </a:r>
                      <a:r>
                        <a:rPr lang="en-IN" sz="1100" b="0" i="0" dirty="0" smtClean="0">
                          <a:solidFill>
                            <a:schemeClr val="tx1"/>
                          </a:solidFill>
                          <a:latin typeface="Arial" pitchFamily="34" charset="0"/>
                          <a:ea typeface="+mn-ea"/>
                          <a:cs typeface="Arial" pitchFamily="34" charset="0"/>
                        </a:rPr>
                        <a:t>Vehicles;  Arrangements In Connection With Cooling, Air Intake, Gas Exhaust, Or Fuel Supply, Of Propulsion Units, In Vehicles</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Arrangements In Connection With Power Supply From Force Of Nature, E.G. Sun, Wind</a:t>
                      </a:r>
                      <a:endParaRPr lang="en-IN" sz="1100" b="0" dirty="0">
                        <a:solidFill>
                          <a:schemeClr val="tx1"/>
                        </a:solidFill>
                        <a:latin typeface="Arial" pitchFamily="34" charset="0"/>
                        <a:ea typeface="Calibri"/>
                        <a:cs typeface="Arial" pitchFamily="34" charset="0"/>
                      </a:endParaRPr>
                    </a:p>
                  </a:txBody>
                  <a:tcPr/>
                </a:tc>
              </a:tr>
              <a:tr h="609600">
                <a:tc>
                  <a:txBody>
                    <a:bodyPr/>
                    <a:lstStyle/>
                    <a:p>
                      <a:pPr algn="ctr">
                        <a:lnSpc>
                          <a:spcPct val="115000"/>
                        </a:lnSpc>
                        <a:spcAft>
                          <a:spcPts val="1000"/>
                        </a:spcAft>
                      </a:pPr>
                      <a:r>
                        <a:rPr lang="en-US" sz="1100" b="1" dirty="0" smtClean="0">
                          <a:solidFill>
                            <a:schemeClr val="tx1"/>
                          </a:solidFill>
                          <a:latin typeface="Arial" pitchFamily="34" charset="0"/>
                          <a:ea typeface="Calibri"/>
                          <a:cs typeface="Arial" pitchFamily="34" charset="0"/>
                        </a:rPr>
                        <a:t>B60K 1/00</a:t>
                      </a:r>
                      <a:endParaRPr lang="en-IN" sz="1100" b="1" dirty="0">
                        <a:solidFill>
                          <a:schemeClr val="tx1"/>
                        </a:solidFill>
                        <a:latin typeface="Arial" pitchFamily="34" charset="0"/>
                        <a:ea typeface="Calibri"/>
                        <a:cs typeface="Arial" pitchFamily="34" charset="0"/>
                      </a:endParaRPr>
                    </a:p>
                  </a:txBody>
                  <a:tcPr anchor="ctr"/>
                </a:tc>
                <a:tc>
                  <a:txBody>
                    <a:bodyPr/>
                    <a:lstStyle/>
                    <a:p>
                      <a:pPr algn="just">
                        <a:lnSpc>
                          <a:spcPct val="115000"/>
                        </a:lnSpc>
                        <a:spcAft>
                          <a:spcPts val="1000"/>
                        </a:spcAft>
                      </a:pPr>
                      <a:r>
                        <a:rPr lang="en-IN" sz="1100" b="0" i="0" dirty="0" smtClean="0">
                          <a:solidFill>
                            <a:schemeClr val="tx1"/>
                          </a:solidFill>
                          <a:latin typeface="Arial" pitchFamily="34" charset="0"/>
                          <a:ea typeface="+mn-ea"/>
                          <a:cs typeface="Arial" pitchFamily="34" charset="0"/>
                        </a:rPr>
                        <a:t>Performing Operations; Transporting</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Vehicles In General; Arrangement Or Mounting Of Propulsion Units Or Of Transmissions In Vehicles; Arrangement Or Mounting Of Plural Diverse Prime-movers; Auxiliary Drives; Instrumentation Or Dashboards For</a:t>
                      </a:r>
                      <a:r>
                        <a:rPr lang="en-IN" sz="1100" b="0" i="0" baseline="0" dirty="0" smtClean="0">
                          <a:solidFill>
                            <a:schemeClr val="tx1"/>
                          </a:solidFill>
                          <a:latin typeface="Arial" pitchFamily="34" charset="0"/>
                          <a:ea typeface="+mn-ea"/>
                          <a:cs typeface="Arial" pitchFamily="34" charset="0"/>
                        </a:rPr>
                        <a:t> </a:t>
                      </a:r>
                      <a:r>
                        <a:rPr lang="en-IN" sz="1100" b="0" i="0" dirty="0" smtClean="0">
                          <a:solidFill>
                            <a:schemeClr val="tx1"/>
                          </a:solidFill>
                          <a:latin typeface="Arial" pitchFamily="34" charset="0"/>
                          <a:ea typeface="+mn-ea"/>
                          <a:cs typeface="Arial" pitchFamily="34" charset="0"/>
                        </a:rPr>
                        <a:t>Vehicles; Arrangement or mounting of electrical propulsion units</a:t>
                      </a:r>
                      <a:r>
                        <a:rPr lang="en-IN" sz="1100" b="0" i="0" u="none" strike="noStrike" dirty="0" smtClean="0">
                          <a:solidFill>
                            <a:schemeClr val="tx1"/>
                          </a:solidFill>
                          <a:latin typeface="Arial" pitchFamily="34" charset="0"/>
                          <a:ea typeface="+mn-ea"/>
                          <a:cs typeface="Arial" pitchFamily="34" charset="0"/>
                        </a:rPr>
                        <a:t>.</a:t>
                      </a:r>
                      <a:endParaRPr lang="en-IN" sz="1100" b="0" dirty="0">
                        <a:solidFill>
                          <a:schemeClr val="tx1"/>
                        </a:solidFill>
                        <a:latin typeface="Arial" pitchFamily="34" charset="0"/>
                        <a:ea typeface="Calibri"/>
                        <a:cs typeface="Arial" pitchFamily="34" charset="0"/>
                      </a:endParaRPr>
                    </a:p>
                  </a:txBody>
                  <a:tcPr/>
                </a:tc>
              </a:tr>
              <a:tr h="533400">
                <a:tc>
                  <a:txBody>
                    <a:bodyPr/>
                    <a:lstStyle/>
                    <a:p>
                      <a:pPr algn="ctr">
                        <a:lnSpc>
                          <a:spcPct val="115000"/>
                        </a:lnSpc>
                        <a:spcAft>
                          <a:spcPts val="1000"/>
                        </a:spcAft>
                      </a:pPr>
                      <a:r>
                        <a:rPr lang="en-US" sz="1100" b="1" dirty="0" smtClean="0">
                          <a:solidFill>
                            <a:schemeClr val="tx1"/>
                          </a:solidFill>
                          <a:latin typeface="Arial" pitchFamily="34" charset="0"/>
                          <a:ea typeface="Calibri"/>
                          <a:cs typeface="Arial" pitchFamily="34" charset="0"/>
                        </a:rPr>
                        <a:t>H02J 7/00</a:t>
                      </a:r>
                      <a:endParaRPr lang="en-IN" sz="1100" b="1" dirty="0">
                        <a:solidFill>
                          <a:schemeClr val="tx1"/>
                        </a:solidFill>
                        <a:latin typeface="Arial" pitchFamily="34" charset="0"/>
                        <a:ea typeface="Calibri"/>
                        <a:cs typeface="Arial" pitchFamily="34" charset="0"/>
                      </a:endParaRPr>
                    </a:p>
                  </a:txBody>
                  <a:tcPr anchor="ctr"/>
                </a:tc>
                <a:tc>
                  <a:txBody>
                    <a:bodyPr/>
                    <a:lstStyle/>
                    <a:p>
                      <a:pPr algn="just">
                        <a:lnSpc>
                          <a:spcPct val="115000"/>
                        </a:lnSpc>
                        <a:spcAft>
                          <a:spcPts val="1000"/>
                        </a:spcAft>
                      </a:pPr>
                      <a:r>
                        <a:rPr lang="en-IN" sz="1100" b="0" i="0" dirty="0" smtClean="0">
                          <a:solidFill>
                            <a:schemeClr val="tx1"/>
                          </a:solidFill>
                          <a:latin typeface="Arial" pitchFamily="34" charset="0"/>
                          <a:ea typeface="+mn-ea"/>
                          <a:cs typeface="Arial" pitchFamily="34" charset="0"/>
                        </a:rPr>
                        <a:t>Electricity</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Generation, Conversion, Or Distribution Of Electric Power</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Circuit Arrangements Or Systems For Supplying Or Distributing Electric Power; Systems For Storing Electric Energy</a:t>
                      </a:r>
                      <a:r>
                        <a:rPr lang="en-US" sz="1100" b="0" dirty="0" smtClean="0">
                          <a:solidFill>
                            <a:schemeClr val="tx1"/>
                          </a:solidFill>
                          <a:latin typeface="Arial" pitchFamily="34" charset="0"/>
                          <a:ea typeface="Calibri"/>
                          <a:cs typeface="Arial" pitchFamily="34" charset="0"/>
                        </a:rPr>
                        <a:t>; </a:t>
                      </a:r>
                      <a:r>
                        <a:rPr lang="en-IN" sz="1100" b="0" i="0" dirty="0" smtClean="0">
                          <a:solidFill>
                            <a:schemeClr val="tx1"/>
                          </a:solidFill>
                          <a:latin typeface="Arial" pitchFamily="34" charset="0"/>
                          <a:ea typeface="+mn-ea"/>
                          <a:cs typeface="Arial" pitchFamily="34" charset="0"/>
                        </a:rPr>
                        <a:t>Circuit </a:t>
                      </a:r>
                      <a:r>
                        <a:rPr lang="en-IN" sz="1100" b="0" i="0" u="none" strike="noStrike" dirty="0" smtClean="0">
                          <a:solidFill>
                            <a:schemeClr val="tx1"/>
                          </a:solidFill>
                          <a:latin typeface="Arial" pitchFamily="34" charset="0"/>
                          <a:ea typeface="+mn-ea"/>
                          <a:cs typeface="Arial" pitchFamily="34" charset="0"/>
                        </a:rPr>
                        <a:t>Arrangements For</a:t>
                      </a:r>
                      <a:r>
                        <a:rPr lang="en-IN" sz="1100" b="0" i="0" dirty="0" smtClean="0">
                          <a:solidFill>
                            <a:schemeClr val="tx1"/>
                          </a:solidFill>
                          <a:latin typeface="Arial" pitchFamily="34" charset="0"/>
                          <a:ea typeface="+mn-ea"/>
                          <a:cs typeface="Arial" pitchFamily="34" charset="0"/>
                        </a:rPr>
                        <a:t> Charging Or Depolarising Batteries Or For Supplying Loads From Batteries</a:t>
                      </a:r>
                      <a:endParaRPr lang="en-IN" sz="1100" b="0" dirty="0">
                        <a:solidFill>
                          <a:schemeClr val="tx1"/>
                        </a:solidFill>
                        <a:latin typeface="Arial" pitchFamily="34" charset="0"/>
                        <a:ea typeface="Calibri"/>
                        <a:cs typeface="Arial" pitchFamily="34" charset="0"/>
                      </a:endParaRPr>
                    </a:p>
                  </a:txBody>
                  <a:tcPr/>
                </a:tc>
              </a:tr>
              <a:tr h="533400">
                <a:tc>
                  <a:txBody>
                    <a:bodyPr/>
                    <a:lstStyle/>
                    <a:p>
                      <a:pPr algn="ctr">
                        <a:lnSpc>
                          <a:spcPct val="115000"/>
                        </a:lnSpc>
                        <a:spcAft>
                          <a:spcPts val="1000"/>
                        </a:spcAft>
                      </a:pPr>
                      <a:r>
                        <a:rPr lang="en-IN" sz="1100" b="1" dirty="0" smtClean="0">
                          <a:solidFill>
                            <a:schemeClr val="tx1"/>
                          </a:solidFill>
                          <a:latin typeface="Arial" pitchFamily="34" charset="0"/>
                          <a:ea typeface="Calibri"/>
                          <a:cs typeface="Arial" pitchFamily="34" charset="0"/>
                        </a:rPr>
                        <a:t>H01M 2/02</a:t>
                      </a:r>
                      <a:endParaRPr lang="en-IN" sz="1100" b="1" dirty="0">
                        <a:solidFill>
                          <a:schemeClr val="tx1"/>
                        </a:solidFill>
                        <a:latin typeface="Arial" pitchFamily="34" charset="0"/>
                        <a:ea typeface="Calibri"/>
                        <a:cs typeface="Arial" pitchFamily="34" charset="0"/>
                      </a:endParaRPr>
                    </a:p>
                  </a:txBody>
                  <a:tcPr anchor="ctr"/>
                </a:tc>
                <a:tc>
                  <a:txBody>
                    <a:bodyPr/>
                    <a:lstStyle/>
                    <a:p>
                      <a:pPr algn="just">
                        <a:lnSpc>
                          <a:spcPct val="115000"/>
                        </a:lnSpc>
                        <a:spcAft>
                          <a:spcPts val="1000"/>
                        </a:spcAft>
                      </a:pPr>
                      <a:r>
                        <a:rPr lang="en-IN" sz="1100" b="0" i="0" dirty="0" smtClean="0">
                          <a:solidFill>
                            <a:schemeClr val="tx1"/>
                          </a:solidFill>
                          <a:latin typeface="Arial" pitchFamily="34" charset="0"/>
                          <a:ea typeface="+mn-ea"/>
                          <a:cs typeface="Arial" pitchFamily="34" charset="0"/>
                        </a:rPr>
                        <a:t>Electricity; Basic Electric Elements; Processes Or Means, E.G. Batteries, For The Direct Conversion Of Chemical Energy Into Electrical Energy; Cases, Jackets, Or Wrappings</a:t>
                      </a:r>
                      <a:endParaRPr lang="en-IN" sz="1100" b="0" dirty="0">
                        <a:solidFill>
                          <a:schemeClr val="tx1"/>
                        </a:solidFill>
                        <a:latin typeface="Arial" pitchFamily="34" charset="0"/>
                        <a:ea typeface="Calibri"/>
                        <a:cs typeface="Arial" pitchFamily="34" charset="0"/>
                      </a:endParaRPr>
                    </a:p>
                  </a:txBody>
                  <a:tcPr/>
                </a:tc>
              </a:tr>
            </a:tbl>
          </a:graphicData>
        </a:graphic>
      </p:graphicFrame>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38</a:t>
            </a:fld>
            <a:endParaRPr lang="en-IN" dirty="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Disclaimer</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277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endParaRPr lang="en-US" sz="800" dirty="0">
              <a:solidFill>
                <a:schemeClr val="tx1">
                  <a:tint val="75000"/>
                </a:schemeClr>
              </a:solidFill>
            </a:endParaRPr>
          </a:p>
        </p:txBody>
      </p:sp>
      <p:sp>
        <p:nvSpPr>
          <p:cNvPr id="32777" name="TextBox 14"/>
          <p:cNvSpPr txBox="1">
            <a:spLocks noChangeArrowheads="1"/>
          </p:cNvSpPr>
          <p:nvPr/>
        </p:nvSpPr>
        <p:spPr bwMode="auto">
          <a:xfrm>
            <a:off x="304800" y="990600"/>
            <a:ext cx="8534400" cy="3416300"/>
          </a:xfrm>
          <a:prstGeom prst="rect">
            <a:avLst/>
          </a:prstGeom>
          <a:noFill/>
          <a:ln w="9525">
            <a:noFill/>
            <a:miter lim="800000"/>
            <a:headEnd/>
            <a:tailEnd/>
          </a:ln>
        </p:spPr>
        <p:txBody>
          <a:bodyPr>
            <a:spAutoFit/>
          </a:bodyPr>
          <a:lstStyle/>
          <a:p>
            <a:pPr algn="just"/>
            <a:r>
              <a:rPr lang="en-US" dirty="0">
                <a:solidFill>
                  <a:srgbClr val="4D4D4D"/>
                </a:solidFill>
              </a:rPr>
              <a:t>IIPRD has prepared this sample report as an exemplary report, wherein the content of the report is based on internal evaluation of </a:t>
            </a:r>
            <a:r>
              <a:rPr lang="en-US" dirty="0" smtClean="0">
                <a:solidFill>
                  <a:srgbClr val="4D4D4D"/>
                </a:solidFill>
              </a:rPr>
              <a:t>a defined sample set of Patents, </a:t>
            </a:r>
            <a:r>
              <a:rPr lang="en-US" dirty="0">
                <a:solidFill>
                  <a:srgbClr val="4D4D4D"/>
                </a:solidFill>
              </a:rPr>
              <a:t>and Non-Patent </a:t>
            </a:r>
            <a:r>
              <a:rPr lang="en-US" dirty="0" smtClean="0">
                <a:solidFill>
                  <a:srgbClr val="4D4D4D"/>
                </a:solidFill>
              </a:rPr>
              <a:t>Literature, which is </a:t>
            </a:r>
            <a:r>
              <a:rPr lang="en-US" dirty="0">
                <a:solidFill>
                  <a:srgbClr val="4D4D4D"/>
                </a:solidFill>
              </a:rPr>
              <a:t>conducted based on Databases and Information sources that are believed to be reliable by IIPRD. A complete list of patent documents retrieved is not disclosed herein as the report is exemplary but can be shared if desired based on terms and conditions of IIPRD. IIPRD disclaims all warranties as to the accuracy, completeness or adequacy of such information. The above sample report is prepared based on the search conducted on the keywords and other information extracted from the understanding of the Patent Analysts of IIPRD, and subjectivity of the researcher and analyst. Neither IIPRD nor its affiliates nor any of its proprietors, employees (together, "personnel") are intending to provide legal advice in this matter.</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39</a:t>
            </a:fld>
            <a:endParaRPr lang="en-IN"/>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ext Placeholder 2"/>
          <p:cNvSpPr>
            <a:spLocks noGrp="1"/>
          </p:cNvSpPr>
          <p:nvPr>
            <p:ph type="body" idx="1"/>
          </p:nvPr>
        </p:nvSpPr>
        <p:spPr>
          <a:xfrm>
            <a:off x="533400" y="990600"/>
            <a:ext cx="8048625" cy="4953000"/>
          </a:xfrm>
        </p:spPr>
        <p:txBody>
          <a:bodyPr/>
          <a:lstStyle/>
          <a:p>
            <a:pPr>
              <a:lnSpc>
                <a:spcPct val="150000"/>
              </a:lnSpc>
              <a:buFontTx/>
              <a:buNone/>
            </a:pPr>
            <a:endParaRPr lang="en-US" sz="1400" dirty="0" smtClean="0">
              <a:cs typeface="Arial" pitchFamily="34" charset="0"/>
            </a:endParaRPr>
          </a:p>
          <a:p>
            <a:pPr algn="just">
              <a:lnSpc>
                <a:spcPct val="150000"/>
              </a:lnSpc>
              <a:buNone/>
            </a:pPr>
            <a:r>
              <a:rPr lang="en-US" sz="1400" dirty="0" smtClean="0">
                <a:cs typeface="Arial" pitchFamily="34" charset="0"/>
              </a:rPr>
              <a:t>4)    </a:t>
            </a:r>
            <a:r>
              <a:rPr lang="en-IN" sz="1400" b="1" dirty="0" smtClean="0"/>
              <a:t>Reduced Noise Pollution: </a:t>
            </a:r>
            <a:r>
              <a:rPr lang="en-IN" sz="1400" dirty="0" smtClean="0"/>
              <a:t>Electric cars put curb on noise pollution as they are much quieter.</a:t>
            </a:r>
            <a:r>
              <a:rPr lang="en-IN" sz="1400" b="1" dirty="0" smtClean="0"/>
              <a:t> </a:t>
            </a:r>
            <a:endParaRPr lang="en-US" sz="1400" b="1" dirty="0" smtClean="0"/>
          </a:p>
          <a:p>
            <a:pPr algn="just">
              <a:lnSpc>
                <a:spcPct val="150000"/>
              </a:lnSpc>
              <a:buFontTx/>
              <a:buNone/>
            </a:pPr>
            <a:r>
              <a:rPr lang="en-US" sz="1400" dirty="0" smtClean="0">
                <a:cs typeface="Arial" pitchFamily="34" charset="0"/>
              </a:rPr>
              <a:t>5)  </a:t>
            </a:r>
            <a:r>
              <a:rPr lang="en-IN" sz="1400" b="1" dirty="0" smtClean="0"/>
              <a:t>Safe to Drive:</a:t>
            </a:r>
            <a:r>
              <a:rPr lang="en-IN" sz="1400" dirty="0" smtClean="0"/>
              <a:t> Electric cars undergo same fitness and testing procedures test as other fuel powered cars.</a:t>
            </a:r>
          </a:p>
          <a:p>
            <a:pPr algn="just">
              <a:lnSpc>
                <a:spcPct val="150000"/>
              </a:lnSpc>
              <a:buFontTx/>
              <a:buNone/>
            </a:pPr>
            <a:r>
              <a:rPr lang="en-US" sz="1400" dirty="0" smtClean="0">
                <a:cs typeface="Arial" pitchFamily="34" charset="0"/>
              </a:rPr>
              <a:t> 6)  </a:t>
            </a:r>
            <a:r>
              <a:rPr lang="en-IN" sz="1400" b="1" dirty="0" smtClean="0"/>
              <a:t>No Gas Required:</a:t>
            </a:r>
            <a:r>
              <a:rPr lang="en-IN" sz="1400" dirty="0" smtClean="0"/>
              <a:t> Electric cars are entirely </a:t>
            </a:r>
            <a:r>
              <a:rPr lang="en-IN" sz="1400" dirty="0" smtClean="0"/>
              <a:t>charged </a:t>
            </a:r>
            <a:r>
              <a:rPr lang="en-IN" sz="1400" dirty="0" smtClean="0"/>
              <a:t>by </a:t>
            </a:r>
            <a:r>
              <a:rPr lang="en-IN" sz="1400" dirty="0" smtClean="0"/>
              <a:t>electricity </a:t>
            </a:r>
            <a:r>
              <a:rPr lang="en-IN" sz="1400" dirty="0" smtClean="0"/>
              <a:t>you provide, meaning </a:t>
            </a:r>
            <a:r>
              <a:rPr lang="en-IN" sz="1400" dirty="0" smtClean="0"/>
              <a:t>that one doesn</a:t>
            </a:r>
            <a:r>
              <a:rPr lang="fr-FR" sz="1400" dirty="0" smtClean="0"/>
              <a:t>’</a:t>
            </a:r>
            <a:r>
              <a:rPr lang="en-IN" sz="1400" dirty="0" smtClean="0"/>
              <a:t>t need </a:t>
            </a:r>
            <a:r>
              <a:rPr lang="en-IN" sz="1400" dirty="0" smtClean="0"/>
              <a:t>to buy any gas ever again</a:t>
            </a:r>
            <a:r>
              <a:rPr lang="en-US" sz="1400" dirty="0" smtClean="0">
                <a:cs typeface="Arial" pitchFamily="34" charset="0"/>
              </a:rPr>
              <a:t>.</a:t>
            </a:r>
          </a:p>
          <a:p>
            <a:pPr algn="just">
              <a:lnSpc>
                <a:spcPct val="150000"/>
              </a:lnSpc>
              <a:buFontTx/>
              <a:buNone/>
            </a:pPr>
            <a:r>
              <a:rPr lang="en-US" sz="1400" dirty="0" smtClean="0">
                <a:cs typeface="Arial" pitchFamily="34" charset="0"/>
              </a:rPr>
              <a:t> 7) </a:t>
            </a:r>
            <a:r>
              <a:rPr lang="en-IN" sz="1400" b="1" dirty="0" smtClean="0"/>
              <a:t>Savings:</a:t>
            </a:r>
            <a:r>
              <a:rPr lang="en-IN" sz="1400" dirty="0" smtClean="0"/>
              <a:t> These cars can be fuelled for very cheap prices, and many new cars will offer great incentives </a:t>
            </a:r>
            <a:r>
              <a:rPr lang="en-IN" sz="1400" dirty="0" smtClean="0"/>
              <a:t>to </a:t>
            </a:r>
            <a:r>
              <a:rPr lang="en-IN" sz="1400" dirty="0" smtClean="0"/>
              <a:t>get money back from </a:t>
            </a:r>
            <a:r>
              <a:rPr lang="en-IN" sz="1400" dirty="0" smtClean="0"/>
              <a:t>Government </a:t>
            </a:r>
            <a:r>
              <a:rPr lang="en-IN" sz="1400" dirty="0" smtClean="0"/>
              <a:t>for going green.</a:t>
            </a:r>
            <a:endParaRPr lang="en-US" sz="1400" dirty="0" smtClean="0">
              <a:cs typeface="Arial" pitchFamily="34" charset="0"/>
            </a:endParaRPr>
          </a:p>
          <a:p>
            <a:pPr algn="just">
              <a:lnSpc>
                <a:spcPct val="150000"/>
              </a:lnSpc>
              <a:buFontTx/>
              <a:buNone/>
            </a:pPr>
            <a:endParaRPr lang="en-US" sz="1400" dirty="0" smtClean="0">
              <a:cs typeface="Arial" pitchFamily="34" charset="0"/>
            </a:endParaRPr>
          </a:p>
          <a:p>
            <a:pPr>
              <a:buFontTx/>
              <a:buNone/>
            </a:pPr>
            <a:r>
              <a:rPr lang="en-US" sz="1600" b="1" dirty="0" smtClean="0">
                <a:cs typeface="Arial" pitchFamily="34" charset="0"/>
              </a:rPr>
              <a:t>Applications of BOZEV</a:t>
            </a:r>
          </a:p>
          <a:p>
            <a:pPr algn="just">
              <a:lnSpc>
                <a:spcPct val="150000"/>
              </a:lnSpc>
            </a:pPr>
            <a:r>
              <a:rPr lang="en-IN" sz="1400" dirty="0" smtClean="0"/>
              <a:t>Electric truck - Fire truck, </a:t>
            </a:r>
            <a:r>
              <a:rPr lang="en-IN" sz="1400" dirty="0" smtClean="0"/>
              <a:t>Trash </a:t>
            </a:r>
            <a:r>
              <a:rPr lang="en-IN" sz="1400" dirty="0" smtClean="0"/>
              <a:t>truck, </a:t>
            </a:r>
            <a:r>
              <a:rPr lang="en-IN" sz="1400" dirty="0" smtClean="0"/>
              <a:t>Garbage </a:t>
            </a:r>
            <a:r>
              <a:rPr lang="en-IN" sz="1400" dirty="0" smtClean="0"/>
              <a:t>truck </a:t>
            </a:r>
            <a:r>
              <a:rPr lang="en-US" sz="1400" dirty="0" smtClean="0">
                <a:cs typeface="Arial" pitchFamily="34" charset="0"/>
              </a:rPr>
              <a:t>etc.</a:t>
            </a:r>
          </a:p>
          <a:p>
            <a:pPr algn="just">
              <a:lnSpc>
                <a:spcPct val="150000"/>
              </a:lnSpc>
            </a:pPr>
            <a:r>
              <a:rPr lang="en-US" sz="1400" dirty="0" smtClean="0">
                <a:cs typeface="Arial" pitchFamily="34" charset="0"/>
              </a:rPr>
              <a:t>Cleaning vehicle- Floor cleaning, </a:t>
            </a:r>
            <a:r>
              <a:rPr lang="en-US" sz="1400" dirty="0" smtClean="0">
                <a:cs typeface="Arial" pitchFamily="34" charset="0"/>
              </a:rPr>
              <a:t>Door</a:t>
            </a:r>
            <a:r>
              <a:rPr lang="en-US" sz="1400" dirty="0" smtClean="0">
                <a:cs typeface="Arial" pitchFamily="34" charset="0"/>
              </a:rPr>
              <a:t>/wall cleaning etc.</a:t>
            </a:r>
          </a:p>
          <a:p>
            <a:pPr algn="just">
              <a:lnSpc>
                <a:spcPct val="150000"/>
              </a:lnSpc>
            </a:pPr>
            <a:r>
              <a:rPr lang="en-US" sz="1400" dirty="0" smtClean="0">
                <a:cs typeface="Arial" pitchFamily="34" charset="0"/>
              </a:rPr>
              <a:t>Electric Cars- </a:t>
            </a:r>
            <a:r>
              <a:rPr lang="en-US" sz="1400" dirty="0" smtClean="0">
                <a:cs typeface="Arial" pitchFamily="34" charset="0"/>
              </a:rPr>
              <a:t>Small </a:t>
            </a:r>
            <a:r>
              <a:rPr lang="en-US" sz="1400" dirty="0" smtClean="0">
                <a:cs typeface="Arial" pitchFamily="34" charset="0"/>
              </a:rPr>
              <a:t>size, </a:t>
            </a:r>
            <a:r>
              <a:rPr lang="en-US" sz="1400" dirty="0" smtClean="0">
                <a:cs typeface="Arial" pitchFamily="34" charset="0"/>
              </a:rPr>
              <a:t>Self-powered </a:t>
            </a:r>
            <a:r>
              <a:rPr lang="en-US" sz="1400" dirty="0" smtClean="0">
                <a:cs typeface="Arial" pitchFamily="34" charset="0"/>
              </a:rPr>
              <a:t>etc.</a:t>
            </a:r>
          </a:p>
          <a:p>
            <a:pPr algn="just">
              <a:lnSpc>
                <a:spcPct val="150000"/>
              </a:lnSpc>
            </a:pPr>
            <a:r>
              <a:rPr lang="en-US" sz="1400" dirty="0" smtClean="0">
                <a:cs typeface="Arial" pitchFamily="34" charset="0"/>
              </a:rPr>
              <a:t>Two</a:t>
            </a:r>
            <a:r>
              <a:rPr lang="en-US" sz="1400" dirty="0" smtClean="0">
                <a:cs typeface="Arial" pitchFamily="34" charset="0"/>
              </a:rPr>
              <a:t>/Three Wheeler Vehicle</a:t>
            </a:r>
            <a:r>
              <a:rPr lang="en-US" sz="1400" dirty="0" smtClean="0">
                <a:cs typeface="Arial" pitchFamily="34" charset="0"/>
              </a:rPr>
              <a:t>- Motorcycle, food catering, electric bicycle  etc.</a:t>
            </a:r>
          </a:p>
          <a:p>
            <a:endParaRPr lang="en-US" sz="1800" b="1" dirty="0" smtClean="0"/>
          </a:p>
          <a:p>
            <a:endParaRPr lang="en-US" sz="1800" dirty="0" smtClean="0"/>
          </a:p>
        </p:txBody>
      </p:sp>
      <p:sp>
        <p:nvSpPr>
          <p:cNvPr id="4" name="Footer Placeholder 3"/>
          <p:cNvSpPr>
            <a:spLocks noGrp="1"/>
          </p:cNvSpPr>
          <p:nvPr>
            <p:ph type="ftr" sz="quarter" idx="10"/>
          </p:nvPr>
        </p:nvSpPr>
        <p:spPr>
          <a:xfrm>
            <a:off x="1295400" y="6515100"/>
            <a:ext cx="7239000"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pic>
        <p:nvPicPr>
          <p:cNvPr id="5125" name="Picture 2"/>
          <p:cNvPicPr>
            <a:picLocks noChangeAspect="1" noChangeArrowheads="1"/>
          </p:cNvPicPr>
          <p:nvPr/>
        </p:nvPicPr>
        <p:blipFill>
          <a:blip r:embed="rId2" cstate="print"/>
          <a:srcRect/>
          <a:stretch>
            <a:fillRect/>
          </a:stretch>
        </p:blipFill>
        <p:spPr bwMode="auto">
          <a:xfrm>
            <a:off x="152400" y="6324600"/>
            <a:ext cx="1143000" cy="381000"/>
          </a:xfrm>
          <a:prstGeom prst="rect">
            <a:avLst/>
          </a:prstGeom>
          <a:noFill/>
          <a:ln w="9525">
            <a:noFill/>
            <a:miter lim="800000"/>
            <a:headEnd/>
            <a:tailEnd/>
          </a:ln>
        </p:spPr>
      </p:pic>
      <p:sp>
        <p:nvSpPr>
          <p:cNvPr id="9" name="Slide Number Placeholder 8"/>
          <p:cNvSpPr>
            <a:spLocks noGrp="1"/>
          </p:cNvSpPr>
          <p:nvPr>
            <p:ph type="sldNum" sz="quarter" idx="12"/>
          </p:nvPr>
        </p:nvSpPr>
        <p:spPr/>
        <p:txBody>
          <a:bodyPr/>
          <a:lstStyle/>
          <a:p>
            <a:pPr>
              <a:defRPr/>
            </a:pPr>
            <a:fld id="{46318E3D-C770-4D91-B40E-7E88DA3097BF}" type="slidenum">
              <a:rPr lang="en-IN" smtClean="0"/>
              <a:pPr>
                <a:defRPr/>
              </a:pPr>
              <a:t>4</a:t>
            </a:fld>
            <a:endParaRPr lang="en-IN"/>
          </a:p>
        </p:txBody>
      </p:sp>
      <p:sp>
        <p:nvSpPr>
          <p:cNvPr id="7" name="TextBox 6"/>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pic>
        <p:nvPicPr>
          <p:cNvPr id="25601" name="Picture 1" descr="E:\saurabh\Nov\23_nov_landscape\final\Pic\images (2).jpg"/>
          <p:cNvPicPr>
            <a:picLocks noChangeAspect="1" noChangeArrowheads="1"/>
          </p:cNvPicPr>
          <p:nvPr/>
        </p:nvPicPr>
        <p:blipFill>
          <a:blip r:embed="rId4" cstate="print"/>
          <a:srcRect/>
          <a:stretch>
            <a:fillRect/>
          </a:stretch>
        </p:blipFill>
        <p:spPr bwMode="auto">
          <a:xfrm>
            <a:off x="6096000" y="3810000"/>
            <a:ext cx="2781300" cy="1647825"/>
          </a:xfrm>
          <a:prstGeom prst="rect">
            <a:avLst/>
          </a:prstGeom>
          <a:noFill/>
        </p:spPr>
      </p:pic>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Contact</a:t>
            </a:r>
            <a:r>
              <a:rPr lang="en-US" sz="2800" spc="-10" dirty="0">
                <a:solidFill>
                  <a:schemeClr val="bg1"/>
                </a:solidFill>
                <a:cs typeface="Arial" pitchFamily="34" charset="0"/>
              </a:rPr>
              <a:t> </a:t>
            </a:r>
            <a:r>
              <a:rPr lang="en-US" sz="2800" b="1" spc="-10" dirty="0">
                <a:solidFill>
                  <a:schemeClr val="bg1"/>
                </a:solidFill>
                <a:cs typeface="Arial" pitchFamily="34" charset="0"/>
              </a:rPr>
              <a:t>Details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379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33800" name="Text Box 1"/>
          <p:cNvSpPr txBox="1">
            <a:spLocks noChangeArrowheads="1"/>
          </p:cNvSpPr>
          <p:nvPr/>
        </p:nvSpPr>
        <p:spPr bwMode="auto">
          <a:xfrm>
            <a:off x="457200" y="1036638"/>
            <a:ext cx="8305800" cy="1020762"/>
          </a:xfrm>
          <a:prstGeom prst="rect">
            <a:avLst/>
          </a:prstGeom>
          <a:noFill/>
          <a:ln w="9525">
            <a:noFill/>
            <a:miter lim="800000"/>
            <a:headEnd/>
            <a:tailEnd/>
          </a:ln>
        </p:spPr>
        <p:txBody>
          <a:bodyPr lIns="45720" rIns="45720" anchor="ctr"/>
          <a:lstStyle/>
          <a:p>
            <a:pPr algn="ctr">
              <a:buClr>
                <a:srgbClr val="FFFFFF"/>
              </a:buClr>
              <a:buSzPct val="100000"/>
              <a:buFont typeface="Corbel"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rgbClr val="FFFFFF"/>
                </a:solidFill>
                <a:latin typeface="Corbel" pitchFamily="34" charset="0"/>
                <a:ea typeface="MS PGothic" pitchFamily="34" charset="-128"/>
              </a:rPr>
              <a:t>CONTACT DETAILS</a:t>
            </a:r>
          </a:p>
        </p:txBody>
      </p:sp>
      <p:sp>
        <p:nvSpPr>
          <p:cNvPr id="13" name="AutoShape 2"/>
          <p:cNvSpPr>
            <a:spLocks noChangeArrowheads="1"/>
          </p:cNvSpPr>
          <p:nvPr/>
        </p:nvSpPr>
        <p:spPr bwMode="auto">
          <a:xfrm>
            <a:off x="457200" y="2362200"/>
            <a:ext cx="8077200" cy="3886200"/>
          </a:xfrm>
          <a:prstGeom prst="roundRect">
            <a:avLst>
              <a:gd name="adj" fmla="val 16667"/>
            </a:avLst>
          </a:prstGeom>
          <a:ln>
            <a:headEnd/>
            <a:tailEnd/>
          </a:ln>
        </p:spPr>
        <p:style>
          <a:lnRef idx="2">
            <a:schemeClr val="accent4"/>
          </a:lnRef>
          <a:fillRef idx="1">
            <a:schemeClr val="lt1"/>
          </a:fillRef>
          <a:effectRef idx="0">
            <a:schemeClr val="accent4"/>
          </a:effectRef>
          <a:fontRef idx="minor">
            <a:schemeClr val="dk1"/>
          </a:fontRef>
        </p:style>
        <p:txBody>
          <a:bodyPr lIns="90000" tIns="46800" rIns="90000" bIns="46800" anchor="ctr"/>
          <a:lstStyle/>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b="1" dirty="0">
                <a:solidFill>
                  <a:schemeClr val="tx1"/>
                </a:solidFill>
                <a:latin typeface="Arial" pitchFamily="34" charset="0"/>
                <a:ea typeface="ＭＳ Ｐゴシック" charset="0"/>
                <a:cs typeface="Arial" pitchFamily="34" charset="0"/>
              </a:rPr>
              <a:t>Contact Details</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Noida (NCR) Office – Head Office</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E-13, UPSIDC Site-IV, Behind Grand Venice, Greater Noida, 201308 </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Contact Person: Tarun Khurana </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Contact No.: +91-120-2342010-11/4296878</a:t>
            </a: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endParaRPr lang="en-GB" dirty="0">
              <a:solidFill>
                <a:schemeClr val="tx1"/>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E-Mail: </a:t>
            </a:r>
            <a:r>
              <a:rPr lang="en-GB" dirty="0">
                <a:solidFill>
                  <a:srgbClr val="0070C0"/>
                </a:solidFill>
                <a:latin typeface="Arial" pitchFamily="34" charset="0"/>
                <a:ea typeface="ＭＳ Ｐゴシック" charset="0"/>
                <a:cs typeface="Arial" pitchFamily="34" charset="0"/>
                <a:hlinkClick r:id="rId4"/>
              </a:rPr>
              <a:t>iiprd@iiprd.com</a:t>
            </a:r>
            <a:r>
              <a:rPr lang="en-GB" dirty="0">
                <a:solidFill>
                  <a:schemeClr val="tx1"/>
                </a:solidFill>
                <a:latin typeface="Arial" pitchFamily="34" charset="0"/>
                <a:ea typeface="ＭＳ Ｐゴシック" charset="0"/>
                <a:cs typeface="Arial" pitchFamily="34" charset="0"/>
              </a:rPr>
              <a:t>,</a:t>
            </a:r>
            <a:r>
              <a:rPr lang="en-GB" dirty="0">
                <a:solidFill>
                  <a:srgbClr val="0070C0"/>
                </a:solidFill>
                <a:latin typeface="Arial" pitchFamily="34" charset="0"/>
                <a:ea typeface="ＭＳ Ｐゴシック" charset="0"/>
                <a:cs typeface="Arial" pitchFamily="34" charset="0"/>
              </a:rPr>
              <a:t> </a:t>
            </a:r>
            <a:r>
              <a:rPr lang="en-GB" dirty="0">
                <a:solidFill>
                  <a:srgbClr val="0070C0"/>
                </a:solidFill>
                <a:latin typeface="Arial" pitchFamily="34" charset="0"/>
                <a:ea typeface="ＭＳ Ｐゴシック" charset="0"/>
                <a:cs typeface="Arial" pitchFamily="34" charset="0"/>
                <a:hlinkClick r:id="rId5"/>
              </a:rPr>
              <a:t>info@khuranaandkhurana.com</a:t>
            </a:r>
            <a:endParaRPr lang="en-GB" dirty="0">
              <a:solidFill>
                <a:srgbClr val="0070C0"/>
              </a:solidFill>
              <a:latin typeface="Arial" pitchFamily="34" charset="0"/>
              <a:ea typeface="ＭＳ Ｐゴシック" charset="0"/>
              <a:cs typeface="Arial" pitchFamily="34" charset="0"/>
            </a:endParaRPr>
          </a:p>
          <a:p>
            <a:pPr marL="341313" indent="-341313" fontAlgn="auto">
              <a:spcBef>
                <a:spcPts val="0"/>
              </a:spcBef>
              <a:spcAft>
                <a:spcPts val="0"/>
              </a:spcAft>
              <a:buClr>
                <a:srgbClr val="FFFFFF"/>
              </a:buClr>
              <a:buSzPct val="100000"/>
              <a:buFont typeface="Corbel" charset="0"/>
              <a:buNone/>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defRPr/>
            </a:pPr>
            <a:r>
              <a:rPr lang="en-GB" dirty="0">
                <a:solidFill>
                  <a:schemeClr val="tx1"/>
                </a:solidFill>
                <a:latin typeface="Arial" pitchFamily="34" charset="0"/>
                <a:ea typeface="ＭＳ Ｐゴシック" charset="0"/>
                <a:cs typeface="Arial" pitchFamily="34" charset="0"/>
              </a:rPr>
              <a:t>Website: </a:t>
            </a:r>
            <a:r>
              <a:rPr lang="en-GB" dirty="0">
                <a:solidFill>
                  <a:schemeClr val="tx1"/>
                </a:solidFill>
                <a:latin typeface="Arial" pitchFamily="34" charset="0"/>
                <a:ea typeface="ＭＳ Ｐゴシック" charset="0"/>
                <a:cs typeface="Arial" pitchFamily="34" charset="0"/>
                <a:hlinkClick r:id="rId6"/>
              </a:rPr>
              <a:t>www.iiprd.com</a:t>
            </a:r>
            <a:r>
              <a:rPr lang="en-GB" dirty="0">
                <a:solidFill>
                  <a:schemeClr val="tx1"/>
                </a:solidFill>
                <a:latin typeface="Arial" pitchFamily="34" charset="0"/>
                <a:ea typeface="ＭＳ Ｐゴシック" charset="0"/>
                <a:cs typeface="Arial" pitchFamily="34" charset="0"/>
              </a:rPr>
              <a:t> | </a:t>
            </a:r>
            <a:r>
              <a:rPr lang="en-GB" dirty="0">
                <a:solidFill>
                  <a:schemeClr val="tx1"/>
                </a:solidFill>
                <a:latin typeface="Arial" pitchFamily="34" charset="0"/>
                <a:ea typeface="ＭＳ Ｐゴシック" charset="0"/>
                <a:cs typeface="Arial" pitchFamily="34" charset="0"/>
                <a:hlinkClick r:id="rId7"/>
              </a:rPr>
              <a:t>www.khuranaandkhurana.com</a:t>
            </a:r>
          </a:p>
        </p:txBody>
      </p:sp>
      <p:pic>
        <p:nvPicPr>
          <p:cNvPr id="33802" name="Picture 4"/>
          <p:cNvPicPr>
            <a:picLocks noChangeAspect="1"/>
          </p:cNvPicPr>
          <p:nvPr/>
        </p:nvPicPr>
        <p:blipFill>
          <a:blip r:embed="rId8" cstate="print"/>
          <a:srcRect/>
          <a:stretch>
            <a:fillRect/>
          </a:stretch>
        </p:blipFill>
        <p:spPr bwMode="auto">
          <a:xfrm>
            <a:off x="3335338" y="990600"/>
            <a:ext cx="2608262" cy="838200"/>
          </a:xfrm>
          <a:prstGeom prst="rect">
            <a:avLst/>
          </a:prstGeom>
          <a:noFill/>
          <a:ln w="9525">
            <a:noFill/>
            <a:miter lim="800000"/>
            <a:headEnd/>
            <a:tailEnd/>
          </a:ln>
        </p:spPr>
      </p:pic>
      <p:sp>
        <p:nvSpPr>
          <p:cNvPr id="18" name="Text Box 4"/>
          <p:cNvSpPr txBox="1">
            <a:spLocks noChangeArrowheads="1"/>
          </p:cNvSpPr>
          <p:nvPr/>
        </p:nvSpPr>
        <p:spPr bwMode="auto">
          <a:xfrm>
            <a:off x="1524000" y="1828800"/>
            <a:ext cx="6019800" cy="457200"/>
          </a:xfrm>
          <a:prstGeom prst="rect">
            <a:avLst/>
          </a:prstGeom>
          <a:noFill/>
          <a:ln w="9525">
            <a:noFill/>
            <a:round/>
            <a:headEnd/>
            <a:tailEnd/>
          </a:ln>
        </p:spPr>
        <p:txBody>
          <a:bodyPr tIns="0" rIns="45720" bIns="0" anchor="b"/>
          <a:lstStyle/>
          <a:p>
            <a:pPr algn="ctr" fontAlgn="auto">
              <a:spcBef>
                <a:spcPts val="900"/>
              </a:spcBef>
              <a:spcAft>
                <a:spcPts val="0"/>
              </a:spcAft>
              <a:buClr>
                <a:srgbClr val="6EA0B0"/>
              </a:buClr>
              <a:buSzPct val="80000"/>
              <a:buFont typeface="Wingdings 2" pitchFamily="18" charset="2"/>
              <a:buNone/>
              <a:tabLst>
                <a:tab pos="0" algn="l"/>
                <a:tab pos="876300" algn="l"/>
                <a:tab pos="1790700" algn="l"/>
                <a:tab pos="2705100" algn="l"/>
                <a:tab pos="3619500" algn="l"/>
                <a:tab pos="4533900" algn="l"/>
                <a:tab pos="5448300" algn="l"/>
                <a:tab pos="6362700" algn="l"/>
                <a:tab pos="7277100" algn="l"/>
                <a:tab pos="8191500" algn="l"/>
                <a:tab pos="9105900" algn="l"/>
                <a:tab pos="10020300" algn="l"/>
              </a:tabLst>
              <a:defRPr/>
            </a:pPr>
            <a:r>
              <a:rPr lang="en-IN" sz="2000" cap="small" dirty="0">
                <a:ea typeface="DejaVu Sans"/>
              </a:rPr>
              <a:t>California . Delhi . Mumbai . Bangalore . Pune</a:t>
            </a:r>
            <a:endParaRPr lang="en-GB" sz="2000" cap="small" dirty="0">
              <a:effectLst>
                <a:outerShdw blurRad="38100" dist="38100" dir="2700000" algn="tl">
                  <a:srgbClr val="000000"/>
                </a:outerShdw>
              </a:effectLst>
              <a:ea typeface="DejaVu Sans"/>
            </a:endParaRP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40</a:t>
            </a:fld>
            <a:endParaRPr lang="en-IN"/>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spc="-10" dirty="0">
                <a:solidFill>
                  <a:schemeClr val="bg1"/>
                </a:solidFill>
                <a:cs typeface="Arial" pitchFamily="34" charset="0"/>
              </a:rPr>
              <a:t>About IIPRD</a:t>
            </a:r>
            <a:endParaRPr sz="2800"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atin typeface="Arial" pitchFamily="34" charset="0"/>
              <a:cs typeface="Arial" pitchFamily="34" charset="0"/>
            </a:endParaRPr>
          </a:p>
        </p:txBody>
      </p:sp>
      <p:pic>
        <p:nvPicPr>
          <p:cNvPr id="34822"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Footer Placeholder 13"/>
          <p:cNvSpPr>
            <a:spLocks noGrp="1"/>
          </p:cNvSpPr>
          <p:nvPr>
            <p:ph type="ftr" sz="quarter" idx="10"/>
          </p:nvPr>
        </p:nvSpPr>
        <p:spPr>
          <a:xfrm>
            <a:off x="1371600" y="6400800"/>
            <a:ext cx="7772400" cy="457200"/>
          </a:xfrm>
        </p:spPr>
        <p:txBody>
          <a:bodyPr/>
          <a:lstStyle/>
          <a:p>
            <a:pPr algn="l">
              <a:defRPr/>
            </a:pPr>
            <a:r>
              <a:rPr lang="en-IN" sz="800" dirty="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r>
              <a:rPr lang="en-US" sz="800" dirty="0"/>
              <a:t>Office- E-13, UPSIDC, Site-IV, Kasna Road, Greater Noida, National Capital Region - 201308, India ,Phone: +91.120.2342010, 3104849, Fax: 2342011, Website: </a:t>
            </a:r>
            <a:r>
              <a:rPr lang="en-US" sz="800" dirty="0">
                <a:hlinkClick r:id="rId4"/>
              </a:rPr>
              <a:t>www.iiprd.com</a:t>
            </a:r>
            <a:r>
              <a:rPr lang="en-US" sz="800" dirty="0"/>
              <a:t>, Email: iiprd@iiprd.com</a:t>
            </a:r>
          </a:p>
        </p:txBody>
      </p:sp>
      <p:sp>
        <p:nvSpPr>
          <p:cNvPr id="34825" name="TextBox 14"/>
          <p:cNvSpPr txBox="1">
            <a:spLocks noChangeArrowheads="1"/>
          </p:cNvSpPr>
          <p:nvPr/>
        </p:nvSpPr>
        <p:spPr bwMode="auto">
          <a:xfrm>
            <a:off x="533400" y="1295400"/>
            <a:ext cx="7924800" cy="1754188"/>
          </a:xfrm>
          <a:prstGeom prst="rect">
            <a:avLst/>
          </a:prstGeom>
          <a:noFill/>
          <a:ln w="9525">
            <a:noFill/>
            <a:miter lim="800000"/>
            <a:headEnd/>
            <a:tailEnd/>
          </a:ln>
        </p:spPr>
        <p:txBody>
          <a:bodyPr>
            <a:spAutoFit/>
          </a:bodyPr>
          <a:lstStyle/>
          <a:p>
            <a:pPr algn="just"/>
            <a:r>
              <a:rPr lang="en-US">
                <a:solidFill>
                  <a:srgbClr val="4D4D4D"/>
                </a:solidFill>
              </a:rPr>
              <a:t>IIPRD is a premier Intellectual Property Consulting and Commercialization/Licensing Firm with a diversified business practice providing services in the domain of Commercialization, Valuation, Licensing, Transfer of Technology and Due-Diligence of Intellectual Property Assets along with providing complete IP and Patent Analytics and Litigation Support Services to International Corporate and Global IP Law Firms.</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41</a:t>
            </a:fld>
            <a:endParaRPr lang="en-IN"/>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9753600" cy="436562"/>
          </a:xfrm>
        </p:spPr>
        <p:txBody>
          <a:bodyPr/>
          <a:lstStyle/>
          <a:p>
            <a:r>
              <a:rPr lang="en-IN" sz="2800" b="1" dirty="0" smtClean="0">
                <a:solidFill>
                  <a:schemeClr val="bg1"/>
                </a:solidFill>
              </a:rPr>
              <a:t>Annual Global Electric Vehicle Sales</a:t>
            </a:r>
            <a:endParaRPr lang="en-US" sz="2800" b="1" dirty="0">
              <a:solidFill>
                <a:schemeClr val="bg1"/>
              </a:solidFill>
            </a:endParaRPr>
          </a:p>
        </p:txBody>
      </p:sp>
      <p:sp>
        <p:nvSpPr>
          <p:cNvPr id="7171" name="Text Placeholder 2"/>
          <p:cNvSpPr>
            <a:spLocks noGrp="1"/>
          </p:cNvSpPr>
          <p:nvPr>
            <p:ph type="body" idx="1"/>
          </p:nvPr>
        </p:nvSpPr>
        <p:spPr>
          <a:xfrm>
            <a:off x="381000" y="1676400"/>
            <a:ext cx="8429625" cy="184666"/>
          </a:xfrm>
          <a:noFill/>
          <a:ln w="9525">
            <a:noFill/>
            <a:miter lim="800000"/>
            <a:headEnd/>
            <a:tailEnd/>
          </a:ln>
        </p:spPr>
        <p:txBody>
          <a:bodyPr wrap="square">
            <a:spAutoFit/>
          </a:bodyPr>
          <a:lstStyle/>
          <a:p>
            <a:pPr algn="just">
              <a:spcBef>
                <a:spcPct val="0"/>
              </a:spcBef>
              <a:buFontTx/>
              <a:buNone/>
            </a:pPr>
            <a:r>
              <a:rPr lang="en-IN" sz="1200" kern="1200" dirty="0" smtClean="0">
                <a:latin typeface="+mj-lt"/>
                <a:ea typeface="+mn-ea"/>
                <a:cs typeface="Arial" pitchFamily="34" charset="0"/>
              </a:rPr>
              <a:t> </a:t>
            </a:r>
          </a:p>
        </p:txBody>
      </p:sp>
      <p:sp>
        <p:nvSpPr>
          <p:cNvPr id="4" name="Footer Placeholder 3"/>
          <p:cNvSpPr>
            <a:spLocks noGrp="1"/>
          </p:cNvSpPr>
          <p:nvPr>
            <p:ph type="ftr" sz="quarter" idx="10"/>
          </p:nvPr>
        </p:nvSpPr>
        <p:spPr>
          <a:xfrm>
            <a:off x="1295400" y="6515100"/>
            <a:ext cx="7086599"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IN" sz="800" dirty="0">
              <a:solidFill>
                <a:schemeClr val="tx1"/>
              </a:solidFill>
              <a:latin typeface="Arial" pitchFamily="34" charset="0"/>
              <a:cs typeface="Arial" pitchFamily="34" charset="0"/>
            </a:endParaRPr>
          </a:p>
        </p:txBody>
      </p:sp>
      <p:pic>
        <p:nvPicPr>
          <p:cNvPr id="45"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54" name="Slide Number Placeholder 53"/>
          <p:cNvSpPr>
            <a:spLocks noGrp="1"/>
          </p:cNvSpPr>
          <p:nvPr>
            <p:ph type="sldNum" sz="quarter" idx="12"/>
          </p:nvPr>
        </p:nvSpPr>
        <p:spPr/>
        <p:txBody>
          <a:bodyPr/>
          <a:lstStyle/>
          <a:p>
            <a:pPr>
              <a:defRPr/>
            </a:pPr>
            <a:fld id="{46318E3D-C770-4D91-B40E-7E88DA3097BF}" type="slidenum">
              <a:rPr lang="en-IN" smtClean="0"/>
              <a:pPr>
                <a:defRPr/>
              </a:pPr>
              <a:t>5</a:t>
            </a:fld>
            <a:endParaRPr lang="en-IN"/>
          </a:p>
        </p:txBody>
      </p:sp>
      <p:sp>
        <p:nvSpPr>
          <p:cNvPr id="57" name="TextBox 56"/>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pic>
        <p:nvPicPr>
          <p:cNvPr id="56" name="Picture 55"/>
          <p:cNvPicPr/>
          <p:nvPr/>
        </p:nvPicPr>
        <p:blipFill>
          <a:blip r:embed="rId4" cstate="print"/>
          <a:srcRect/>
          <a:stretch>
            <a:fillRect/>
          </a:stretch>
        </p:blipFill>
        <p:spPr bwMode="auto">
          <a:xfrm>
            <a:off x="762000" y="1066800"/>
            <a:ext cx="7543800" cy="4038600"/>
          </a:xfrm>
          <a:prstGeom prst="rect">
            <a:avLst/>
          </a:prstGeom>
          <a:noFill/>
          <a:ln w="9525">
            <a:noFill/>
            <a:miter lim="800000"/>
            <a:headEnd/>
            <a:tailEnd/>
          </a:ln>
        </p:spPr>
      </p:pic>
      <p:sp>
        <p:nvSpPr>
          <p:cNvPr id="63" name="Rounded Rectangle 62"/>
          <p:cNvSpPr/>
          <p:nvPr/>
        </p:nvSpPr>
        <p:spPr bwMode="auto">
          <a:xfrm>
            <a:off x="381000" y="50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65" name="TextBox 12"/>
          <p:cNvSpPr txBox="1">
            <a:spLocks noChangeArrowheads="1"/>
          </p:cNvSpPr>
          <p:nvPr/>
        </p:nvSpPr>
        <p:spPr bwMode="auto">
          <a:xfrm>
            <a:off x="381000" y="5334000"/>
            <a:ext cx="8229600" cy="646331"/>
          </a:xfrm>
          <a:prstGeom prst="rect">
            <a:avLst/>
          </a:prstGeom>
          <a:noFill/>
          <a:ln w="9525">
            <a:solidFill>
              <a:schemeClr val="accent1">
                <a:shade val="50000"/>
              </a:schemeClr>
            </a:solidFill>
            <a:miter lim="800000"/>
            <a:headEnd/>
            <a:tailEnd/>
          </a:ln>
        </p:spPr>
        <p:txBody>
          <a:bodyPr wrap="square">
            <a:spAutoFit/>
          </a:bodyPr>
          <a:lstStyle/>
          <a:p>
            <a:r>
              <a:rPr lang="en-IN" sz="1200" dirty="0" smtClean="0">
                <a:solidFill>
                  <a:srgbClr val="4D4D4D"/>
                </a:solidFill>
              </a:rPr>
              <a:t>The graph shows annual sales of electric vehicles since 2009 across four major consumer markets and for the rest of the world. As it can be observed from the graph, </a:t>
            </a:r>
            <a:r>
              <a:rPr lang="en-IN" sz="1200" dirty="0" smtClean="0">
                <a:solidFill>
                  <a:srgbClr val="4D4D4D"/>
                </a:solidFill>
              </a:rPr>
              <a:t>sales </a:t>
            </a:r>
            <a:r>
              <a:rPr lang="en-IN" sz="1200" dirty="0" smtClean="0">
                <a:solidFill>
                  <a:srgbClr val="4D4D4D"/>
                </a:solidFill>
              </a:rPr>
              <a:t>volume </a:t>
            </a:r>
            <a:r>
              <a:rPr lang="en-IN" sz="1200" dirty="0" smtClean="0">
                <a:solidFill>
                  <a:srgbClr val="4D4D4D"/>
                </a:solidFill>
              </a:rPr>
              <a:t>has increased </a:t>
            </a:r>
            <a:r>
              <a:rPr lang="en-IN" sz="1200" dirty="0" smtClean="0">
                <a:solidFill>
                  <a:srgbClr val="4D4D4D"/>
                </a:solidFill>
              </a:rPr>
              <a:t>considerably in the four major consumer markets with about 300,000 electric vehicles sold just in the year 2014.</a:t>
            </a:r>
            <a:endParaRPr lang="en-IN" sz="1200" dirty="0">
              <a:solidFill>
                <a:srgbClr val="4D4D4D"/>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9753600" cy="436562"/>
          </a:xfrm>
        </p:spPr>
        <p:txBody>
          <a:bodyPr/>
          <a:lstStyle/>
          <a:p>
            <a:r>
              <a:rPr lang="en-IN" sz="2800" b="1" dirty="0" smtClean="0">
                <a:solidFill>
                  <a:schemeClr val="bg1"/>
                </a:solidFill>
              </a:rPr>
              <a:t>Top Electric Vehicle Manufacturers</a:t>
            </a:r>
            <a:endParaRPr lang="en-US" sz="2800" b="1" dirty="0">
              <a:solidFill>
                <a:schemeClr val="bg1"/>
              </a:solidFill>
            </a:endParaRPr>
          </a:p>
        </p:txBody>
      </p:sp>
      <p:sp>
        <p:nvSpPr>
          <p:cNvPr id="7171" name="Text Placeholder 2"/>
          <p:cNvSpPr>
            <a:spLocks noGrp="1"/>
          </p:cNvSpPr>
          <p:nvPr>
            <p:ph type="body" idx="1"/>
          </p:nvPr>
        </p:nvSpPr>
        <p:spPr>
          <a:xfrm>
            <a:off x="381000" y="1676400"/>
            <a:ext cx="8429625" cy="184666"/>
          </a:xfrm>
          <a:noFill/>
          <a:ln w="9525">
            <a:noFill/>
            <a:miter lim="800000"/>
            <a:headEnd/>
            <a:tailEnd/>
          </a:ln>
        </p:spPr>
        <p:txBody>
          <a:bodyPr wrap="square">
            <a:spAutoFit/>
          </a:bodyPr>
          <a:lstStyle/>
          <a:p>
            <a:pPr algn="just">
              <a:spcBef>
                <a:spcPct val="0"/>
              </a:spcBef>
              <a:buFontTx/>
              <a:buNone/>
            </a:pPr>
            <a:r>
              <a:rPr lang="en-IN" sz="1200" kern="1200" dirty="0" smtClean="0">
                <a:latin typeface="+mj-lt"/>
                <a:ea typeface="+mn-ea"/>
                <a:cs typeface="Arial" pitchFamily="34" charset="0"/>
              </a:rPr>
              <a:t> </a:t>
            </a:r>
          </a:p>
        </p:txBody>
      </p:sp>
      <p:sp>
        <p:nvSpPr>
          <p:cNvPr id="4" name="Footer Placeholder 3"/>
          <p:cNvSpPr>
            <a:spLocks noGrp="1"/>
          </p:cNvSpPr>
          <p:nvPr>
            <p:ph type="ftr" sz="quarter" idx="10"/>
          </p:nvPr>
        </p:nvSpPr>
        <p:spPr>
          <a:xfrm>
            <a:off x="1295400" y="6515100"/>
            <a:ext cx="7086599" cy="342900"/>
          </a:xfrm>
        </p:spPr>
        <p:txBody>
          <a:bodyPr/>
          <a:lstStyle/>
          <a:p>
            <a:pPr>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IN" sz="800" dirty="0">
              <a:solidFill>
                <a:schemeClr val="tx1"/>
              </a:solidFill>
              <a:latin typeface="Arial" pitchFamily="34" charset="0"/>
              <a:cs typeface="Arial" pitchFamily="34" charset="0"/>
            </a:endParaRPr>
          </a:p>
        </p:txBody>
      </p:sp>
      <p:pic>
        <p:nvPicPr>
          <p:cNvPr id="45"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54" name="Slide Number Placeholder 53"/>
          <p:cNvSpPr>
            <a:spLocks noGrp="1"/>
          </p:cNvSpPr>
          <p:nvPr>
            <p:ph type="sldNum" sz="quarter" idx="12"/>
          </p:nvPr>
        </p:nvSpPr>
        <p:spPr/>
        <p:txBody>
          <a:bodyPr/>
          <a:lstStyle/>
          <a:p>
            <a:pPr>
              <a:defRPr/>
            </a:pPr>
            <a:fld id="{46318E3D-C770-4D91-B40E-7E88DA3097BF}" type="slidenum">
              <a:rPr lang="en-IN" smtClean="0"/>
              <a:pPr>
                <a:defRPr/>
              </a:pPr>
              <a:t>6</a:t>
            </a:fld>
            <a:endParaRPr lang="en-IN"/>
          </a:p>
        </p:txBody>
      </p:sp>
      <p:sp>
        <p:nvSpPr>
          <p:cNvPr id="57" name="TextBox 56"/>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3" action="ppaction://hlinksldjump"/>
              </a:rPr>
              <a:t>Appendix 1</a:t>
            </a:r>
            <a:endParaRPr lang="en-IN" sz="900" dirty="0"/>
          </a:p>
        </p:txBody>
      </p:sp>
      <p:grpSp>
        <p:nvGrpSpPr>
          <p:cNvPr id="12" name="Group 11"/>
          <p:cNvGrpSpPr/>
          <p:nvPr/>
        </p:nvGrpSpPr>
        <p:grpSpPr>
          <a:xfrm>
            <a:off x="228600" y="5410200"/>
            <a:ext cx="8229600" cy="766465"/>
            <a:chOff x="228600" y="5177135"/>
            <a:chExt cx="8229600" cy="766465"/>
          </a:xfrm>
        </p:grpSpPr>
        <p:sp>
          <p:nvSpPr>
            <p:cNvPr id="63" name="Rounded Rectangle 62"/>
            <p:cNvSpPr/>
            <p:nvPr/>
          </p:nvSpPr>
          <p:spPr bwMode="auto">
            <a:xfrm>
              <a:off x="228600" y="5177135"/>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65" name="TextBox 12"/>
            <p:cNvSpPr txBox="1">
              <a:spLocks noChangeArrowheads="1"/>
            </p:cNvSpPr>
            <p:nvPr/>
          </p:nvSpPr>
          <p:spPr bwMode="auto">
            <a:xfrm>
              <a:off x="228600" y="5481935"/>
              <a:ext cx="8229600" cy="461665"/>
            </a:xfrm>
            <a:prstGeom prst="rect">
              <a:avLst/>
            </a:prstGeom>
            <a:noFill/>
            <a:ln w="9525">
              <a:solidFill>
                <a:schemeClr val="accent1">
                  <a:shade val="50000"/>
                </a:schemeClr>
              </a:solidFill>
              <a:miter lim="800000"/>
              <a:headEnd/>
              <a:tailEnd/>
            </a:ln>
          </p:spPr>
          <p:txBody>
            <a:bodyPr wrap="square">
              <a:spAutoFit/>
            </a:bodyPr>
            <a:lstStyle/>
            <a:p>
              <a:r>
                <a:rPr lang="en-IN" sz="1200" dirty="0" smtClean="0">
                  <a:solidFill>
                    <a:srgbClr val="4D4D4D"/>
                  </a:solidFill>
                </a:rPr>
                <a:t>The graph shows the top 15 electric vehicle manufacturers for the year 2014. As </a:t>
              </a:r>
              <a:r>
                <a:rPr lang="en-IN" sz="1200" dirty="0" smtClean="0">
                  <a:solidFill>
                    <a:srgbClr val="4D4D4D"/>
                  </a:solidFill>
                </a:rPr>
                <a:t>is evident </a:t>
              </a:r>
              <a:r>
                <a:rPr lang="en-IN" sz="1200" dirty="0" smtClean="0">
                  <a:solidFill>
                    <a:srgbClr val="4D4D4D"/>
                  </a:solidFill>
                </a:rPr>
                <a:t>from the graph, Renault-Nissan occupied the first place, followed by Mutsubishi, Tesla, </a:t>
              </a:r>
              <a:r>
                <a:rPr lang="en-IN" sz="1200" dirty="0" smtClean="0">
                  <a:solidFill>
                    <a:srgbClr val="4D4D4D"/>
                  </a:solidFill>
                </a:rPr>
                <a:t>GM, </a:t>
              </a:r>
              <a:r>
                <a:rPr lang="en-IN" sz="1200" dirty="0" smtClean="0">
                  <a:solidFill>
                    <a:srgbClr val="4D4D4D"/>
                  </a:solidFill>
                </a:rPr>
                <a:t>and Ford.</a:t>
              </a:r>
              <a:endParaRPr lang="en-IN" sz="1200" dirty="0">
                <a:solidFill>
                  <a:srgbClr val="4D4D4D"/>
                </a:solidFill>
              </a:endParaRPr>
            </a:p>
          </p:txBody>
        </p:sp>
      </p:grpSp>
      <p:pic>
        <p:nvPicPr>
          <p:cNvPr id="11" name="Picture 10"/>
          <p:cNvPicPr/>
          <p:nvPr/>
        </p:nvPicPr>
        <p:blipFill>
          <a:blip r:embed="rId4" cstate="print"/>
          <a:srcRect/>
          <a:stretch>
            <a:fillRect/>
          </a:stretch>
        </p:blipFill>
        <p:spPr bwMode="auto">
          <a:xfrm>
            <a:off x="1371600" y="928688"/>
            <a:ext cx="6400800" cy="4786312"/>
          </a:xfrm>
          <a:prstGeom prst="rect">
            <a:avLst/>
          </a:prstGeom>
          <a:noFill/>
          <a:ln w="9525">
            <a:noFill/>
            <a:miter lim="800000"/>
            <a:headEnd/>
            <a:tailEnd/>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Renault-Nissan – Market Leader in BOZEV</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149"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3"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6151" name="Rectangle 14"/>
          <p:cNvSpPr>
            <a:spLocks noChangeArrowheads="1"/>
          </p:cNvSpPr>
          <p:nvPr/>
        </p:nvSpPr>
        <p:spPr bwMode="auto">
          <a:xfrm>
            <a:off x="228600" y="990601"/>
            <a:ext cx="8686800" cy="5245024"/>
          </a:xfrm>
          <a:prstGeom prst="rect">
            <a:avLst/>
          </a:prstGeom>
          <a:noFill/>
          <a:ln w="9525">
            <a:noFill/>
            <a:miter lim="800000"/>
            <a:headEnd/>
            <a:tailEnd/>
          </a:ln>
        </p:spPr>
        <p:txBody>
          <a:bodyPr wrap="square">
            <a:spAutoFit/>
          </a:bodyPr>
          <a:lstStyle/>
          <a:p>
            <a:pPr algn="just">
              <a:lnSpc>
                <a:spcPct val="150000"/>
              </a:lnSpc>
              <a:buFont typeface="Arial" pitchFamily="34" charset="0"/>
              <a:buChar char="•"/>
            </a:pPr>
            <a:r>
              <a:rPr lang="en-IN" sz="1400" dirty="0" smtClean="0"/>
              <a:t> Renault</a:t>
            </a:r>
            <a:r>
              <a:rPr lang="en-IN" sz="1400" dirty="0" smtClean="0"/>
              <a:t>-</a:t>
            </a:r>
            <a:r>
              <a:rPr lang="en-IN" sz="1400" dirty="0" smtClean="0"/>
              <a:t>Nissan</a:t>
            </a:r>
            <a:r>
              <a:rPr lang="en-US" sz="1400" dirty="0" smtClean="0">
                <a:solidFill>
                  <a:srgbClr val="FF0000"/>
                </a:solidFill>
              </a:rPr>
              <a:t> </a:t>
            </a:r>
            <a:r>
              <a:rPr lang="en-US" sz="1400" dirty="0" smtClean="0"/>
              <a:t>has </a:t>
            </a:r>
            <a:r>
              <a:rPr lang="en-US" sz="1400" dirty="0" smtClean="0"/>
              <a:t>developed </a:t>
            </a:r>
            <a:r>
              <a:rPr lang="en-US" sz="1400" dirty="0" smtClean="0"/>
              <a:t>and patented many technologies pertaining to </a:t>
            </a:r>
            <a:r>
              <a:rPr lang="en-US" sz="1400" dirty="0" smtClean="0"/>
              <a:t>BOZEV </a:t>
            </a:r>
            <a:r>
              <a:rPr lang="en-US" sz="1400" dirty="0" smtClean="0"/>
              <a:t>aimed </a:t>
            </a:r>
            <a:r>
              <a:rPr lang="en-US" sz="1400" dirty="0"/>
              <a:t>at manufacturing </a:t>
            </a:r>
            <a:r>
              <a:rPr lang="en-US" sz="1400" dirty="0" smtClean="0"/>
              <a:t>zero emission vehicles. </a:t>
            </a:r>
            <a:r>
              <a:rPr lang="en-IN" sz="1400" dirty="0" smtClean="0"/>
              <a:t>Renault-Nissan was the worldwide market leader in </a:t>
            </a:r>
            <a:r>
              <a:rPr lang="en-IN" sz="1400" dirty="0" smtClean="0"/>
              <a:t>2014 </a:t>
            </a:r>
            <a:r>
              <a:rPr lang="en-IN" sz="1400" dirty="0" smtClean="0"/>
              <a:t>in terms of sales of electric vehicles.</a:t>
            </a:r>
          </a:p>
          <a:p>
            <a:pPr algn="just">
              <a:lnSpc>
                <a:spcPct val="150000"/>
              </a:lnSpc>
              <a:buFont typeface="Arial" pitchFamily="34" charset="0"/>
              <a:buChar char="•"/>
            </a:pPr>
            <a:endParaRPr lang="en-US" sz="1400" dirty="0"/>
          </a:p>
          <a:p>
            <a:pPr lvl="0" algn="just">
              <a:lnSpc>
                <a:spcPct val="150000"/>
              </a:lnSpc>
              <a:buFont typeface="Arial" pitchFamily="34" charset="0"/>
              <a:buChar char="•"/>
            </a:pPr>
            <a:r>
              <a:rPr lang="en-US" sz="1400" dirty="0" smtClean="0"/>
              <a:t>   In </a:t>
            </a:r>
            <a:r>
              <a:rPr lang="en-US" sz="1400" dirty="0"/>
              <a:t>2014, </a:t>
            </a:r>
            <a:r>
              <a:rPr lang="en-IN" sz="1400" dirty="0" smtClean="0"/>
              <a:t>in terms </a:t>
            </a:r>
            <a:r>
              <a:rPr lang="en-IN" sz="1400" dirty="0" smtClean="0"/>
              <a:t>of percentage, Renault-Nissan sold 26% of the total electric vehicles, sold worldwide,     </a:t>
            </a:r>
            <a:r>
              <a:rPr lang="en-IN" sz="1400" dirty="0" smtClean="0"/>
              <a:t>which </a:t>
            </a:r>
            <a:r>
              <a:rPr lang="en-IN" sz="1400" dirty="0" smtClean="0"/>
              <a:t>was more than twice the </a:t>
            </a:r>
            <a:r>
              <a:rPr lang="en-IN" sz="1400" dirty="0" smtClean="0"/>
              <a:t>numebr of electric </a:t>
            </a:r>
            <a:r>
              <a:rPr lang="en-IN" sz="1400" dirty="0" smtClean="0"/>
              <a:t>vehicles sold by Mitsubishi.</a:t>
            </a:r>
          </a:p>
          <a:p>
            <a:pPr algn="just">
              <a:lnSpc>
                <a:spcPct val="150000"/>
              </a:lnSpc>
            </a:pPr>
            <a:endParaRPr lang="en-US" sz="1400" dirty="0"/>
          </a:p>
          <a:p>
            <a:pPr lvl="0" algn="just">
              <a:lnSpc>
                <a:spcPct val="150000"/>
              </a:lnSpc>
              <a:buFont typeface="Arial" pitchFamily="34" charset="0"/>
              <a:buChar char="•"/>
            </a:pPr>
            <a:r>
              <a:rPr lang="en-IN" sz="1400" dirty="0" smtClean="0"/>
              <a:t> </a:t>
            </a:r>
            <a:r>
              <a:rPr lang="en-IN" sz="1400" dirty="0" smtClean="0"/>
              <a:t>   Top </a:t>
            </a:r>
            <a:r>
              <a:rPr lang="en-IN" sz="1400" dirty="0" smtClean="0"/>
              <a:t>electric vehicle models from Renault-Nissan included Nissan Leaf, Renault Zoe, Renault Kangoo ZE</a:t>
            </a:r>
            <a:r>
              <a:rPr lang="en-IN" sz="1400" dirty="0" smtClean="0"/>
              <a:t>, and Renault </a:t>
            </a:r>
            <a:r>
              <a:rPr lang="en-IN" sz="1400" dirty="0" smtClean="0"/>
              <a:t>Twizy.</a:t>
            </a:r>
          </a:p>
          <a:p>
            <a:pPr algn="just">
              <a:lnSpc>
                <a:spcPct val="150000"/>
              </a:lnSpc>
            </a:pPr>
            <a:endParaRPr lang="en-US" sz="1400" dirty="0"/>
          </a:p>
          <a:p>
            <a:pPr lvl="0" algn="just">
              <a:lnSpc>
                <a:spcPct val="150000"/>
              </a:lnSpc>
              <a:buFont typeface="Arial" pitchFamily="34" charset="0"/>
              <a:buChar char="•"/>
            </a:pPr>
            <a:r>
              <a:rPr lang="en-IN" sz="1400" dirty="0" smtClean="0"/>
              <a:t> </a:t>
            </a:r>
            <a:r>
              <a:rPr lang="en-IN" sz="1400" dirty="0" smtClean="0"/>
              <a:t>    Nissan </a:t>
            </a:r>
            <a:r>
              <a:rPr lang="en-IN" sz="1400" dirty="0" smtClean="0"/>
              <a:t>Leaf sold 50 units in 2010, 22144 units in 2011, 26973 units in 2012, 47716 units in 2013, 61507    </a:t>
            </a:r>
          </a:p>
          <a:p>
            <a:pPr lvl="0" algn="just">
              <a:lnSpc>
                <a:spcPct val="150000"/>
              </a:lnSpc>
            </a:pPr>
            <a:r>
              <a:rPr lang="en-IN" sz="1400" dirty="0" smtClean="0"/>
              <a:t>units </a:t>
            </a:r>
            <a:r>
              <a:rPr lang="en-IN" sz="1400" dirty="0" smtClean="0"/>
              <a:t>in 2014, showing significant rise in number of electric vehicles sold </a:t>
            </a:r>
            <a:r>
              <a:rPr lang="en-IN" sz="1400" dirty="0" smtClean="0"/>
              <a:t>annually</a:t>
            </a:r>
            <a:r>
              <a:rPr lang="en-IN" sz="1400" dirty="0" smtClean="0"/>
              <a:t>.</a:t>
            </a:r>
          </a:p>
          <a:p>
            <a:pPr lvl="0" algn="just">
              <a:lnSpc>
                <a:spcPct val="150000"/>
              </a:lnSpc>
            </a:pPr>
            <a:endParaRPr lang="en-IN" sz="1400" dirty="0" smtClean="0"/>
          </a:p>
          <a:p>
            <a:pPr lvl="0" algn="just">
              <a:lnSpc>
                <a:spcPct val="150000"/>
              </a:lnSpc>
              <a:buFont typeface="Arial" pitchFamily="34" charset="0"/>
              <a:buChar char="•"/>
            </a:pPr>
            <a:r>
              <a:rPr lang="en-IN" sz="1400" dirty="0" smtClean="0"/>
              <a:t> </a:t>
            </a:r>
            <a:r>
              <a:rPr lang="en-IN" sz="1400" dirty="0" smtClean="0"/>
              <a:t>    Nissan </a:t>
            </a:r>
            <a:r>
              <a:rPr lang="en-IN" sz="1400" dirty="0" smtClean="0"/>
              <a:t>Leaf is available in 46 countries. Presently, a Nissan Leaf fully charged 24 kWh battery lasts 135 </a:t>
            </a:r>
          </a:p>
          <a:p>
            <a:pPr lvl="0" algn="just">
              <a:lnSpc>
                <a:spcPct val="150000"/>
              </a:lnSpc>
            </a:pPr>
            <a:r>
              <a:rPr lang="en-IN" sz="1400" dirty="0" smtClean="0"/>
              <a:t>km</a:t>
            </a:r>
            <a:r>
              <a:rPr lang="en-IN" sz="1400" dirty="0" smtClean="0"/>
              <a:t>. By 2016, a Nissan Leaf fully charged 30 kWh (planned) battery is expected to last 172 km and the  </a:t>
            </a:r>
            <a:r>
              <a:rPr lang="en-IN" sz="1400" dirty="0" smtClean="0"/>
              <a:t>normal </a:t>
            </a:r>
            <a:r>
              <a:rPr lang="en-IN" sz="1400" dirty="0" smtClean="0"/>
              <a:t>life of the battery pack is expected to be 10 years.</a:t>
            </a:r>
            <a:endParaRPr lang="en-IN" sz="1400" dirty="0"/>
          </a:p>
        </p:txBody>
      </p:sp>
      <p:sp>
        <p:nvSpPr>
          <p:cNvPr id="12" name="Slide Number Placeholder 11"/>
          <p:cNvSpPr>
            <a:spLocks noGrp="1"/>
          </p:cNvSpPr>
          <p:nvPr>
            <p:ph type="sldNum" sz="quarter" idx="12"/>
          </p:nvPr>
        </p:nvSpPr>
        <p:spPr/>
        <p:txBody>
          <a:bodyPr/>
          <a:lstStyle/>
          <a:p>
            <a:pPr>
              <a:defRPr/>
            </a:pPr>
            <a:fld id="{46318E3D-C770-4D91-B40E-7E88DA3097BF}" type="slidenum">
              <a:rPr lang="en-IN" smtClean="0"/>
              <a:pPr>
                <a:defRPr/>
              </a:pPr>
              <a:t>7</a:t>
            </a:fld>
            <a:endParaRPr lang="en-IN"/>
          </a:p>
        </p:txBody>
      </p:sp>
      <p:sp>
        <p:nvSpPr>
          <p:cNvPr id="9" name="TextBox 8"/>
          <p:cNvSpPr txBox="1"/>
          <p:nvPr/>
        </p:nvSpPr>
        <p:spPr>
          <a:xfrm>
            <a:off x="5867400" y="6246168"/>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Objective of Landscape Study</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3"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Rectangle 11"/>
          <p:cNvSpPr/>
          <p:nvPr/>
        </p:nvSpPr>
        <p:spPr>
          <a:xfrm>
            <a:off x="381000" y="997558"/>
            <a:ext cx="8153400" cy="3955442"/>
          </a:xfrm>
          <a:prstGeom prst="rect">
            <a:avLst/>
          </a:prstGeom>
        </p:spPr>
        <p:txBody>
          <a:bodyPr>
            <a:spAutoFit/>
          </a:bodyPr>
          <a:lstStyle/>
          <a:p>
            <a:pPr marL="342900" indent="-342900" algn="just" fontAlgn="auto">
              <a:lnSpc>
                <a:spcPct val="200000"/>
              </a:lnSpc>
              <a:spcBef>
                <a:spcPts val="0"/>
              </a:spcBef>
              <a:spcAft>
                <a:spcPts val="0"/>
              </a:spcAft>
              <a:buClr>
                <a:prstClr val="black"/>
              </a:buClr>
              <a:buSzPct val="150000"/>
              <a:buFont typeface="Arial" pitchFamily="34" charset="0"/>
              <a:buChar char="•"/>
              <a:defRPr/>
            </a:pPr>
            <a:r>
              <a:rPr lang="en-US" sz="1600" dirty="0" smtClean="0"/>
              <a:t>To understand major technologies </a:t>
            </a:r>
            <a:r>
              <a:rPr lang="en-US" sz="1600" dirty="0" smtClean="0"/>
              <a:t>pertaining </a:t>
            </a:r>
            <a:r>
              <a:rPr lang="en-US" sz="1600" dirty="0" smtClean="0"/>
              <a:t>to BOZEV and providing overview for the same.</a:t>
            </a:r>
            <a:endParaRPr lang="en-US" sz="1600" dirty="0"/>
          </a:p>
          <a:p>
            <a:pPr marL="285750" indent="-285750" algn="just" fontAlgn="auto">
              <a:lnSpc>
                <a:spcPct val="200000"/>
              </a:lnSpc>
              <a:spcBef>
                <a:spcPts val="0"/>
              </a:spcBef>
              <a:spcAft>
                <a:spcPts val="0"/>
              </a:spcAft>
              <a:buClr>
                <a:prstClr val="black"/>
              </a:buClr>
              <a:buSzPct val="150000"/>
              <a:buFont typeface="Arial" pitchFamily="34" charset="0"/>
              <a:buChar char="•"/>
              <a:defRPr/>
            </a:pPr>
            <a:r>
              <a:rPr lang="en-US" sz="1600" dirty="0" smtClean="0"/>
              <a:t>To conduct </a:t>
            </a:r>
            <a:r>
              <a:rPr lang="en-US" sz="1600" dirty="0" smtClean="0"/>
              <a:t>trend </a:t>
            </a:r>
            <a:r>
              <a:rPr lang="en-US" sz="1600" dirty="0" smtClean="0"/>
              <a:t>analysis for patent application filing, publication, </a:t>
            </a:r>
            <a:r>
              <a:rPr lang="en-US" sz="1600" dirty="0" smtClean="0"/>
              <a:t>top </a:t>
            </a:r>
            <a:r>
              <a:rPr lang="en-US" sz="1600" dirty="0" smtClean="0"/>
              <a:t>assignee, </a:t>
            </a:r>
            <a:r>
              <a:rPr lang="en-US" sz="1600" dirty="0" smtClean="0"/>
              <a:t>top Inventors</a:t>
            </a:r>
            <a:r>
              <a:rPr lang="en-US" sz="1600" dirty="0" smtClean="0"/>
              <a:t>, Patent Classifications (IPC), Geographical origin of Innovation etc.</a:t>
            </a:r>
            <a:endParaRPr lang="en-US" sz="1600" dirty="0"/>
          </a:p>
          <a:p>
            <a:pPr marL="285750" indent="-285750" algn="just" fontAlgn="auto">
              <a:lnSpc>
                <a:spcPct val="200000"/>
              </a:lnSpc>
              <a:spcBef>
                <a:spcPts val="0"/>
              </a:spcBef>
              <a:spcAft>
                <a:spcPts val="0"/>
              </a:spcAft>
              <a:buClr>
                <a:prstClr val="black"/>
              </a:buClr>
              <a:buSzPct val="150000"/>
              <a:buFont typeface="Arial" pitchFamily="34" charset="0"/>
              <a:buChar char="•"/>
              <a:defRPr/>
            </a:pPr>
            <a:r>
              <a:rPr lang="en-US" sz="1600" kern="0" dirty="0" smtClean="0"/>
              <a:t>To conduct </a:t>
            </a:r>
            <a:r>
              <a:rPr lang="en-US" sz="1600" kern="0" dirty="0"/>
              <a:t>Patent Portfolio </a:t>
            </a:r>
            <a:r>
              <a:rPr lang="en-US" sz="1600" kern="0" dirty="0" smtClean="0"/>
              <a:t>Analysis including technological dissection of patent portfolio, analysis of key granted patents and recent applications assigned to selected or key assignee/competitors.</a:t>
            </a:r>
            <a:endParaRPr lang="en-US" sz="1600" kern="0" dirty="0"/>
          </a:p>
          <a:p>
            <a:pPr marL="285750" indent="-285750" algn="just" fontAlgn="auto">
              <a:lnSpc>
                <a:spcPct val="200000"/>
              </a:lnSpc>
              <a:spcBef>
                <a:spcPts val="0"/>
              </a:spcBef>
              <a:spcAft>
                <a:spcPts val="0"/>
              </a:spcAft>
              <a:buClr>
                <a:prstClr val="black"/>
              </a:buClr>
              <a:buSzPct val="150000"/>
              <a:buFont typeface="Arial" pitchFamily="34" charset="0"/>
              <a:buChar char="•"/>
              <a:defRPr/>
            </a:pPr>
            <a:r>
              <a:rPr lang="en-US" sz="1600" kern="0" dirty="0" smtClean="0"/>
              <a:t>To provide insights based on the observation and analysis of key trends</a:t>
            </a:r>
            <a:r>
              <a:rPr lang="en-US" sz="1600" spc="-10" dirty="0" smtClean="0"/>
              <a:t>.</a:t>
            </a:r>
            <a:endParaRPr lang="en-US" sz="1600" dirty="0"/>
          </a:p>
        </p:txBody>
      </p:sp>
      <p:sp>
        <p:nvSpPr>
          <p:cNvPr id="13"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4" name="Slide Number Placeholder 13"/>
          <p:cNvSpPr>
            <a:spLocks noGrp="1"/>
          </p:cNvSpPr>
          <p:nvPr>
            <p:ph type="sldNum" sz="quarter" idx="12"/>
          </p:nvPr>
        </p:nvSpPr>
        <p:spPr/>
        <p:txBody>
          <a:bodyPr/>
          <a:lstStyle/>
          <a:p>
            <a:pPr>
              <a:defRPr/>
            </a:pPr>
            <a:fld id="{46318E3D-C770-4D91-B40E-7E88DA3097BF}" type="slidenum">
              <a:rPr lang="en-IN" smtClean="0"/>
              <a:pPr>
                <a:defRPr/>
              </a:pPr>
              <a:t>8</a:t>
            </a:fld>
            <a:endParaRPr lang="en-IN"/>
          </a:p>
        </p:txBody>
      </p:sp>
      <p:sp>
        <p:nvSpPr>
          <p:cNvPr id="15" name="TextBox 14"/>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cs typeface="Arial" pitchFamily="34" charset="0"/>
              </a:rPr>
              <a:t>Scope of Landscape Study</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3"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3" name="Footer Placeholder 13"/>
          <p:cNvSpPr>
            <a:spLocks noGrp="1"/>
          </p:cNvSpPr>
          <p:nvPr>
            <p:ph type="ftr" sz="quarter" idx="10"/>
          </p:nvPr>
        </p:nvSpPr>
        <p:spPr>
          <a:xfrm>
            <a:off x="1371600" y="6553200"/>
            <a:ext cx="7772400" cy="152400"/>
          </a:xfrm>
        </p:spPr>
        <p:txBody>
          <a:bodyPr/>
          <a:lstStyle/>
          <a:p>
            <a:pPr algn="l">
              <a:defRPr/>
            </a:pPr>
            <a:r>
              <a:rPr lang="en-IN" sz="800" smtClean="0">
                <a:solidFill>
                  <a:schemeClr val="tx1"/>
                </a:solidFill>
                <a:latin typeface="Arial" pitchFamily="34" charset="0"/>
                <a:cs typeface="Arial" pitchFamily="34" charset="0"/>
              </a:rPr>
              <a:t> Patent Searching | Research and Analytics | Patent Prosecution/Preparation Support | Litigation and E-Discovery | IP Valuation |  Patent Portfolio Watch</a:t>
            </a:r>
            <a:endParaRPr lang="en-US" sz="800" dirty="0">
              <a:solidFill>
                <a:schemeClr val="tx1"/>
              </a:solidFill>
              <a:latin typeface="Arial" pitchFamily="34" charset="0"/>
              <a:cs typeface="Arial" pitchFamily="34" charset="0"/>
            </a:endParaRPr>
          </a:p>
        </p:txBody>
      </p:sp>
      <p:sp>
        <p:nvSpPr>
          <p:cNvPr id="14" name="Slide Number Placeholder 13"/>
          <p:cNvSpPr>
            <a:spLocks noGrp="1"/>
          </p:cNvSpPr>
          <p:nvPr>
            <p:ph type="sldNum" sz="quarter" idx="12"/>
          </p:nvPr>
        </p:nvSpPr>
        <p:spPr/>
        <p:txBody>
          <a:bodyPr/>
          <a:lstStyle/>
          <a:p>
            <a:pPr>
              <a:defRPr/>
            </a:pPr>
            <a:fld id="{46318E3D-C770-4D91-B40E-7E88DA3097BF}" type="slidenum">
              <a:rPr lang="en-IN" smtClean="0"/>
              <a:pPr>
                <a:defRPr/>
              </a:pPr>
              <a:t>9</a:t>
            </a:fld>
            <a:endParaRPr lang="en-IN"/>
          </a:p>
        </p:txBody>
      </p:sp>
      <p:sp>
        <p:nvSpPr>
          <p:cNvPr id="9" name="Rectangle 8"/>
          <p:cNvSpPr/>
          <p:nvPr/>
        </p:nvSpPr>
        <p:spPr>
          <a:xfrm>
            <a:off x="304800" y="838200"/>
            <a:ext cx="8153400" cy="5124480"/>
          </a:xfrm>
          <a:prstGeom prst="rect">
            <a:avLst/>
          </a:prstGeom>
        </p:spPr>
        <p:txBody>
          <a:bodyPr>
            <a:spAutoFit/>
          </a:bodyPr>
          <a:lstStyle/>
          <a:p>
            <a:pPr marL="342900" indent="-342900" algn="just" fontAlgn="auto">
              <a:lnSpc>
                <a:spcPct val="150000"/>
              </a:lnSpc>
              <a:spcBef>
                <a:spcPts val="0"/>
              </a:spcBef>
              <a:spcAft>
                <a:spcPts val="600"/>
              </a:spcAft>
              <a:buClr>
                <a:prstClr val="black"/>
              </a:buClr>
              <a:buSzPct val="150000"/>
              <a:buFont typeface="Arial" pitchFamily="34" charset="0"/>
              <a:buChar char="•"/>
              <a:defRPr/>
            </a:pPr>
            <a:r>
              <a:rPr lang="en-IN" sz="1600" dirty="0" smtClean="0"/>
              <a:t>The study aims to provide an analysis of </a:t>
            </a:r>
            <a:r>
              <a:rPr lang="en-IN" sz="1600" dirty="0" smtClean="0"/>
              <a:t>issued/pending </a:t>
            </a:r>
            <a:r>
              <a:rPr lang="en-IN" sz="1600" dirty="0" smtClean="0"/>
              <a:t>patents/applications published </a:t>
            </a:r>
            <a:r>
              <a:rPr lang="en-IN" sz="1600" dirty="0" smtClean="0"/>
              <a:t>during </a:t>
            </a:r>
            <a:r>
              <a:rPr lang="en-IN" sz="1600" dirty="0" smtClean="0"/>
              <a:t>the time period of </a:t>
            </a:r>
            <a:r>
              <a:rPr lang="en-IN" sz="1600" u="sng" dirty="0" smtClean="0"/>
              <a:t>2010</a:t>
            </a:r>
            <a:r>
              <a:rPr lang="en-IN" sz="1600" u="sng" dirty="0" smtClean="0"/>
              <a:t>-2015</a:t>
            </a:r>
            <a:r>
              <a:rPr lang="en-IN" sz="1600" dirty="0" smtClean="0"/>
              <a:t> pertaining to BOZEV, </a:t>
            </a:r>
            <a:r>
              <a:rPr lang="en-IN" sz="1600" dirty="0" smtClean="0"/>
              <a:t>wherein the study includes research/analysis of </a:t>
            </a:r>
            <a:r>
              <a:rPr lang="en-IN" sz="1600" dirty="0" smtClean="0"/>
              <a:t>documents relating to power management, structural and controlling </a:t>
            </a:r>
            <a:r>
              <a:rPr lang="en-IN" sz="1600" dirty="0" smtClean="0"/>
              <a:t>systems, </a:t>
            </a:r>
            <a:r>
              <a:rPr lang="en-IN" sz="1600" dirty="0"/>
              <a:t>applications, and </a:t>
            </a:r>
            <a:r>
              <a:rPr lang="en-IN" sz="1600" dirty="0" smtClean="0"/>
              <a:t>advancements thereof.</a:t>
            </a:r>
          </a:p>
          <a:p>
            <a:pPr marL="342900" indent="-342900" algn="just" fontAlgn="auto">
              <a:lnSpc>
                <a:spcPct val="150000"/>
              </a:lnSpc>
              <a:spcBef>
                <a:spcPts val="0"/>
              </a:spcBef>
              <a:spcAft>
                <a:spcPts val="600"/>
              </a:spcAft>
              <a:buClr>
                <a:prstClr val="black"/>
              </a:buClr>
              <a:buSzPct val="150000"/>
              <a:buFont typeface="Arial" pitchFamily="34" charset="0"/>
              <a:buChar char="•"/>
              <a:defRPr/>
            </a:pPr>
            <a:r>
              <a:rPr lang="en-IN" sz="1600" dirty="0" smtClean="0"/>
              <a:t>To serve the purpose of an Exemplary Landscape Study, detailed analysis for over 500 patents/published application was </a:t>
            </a:r>
            <a:r>
              <a:rPr lang="en-IN" sz="1600" dirty="0" smtClean="0"/>
              <a:t>done, </a:t>
            </a:r>
            <a:r>
              <a:rPr lang="en-IN" sz="1600" dirty="0" smtClean="0"/>
              <a:t>and ~260 documents were </a:t>
            </a:r>
            <a:r>
              <a:rPr lang="en-IN" sz="1600" dirty="0" smtClean="0"/>
              <a:t>selected as being relevant to the instant study. </a:t>
            </a:r>
            <a:r>
              <a:rPr lang="en-IN" sz="1600" dirty="0" smtClean="0"/>
              <a:t>The selected documents were carefully analyzed and categorized into one or more categories.</a:t>
            </a:r>
          </a:p>
          <a:p>
            <a:pPr marL="342900" indent="-342900" algn="just" fontAlgn="auto">
              <a:lnSpc>
                <a:spcPct val="150000"/>
              </a:lnSpc>
              <a:spcBef>
                <a:spcPts val="0"/>
              </a:spcBef>
              <a:spcAft>
                <a:spcPts val="600"/>
              </a:spcAft>
              <a:buClr>
                <a:prstClr val="black"/>
              </a:buClr>
              <a:buSzPct val="150000"/>
              <a:buFont typeface="Arial" pitchFamily="34" charset="0"/>
              <a:buChar char="•"/>
              <a:defRPr/>
            </a:pPr>
            <a:r>
              <a:rPr lang="en-IN" sz="1600" dirty="0" smtClean="0"/>
              <a:t>Further, trends were observed to derive key insights from the analyzed set of patents.</a:t>
            </a:r>
          </a:p>
          <a:p>
            <a:pPr marL="342900" indent="-342900" algn="just" fontAlgn="auto">
              <a:lnSpc>
                <a:spcPct val="150000"/>
              </a:lnSpc>
              <a:spcBef>
                <a:spcPts val="0"/>
              </a:spcBef>
              <a:spcAft>
                <a:spcPts val="0"/>
              </a:spcAft>
              <a:buClr>
                <a:prstClr val="black"/>
              </a:buClr>
              <a:buSzPct val="150000"/>
              <a:buFont typeface="Arial" pitchFamily="34" charset="0"/>
              <a:buChar char="•"/>
              <a:defRPr/>
            </a:pPr>
            <a:r>
              <a:rPr lang="en-IN" sz="1600" u="sng" dirty="0" smtClean="0"/>
              <a:t>Details pertaining to analysis of patents/published applications can be accessed from the file </a:t>
            </a:r>
            <a:r>
              <a:rPr lang="en-IN" sz="1600" u="sng" dirty="0" smtClean="0"/>
              <a:t>enclosed herewith</a:t>
            </a:r>
            <a:r>
              <a:rPr lang="en-IN" sz="1600" dirty="0" smtClean="0"/>
              <a:t>.</a:t>
            </a:r>
            <a:endParaRPr lang="en-IN" sz="1600" dirty="0" smtClean="0"/>
          </a:p>
          <a:p>
            <a:pPr marL="1257300" lvl="2" indent="-342900" algn="just" fontAlgn="auto">
              <a:lnSpc>
                <a:spcPct val="150000"/>
              </a:lnSpc>
              <a:spcBef>
                <a:spcPts val="0"/>
              </a:spcBef>
              <a:spcAft>
                <a:spcPts val="0"/>
              </a:spcAft>
              <a:buClr>
                <a:prstClr val="black"/>
              </a:buClr>
              <a:buSzPct val="150000"/>
              <a:defRPr/>
            </a:pPr>
            <a:r>
              <a:rPr lang="en-IN" sz="1600" dirty="0" smtClean="0"/>
              <a:t>		</a:t>
            </a:r>
            <a:endParaRPr lang="en-IN" sz="1600" dirty="0"/>
          </a:p>
        </p:txBody>
      </p:sp>
      <p:sp>
        <p:nvSpPr>
          <p:cNvPr id="15" name="TextBox 14"/>
          <p:cNvSpPr txBox="1"/>
          <p:nvPr/>
        </p:nvSpPr>
        <p:spPr>
          <a:xfrm>
            <a:off x="5867400" y="6172200"/>
            <a:ext cx="3048000" cy="230832"/>
          </a:xfrm>
          <a:prstGeom prst="rect">
            <a:avLst/>
          </a:prstGeom>
          <a:noFill/>
        </p:spPr>
        <p:txBody>
          <a:bodyPr wrap="square" rtlCol="0">
            <a:spAutoFit/>
          </a:bodyPr>
          <a:lstStyle/>
          <a:p>
            <a:r>
              <a:rPr lang="en-IN" sz="900" dirty="0" smtClean="0"/>
              <a:t>For sources of information, please refer to </a:t>
            </a:r>
            <a:r>
              <a:rPr lang="en-IN" sz="900" dirty="0" smtClean="0">
                <a:hlinkClick r:id="rId4" action="ppaction://hlinksldjump"/>
              </a:rPr>
              <a:t>Appendix 1</a:t>
            </a:r>
            <a:endParaRPr lang="en-IN" sz="900" dirty="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14479</TotalTime>
  <Words>6278</Words>
  <Application>Microsoft Macintosh PowerPoint</Application>
  <PresentationFormat>On-screen Show (4:3)</PresentationFormat>
  <Paragraphs>687</Paragraphs>
  <Slides>41</Slides>
  <Notes>2</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PowerPoint Presentation</vt:lpstr>
      <vt:lpstr>Contents</vt:lpstr>
      <vt:lpstr>Introduction- Battery operated ZEV (BOZEV)</vt:lpstr>
      <vt:lpstr>PowerPoint Presentation</vt:lpstr>
      <vt:lpstr>Annual Global Electric Vehicle Sales</vt:lpstr>
      <vt:lpstr>Top Electric Vehicle Manufacturers</vt:lpstr>
      <vt:lpstr>Renault-Nissan – Market Leader in BOZEV</vt:lpstr>
      <vt:lpstr>Objective of Landscape Study</vt:lpstr>
      <vt:lpstr>Scope of Landscape Study</vt:lpstr>
      <vt:lpstr>Filing Trends </vt:lpstr>
      <vt:lpstr>Top Assignee - Last Ten Year Filing Trend</vt:lpstr>
      <vt:lpstr>Publication Trend</vt:lpstr>
      <vt:lpstr>Overall Top Assignees</vt:lpstr>
      <vt:lpstr>Top Inventors</vt:lpstr>
      <vt:lpstr>Top International Patent Classifications (IPCs)</vt:lpstr>
      <vt:lpstr>PowerPoint Presentation</vt:lpstr>
      <vt:lpstr>Key Technological Trends</vt:lpstr>
      <vt:lpstr>Technology Based Analysis of BOZEV</vt:lpstr>
      <vt:lpstr>Technology Based Analysis of BOZEV…</vt:lpstr>
      <vt:lpstr>Technology Based Analysis of BOZEV…</vt:lpstr>
      <vt:lpstr>Patent Portfolio Analysis</vt:lpstr>
      <vt:lpstr>Patent Portfolio Analysis – Toyota Motor  </vt:lpstr>
      <vt:lpstr>Patent Portfolio Analysis - Toyota Motor  </vt:lpstr>
      <vt:lpstr>Patent Portfolio Analysis - Mitsubishi Corporation  </vt:lpstr>
      <vt:lpstr>  Patent Portfolio Analysis - Mitsubishi Corporation   </vt:lpstr>
      <vt:lpstr>Patent Portfolio Analysis - Honda Motor  </vt:lpstr>
      <vt:lpstr>Patent Portfolio Analysis – Honda Motor    </vt:lpstr>
      <vt:lpstr>PowerPoint Presentation</vt:lpstr>
      <vt:lpstr>Patent Portfolio Analysis - Chery Automobile  </vt:lpstr>
      <vt:lpstr>BOZEV Latest Technologies</vt:lpstr>
      <vt:lpstr>Latest Technologies </vt:lpstr>
      <vt:lpstr>Nanyang Technological University – Electric Vehicle Advancement  </vt:lpstr>
      <vt:lpstr>  Siemens– Integrated Motor and Inverter   </vt:lpstr>
      <vt:lpstr>Analysis of Key Patent –  Universities and Other Corporate</vt:lpstr>
      <vt:lpstr>Patents Analysis – Universities</vt:lpstr>
      <vt:lpstr>Patents Analysis – Other Corporate</vt:lpstr>
      <vt:lpstr>APPEDIX 1: Sources</vt:lpstr>
      <vt:lpstr>APPEDIX 2: IPC SUB-CLASS DEFINITIONS</vt:lpstr>
      <vt:lpstr>Disclaimer</vt:lpstr>
      <vt:lpstr>Contact Details</vt:lpstr>
      <vt:lpstr>About IIPRD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ABHI</dc:creator>
  <cp:lastModifiedBy>Tarun Khurana</cp:lastModifiedBy>
  <cp:revision>1329</cp:revision>
  <dcterms:created xsi:type="dcterms:W3CDTF">2015-07-15T23:24:58Z</dcterms:created>
  <dcterms:modified xsi:type="dcterms:W3CDTF">2015-12-14T17:09:37Z</dcterms:modified>
</cp:coreProperties>
</file>