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charts/chart17.xml" ContentType="application/vnd.openxmlformats-officedocument.drawingml.char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theme/themeOverride1.xml" ContentType="application/vnd.openxmlformats-officedocument.themeOverride+xml"/>
  <Override PartName="/ppt/charts/chart13.xml" ContentType="application/vnd.openxmlformats-officedocument.drawingml.chart+xml"/>
  <Override PartName="/ppt/charts/chart15.xml" ContentType="application/vnd.openxmlformats-officedocument.drawingml.chart+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charts/chart9.xml" ContentType="application/vnd.openxmlformats-officedocument.drawingml.chart+xml"/>
  <Override PartName="/ppt/charts/chart11.xml" ContentType="application/vnd.openxmlformats-officedocument.drawingml.chart+xml"/>
  <Override PartName="/ppt/charts/chart6.xml" ContentType="application/vnd.openxmlformats-officedocument.drawingml.chart+xml"/>
  <Override PartName="/ppt/charts/chart7.xml" ContentType="application/vnd.openxmlformats-officedocument.drawingml.chart+xml"/>
  <Override PartName="/ppt/charts/chart10.xml" ContentType="application/vnd.openxmlformats-officedocument.drawingml.chart+xml"/>
  <Default Extension="gif" ContentType="image/gif"/>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charts/chart1.xml" ContentType="application/vnd.openxmlformats-officedocument.drawingml.chart+xml"/>
  <Override PartName="/ppt/charts/chart2.xml" ContentType="application/vnd.openxmlformats-officedocument.drawingml.char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Default Extension="png" ContentType="image/png"/>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rawings/drawing1.xml" ContentType="application/vnd.openxmlformats-officedocument.drawingml.chartshapes+xml"/>
  <Override PartName="/ppt/charts/chart18.xml" ContentType="application/vnd.openxmlformats-officedocument.drawingml.char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jpeg" ContentType="image/jpeg"/>
  <Override PartName="/ppt/charts/chart16.xml" ContentType="application/vnd.openxmlformats-officedocument.drawingml.char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charts/chart14.xml" ContentType="application/vnd.openxmlformats-officedocument.drawingml.char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charts/chart8.xml" ContentType="application/vnd.openxmlformats-officedocument.drawingml.chart+xml"/>
  <Override PartName="/ppt/charts/chart12.xml" ContentType="application/vnd.openxmlformats-officedocument.drawingml.chart+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31"/>
  </p:notesMasterIdLst>
  <p:handoutMasterIdLst>
    <p:handoutMasterId r:id="rId32"/>
  </p:handoutMasterIdLst>
  <p:sldIdLst>
    <p:sldId id="261" r:id="rId2"/>
    <p:sldId id="381" r:id="rId3"/>
    <p:sldId id="329" r:id="rId4"/>
    <p:sldId id="331" r:id="rId5"/>
    <p:sldId id="332" r:id="rId6"/>
    <p:sldId id="419" r:id="rId7"/>
    <p:sldId id="420" r:id="rId8"/>
    <p:sldId id="421" r:id="rId9"/>
    <p:sldId id="422" r:id="rId10"/>
    <p:sldId id="423" r:id="rId11"/>
    <p:sldId id="424" r:id="rId12"/>
    <p:sldId id="425" r:id="rId13"/>
    <p:sldId id="485" r:id="rId14"/>
    <p:sldId id="455" r:id="rId15"/>
    <p:sldId id="456" r:id="rId16"/>
    <p:sldId id="480" r:id="rId17"/>
    <p:sldId id="481" r:id="rId18"/>
    <p:sldId id="482" r:id="rId19"/>
    <p:sldId id="483" r:id="rId20"/>
    <p:sldId id="488" r:id="rId21"/>
    <p:sldId id="471" r:id="rId22"/>
    <p:sldId id="472" r:id="rId23"/>
    <p:sldId id="489" r:id="rId24"/>
    <p:sldId id="473" r:id="rId25"/>
    <p:sldId id="478" r:id="rId26"/>
    <p:sldId id="479" r:id="rId27"/>
    <p:sldId id="277" r:id="rId28"/>
    <p:sldId id="452" r:id="rId29"/>
    <p:sldId id="280" r:id="rId30"/>
  </p:sldIdLst>
  <p:sldSz cx="9144000" cy="6858000" type="screen4x3"/>
  <p:notesSz cx="9144000" cy="6858000"/>
  <p:defaultTextStyle>
    <a:defPPr>
      <a:defRPr lang="en-US"/>
    </a:defPPr>
    <a:lvl1pPr algn="l" rtl="0" fontAlgn="base">
      <a:spcBef>
        <a:spcPct val="0"/>
      </a:spcBef>
      <a:spcAft>
        <a:spcPct val="0"/>
      </a:spcAft>
      <a:defRPr kern="1200">
        <a:solidFill>
          <a:schemeClr val="tx1"/>
        </a:solidFill>
        <a:latin typeface="Arial" pitchFamily="34" charset="0"/>
        <a:ea typeface="+mn-ea"/>
        <a:cs typeface="Arial" pitchFamily="34" charset="0"/>
      </a:defRPr>
    </a:lvl1pPr>
    <a:lvl2pPr marL="457200" algn="l" rtl="0" fontAlgn="base">
      <a:spcBef>
        <a:spcPct val="0"/>
      </a:spcBef>
      <a:spcAft>
        <a:spcPct val="0"/>
      </a:spcAft>
      <a:defRPr kern="1200">
        <a:solidFill>
          <a:schemeClr val="tx1"/>
        </a:solidFill>
        <a:latin typeface="Arial" pitchFamily="34" charset="0"/>
        <a:ea typeface="+mn-ea"/>
        <a:cs typeface="Arial" pitchFamily="34" charset="0"/>
      </a:defRPr>
    </a:lvl2pPr>
    <a:lvl3pPr marL="914400" algn="l" rtl="0" fontAlgn="base">
      <a:spcBef>
        <a:spcPct val="0"/>
      </a:spcBef>
      <a:spcAft>
        <a:spcPct val="0"/>
      </a:spcAft>
      <a:defRPr kern="1200">
        <a:solidFill>
          <a:schemeClr val="tx1"/>
        </a:solidFill>
        <a:latin typeface="Arial" pitchFamily="34" charset="0"/>
        <a:ea typeface="+mn-ea"/>
        <a:cs typeface="Arial" pitchFamily="34" charset="0"/>
      </a:defRPr>
    </a:lvl3pPr>
    <a:lvl4pPr marL="1371600" algn="l" rtl="0" fontAlgn="base">
      <a:spcBef>
        <a:spcPct val="0"/>
      </a:spcBef>
      <a:spcAft>
        <a:spcPct val="0"/>
      </a:spcAft>
      <a:defRPr kern="1200">
        <a:solidFill>
          <a:schemeClr val="tx1"/>
        </a:solidFill>
        <a:latin typeface="Arial" pitchFamily="34" charset="0"/>
        <a:ea typeface="+mn-ea"/>
        <a:cs typeface="Arial" pitchFamily="34" charset="0"/>
      </a:defRPr>
    </a:lvl4pPr>
    <a:lvl5pPr marL="1828800" algn="l" rtl="0" fontAlgn="base">
      <a:spcBef>
        <a:spcPct val="0"/>
      </a:spcBef>
      <a:spcAft>
        <a:spcPct val="0"/>
      </a:spcAft>
      <a:defRPr kern="1200">
        <a:solidFill>
          <a:schemeClr val="tx1"/>
        </a:solidFill>
        <a:latin typeface="Arial" pitchFamily="34" charset="0"/>
        <a:ea typeface="+mn-ea"/>
        <a:cs typeface="Arial" pitchFamily="34" charset="0"/>
      </a:defRPr>
    </a:lvl5pPr>
    <a:lvl6pPr marL="2286000" algn="l" defTabSz="914400" rtl="0" eaLnBrk="1" latinLnBrk="0" hangingPunct="1">
      <a:defRPr kern="1200">
        <a:solidFill>
          <a:schemeClr val="tx1"/>
        </a:solidFill>
        <a:latin typeface="Arial" pitchFamily="34" charset="0"/>
        <a:ea typeface="+mn-ea"/>
        <a:cs typeface="Arial" pitchFamily="34" charset="0"/>
      </a:defRPr>
    </a:lvl6pPr>
    <a:lvl7pPr marL="2743200" algn="l" defTabSz="914400" rtl="0" eaLnBrk="1" latinLnBrk="0" hangingPunct="1">
      <a:defRPr kern="1200">
        <a:solidFill>
          <a:schemeClr val="tx1"/>
        </a:solidFill>
        <a:latin typeface="Arial" pitchFamily="34" charset="0"/>
        <a:ea typeface="+mn-ea"/>
        <a:cs typeface="Arial" pitchFamily="34" charset="0"/>
      </a:defRPr>
    </a:lvl7pPr>
    <a:lvl8pPr marL="3200400" algn="l" defTabSz="914400" rtl="0" eaLnBrk="1" latinLnBrk="0" hangingPunct="1">
      <a:defRPr kern="1200">
        <a:solidFill>
          <a:schemeClr val="tx1"/>
        </a:solidFill>
        <a:latin typeface="Arial" pitchFamily="34" charset="0"/>
        <a:ea typeface="+mn-ea"/>
        <a:cs typeface="Arial" pitchFamily="34" charset="0"/>
      </a:defRPr>
    </a:lvl8pPr>
    <a:lvl9pPr marL="3657600" algn="l" defTabSz="914400" rtl="0" eaLnBrk="1" latinLnBrk="0" hangingPunct="1">
      <a:defRPr kern="1200">
        <a:solidFill>
          <a:schemeClr val="tx1"/>
        </a:solidFill>
        <a:latin typeface="Arial" pitchFamily="34" charset="0"/>
        <a:ea typeface="+mn-ea"/>
        <a:cs typeface="Arial" pitchFamily="34"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4D4D4D"/>
    <a:srgbClr val="D0D8E8"/>
    <a:srgbClr val="DCE6F2"/>
    <a:srgbClr val="FF0000"/>
    <a:srgbClr val="CC3300"/>
    <a:srgbClr val="333333"/>
    <a:srgbClr val="5F5F5F"/>
    <a:srgbClr val="777777"/>
    <a:srgbClr val="B2B2B2"/>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250" autoAdjust="0"/>
    <p:restoredTop sz="84588" autoAdjust="0"/>
  </p:normalViewPr>
  <p:slideViewPr>
    <p:cSldViewPr>
      <p:cViewPr>
        <p:scale>
          <a:sx n="70" d="100"/>
          <a:sy n="70" d="100"/>
        </p:scale>
        <p:origin x="-1056" y="144"/>
      </p:cViewPr>
      <p:guideLst>
        <p:guide orient="horz" pos="2880"/>
        <p:guide pos="2160"/>
      </p:guideLst>
    </p:cSldViewPr>
  </p:slideViewPr>
  <p:outlineViewPr>
    <p:cViewPr>
      <p:scale>
        <a:sx n="33" d="100"/>
        <a:sy n="33" d="100"/>
      </p:scale>
      <p:origin x="0" y="1524"/>
    </p:cViewPr>
  </p:outlineViewPr>
  <p:notesTextViewPr>
    <p:cViewPr>
      <p:scale>
        <a:sx n="100" d="100"/>
        <a:sy n="100" d="100"/>
      </p:scale>
      <p:origin x="0" y="0"/>
    </p:cViewPr>
  </p:notesTextViewPr>
  <p:sorterViewPr>
    <p:cViewPr>
      <p:scale>
        <a:sx n="70" d="100"/>
        <a:sy n="70"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charts/_rels/chart1.xml.rels><?xml version="1.0" encoding="UTF-8" standalone="yes"?>
<Relationships xmlns="http://schemas.openxmlformats.org/package/2006/relationships"><Relationship Id="rId1" Type="http://schemas.openxmlformats.org/officeDocument/2006/relationships/oleObject" Target="file:///E:\Work_KK\Landscape\AC\AC_analysis_771_v4.xlsx" TargetMode="External"/></Relationships>
</file>

<file path=ppt/charts/_rels/chart10.xml.rels><?xml version="1.0" encoding="UTF-8" standalone="yes"?>
<Relationships xmlns="http://schemas.openxmlformats.org/package/2006/relationships"><Relationship Id="rId1" Type="http://schemas.openxmlformats.org/officeDocument/2006/relationships/oleObject" Target="file:///E:\Work_KK\Landscape\AC\AC_analysis_771_v4.xlsx" TargetMode="External"/></Relationships>
</file>

<file path=ppt/charts/_rels/chart11.xml.rels><?xml version="1.0" encoding="UTF-8" standalone="yes"?>
<Relationships xmlns="http://schemas.openxmlformats.org/package/2006/relationships"><Relationship Id="rId1" Type="http://schemas.openxmlformats.org/officeDocument/2006/relationships/oleObject" Target="file:///E:\Work_KK\Landscape\AC\AC_analysis_771_v4.xlsx" TargetMode="External"/></Relationships>
</file>

<file path=ppt/charts/_rels/chart12.xml.rels><?xml version="1.0" encoding="UTF-8" standalone="yes"?>
<Relationships xmlns="http://schemas.openxmlformats.org/package/2006/relationships"><Relationship Id="rId2" Type="http://schemas.openxmlformats.org/officeDocument/2006/relationships/oleObject" Target="file:///E:\Work_KK\Landscape\AC\AC_analysis_771_v4.xlsx" TargetMode="External"/><Relationship Id="rId1" Type="http://schemas.openxmlformats.org/officeDocument/2006/relationships/themeOverride" Target="../theme/themeOverride1.xml"/></Relationships>
</file>

<file path=ppt/charts/_rels/chart13.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oleObject" Target="file:///E:\Work_KK\Landscape\AC\AC_analysis_771_v4.xlsx" TargetMode="External"/></Relationships>
</file>

<file path=ppt/charts/_rels/chart14.xml.rels><?xml version="1.0" encoding="UTF-8" standalone="yes"?>
<Relationships xmlns="http://schemas.openxmlformats.org/package/2006/relationships"><Relationship Id="rId1" Type="http://schemas.openxmlformats.org/officeDocument/2006/relationships/oleObject" Target="file:///E:\Work_KK\Landscape\AC\AC_analysis_771_v4.xlsx" TargetMode="External"/></Relationships>
</file>

<file path=ppt/charts/_rels/chart15.xml.rels><?xml version="1.0" encoding="UTF-8" standalone="yes"?>
<Relationships xmlns="http://schemas.openxmlformats.org/package/2006/relationships"><Relationship Id="rId1" Type="http://schemas.openxmlformats.org/officeDocument/2006/relationships/oleObject" Target="file:///E:\Work_KK\Landscape\AC\AC_analysis_771_v4.xlsx" TargetMode="External"/></Relationships>
</file>

<file path=ppt/charts/_rels/chart16.xml.rels><?xml version="1.0" encoding="UTF-8" standalone="yes"?>
<Relationships xmlns="http://schemas.openxmlformats.org/package/2006/relationships"><Relationship Id="rId1" Type="http://schemas.openxmlformats.org/officeDocument/2006/relationships/oleObject" Target="file:///E:\Work_KK\Landscape\AC\AC_analysis_771_v4.xlsx" TargetMode="External"/></Relationships>
</file>

<file path=ppt/charts/_rels/chart17.xml.rels><?xml version="1.0" encoding="UTF-8" standalone="yes"?>
<Relationships xmlns="http://schemas.openxmlformats.org/package/2006/relationships"><Relationship Id="rId1" Type="http://schemas.openxmlformats.org/officeDocument/2006/relationships/oleObject" Target="file:///E:\Work_KK\Landscape\AC\AC_analysis_771_v4.xlsx" TargetMode="External"/></Relationships>
</file>

<file path=ppt/charts/_rels/chart18.xml.rels><?xml version="1.0" encoding="UTF-8" standalone="yes"?>
<Relationships xmlns="http://schemas.openxmlformats.org/package/2006/relationships"><Relationship Id="rId1" Type="http://schemas.openxmlformats.org/officeDocument/2006/relationships/oleObject" Target="file:///E:\Work_KK\Landscape\AC\AC_analysis_771_v4.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E:\Work_KK\Landscape\AC\AC_analysis_771_v4.xlsx" TargetMode="External"/></Relationships>
</file>

<file path=ppt/charts/_rels/chart3.xml.rels><?xml version="1.0" encoding="UTF-8" standalone="yes"?>
<Relationships xmlns="http://schemas.openxmlformats.org/package/2006/relationships"><Relationship Id="rId1" Type="http://schemas.openxmlformats.org/officeDocument/2006/relationships/oleObject" Target="file:///E:\Work_KK\Landscape\AC\AC_analysis_771_v4.xlsx" TargetMode="External"/></Relationships>
</file>

<file path=ppt/charts/_rels/chart4.xml.rels><?xml version="1.0" encoding="UTF-8" standalone="yes"?>
<Relationships xmlns="http://schemas.openxmlformats.org/package/2006/relationships"><Relationship Id="rId1" Type="http://schemas.openxmlformats.org/officeDocument/2006/relationships/oleObject" Target="file:///E:\Work_KK\Landscape\AC\AC_analysis_771_v4.xlsx" TargetMode="External"/></Relationships>
</file>

<file path=ppt/charts/_rels/chart5.xml.rels><?xml version="1.0" encoding="UTF-8" standalone="yes"?>
<Relationships xmlns="http://schemas.openxmlformats.org/package/2006/relationships"><Relationship Id="rId1" Type="http://schemas.openxmlformats.org/officeDocument/2006/relationships/oleObject" Target="file:///E:\Work_KK\Landscape\AC\AC_analysis_771_v4.xlsx" TargetMode="External"/></Relationships>
</file>

<file path=ppt/charts/_rels/chart6.xml.rels><?xml version="1.0" encoding="UTF-8" standalone="yes"?>
<Relationships xmlns="http://schemas.openxmlformats.org/package/2006/relationships"><Relationship Id="rId1" Type="http://schemas.openxmlformats.org/officeDocument/2006/relationships/oleObject" Target="file:///E:\Work_KK\Landscape\AC\AC_analysis_771_v4.xlsx" TargetMode="External"/></Relationships>
</file>

<file path=ppt/charts/_rels/chart7.xml.rels><?xml version="1.0" encoding="UTF-8" standalone="yes"?>
<Relationships xmlns="http://schemas.openxmlformats.org/package/2006/relationships"><Relationship Id="rId1" Type="http://schemas.openxmlformats.org/officeDocument/2006/relationships/oleObject" Target="file:///E:\Work_KK\Landscape\AC\AC_analysis_771_v4.xlsx" TargetMode="External"/></Relationships>
</file>

<file path=ppt/charts/_rels/chart8.xml.rels><?xml version="1.0" encoding="UTF-8" standalone="yes"?>
<Relationships xmlns="http://schemas.openxmlformats.org/package/2006/relationships"><Relationship Id="rId1" Type="http://schemas.openxmlformats.org/officeDocument/2006/relationships/oleObject" Target="file:///E:\Work_KK\Landscape\AC\AC_analysis_771_v4.xlsx" TargetMode="External"/></Relationships>
</file>

<file path=ppt/charts/_rels/chart9.xml.rels><?xml version="1.0" encoding="UTF-8" standalone="yes"?>
<Relationships xmlns="http://schemas.openxmlformats.org/package/2006/relationships"><Relationship Id="rId1" Type="http://schemas.openxmlformats.org/officeDocument/2006/relationships/oleObject" Target="file:///E:\Work_KK\Landscape\AC\AC_analysis_771_v4.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en-IN"/>
  <c:style val="8"/>
  <c:chart>
    <c:plotArea>
      <c:layout/>
      <c:lineChart>
        <c:grouping val="stacked"/>
        <c:ser>
          <c:idx val="0"/>
          <c:order val="0"/>
          <c:dLbls>
            <c:dLbl>
              <c:idx val="0"/>
              <c:layout>
                <c:manualLayout>
                  <c:x val="-4.1666666666666692E-2"/>
                  <c:y val="-6.0185185185185168E-2"/>
                </c:manualLayout>
              </c:layout>
              <c:showVal val="1"/>
            </c:dLbl>
            <c:dLbl>
              <c:idx val="1"/>
              <c:layout>
                <c:manualLayout>
                  <c:x val="-1.9893782187741949E-2"/>
                  <c:y val="-8.1991057022794231E-2"/>
                </c:manualLayout>
              </c:layout>
              <c:showVal val="1"/>
            </c:dLbl>
            <c:dLbl>
              <c:idx val="2"/>
              <c:layout>
                <c:manualLayout>
                  <c:x val="-3.5278949076219368E-2"/>
                  <c:y val="-7.9031750737139445E-2"/>
                </c:manualLayout>
              </c:layout>
              <c:showVal val="1"/>
            </c:dLbl>
            <c:dLbl>
              <c:idx val="3"/>
              <c:layout>
                <c:manualLayout>
                  <c:x val="-4.1666666666666692E-2"/>
                  <c:y val="-6.4814814814814936E-2"/>
                </c:manualLayout>
              </c:layout>
              <c:showVal val="1"/>
            </c:dLbl>
            <c:dLbl>
              <c:idx val="4"/>
              <c:layout>
                <c:manualLayout>
                  <c:x val="-2.3835712005782238E-2"/>
                  <c:y val="-6.6584391427233214E-2"/>
                </c:manualLayout>
              </c:layout>
              <c:showVal val="1"/>
            </c:dLbl>
            <c:dLbl>
              <c:idx val="5"/>
              <c:layout>
                <c:manualLayout>
                  <c:x val="-3.9603828116515576E-2"/>
                  <c:y val="-6.5066551862252811E-2"/>
                </c:manualLayout>
              </c:layout>
              <c:showVal val="1"/>
            </c:dLbl>
            <c:dLbl>
              <c:idx val="6"/>
              <c:layout>
                <c:manualLayout>
                  <c:x val="-3.8623240004397007E-2"/>
                  <c:y val="-4.4221856889735713E-2"/>
                </c:manualLayout>
              </c:layout>
              <c:showVal val="1"/>
            </c:dLbl>
            <c:dLbl>
              <c:idx val="7"/>
              <c:layout>
                <c:manualLayout>
                  <c:x val="-2.6480641090067963E-2"/>
                  <c:y val="-6.9924996209644111E-2"/>
                </c:manualLayout>
              </c:layout>
              <c:showVal val="1"/>
            </c:dLbl>
            <c:dLbl>
              <c:idx val="8"/>
              <c:layout>
                <c:manualLayout>
                  <c:x val="-1.4787527998614785E-2"/>
                  <c:y val="-6.2740291597176895E-2"/>
                </c:manualLayout>
              </c:layout>
              <c:showVal val="1"/>
            </c:dLbl>
            <c:txPr>
              <a:bodyPr/>
              <a:lstStyle/>
              <a:p>
                <a:pPr>
                  <a:defRPr lang="en-IN" sz="1200" b="1"/>
                </a:pPr>
                <a:endParaRPr lang="en-US"/>
              </a:p>
            </c:txPr>
            <c:showVal val="1"/>
          </c:dLbls>
          <c:cat>
            <c:strRef>
              <c:f>Sheet10!$D$5:$D$14</c:f>
              <c:strCache>
                <c:ptCount val="10"/>
                <c:pt idx="0">
                  <c:v>2009</c:v>
                </c:pt>
                <c:pt idx="1">
                  <c:v>2010</c:v>
                </c:pt>
                <c:pt idx="2">
                  <c:v>2011</c:v>
                </c:pt>
                <c:pt idx="3">
                  <c:v>2012</c:v>
                </c:pt>
                <c:pt idx="4">
                  <c:v>2013</c:v>
                </c:pt>
                <c:pt idx="5">
                  <c:v>2014</c:v>
                </c:pt>
                <c:pt idx="6">
                  <c:v>2015</c:v>
                </c:pt>
                <c:pt idx="7">
                  <c:v>2016</c:v>
                </c:pt>
                <c:pt idx="8">
                  <c:v>2017</c:v>
                </c:pt>
                <c:pt idx="9">
                  <c:v>2018</c:v>
                </c:pt>
              </c:strCache>
            </c:strRef>
          </c:cat>
          <c:val>
            <c:numRef>
              <c:f>Sheet10!$E$5:$E$14</c:f>
              <c:numCache>
                <c:formatCode>General</c:formatCode>
                <c:ptCount val="10"/>
                <c:pt idx="0">
                  <c:v>10</c:v>
                </c:pt>
                <c:pt idx="1">
                  <c:v>7</c:v>
                </c:pt>
                <c:pt idx="2">
                  <c:v>10</c:v>
                </c:pt>
                <c:pt idx="3">
                  <c:v>15</c:v>
                </c:pt>
                <c:pt idx="4">
                  <c:v>8</c:v>
                </c:pt>
                <c:pt idx="5">
                  <c:v>11</c:v>
                </c:pt>
                <c:pt idx="6">
                  <c:v>20</c:v>
                </c:pt>
                <c:pt idx="7">
                  <c:v>21</c:v>
                </c:pt>
                <c:pt idx="8">
                  <c:v>23</c:v>
                </c:pt>
                <c:pt idx="9">
                  <c:v>8</c:v>
                </c:pt>
              </c:numCache>
            </c:numRef>
          </c:val>
        </c:ser>
        <c:marker val="1"/>
        <c:axId val="120929664"/>
        <c:axId val="120939648"/>
      </c:lineChart>
      <c:catAx>
        <c:axId val="120929664"/>
        <c:scaling>
          <c:orientation val="minMax"/>
        </c:scaling>
        <c:axPos val="b"/>
        <c:tickLblPos val="nextTo"/>
        <c:txPr>
          <a:bodyPr/>
          <a:lstStyle/>
          <a:p>
            <a:pPr>
              <a:defRPr lang="en-IN" sz="1200" b="1"/>
            </a:pPr>
            <a:endParaRPr lang="en-US"/>
          </a:p>
        </c:txPr>
        <c:crossAx val="120939648"/>
        <c:crosses val="autoZero"/>
        <c:auto val="1"/>
        <c:lblAlgn val="ctr"/>
        <c:lblOffset val="100"/>
      </c:catAx>
      <c:valAx>
        <c:axId val="120939648"/>
        <c:scaling>
          <c:orientation val="minMax"/>
        </c:scaling>
        <c:axPos val="l"/>
        <c:numFmt formatCode="General" sourceLinked="1"/>
        <c:tickLblPos val="nextTo"/>
        <c:txPr>
          <a:bodyPr/>
          <a:lstStyle/>
          <a:p>
            <a:pPr>
              <a:defRPr lang="en-IN" sz="1200" b="1"/>
            </a:pPr>
            <a:endParaRPr lang="en-US"/>
          </a:p>
        </c:txPr>
        <c:crossAx val="120929664"/>
        <c:crosses val="autoZero"/>
        <c:crossBetween val="between"/>
      </c:valAx>
    </c:plotArea>
    <c:plotVisOnly val="1"/>
    <c:dispBlanksAs val="zero"/>
  </c:chart>
  <c:externalData r:id="rId1"/>
</c:chartSpace>
</file>

<file path=ppt/charts/chart10.xml><?xml version="1.0" encoding="utf-8"?>
<c:chartSpace xmlns:c="http://schemas.openxmlformats.org/drawingml/2006/chart" xmlns:a="http://schemas.openxmlformats.org/drawingml/2006/main" xmlns:r="http://schemas.openxmlformats.org/officeDocument/2006/relationships">
  <c:date1904 val="1"/>
  <c:lang val="en-IN"/>
  <c:chart>
    <c:view3D>
      <c:rotX val="40"/>
      <c:rotY val="20"/>
      <c:perspective val="30"/>
    </c:view3D>
    <c:plotArea>
      <c:layout/>
      <c:pie3DChart>
        <c:varyColors val="1"/>
        <c:ser>
          <c:idx val="0"/>
          <c:order val="0"/>
          <c:dLbls>
            <c:dLbl>
              <c:idx val="0"/>
              <c:layout>
                <c:manualLayout>
                  <c:x val="-0.22149264559830073"/>
                  <c:y val="-0.30686974951501145"/>
                </c:manualLayout>
              </c:layout>
              <c:showVal val="1"/>
              <c:showCatName val="1"/>
            </c:dLbl>
            <c:dLbl>
              <c:idx val="1"/>
              <c:layout>
                <c:manualLayout>
                  <c:x val="-7.8831745202063971E-2"/>
                  <c:y val="-6.3813304804011345E-2"/>
                </c:manualLayout>
              </c:layout>
              <c:showVal val="1"/>
              <c:showCatName val="1"/>
            </c:dLbl>
            <c:dLbl>
              <c:idx val="2"/>
              <c:layout>
                <c:manualLayout>
                  <c:x val="-7.3182500461205613E-2"/>
                  <c:y val="-8.3106688493316747E-3"/>
                </c:manualLayout>
              </c:layout>
              <c:showVal val="1"/>
              <c:showCatName val="1"/>
            </c:dLbl>
            <c:dLbl>
              <c:idx val="3"/>
              <c:layout>
                <c:manualLayout>
                  <c:x val="0.18662699094040072"/>
                  <c:y val="-3.1015784570945136E-2"/>
                </c:manualLayout>
              </c:layout>
              <c:showVal val="1"/>
              <c:showCatName val="1"/>
            </c:dLbl>
            <c:spPr>
              <a:solidFill>
                <a:schemeClr val="tx1"/>
              </a:solidFill>
            </c:spPr>
            <c:txPr>
              <a:bodyPr/>
              <a:lstStyle/>
              <a:p>
                <a:pPr>
                  <a:defRPr lang="en-IN" sz="1200" b="1">
                    <a:solidFill>
                      <a:schemeClr val="bg1"/>
                    </a:solidFill>
                  </a:defRPr>
                </a:pPr>
                <a:endParaRPr lang="en-US"/>
              </a:p>
            </c:txPr>
            <c:showVal val="1"/>
            <c:showCatName val="1"/>
            <c:showLeaderLines val="1"/>
          </c:dLbls>
          <c:cat>
            <c:strRef>
              <c:f>Sheet14!$H$3:$H$6</c:f>
              <c:strCache>
                <c:ptCount val="4"/>
                <c:pt idx="0">
                  <c:v>Bio/Natural sources</c:v>
                </c:pt>
                <c:pt idx="1">
                  <c:v>Polymers</c:v>
                </c:pt>
                <c:pt idx="2">
                  <c:v>Carbon/Coke Based</c:v>
                </c:pt>
                <c:pt idx="3">
                  <c:v>Other</c:v>
                </c:pt>
              </c:strCache>
            </c:strRef>
          </c:cat>
          <c:val>
            <c:numRef>
              <c:f>Sheet14!$I$3:$I$6</c:f>
              <c:numCache>
                <c:formatCode>0%</c:formatCode>
                <c:ptCount val="4"/>
                <c:pt idx="0">
                  <c:v>0.58000000000000007</c:v>
                </c:pt>
                <c:pt idx="1">
                  <c:v>0.12000000000000002</c:v>
                </c:pt>
                <c:pt idx="2">
                  <c:v>0.19</c:v>
                </c:pt>
                <c:pt idx="3">
                  <c:v>0.11</c:v>
                </c:pt>
              </c:numCache>
            </c:numRef>
          </c:val>
        </c:ser>
        <c:dLbls>
          <c:showVal val="1"/>
          <c:showCatName val="1"/>
        </c:dLbls>
      </c:pie3DChart>
    </c:plotArea>
    <c:plotVisOnly val="1"/>
    <c:dispBlanksAs val="zero"/>
  </c:chart>
  <c:externalData r:id="rId1"/>
</c:chartSpace>
</file>

<file path=ppt/charts/chart11.xml><?xml version="1.0" encoding="utf-8"?>
<c:chartSpace xmlns:c="http://schemas.openxmlformats.org/drawingml/2006/chart" xmlns:a="http://schemas.openxmlformats.org/drawingml/2006/main" xmlns:r="http://schemas.openxmlformats.org/officeDocument/2006/relationships">
  <c:date1904 val="1"/>
  <c:lang val="en-IN"/>
  <c:chart>
    <c:view3D>
      <c:rotX val="30"/>
      <c:rotY val="280"/>
      <c:perspective val="30"/>
    </c:view3D>
    <c:plotArea>
      <c:layout/>
      <c:pie3DChart>
        <c:varyColors val="1"/>
        <c:ser>
          <c:idx val="0"/>
          <c:order val="0"/>
          <c:explosion val="21"/>
          <c:dLbls>
            <c:dLbl>
              <c:idx val="0"/>
              <c:layout>
                <c:manualLayout>
                  <c:x val="-0.13670939635548787"/>
                  <c:y val="-1.0332185312743042E-2"/>
                </c:manualLayout>
              </c:layout>
              <c:tx>
                <c:rich>
                  <a:bodyPr/>
                  <a:lstStyle/>
                  <a:p>
                    <a:r>
                      <a:rPr lang="en-US" dirty="0"/>
                      <a:t>Cellulose </a:t>
                    </a:r>
                    <a:r>
                      <a:rPr lang="en-US" dirty="0" smtClean="0"/>
                      <a:t>based, </a:t>
                    </a:r>
                    <a:r>
                      <a:rPr lang="en-US" dirty="0"/>
                      <a:t>33%</a:t>
                    </a:r>
                  </a:p>
                </c:rich>
              </c:tx>
              <c:showVal val="1"/>
              <c:showCatName val="1"/>
            </c:dLbl>
            <c:dLbl>
              <c:idx val="1"/>
              <c:layout>
                <c:manualLayout>
                  <c:x val="1.9074405676057803E-2"/>
                  <c:y val="-0.11816020442173107"/>
                </c:manualLayout>
              </c:layout>
              <c:tx>
                <c:rich>
                  <a:bodyPr/>
                  <a:lstStyle/>
                  <a:p>
                    <a:r>
                      <a:rPr lang="en-US" dirty="0"/>
                      <a:t>Coconut </a:t>
                    </a:r>
                    <a:r>
                      <a:rPr lang="en-US" dirty="0" smtClean="0"/>
                      <a:t>based, </a:t>
                    </a:r>
                    <a:r>
                      <a:rPr lang="en-US" dirty="0"/>
                      <a:t>10%</a:t>
                    </a:r>
                  </a:p>
                </c:rich>
              </c:tx>
              <c:showVal val="1"/>
              <c:showCatName val="1"/>
            </c:dLbl>
            <c:dLbl>
              <c:idx val="2"/>
              <c:layout>
                <c:manualLayout>
                  <c:x val="-6.769400349852202E-3"/>
                  <c:y val="0.15806493722919696"/>
                </c:manualLayout>
              </c:layout>
              <c:showVal val="1"/>
              <c:showCatName val="1"/>
            </c:dLbl>
            <c:dLbl>
              <c:idx val="3"/>
              <c:layout>
                <c:manualLayout>
                  <c:x val="-0.11124118017388053"/>
                  <c:y val="-1.5101099877791357E-2"/>
                </c:manualLayout>
              </c:layout>
              <c:showVal val="1"/>
              <c:showCatName val="1"/>
            </c:dLbl>
            <c:spPr>
              <a:solidFill>
                <a:schemeClr val="tx1"/>
              </a:solidFill>
            </c:spPr>
            <c:txPr>
              <a:bodyPr/>
              <a:lstStyle/>
              <a:p>
                <a:pPr>
                  <a:defRPr lang="en-IN" sz="1200" b="1">
                    <a:solidFill>
                      <a:schemeClr val="bg1"/>
                    </a:solidFill>
                  </a:defRPr>
                </a:pPr>
                <a:endParaRPr lang="en-US"/>
              </a:p>
            </c:txPr>
            <c:showVal val="1"/>
            <c:showCatName val="1"/>
            <c:showLeaderLines val="1"/>
          </c:dLbls>
          <c:cat>
            <c:strRef>
              <c:f>Sheet14!$H$9:$H$12</c:f>
              <c:strCache>
                <c:ptCount val="4"/>
                <c:pt idx="0">
                  <c:v>Cellulose type</c:v>
                </c:pt>
                <c:pt idx="1">
                  <c:v>Coconut related</c:v>
                </c:pt>
                <c:pt idx="2">
                  <c:v>Coal based</c:v>
                </c:pt>
                <c:pt idx="3">
                  <c:v>Others</c:v>
                </c:pt>
              </c:strCache>
            </c:strRef>
          </c:cat>
          <c:val>
            <c:numRef>
              <c:f>Sheet14!$I$9:$I$12</c:f>
              <c:numCache>
                <c:formatCode>0%</c:formatCode>
                <c:ptCount val="4"/>
                <c:pt idx="0">
                  <c:v>0.33000000000000052</c:v>
                </c:pt>
                <c:pt idx="1">
                  <c:v>0.1</c:v>
                </c:pt>
                <c:pt idx="2">
                  <c:v>0.18000000000000019</c:v>
                </c:pt>
                <c:pt idx="3">
                  <c:v>0.39000000000000046</c:v>
                </c:pt>
              </c:numCache>
            </c:numRef>
          </c:val>
        </c:ser>
        <c:dLbls>
          <c:showVal val="1"/>
          <c:showCatName val="1"/>
        </c:dLbls>
      </c:pie3DChart>
    </c:plotArea>
    <c:plotVisOnly val="1"/>
    <c:dispBlanksAs val="zero"/>
  </c:chart>
  <c:externalData r:id="rId1"/>
</c:chartSpace>
</file>

<file path=ppt/charts/chart12.xml><?xml version="1.0" encoding="utf-8"?>
<c:chartSpace xmlns:c="http://schemas.openxmlformats.org/drawingml/2006/chart" xmlns:a="http://schemas.openxmlformats.org/drawingml/2006/main" xmlns:r="http://schemas.openxmlformats.org/officeDocument/2006/relationships">
  <c:lang val="en-IN"/>
  <c:clrMapOvr bg1="lt1" tx1="dk1" bg2="lt2" tx2="dk2" accent1="accent1" accent2="accent2" accent3="accent3" accent4="accent4" accent5="accent5" accent6="accent6" hlink="hlink" folHlink="folHlink"/>
  <c:chart>
    <c:view3D>
      <c:rotX val="30"/>
      <c:rotY val="70"/>
      <c:perspective val="30"/>
    </c:view3D>
    <c:plotArea>
      <c:layout/>
      <c:pie3DChart>
        <c:varyColors val="1"/>
        <c:ser>
          <c:idx val="0"/>
          <c:order val="0"/>
          <c:dPt>
            <c:idx val="0"/>
            <c:explosion val="20"/>
          </c:dPt>
          <c:dPt>
            <c:idx val="1"/>
            <c:explosion val="22"/>
          </c:dPt>
          <c:dPt>
            <c:idx val="3"/>
            <c:explosion val="28"/>
          </c:dPt>
          <c:dLbls>
            <c:dLbl>
              <c:idx val="0"/>
              <c:layout>
                <c:manualLayout>
                  <c:x val="2.978631903218483E-2"/>
                  <c:y val="-0.11318777080324409"/>
                </c:manualLayout>
              </c:layout>
              <c:showVal val="1"/>
              <c:showCatName val="1"/>
            </c:dLbl>
            <c:dLbl>
              <c:idx val="1"/>
              <c:layout>
                <c:manualLayout>
                  <c:x val="9.594435159378438E-2"/>
                  <c:y val="-4.769713087434737E-2"/>
                </c:manualLayout>
              </c:layout>
              <c:showVal val="1"/>
              <c:showCatName val="1"/>
            </c:dLbl>
            <c:dLbl>
              <c:idx val="2"/>
              <c:layout>
                <c:manualLayout>
                  <c:x val="0.20756495051274512"/>
                  <c:y val="3.0201158204644005E-2"/>
                </c:manualLayout>
              </c:layout>
              <c:showVal val="1"/>
              <c:showCatName val="1"/>
            </c:dLbl>
            <c:dLbl>
              <c:idx val="3"/>
              <c:layout>
                <c:manualLayout>
                  <c:x val="6.7154072252841535E-2"/>
                  <c:y val="-4.4792245306077103E-2"/>
                </c:manualLayout>
              </c:layout>
              <c:showVal val="1"/>
              <c:showCatName val="1"/>
            </c:dLbl>
            <c:spPr>
              <a:solidFill>
                <a:schemeClr val="tx1"/>
              </a:solidFill>
            </c:spPr>
            <c:txPr>
              <a:bodyPr/>
              <a:lstStyle/>
              <a:p>
                <a:pPr>
                  <a:defRPr lang="en-IN" sz="1200" b="1">
                    <a:solidFill>
                      <a:schemeClr val="bg1"/>
                    </a:solidFill>
                  </a:defRPr>
                </a:pPr>
                <a:endParaRPr lang="en-US"/>
              </a:p>
            </c:txPr>
            <c:showVal val="1"/>
            <c:showCatName val="1"/>
            <c:showLeaderLines val="1"/>
          </c:dLbls>
          <c:cat>
            <c:strRef>
              <c:f>Sheet14!$Q$3:$Q$6</c:f>
              <c:strCache>
                <c:ptCount val="4"/>
                <c:pt idx="0">
                  <c:v>Water Purification</c:v>
                </c:pt>
                <c:pt idx="1">
                  <c:v>Air Purification</c:v>
                </c:pt>
                <c:pt idx="2">
                  <c:v>Super Capacitors</c:v>
                </c:pt>
                <c:pt idx="3">
                  <c:v>Other </c:v>
                </c:pt>
              </c:strCache>
            </c:strRef>
          </c:cat>
          <c:val>
            <c:numRef>
              <c:f>Sheet14!$R$3:$R$6</c:f>
              <c:numCache>
                <c:formatCode>0%</c:formatCode>
                <c:ptCount val="4"/>
                <c:pt idx="0">
                  <c:v>0.12000000000000002</c:v>
                </c:pt>
                <c:pt idx="1">
                  <c:v>0.18000000000000019</c:v>
                </c:pt>
                <c:pt idx="2">
                  <c:v>0.52</c:v>
                </c:pt>
                <c:pt idx="3">
                  <c:v>0.18000000000000019</c:v>
                </c:pt>
              </c:numCache>
            </c:numRef>
          </c:val>
        </c:ser>
        <c:dLbls>
          <c:showVal val="1"/>
          <c:showCatName val="1"/>
        </c:dLbls>
      </c:pie3DChart>
    </c:plotArea>
    <c:plotVisOnly val="1"/>
    <c:dispBlanksAs val="zero"/>
  </c:chart>
  <c:externalData r:id="rId2"/>
</c:chartSpace>
</file>

<file path=ppt/charts/chart13.xml><?xml version="1.0" encoding="utf-8"?>
<c:chartSpace xmlns:c="http://schemas.openxmlformats.org/drawingml/2006/chart" xmlns:a="http://schemas.openxmlformats.org/drawingml/2006/main" xmlns:r="http://schemas.openxmlformats.org/officeDocument/2006/relationships">
  <c:lang val="en-IN"/>
  <c:chart>
    <c:view3D>
      <c:rotX val="55"/>
      <c:rotY val="10"/>
      <c:perspective val="30"/>
    </c:view3D>
    <c:plotArea>
      <c:layout>
        <c:manualLayout>
          <c:layoutTarget val="inner"/>
          <c:xMode val="edge"/>
          <c:yMode val="edge"/>
          <c:x val="3.5141129205791734E-3"/>
          <c:y val="0.18438045746901224"/>
          <c:w val="0.80395146648290583"/>
          <c:h val="0.76232908804361765"/>
        </c:manualLayout>
      </c:layout>
      <c:pie3DChart>
        <c:varyColors val="1"/>
        <c:ser>
          <c:idx val="0"/>
          <c:order val="0"/>
          <c:dPt>
            <c:idx val="1"/>
            <c:explosion val="28"/>
          </c:dPt>
          <c:dLbls>
            <c:dLbl>
              <c:idx val="0"/>
              <c:layout/>
              <c:tx>
                <c:rich>
                  <a:bodyPr/>
                  <a:lstStyle/>
                  <a:p>
                    <a:r>
                      <a:t>Powder</a:t>
                    </a:r>
                    <a:r>
                      <a:rPr/>
                      <a:t>, </a:t>
                    </a:r>
                    <a:endParaRPr smtClean="0"/>
                  </a:p>
                  <a:p>
                    <a:r>
                      <a:rPr smtClean="0"/>
                      <a:t>80</a:t>
                    </a:r>
                    <a:r>
                      <a:t>%</a:t>
                    </a:r>
                  </a:p>
                </c:rich>
              </c:tx>
              <c:showVal val="1"/>
              <c:showCatName val="1"/>
            </c:dLbl>
            <c:dLbl>
              <c:idx val="1"/>
              <c:layout>
                <c:manualLayout>
                  <c:x val="-9.5654659701213188E-2"/>
                  <c:y val="6.9823231247604131E-2"/>
                </c:manualLayout>
              </c:layout>
              <c:tx>
                <c:rich>
                  <a:bodyPr/>
                  <a:lstStyle/>
                  <a:p>
                    <a:r>
                      <a:t>Granular</a:t>
                    </a:r>
                    <a:r>
                      <a:rPr/>
                      <a:t>, </a:t>
                    </a:r>
                    <a:endParaRPr smtClean="0"/>
                  </a:p>
                  <a:p>
                    <a:r>
                      <a:rPr smtClean="0"/>
                      <a:t>20</a:t>
                    </a:r>
                    <a:r>
                      <a:t>%</a:t>
                    </a:r>
                  </a:p>
                </c:rich>
              </c:tx>
              <c:showVal val="1"/>
              <c:showCatName val="1"/>
            </c:dLbl>
            <c:dLbl>
              <c:idx val="2"/>
              <c:delete val="1"/>
            </c:dLbl>
            <c:dLbl>
              <c:idx val="3"/>
              <c:delete val="1"/>
            </c:dLbl>
            <c:spPr>
              <a:solidFill>
                <a:schemeClr val="tx1"/>
              </a:solidFill>
            </c:spPr>
            <c:txPr>
              <a:bodyPr/>
              <a:lstStyle/>
              <a:p>
                <a:pPr>
                  <a:defRPr lang="en-IN" sz="1100" b="1">
                    <a:solidFill>
                      <a:schemeClr val="bg1"/>
                    </a:solidFill>
                  </a:defRPr>
                </a:pPr>
                <a:endParaRPr lang="en-US"/>
              </a:p>
            </c:txPr>
            <c:showVal val="1"/>
            <c:showCatName val="1"/>
            <c:showLeaderLines val="1"/>
          </c:dLbls>
          <c:cat>
            <c:strRef>
              <c:f>JXNippo!$A$4:$A$7</c:f>
              <c:strCache>
                <c:ptCount val="4"/>
                <c:pt idx="0">
                  <c:v>Powder</c:v>
                </c:pt>
                <c:pt idx="1">
                  <c:v>Granular</c:v>
                </c:pt>
                <c:pt idx="2">
                  <c:v>Pelletized</c:v>
                </c:pt>
                <c:pt idx="3">
                  <c:v>Other</c:v>
                </c:pt>
              </c:strCache>
            </c:strRef>
          </c:cat>
          <c:val>
            <c:numRef>
              <c:f>JXNippo!$B$4:$B$7</c:f>
              <c:numCache>
                <c:formatCode>0%</c:formatCode>
                <c:ptCount val="4"/>
                <c:pt idx="0">
                  <c:v>0.8</c:v>
                </c:pt>
                <c:pt idx="1">
                  <c:v>0.2</c:v>
                </c:pt>
                <c:pt idx="2">
                  <c:v>0</c:v>
                </c:pt>
                <c:pt idx="3">
                  <c:v>0</c:v>
                </c:pt>
              </c:numCache>
            </c:numRef>
          </c:val>
        </c:ser>
        <c:dLbls>
          <c:showVal val="1"/>
          <c:showCatName val="1"/>
        </c:dLbls>
      </c:pie3DChart>
    </c:plotArea>
    <c:plotVisOnly val="1"/>
    <c:dispBlanksAs val="zero"/>
  </c:chart>
  <c:externalData r:id="rId1"/>
  <c:userShapes r:id="rId2"/>
</c:chartSpace>
</file>

<file path=ppt/charts/chart14.xml><?xml version="1.0" encoding="utf-8"?>
<c:chartSpace xmlns:c="http://schemas.openxmlformats.org/drawingml/2006/chart" xmlns:a="http://schemas.openxmlformats.org/drawingml/2006/main" xmlns:r="http://schemas.openxmlformats.org/officeDocument/2006/relationships">
  <c:date1904 val="1"/>
  <c:lang val="en-IN"/>
  <c:chart>
    <c:view3D>
      <c:rotX val="55"/>
      <c:rotY val="10"/>
      <c:perspective val="30"/>
    </c:view3D>
    <c:plotArea>
      <c:layout>
        <c:manualLayout>
          <c:layoutTarget val="inner"/>
          <c:xMode val="edge"/>
          <c:yMode val="edge"/>
          <c:x val="4.2340668248361399E-2"/>
          <c:y val="0.14647676496502884"/>
          <c:w val="0.80108319982052456"/>
          <c:h val="0.75953214189480656"/>
        </c:manualLayout>
      </c:layout>
      <c:pie3DChart>
        <c:varyColors val="1"/>
        <c:ser>
          <c:idx val="0"/>
          <c:order val="0"/>
          <c:dPt>
            <c:idx val="0"/>
            <c:explosion val="7"/>
          </c:dPt>
          <c:dPt>
            <c:idx val="2"/>
            <c:explosion val="7"/>
          </c:dPt>
          <c:dLbls>
            <c:dLbl>
              <c:idx val="0"/>
              <c:layout>
                <c:manualLayout>
                  <c:x val="3.3317052822223144E-2"/>
                  <c:y val="-1.8634479862859498E-2"/>
                </c:manualLayout>
              </c:layout>
              <c:showVal val="1"/>
              <c:showCatName val="1"/>
            </c:dLbl>
            <c:dLbl>
              <c:idx val="1"/>
              <c:delete val="1"/>
            </c:dLbl>
            <c:dLbl>
              <c:idx val="2"/>
              <c:layout>
                <c:manualLayout>
                  <c:x val="0.12035372975987417"/>
                  <c:y val="-0.22741091073798991"/>
                </c:manualLayout>
              </c:layout>
              <c:showVal val="1"/>
              <c:showCatName val="1"/>
            </c:dLbl>
            <c:dLbl>
              <c:idx val="3"/>
              <c:layout>
                <c:manualLayout>
                  <c:x val="0.15723770343600188"/>
                  <c:y val="0.1625200230771647"/>
                </c:manualLayout>
              </c:layout>
              <c:showVal val="1"/>
              <c:showCatName val="1"/>
            </c:dLbl>
            <c:spPr>
              <a:solidFill>
                <a:schemeClr val="tx1"/>
              </a:solidFill>
            </c:spPr>
            <c:txPr>
              <a:bodyPr/>
              <a:lstStyle/>
              <a:p>
                <a:pPr>
                  <a:defRPr lang="en-IN" sz="1000">
                    <a:solidFill>
                      <a:schemeClr val="bg1"/>
                    </a:solidFill>
                  </a:defRPr>
                </a:pPr>
                <a:endParaRPr lang="en-US"/>
              </a:p>
            </c:txPr>
            <c:showVal val="1"/>
            <c:showCatName val="1"/>
            <c:showLeaderLines val="1"/>
          </c:dLbls>
          <c:cat>
            <c:strRef>
              <c:f>JXNippo!$G$3:$G$6</c:f>
              <c:strCache>
                <c:ptCount val="4"/>
                <c:pt idx="0">
                  <c:v>Bio/Natural sources</c:v>
                </c:pt>
                <c:pt idx="1">
                  <c:v>Polymers</c:v>
                </c:pt>
                <c:pt idx="2">
                  <c:v>Carbon/Coke Based</c:v>
                </c:pt>
                <c:pt idx="3">
                  <c:v>Other</c:v>
                </c:pt>
              </c:strCache>
            </c:strRef>
          </c:cat>
          <c:val>
            <c:numRef>
              <c:f>JXNippo!$H$3:$H$6</c:f>
              <c:numCache>
                <c:formatCode>General</c:formatCode>
                <c:ptCount val="4"/>
                <c:pt idx="0" formatCode="0%">
                  <c:v>0.25</c:v>
                </c:pt>
                <c:pt idx="1">
                  <c:v>0</c:v>
                </c:pt>
                <c:pt idx="2" formatCode="0%">
                  <c:v>0.5</c:v>
                </c:pt>
                <c:pt idx="3" formatCode="0%">
                  <c:v>0.25</c:v>
                </c:pt>
              </c:numCache>
            </c:numRef>
          </c:val>
        </c:ser>
        <c:dLbls>
          <c:showVal val="1"/>
          <c:showCatName val="1"/>
        </c:dLbls>
      </c:pie3DChart>
    </c:plotArea>
    <c:plotVisOnly val="1"/>
    <c:dispBlanksAs val="zero"/>
  </c:chart>
  <c:externalData r:id="rId1"/>
</c:chartSpace>
</file>

<file path=ppt/charts/chart15.xml><?xml version="1.0" encoding="utf-8"?>
<c:chartSpace xmlns:c="http://schemas.openxmlformats.org/drawingml/2006/chart" xmlns:a="http://schemas.openxmlformats.org/drawingml/2006/main" xmlns:r="http://schemas.openxmlformats.org/officeDocument/2006/relationships">
  <c:date1904 val="1"/>
  <c:lang val="en-IN"/>
  <c:chart>
    <c:view3D>
      <c:rotX val="55"/>
      <c:rotY val="10"/>
      <c:perspective val="30"/>
    </c:view3D>
    <c:plotArea>
      <c:layout>
        <c:manualLayout>
          <c:layoutTarget val="inner"/>
          <c:xMode val="edge"/>
          <c:yMode val="edge"/>
          <c:x val="8.2412422188129594E-2"/>
          <c:y val="0.14088331019286246"/>
          <c:w val="0.80541976228759915"/>
          <c:h val="0.76248580114818965"/>
        </c:manualLayout>
      </c:layout>
      <c:pie3DChart>
        <c:varyColors val="1"/>
        <c:ser>
          <c:idx val="0"/>
          <c:order val="0"/>
          <c:dLbls>
            <c:dLbl>
              <c:idx val="0"/>
              <c:delete val="1"/>
            </c:dLbl>
            <c:dLbl>
              <c:idx val="1"/>
              <c:delete val="1"/>
            </c:dLbl>
            <c:dLbl>
              <c:idx val="2"/>
              <c:layout>
                <c:manualLayout>
                  <c:x val="9.0227572658905769E-2"/>
                  <c:y val="-0.36011228497414516"/>
                </c:manualLayout>
              </c:layout>
              <c:spPr>
                <a:solidFill>
                  <a:schemeClr val="tx1"/>
                </a:solidFill>
              </c:spPr>
              <c:txPr>
                <a:bodyPr/>
                <a:lstStyle/>
                <a:p>
                  <a:pPr>
                    <a:defRPr lang="en-IN" sz="1100">
                      <a:solidFill>
                        <a:schemeClr val="bg1"/>
                      </a:solidFill>
                    </a:defRPr>
                  </a:pPr>
                  <a:endParaRPr lang="en-US"/>
                </a:p>
              </c:txPr>
              <c:showVal val="1"/>
              <c:showCatName val="1"/>
            </c:dLbl>
            <c:dLbl>
              <c:idx val="3"/>
              <c:delete val="1"/>
            </c:dLbl>
            <c:txPr>
              <a:bodyPr/>
              <a:lstStyle/>
              <a:p>
                <a:pPr>
                  <a:defRPr lang="en-IN" sz="1100"/>
                </a:pPr>
                <a:endParaRPr lang="en-US"/>
              </a:p>
            </c:txPr>
            <c:showVal val="1"/>
            <c:showCatName val="1"/>
            <c:showLeaderLines val="1"/>
          </c:dLbls>
          <c:cat>
            <c:strRef>
              <c:f>JXNippo!$Q$3:$Q$6</c:f>
              <c:strCache>
                <c:ptCount val="4"/>
                <c:pt idx="0">
                  <c:v>Water Purification</c:v>
                </c:pt>
                <c:pt idx="1">
                  <c:v>Air Purification</c:v>
                </c:pt>
                <c:pt idx="2">
                  <c:v>Super Capacitors</c:v>
                </c:pt>
                <c:pt idx="3">
                  <c:v>Other </c:v>
                </c:pt>
              </c:strCache>
            </c:strRef>
          </c:cat>
          <c:val>
            <c:numRef>
              <c:f>JXNippo!$R$3:$R$6</c:f>
              <c:numCache>
                <c:formatCode>General</c:formatCode>
                <c:ptCount val="4"/>
                <c:pt idx="0" formatCode="0%">
                  <c:v>0</c:v>
                </c:pt>
                <c:pt idx="1">
                  <c:v>0</c:v>
                </c:pt>
                <c:pt idx="2" formatCode="0%">
                  <c:v>1</c:v>
                </c:pt>
                <c:pt idx="3">
                  <c:v>0</c:v>
                </c:pt>
              </c:numCache>
            </c:numRef>
          </c:val>
        </c:ser>
        <c:dLbls>
          <c:showVal val="1"/>
          <c:showCatName val="1"/>
        </c:dLbls>
      </c:pie3DChart>
    </c:plotArea>
    <c:plotVisOnly val="1"/>
    <c:dispBlanksAs val="zero"/>
  </c:chart>
  <c:externalData r:id="rId1"/>
</c:chartSpace>
</file>

<file path=ppt/charts/chart16.xml><?xml version="1.0" encoding="utf-8"?>
<c:chartSpace xmlns:c="http://schemas.openxmlformats.org/drawingml/2006/chart" xmlns:a="http://schemas.openxmlformats.org/drawingml/2006/main" xmlns:r="http://schemas.openxmlformats.org/officeDocument/2006/relationships">
  <c:lang val="en-IN"/>
  <c:chart>
    <c:view3D>
      <c:rotX val="55"/>
      <c:rotY val="10"/>
      <c:perspective val="30"/>
    </c:view3D>
    <c:plotArea>
      <c:layout>
        <c:manualLayout>
          <c:layoutTarget val="inner"/>
          <c:xMode val="edge"/>
          <c:yMode val="edge"/>
          <c:x val="1.2500000000000001E-2"/>
          <c:y val="0.12268518518518529"/>
          <c:w val="0.81388888888888966"/>
          <c:h val="0.77314814814814914"/>
        </c:manualLayout>
      </c:layout>
      <c:pie3DChart>
        <c:varyColors val="1"/>
        <c:ser>
          <c:idx val="0"/>
          <c:order val="0"/>
          <c:dLbls>
            <c:dLbl>
              <c:idx val="0"/>
              <c:spPr>
                <a:solidFill>
                  <a:schemeClr val="tx1"/>
                </a:solidFill>
              </c:spPr>
              <c:txPr>
                <a:bodyPr/>
                <a:lstStyle/>
                <a:p>
                  <a:pPr>
                    <a:defRPr lang="en-IN" sz="1200" b="1">
                      <a:solidFill>
                        <a:schemeClr val="bg1"/>
                      </a:solidFill>
                    </a:defRPr>
                  </a:pPr>
                  <a:endParaRPr lang="en-US"/>
                </a:p>
              </c:txPr>
            </c:dLbl>
            <c:dLbl>
              <c:idx val="1"/>
              <c:spPr>
                <a:solidFill>
                  <a:schemeClr val="tx1"/>
                </a:solidFill>
              </c:spPr>
              <c:txPr>
                <a:bodyPr/>
                <a:lstStyle/>
                <a:p>
                  <a:pPr>
                    <a:defRPr lang="en-IN" sz="1200" b="1">
                      <a:solidFill>
                        <a:schemeClr val="bg1"/>
                      </a:solidFill>
                    </a:defRPr>
                  </a:pPr>
                  <a:endParaRPr lang="en-US"/>
                </a:p>
              </c:txPr>
            </c:dLbl>
            <c:dLbl>
              <c:idx val="2"/>
              <c:delete val="1"/>
            </c:dLbl>
            <c:dLbl>
              <c:idx val="3"/>
              <c:delete val="1"/>
            </c:dLbl>
            <c:txPr>
              <a:bodyPr/>
              <a:lstStyle/>
              <a:p>
                <a:pPr>
                  <a:defRPr lang="en-IN" sz="1200" b="1">
                    <a:solidFill>
                      <a:schemeClr val="bg1"/>
                    </a:solidFill>
                  </a:defRPr>
                </a:pPr>
                <a:endParaRPr lang="en-US"/>
              </a:p>
            </c:txPr>
            <c:showVal val="1"/>
            <c:showCatName val="1"/>
            <c:showLeaderLines val="1"/>
          </c:dLbls>
          <c:cat>
            <c:strRef>
              <c:f>Osaka!$B$4:$B$7</c:f>
              <c:strCache>
                <c:ptCount val="4"/>
                <c:pt idx="0">
                  <c:v>Powder</c:v>
                </c:pt>
                <c:pt idx="1">
                  <c:v>Granular</c:v>
                </c:pt>
                <c:pt idx="2">
                  <c:v>Pelletized</c:v>
                </c:pt>
                <c:pt idx="3">
                  <c:v>Other</c:v>
                </c:pt>
              </c:strCache>
            </c:strRef>
          </c:cat>
          <c:val>
            <c:numRef>
              <c:f>Osaka!$C$4:$C$7</c:f>
              <c:numCache>
                <c:formatCode>0%</c:formatCode>
                <c:ptCount val="4"/>
                <c:pt idx="0">
                  <c:v>0.5</c:v>
                </c:pt>
                <c:pt idx="1">
                  <c:v>0.5</c:v>
                </c:pt>
                <c:pt idx="2">
                  <c:v>0</c:v>
                </c:pt>
                <c:pt idx="3">
                  <c:v>0</c:v>
                </c:pt>
              </c:numCache>
            </c:numRef>
          </c:val>
        </c:ser>
        <c:dLbls>
          <c:showVal val="1"/>
          <c:showCatName val="1"/>
        </c:dLbls>
      </c:pie3DChart>
    </c:plotArea>
    <c:plotVisOnly val="1"/>
    <c:dispBlanksAs val="zero"/>
  </c:chart>
  <c:externalData r:id="rId1"/>
</c:chartSpace>
</file>

<file path=ppt/charts/chart17.xml><?xml version="1.0" encoding="utf-8"?>
<c:chartSpace xmlns:c="http://schemas.openxmlformats.org/drawingml/2006/chart" xmlns:a="http://schemas.openxmlformats.org/drawingml/2006/main" xmlns:r="http://schemas.openxmlformats.org/officeDocument/2006/relationships">
  <c:date1904 val="1"/>
  <c:lang val="en-IN"/>
  <c:chart>
    <c:view3D>
      <c:rotX val="55"/>
      <c:rotY val="10"/>
      <c:perspective val="30"/>
    </c:view3D>
    <c:plotArea>
      <c:layout>
        <c:manualLayout>
          <c:layoutTarget val="inner"/>
          <c:xMode val="edge"/>
          <c:yMode val="edge"/>
          <c:x val="0.15284955109680293"/>
          <c:y val="8.5413302405108679E-2"/>
          <c:w val="0.81388888888888966"/>
          <c:h val="0.77314814814814914"/>
        </c:manualLayout>
      </c:layout>
      <c:pie3DChart>
        <c:varyColors val="1"/>
        <c:ser>
          <c:idx val="0"/>
          <c:order val="0"/>
          <c:dLbls>
            <c:dLbl>
              <c:idx val="0"/>
              <c:layout>
                <c:manualLayout>
                  <c:x val="0.10657502187226607"/>
                  <c:y val="-0.45412037037037073"/>
                </c:manualLayout>
              </c:layout>
              <c:tx>
                <c:rich>
                  <a:bodyPr/>
                  <a:lstStyle/>
                  <a:p>
                    <a:r>
                      <a:t>Bio/Natural sources</a:t>
                    </a:r>
                    <a:r>
                      <a:rPr/>
                      <a:t>, </a:t>
                    </a:r>
                    <a:endParaRPr smtClean="0"/>
                  </a:p>
                  <a:p>
                    <a:r>
                      <a:rPr smtClean="0"/>
                      <a:t>100</a:t>
                    </a:r>
                    <a:r>
                      <a:t>%</a:t>
                    </a:r>
                  </a:p>
                </c:rich>
              </c:tx>
              <c:showVal val="1"/>
              <c:showCatName val="1"/>
            </c:dLbl>
            <c:dLbl>
              <c:idx val="1"/>
              <c:delete val="1"/>
            </c:dLbl>
            <c:dLbl>
              <c:idx val="2"/>
              <c:delete val="1"/>
            </c:dLbl>
            <c:dLbl>
              <c:idx val="3"/>
              <c:delete val="1"/>
            </c:dLbl>
            <c:spPr>
              <a:solidFill>
                <a:schemeClr val="tx1"/>
              </a:solidFill>
            </c:spPr>
            <c:txPr>
              <a:bodyPr/>
              <a:lstStyle/>
              <a:p>
                <a:pPr>
                  <a:defRPr lang="en-IN" sz="1200">
                    <a:solidFill>
                      <a:schemeClr val="bg1"/>
                    </a:solidFill>
                  </a:defRPr>
                </a:pPr>
                <a:endParaRPr lang="en-US"/>
              </a:p>
            </c:txPr>
            <c:showVal val="1"/>
            <c:showCatName val="1"/>
            <c:showLeaderLines val="1"/>
          </c:dLbls>
          <c:cat>
            <c:strRef>
              <c:f>Osaka!$H$3:$H$6</c:f>
              <c:strCache>
                <c:ptCount val="4"/>
                <c:pt idx="0">
                  <c:v>Bio/Natural sources</c:v>
                </c:pt>
                <c:pt idx="1">
                  <c:v>Polymers</c:v>
                </c:pt>
                <c:pt idx="2">
                  <c:v>Carbon/Coke Based</c:v>
                </c:pt>
                <c:pt idx="3">
                  <c:v>Other</c:v>
                </c:pt>
              </c:strCache>
            </c:strRef>
          </c:cat>
          <c:val>
            <c:numRef>
              <c:f>Osaka!$I$3:$I$6</c:f>
              <c:numCache>
                <c:formatCode>General</c:formatCode>
                <c:ptCount val="4"/>
                <c:pt idx="0" formatCode="0%">
                  <c:v>1</c:v>
                </c:pt>
                <c:pt idx="1">
                  <c:v>0</c:v>
                </c:pt>
                <c:pt idx="2">
                  <c:v>0</c:v>
                </c:pt>
                <c:pt idx="3">
                  <c:v>0</c:v>
                </c:pt>
              </c:numCache>
            </c:numRef>
          </c:val>
        </c:ser>
        <c:dLbls>
          <c:showVal val="1"/>
          <c:showCatName val="1"/>
        </c:dLbls>
      </c:pie3DChart>
    </c:plotArea>
    <c:plotVisOnly val="1"/>
    <c:dispBlanksAs val="zero"/>
  </c:chart>
  <c:externalData r:id="rId1"/>
</c:chartSpace>
</file>

<file path=ppt/charts/chart18.xml><?xml version="1.0" encoding="utf-8"?>
<c:chartSpace xmlns:c="http://schemas.openxmlformats.org/drawingml/2006/chart" xmlns:a="http://schemas.openxmlformats.org/drawingml/2006/main" xmlns:r="http://schemas.openxmlformats.org/officeDocument/2006/relationships">
  <c:date1904 val="1"/>
  <c:lang val="en-IN"/>
  <c:chart>
    <c:view3D>
      <c:rotX val="55"/>
      <c:rotY val="10"/>
      <c:perspective val="30"/>
    </c:view3D>
    <c:plotArea>
      <c:layout>
        <c:manualLayout>
          <c:layoutTarget val="inner"/>
          <c:xMode val="edge"/>
          <c:yMode val="edge"/>
          <c:x val="7.1396063205452803E-2"/>
          <c:y val="9.1379603655149438E-2"/>
          <c:w val="0.92633567030563868"/>
          <c:h val="0.87555115403844064"/>
        </c:manualLayout>
      </c:layout>
      <c:pie3DChart>
        <c:varyColors val="1"/>
        <c:ser>
          <c:idx val="0"/>
          <c:order val="0"/>
          <c:dLbls>
            <c:dLbl>
              <c:idx val="1"/>
              <c:delete val="1"/>
            </c:dLbl>
            <c:dLbl>
              <c:idx val="2"/>
              <c:layout>
                <c:manualLayout>
                  <c:x val="0.15950953038760907"/>
                  <c:y val="0.18739237306965892"/>
                </c:manualLayout>
              </c:layout>
              <c:tx>
                <c:rich>
                  <a:bodyPr/>
                  <a:lstStyle/>
                  <a:p>
                    <a:r>
                      <a:t>Super Capacitors</a:t>
                    </a:r>
                    <a:r>
                      <a:rPr/>
                      <a:t>, </a:t>
                    </a:r>
                    <a:endParaRPr smtClean="0"/>
                  </a:p>
                  <a:p>
                    <a:r>
                      <a:rPr smtClean="0"/>
                      <a:t>25</a:t>
                    </a:r>
                    <a:r>
                      <a:t>%</a:t>
                    </a:r>
                  </a:p>
                </c:rich>
              </c:tx>
              <c:showVal val="1"/>
              <c:showCatName val="1"/>
            </c:dLbl>
            <c:dLbl>
              <c:idx val="3"/>
              <c:delete val="1"/>
            </c:dLbl>
            <c:spPr>
              <a:solidFill>
                <a:schemeClr val="tx1"/>
              </a:solidFill>
            </c:spPr>
            <c:txPr>
              <a:bodyPr/>
              <a:lstStyle/>
              <a:p>
                <a:pPr>
                  <a:defRPr lang="en-IN" sz="1000">
                    <a:solidFill>
                      <a:schemeClr val="bg1"/>
                    </a:solidFill>
                  </a:defRPr>
                </a:pPr>
                <a:endParaRPr lang="en-US"/>
              </a:p>
            </c:txPr>
            <c:showVal val="1"/>
            <c:showCatName val="1"/>
            <c:showLeaderLines val="1"/>
          </c:dLbls>
          <c:cat>
            <c:strRef>
              <c:f>Osaka!$R$3:$R$6</c:f>
              <c:strCache>
                <c:ptCount val="4"/>
                <c:pt idx="0">
                  <c:v>Water Purification</c:v>
                </c:pt>
                <c:pt idx="1">
                  <c:v>Air Purification</c:v>
                </c:pt>
                <c:pt idx="2">
                  <c:v>Super Capacitors</c:v>
                </c:pt>
                <c:pt idx="3">
                  <c:v>Other </c:v>
                </c:pt>
              </c:strCache>
            </c:strRef>
          </c:cat>
          <c:val>
            <c:numRef>
              <c:f>Osaka!$S$3:$S$6</c:f>
              <c:numCache>
                <c:formatCode>General</c:formatCode>
                <c:ptCount val="4"/>
                <c:pt idx="0" formatCode="0%">
                  <c:v>0.75000000000000089</c:v>
                </c:pt>
                <c:pt idx="1">
                  <c:v>0</c:v>
                </c:pt>
                <c:pt idx="2" formatCode="0%">
                  <c:v>0.25</c:v>
                </c:pt>
                <c:pt idx="3">
                  <c:v>0</c:v>
                </c:pt>
              </c:numCache>
            </c:numRef>
          </c:val>
        </c:ser>
        <c:dLbls>
          <c:showVal val="1"/>
          <c:showCatName val="1"/>
        </c:dLbls>
      </c:pie3DChart>
    </c:plotArea>
    <c:plotVisOnly val="1"/>
    <c:dispBlanksAs val="zero"/>
  </c:chart>
  <c:externalData r:id="rId1"/>
</c:chartSpace>
</file>

<file path=ppt/charts/chart2.xml><?xml version="1.0" encoding="utf-8"?>
<c:chartSpace xmlns:c="http://schemas.openxmlformats.org/drawingml/2006/chart" xmlns:a="http://schemas.openxmlformats.org/drawingml/2006/main" xmlns:r="http://schemas.openxmlformats.org/officeDocument/2006/relationships">
  <c:date1904 val="1"/>
  <c:lang val="en-IN"/>
  <c:style val="18"/>
  <c:chart>
    <c:autoTitleDeleted val="1"/>
    <c:plotArea>
      <c:layout>
        <c:manualLayout>
          <c:layoutTarget val="inner"/>
          <c:xMode val="edge"/>
          <c:yMode val="edge"/>
          <c:x val="0.20473847534984119"/>
          <c:y val="0.18818590228745619"/>
          <c:w val="0.50908381691742366"/>
          <c:h val="0.76356693038689361"/>
        </c:manualLayout>
      </c:layout>
      <c:doughnutChart>
        <c:varyColors val="1"/>
        <c:ser>
          <c:idx val="0"/>
          <c:order val="0"/>
          <c:dLbls>
            <c:txPr>
              <a:bodyPr/>
              <a:lstStyle/>
              <a:p>
                <a:pPr>
                  <a:defRPr lang="en-IN" b="1"/>
                </a:pPr>
                <a:endParaRPr lang="en-US"/>
              </a:p>
            </c:txPr>
            <c:showPercent val="1"/>
            <c:showLeaderLines val="1"/>
          </c:dLbls>
          <c:cat>
            <c:strRef>
              <c:f>Sheet12!$K$5:$K$11</c:f>
              <c:strCache>
                <c:ptCount val="7"/>
                <c:pt idx="0">
                  <c:v>JP</c:v>
                </c:pt>
                <c:pt idx="1">
                  <c:v>US</c:v>
                </c:pt>
                <c:pt idx="2">
                  <c:v>KR</c:v>
                </c:pt>
                <c:pt idx="3">
                  <c:v>CN</c:v>
                </c:pt>
                <c:pt idx="4">
                  <c:v>PL</c:v>
                </c:pt>
                <c:pt idx="5">
                  <c:v>DE</c:v>
                </c:pt>
                <c:pt idx="6">
                  <c:v>Others</c:v>
                </c:pt>
              </c:strCache>
            </c:strRef>
          </c:cat>
          <c:val>
            <c:numRef>
              <c:f>Sheet12!$L$5:$L$11</c:f>
              <c:numCache>
                <c:formatCode>0%</c:formatCode>
                <c:ptCount val="7"/>
                <c:pt idx="0">
                  <c:v>0.34</c:v>
                </c:pt>
                <c:pt idx="1">
                  <c:v>0.2</c:v>
                </c:pt>
                <c:pt idx="2">
                  <c:v>0.17</c:v>
                </c:pt>
                <c:pt idx="3">
                  <c:v>0.14000000000000001</c:v>
                </c:pt>
                <c:pt idx="4">
                  <c:v>4.0000000000000022E-2</c:v>
                </c:pt>
                <c:pt idx="5">
                  <c:v>3.0000000000000002E-2</c:v>
                </c:pt>
                <c:pt idx="6">
                  <c:v>8.0000000000000043E-2</c:v>
                </c:pt>
              </c:numCache>
            </c:numRef>
          </c:val>
        </c:ser>
        <c:dLbls>
          <c:showPercent val="1"/>
        </c:dLbls>
        <c:firstSliceAng val="0"/>
        <c:holeSize val="50"/>
      </c:doughnutChart>
    </c:plotArea>
    <c:legend>
      <c:legendPos val="t"/>
      <c:layout>
        <c:manualLayout>
          <c:xMode val="edge"/>
          <c:yMode val="edge"/>
          <c:x val="0.17241073743019569"/>
          <c:y val="6.2132896252550127E-2"/>
          <c:w val="0.63969831309416403"/>
          <c:h val="8.371719160104997E-2"/>
        </c:manualLayout>
      </c:layout>
      <c:txPr>
        <a:bodyPr/>
        <a:lstStyle/>
        <a:p>
          <a:pPr>
            <a:defRPr lang="en-IN" sz="900" b="1"/>
          </a:pPr>
          <a:endParaRPr lang="en-US"/>
        </a:p>
      </c:txPr>
    </c:legend>
    <c:plotVisOnly val="1"/>
    <c:dispBlanksAs val="zero"/>
  </c:chart>
  <c:externalData r:id="rId1"/>
</c:chartSpace>
</file>

<file path=ppt/charts/chart3.xml><?xml version="1.0" encoding="utf-8"?>
<c:chartSpace xmlns:c="http://schemas.openxmlformats.org/drawingml/2006/chart" xmlns:a="http://schemas.openxmlformats.org/drawingml/2006/main" xmlns:r="http://schemas.openxmlformats.org/officeDocument/2006/relationships">
  <c:lang val="en-IN"/>
  <c:style val="8"/>
  <c:chart>
    <c:plotArea>
      <c:layout/>
      <c:lineChart>
        <c:grouping val="stacked"/>
        <c:ser>
          <c:idx val="0"/>
          <c:order val="0"/>
          <c:dLbls>
            <c:dLbl>
              <c:idx val="0"/>
              <c:layout>
                <c:manualLayout>
                  <c:x val="-3.333333333333334E-2"/>
                  <c:y val="-6.0185185185185147E-2"/>
                </c:manualLayout>
              </c:layout>
              <c:showVal val="1"/>
            </c:dLbl>
            <c:dLbl>
              <c:idx val="1"/>
              <c:layout>
                <c:manualLayout>
                  <c:x val="-2.5320053137521687E-2"/>
                  <c:y val="-5.1956245224453496E-2"/>
                </c:manualLayout>
              </c:layout>
              <c:showVal val="1"/>
            </c:dLbl>
            <c:dLbl>
              <c:idx val="2"/>
              <c:layout>
                <c:manualLayout>
                  <c:x val="-2.3623947462926464E-2"/>
                  <c:y val="-6.9444381463284119E-2"/>
                </c:manualLayout>
              </c:layout>
              <c:showVal val="1"/>
            </c:dLbl>
            <c:dLbl>
              <c:idx val="3"/>
              <c:layout>
                <c:manualLayout>
                  <c:x val="-2.2542312828395177E-2"/>
                  <c:y val="-6.1215420508832392E-2"/>
                </c:manualLayout>
              </c:layout>
              <c:showVal val="1"/>
            </c:dLbl>
            <c:dLbl>
              <c:idx val="4"/>
              <c:layout>
                <c:manualLayout>
                  <c:x val="-1.9764438967640602E-2"/>
                  <c:y val="-6.481479382109484E-2"/>
                </c:manualLayout>
              </c:layout>
              <c:showVal val="1"/>
            </c:dLbl>
            <c:dLbl>
              <c:idx val="5"/>
              <c:layout>
                <c:manualLayout>
                  <c:x val="-1.7921159399076465E-2"/>
                  <c:y val="-8.0242501400071151E-2"/>
                </c:manualLayout>
              </c:layout>
              <c:showVal val="1"/>
            </c:dLbl>
            <c:dLbl>
              <c:idx val="6"/>
              <c:layout>
                <c:manualLayout>
                  <c:x val="-3.4735042251060812E-2"/>
                  <c:y val="-6.0706973601572699E-2"/>
                </c:manualLayout>
              </c:layout>
              <c:showVal val="1"/>
            </c:dLbl>
            <c:dLbl>
              <c:idx val="7"/>
              <c:layout>
                <c:manualLayout>
                  <c:x val="-3.1170015095340533E-2"/>
                  <c:y val="-5.2425864246376304E-2"/>
                </c:manualLayout>
              </c:layout>
              <c:showVal val="1"/>
            </c:dLbl>
            <c:dLbl>
              <c:idx val="8"/>
              <c:layout>
                <c:manualLayout>
                  <c:x val="-4.8745542881357656E-2"/>
                  <c:y val="-4.831776061163278E-2"/>
                </c:manualLayout>
              </c:layout>
              <c:showVal val="1"/>
            </c:dLbl>
            <c:dLbl>
              <c:idx val="9"/>
              <c:layout>
                <c:manualLayout>
                  <c:x val="-2.8833796468120409E-2"/>
                  <c:y val="-5.3990599683935395E-2"/>
                </c:manualLayout>
              </c:layout>
              <c:showVal val="1"/>
            </c:dLbl>
            <c:txPr>
              <a:bodyPr/>
              <a:lstStyle/>
              <a:p>
                <a:pPr>
                  <a:defRPr lang="en-IN" sz="1200" b="1"/>
                </a:pPr>
                <a:endParaRPr lang="en-US"/>
              </a:p>
            </c:txPr>
            <c:showVal val="1"/>
          </c:dLbls>
          <c:cat>
            <c:strRef>
              <c:f>Sheet11!$D$6:$D$16</c:f>
              <c:strCache>
                <c:ptCount val="11"/>
                <c:pt idx="0">
                  <c:v>2009</c:v>
                </c:pt>
                <c:pt idx="1">
                  <c:v>2010</c:v>
                </c:pt>
                <c:pt idx="2">
                  <c:v>2011</c:v>
                </c:pt>
                <c:pt idx="3">
                  <c:v>2012</c:v>
                </c:pt>
                <c:pt idx="4">
                  <c:v>2013</c:v>
                </c:pt>
                <c:pt idx="5">
                  <c:v>2014</c:v>
                </c:pt>
                <c:pt idx="6">
                  <c:v>2015</c:v>
                </c:pt>
                <c:pt idx="7">
                  <c:v>2016</c:v>
                </c:pt>
                <c:pt idx="8">
                  <c:v>2017</c:v>
                </c:pt>
                <c:pt idx="9">
                  <c:v>2018</c:v>
                </c:pt>
                <c:pt idx="10">
                  <c:v>2019</c:v>
                </c:pt>
              </c:strCache>
            </c:strRef>
          </c:cat>
          <c:val>
            <c:numRef>
              <c:f>Sheet11!$E$6:$E$16</c:f>
              <c:numCache>
                <c:formatCode>General</c:formatCode>
                <c:ptCount val="11"/>
                <c:pt idx="0">
                  <c:v>1</c:v>
                </c:pt>
                <c:pt idx="1">
                  <c:v>5</c:v>
                </c:pt>
                <c:pt idx="2">
                  <c:v>3</c:v>
                </c:pt>
                <c:pt idx="3">
                  <c:v>9</c:v>
                </c:pt>
                <c:pt idx="4">
                  <c:v>8</c:v>
                </c:pt>
                <c:pt idx="5">
                  <c:v>9</c:v>
                </c:pt>
                <c:pt idx="6">
                  <c:v>13</c:v>
                </c:pt>
                <c:pt idx="7">
                  <c:v>16</c:v>
                </c:pt>
                <c:pt idx="8">
                  <c:v>20</c:v>
                </c:pt>
                <c:pt idx="9">
                  <c:v>38</c:v>
                </c:pt>
                <c:pt idx="10">
                  <c:v>11</c:v>
                </c:pt>
              </c:numCache>
            </c:numRef>
          </c:val>
        </c:ser>
        <c:marker val="1"/>
        <c:axId val="121420416"/>
        <c:axId val="121639296"/>
      </c:lineChart>
      <c:catAx>
        <c:axId val="121420416"/>
        <c:scaling>
          <c:orientation val="minMax"/>
        </c:scaling>
        <c:axPos val="b"/>
        <c:majorGridlines>
          <c:spPr>
            <a:ln>
              <a:noFill/>
            </a:ln>
          </c:spPr>
        </c:majorGridlines>
        <c:minorGridlines>
          <c:spPr>
            <a:ln>
              <a:noFill/>
            </a:ln>
          </c:spPr>
        </c:minorGridlines>
        <c:tickLblPos val="nextTo"/>
        <c:txPr>
          <a:bodyPr/>
          <a:lstStyle/>
          <a:p>
            <a:pPr>
              <a:defRPr lang="en-IN" sz="1200" b="1"/>
            </a:pPr>
            <a:endParaRPr lang="en-US"/>
          </a:p>
        </c:txPr>
        <c:crossAx val="121639296"/>
        <c:crosses val="autoZero"/>
        <c:auto val="1"/>
        <c:lblAlgn val="ctr"/>
        <c:lblOffset val="100"/>
      </c:catAx>
      <c:valAx>
        <c:axId val="121639296"/>
        <c:scaling>
          <c:orientation val="minMax"/>
        </c:scaling>
        <c:axPos val="l"/>
        <c:numFmt formatCode="General" sourceLinked="1"/>
        <c:tickLblPos val="nextTo"/>
        <c:txPr>
          <a:bodyPr/>
          <a:lstStyle/>
          <a:p>
            <a:pPr>
              <a:defRPr lang="en-IN" sz="1200" b="1"/>
            </a:pPr>
            <a:endParaRPr lang="en-US"/>
          </a:p>
        </c:txPr>
        <c:crossAx val="121420416"/>
        <c:crosses val="autoZero"/>
        <c:crossBetween val="between"/>
      </c:valAx>
    </c:plotArea>
    <c:plotVisOnly val="1"/>
    <c:dispBlanksAs val="zero"/>
  </c:chart>
  <c:txPr>
    <a:bodyPr/>
    <a:lstStyle/>
    <a:p>
      <a:pPr>
        <a:defRPr sz="1800"/>
      </a:pPr>
      <a:endParaRPr lang="en-US"/>
    </a:p>
  </c:txPr>
  <c:externalData r:id="rId1"/>
</c:chartSpace>
</file>

<file path=ppt/charts/chart4.xml><?xml version="1.0" encoding="utf-8"?>
<c:chartSpace xmlns:c="http://schemas.openxmlformats.org/drawingml/2006/chart" xmlns:a="http://schemas.openxmlformats.org/drawingml/2006/main" xmlns:r="http://schemas.openxmlformats.org/officeDocument/2006/relationships">
  <c:date1904 val="1"/>
  <c:lang val="en-IN"/>
  <c:chart>
    <c:autoTitleDeleted val="1"/>
    <c:view3D>
      <c:rAngAx val="1"/>
    </c:view3D>
    <c:plotArea>
      <c:layout/>
      <c:bar3DChart>
        <c:barDir val="col"/>
        <c:grouping val="clustered"/>
        <c:ser>
          <c:idx val="0"/>
          <c:order val="0"/>
          <c:dLbls>
            <c:txPr>
              <a:bodyPr/>
              <a:lstStyle/>
              <a:p>
                <a:pPr>
                  <a:defRPr lang="en-IN" sz="1200" b="1"/>
                </a:pPr>
                <a:endParaRPr lang="en-US"/>
              </a:p>
            </c:txPr>
            <c:showVal val="1"/>
          </c:dLbls>
          <c:cat>
            <c:strRef>
              <c:f>Sheet8!$B$3:$B$12</c:f>
              <c:strCache>
                <c:ptCount val="10"/>
                <c:pt idx="0">
                  <c:v>Korea Inst Ceramic Eng &amp; Tech</c:v>
                </c:pt>
                <c:pt idx="1">
                  <c:v>Zachodniopomorski Univ Technologiczny</c:v>
                </c:pt>
                <c:pt idx="2">
                  <c:v>Jx Nippon Oil &amp; Energy Corp</c:v>
                </c:pt>
                <c:pt idx="3">
                  <c:v>Osaka Gas Chemicals Co Ltd </c:v>
                </c:pt>
                <c:pt idx="4">
                  <c:v>Kansai Coke &amp; Chemicals</c:v>
                </c:pt>
                <c:pt idx="5">
                  <c:v>Kansai Netsukagaku Kk</c:v>
                </c:pt>
                <c:pt idx="6">
                  <c:v>Sumitomo Electric Industries</c:v>
                </c:pt>
                <c:pt idx="7">
                  <c:v>Hyundai</c:v>
                </c:pt>
                <c:pt idx="8">
                  <c:v>Corning Inc</c:v>
                </c:pt>
                <c:pt idx="9">
                  <c:v>Aomori Prefectural Ind Tech Res Center</c:v>
                </c:pt>
              </c:strCache>
            </c:strRef>
          </c:cat>
          <c:val>
            <c:numRef>
              <c:f>Sheet8!$C$3:$C$12</c:f>
              <c:numCache>
                <c:formatCode>General</c:formatCode>
                <c:ptCount val="10"/>
                <c:pt idx="0">
                  <c:v>5</c:v>
                </c:pt>
                <c:pt idx="1">
                  <c:v>5</c:v>
                </c:pt>
                <c:pt idx="2">
                  <c:v>5</c:v>
                </c:pt>
                <c:pt idx="3">
                  <c:v>4</c:v>
                </c:pt>
                <c:pt idx="4">
                  <c:v>4</c:v>
                </c:pt>
                <c:pt idx="5">
                  <c:v>4</c:v>
                </c:pt>
                <c:pt idx="6">
                  <c:v>3</c:v>
                </c:pt>
                <c:pt idx="7">
                  <c:v>3</c:v>
                </c:pt>
                <c:pt idx="8">
                  <c:v>3</c:v>
                </c:pt>
                <c:pt idx="9">
                  <c:v>3</c:v>
                </c:pt>
              </c:numCache>
            </c:numRef>
          </c:val>
        </c:ser>
        <c:dLbls>
          <c:showVal val="1"/>
        </c:dLbls>
        <c:gapWidth val="75"/>
        <c:shape val="box"/>
        <c:axId val="121579776"/>
        <c:axId val="121585664"/>
        <c:axId val="0"/>
      </c:bar3DChart>
      <c:catAx>
        <c:axId val="121579776"/>
        <c:scaling>
          <c:orientation val="minMax"/>
        </c:scaling>
        <c:axPos val="b"/>
        <c:majorTickMark val="none"/>
        <c:tickLblPos val="nextTo"/>
        <c:txPr>
          <a:bodyPr/>
          <a:lstStyle/>
          <a:p>
            <a:pPr>
              <a:defRPr lang="en-IN" sz="1200" b="1"/>
            </a:pPr>
            <a:endParaRPr lang="en-US"/>
          </a:p>
        </c:txPr>
        <c:crossAx val="121585664"/>
        <c:crosses val="autoZero"/>
        <c:auto val="1"/>
        <c:lblAlgn val="ctr"/>
        <c:lblOffset val="100"/>
      </c:catAx>
      <c:valAx>
        <c:axId val="121585664"/>
        <c:scaling>
          <c:orientation val="minMax"/>
          <c:max val="6"/>
          <c:min val="0"/>
        </c:scaling>
        <c:axPos val="l"/>
        <c:numFmt formatCode="General" sourceLinked="1"/>
        <c:minorTickMark val="out"/>
        <c:tickLblPos val="nextTo"/>
        <c:txPr>
          <a:bodyPr/>
          <a:lstStyle/>
          <a:p>
            <a:pPr>
              <a:defRPr lang="en-IN" sz="1200" b="1" i="0"/>
            </a:pPr>
            <a:endParaRPr lang="en-US"/>
          </a:p>
        </c:txPr>
        <c:crossAx val="121579776"/>
        <c:crosses val="autoZero"/>
        <c:crossBetween val="between"/>
        <c:minorUnit val="2"/>
      </c:valAx>
    </c:plotArea>
    <c:plotVisOnly val="1"/>
    <c:dispBlanksAs val="gap"/>
  </c:chart>
  <c:externalData r:id="rId1"/>
</c:chartSpace>
</file>

<file path=ppt/charts/chart5.xml><?xml version="1.0" encoding="utf-8"?>
<c:chartSpace xmlns:c="http://schemas.openxmlformats.org/drawingml/2006/chart" xmlns:a="http://schemas.openxmlformats.org/drawingml/2006/main" xmlns:r="http://schemas.openxmlformats.org/officeDocument/2006/relationships">
  <c:date1904 val="1"/>
  <c:lang val="en-IN"/>
  <c:chart>
    <c:view3D>
      <c:rotX val="55"/>
      <c:rotY val="290"/>
      <c:perspective val="30"/>
    </c:view3D>
    <c:plotArea>
      <c:layout>
        <c:manualLayout>
          <c:layoutTarget val="inner"/>
          <c:xMode val="edge"/>
          <c:yMode val="edge"/>
          <c:x val="2.0539183246950019E-3"/>
          <c:y val="2.3148148148148147E-3"/>
          <c:w val="0.89704626217054784"/>
          <c:h val="0.8657407407407407"/>
        </c:manualLayout>
      </c:layout>
      <c:pie3DChart>
        <c:varyColors val="1"/>
        <c:ser>
          <c:idx val="0"/>
          <c:order val="0"/>
          <c:dLbls>
            <c:dLbl>
              <c:idx val="0"/>
              <c:layout>
                <c:manualLayout>
                  <c:x val="-4.908639545056874E-2"/>
                  <c:y val="-2.9922353455818024E-2"/>
                </c:manualLayout>
              </c:layout>
              <c:showVal val="1"/>
              <c:showCatName val="1"/>
            </c:dLbl>
            <c:dLbl>
              <c:idx val="1"/>
              <c:layout>
                <c:manualLayout>
                  <c:x val="-0.22758280480912749"/>
                  <c:y val="-0.11037438028579755"/>
                </c:manualLayout>
              </c:layout>
              <c:showVal val="1"/>
              <c:showCatName val="1"/>
            </c:dLbl>
            <c:dLbl>
              <c:idx val="2"/>
              <c:layout>
                <c:manualLayout>
                  <c:x val="-1.5262904636920396E-2"/>
                  <c:y val="7.4788203557888705E-2"/>
                </c:manualLayout>
              </c:layout>
              <c:showVal val="1"/>
              <c:showCatName val="1"/>
            </c:dLbl>
            <c:dLbl>
              <c:idx val="3"/>
              <c:layout>
                <c:manualLayout>
                  <c:x val="-4.3759335382488364E-2"/>
                  <c:y val="3.6146471274424032E-2"/>
                </c:manualLayout>
              </c:layout>
              <c:showVal val="1"/>
              <c:showCatName val="1"/>
            </c:dLbl>
            <c:spPr>
              <a:solidFill>
                <a:schemeClr val="tx1"/>
              </a:solidFill>
            </c:spPr>
            <c:txPr>
              <a:bodyPr/>
              <a:lstStyle/>
              <a:p>
                <a:pPr>
                  <a:defRPr lang="en-IN" sz="1200" b="1">
                    <a:solidFill>
                      <a:schemeClr val="bg1"/>
                    </a:solidFill>
                  </a:defRPr>
                </a:pPr>
                <a:endParaRPr lang="en-US"/>
              </a:p>
            </c:txPr>
            <c:showVal val="1"/>
            <c:showCatName val="1"/>
            <c:showLeaderLines val="1"/>
          </c:dLbls>
          <c:cat>
            <c:strRef>
              <c:f>Sheet13!$I$12:$I$15</c:f>
              <c:strCache>
                <c:ptCount val="4"/>
                <c:pt idx="0">
                  <c:v>B01J</c:v>
                </c:pt>
                <c:pt idx="1">
                  <c:v>C01B</c:v>
                </c:pt>
                <c:pt idx="2">
                  <c:v>H01G</c:v>
                </c:pt>
                <c:pt idx="3">
                  <c:v>Others</c:v>
                </c:pt>
              </c:strCache>
            </c:strRef>
          </c:cat>
          <c:val>
            <c:numRef>
              <c:f>Sheet13!$J$12:$J$15</c:f>
              <c:numCache>
                <c:formatCode>0%</c:formatCode>
                <c:ptCount val="4"/>
                <c:pt idx="0">
                  <c:v>0.11</c:v>
                </c:pt>
                <c:pt idx="1">
                  <c:v>0.74000000000000077</c:v>
                </c:pt>
                <c:pt idx="2">
                  <c:v>7.0000000000000021E-2</c:v>
                </c:pt>
                <c:pt idx="3">
                  <c:v>8.0000000000000043E-2</c:v>
                </c:pt>
              </c:numCache>
            </c:numRef>
          </c:val>
        </c:ser>
        <c:dLbls>
          <c:showVal val="1"/>
          <c:showCatName val="1"/>
        </c:dLbls>
      </c:pie3DChart>
    </c:plotArea>
    <c:plotVisOnly val="1"/>
    <c:dispBlanksAs val="zero"/>
  </c:chart>
  <c:externalData r:id="rId1"/>
</c:chartSpace>
</file>

<file path=ppt/charts/chart6.xml><?xml version="1.0" encoding="utf-8"?>
<c:chartSpace xmlns:c="http://schemas.openxmlformats.org/drawingml/2006/chart" xmlns:a="http://schemas.openxmlformats.org/drawingml/2006/main" xmlns:r="http://schemas.openxmlformats.org/officeDocument/2006/relationships">
  <c:date1904 val="1"/>
  <c:lang val="en-IN"/>
  <c:chart>
    <c:view3D>
      <c:rotX val="55"/>
      <c:rotY val="10"/>
      <c:perspective val="30"/>
    </c:view3D>
    <c:plotArea>
      <c:layout/>
      <c:pie3DChart>
        <c:varyColors val="1"/>
        <c:dLbls>
          <c:showVal val="1"/>
          <c:showCatName val="1"/>
        </c:dLbls>
      </c:pie3DChart>
    </c:plotArea>
    <c:plotVisOnly val="1"/>
    <c:dispBlanksAs val="zero"/>
  </c:chart>
  <c:externalData r:id="rId1"/>
</c:chartSpace>
</file>

<file path=ppt/charts/chart7.xml><?xml version="1.0" encoding="utf-8"?>
<c:chartSpace xmlns:c="http://schemas.openxmlformats.org/drawingml/2006/chart" xmlns:a="http://schemas.openxmlformats.org/drawingml/2006/main" xmlns:r="http://schemas.openxmlformats.org/officeDocument/2006/relationships">
  <c:date1904 val="1"/>
  <c:lang val="en-IN"/>
  <c:chart>
    <c:view3D>
      <c:rotX val="55"/>
      <c:rotY val="200"/>
      <c:perspective val="30"/>
    </c:view3D>
    <c:plotArea>
      <c:layout/>
      <c:pie3DChart>
        <c:varyColors val="1"/>
        <c:ser>
          <c:idx val="0"/>
          <c:order val="0"/>
          <c:dLbls>
            <c:dLbl>
              <c:idx val="0"/>
              <c:layout>
                <c:manualLayout>
                  <c:x val="0.20174349761964624"/>
                  <c:y val="-0.1630175149621057"/>
                </c:manualLayout>
              </c:layout>
              <c:showVal val="1"/>
              <c:showCatName val="1"/>
            </c:dLbl>
            <c:dLbl>
              <c:idx val="1"/>
              <c:layout>
                <c:manualLayout>
                  <c:x val="0.14227775196695316"/>
                  <c:y val="0.15670376902566391"/>
                </c:manualLayout>
              </c:layout>
              <c:showVal val="1"/>
              <c:showCatName val="1"/>
            </c:dLbl>
            <c:dLbl>
              <c:idx val="2"/>
              <c:layout>
                <c:manualLayout>
                  <c:x val="6.3200469308124105E-2"/>
                  <c:y val="3.1965198311298751E-3"/>
                </c:manualLayout>
              </c:layout>
              <c:showVal val="1"/>
              <c:showCatName val="1"/>
            </c:dLbl>
            <c:dLbl>
              <c:idx val="3"/>
              <c:layout>
                <c:manualLayout>
                  <c:x val="6.4189416664141713E-2"/>
                  <c:y val="1.3791175980446603E-2"/>
                </c:manualLayout>
              </c:layout>
              <c:showVal val="1"/>
              <c:showCatName val="1"/>
            </c:dLbl>
            <c:dLbl>
              <c:idx val="4"/>
              <c:layout>
                <c:manualLayout>
                  <c:x val="4.9188558173670884E-2"/>
                  <c:y val="7.9807104766137123E-3"/>
                </c:manualLayout>
              </c:layout>
              <c:showVal val="1"/>
              <c:showCatName val="1"/>
            </c:dLbl>
            <c:dLbl>
              <c:idx val="5"/>
              <c:layout>
                <c:manualLayout>
                  <c:x val="4.9259257388909662E-2"/>
                  <c:y val="8.1399983335185E-2"/>
                </c:manualLayout>
              </c:layout>
              <c:showVal val="1"/>
              <c:showCatName val="1"/>
            </c:dLbl>
            <c:dLbl>
              <c:idx val="6"/>
              <c:layout>
                <c:manualLayout>
                  <c:x val="-0.11846315115043676"/>
                  <c:y val="-0.24880810344744331"/>
                </c:manualLayout>
              </c:layout>
              <c:showVal val="1"/>
              <c:showCatName val="1"/>
            </c:dLbl>
            <c:spPr>
              <a:solidFill>
                <a:schemeClr val="tx1"/>
              </a:solidFill>
            </c:spPr>
            <c:txPr>
              <a:bodyPr/>
              <a:lstStyle/>
              <a:p>
                <a:pPr>
                  <a:defRPr lang="en-IN">
                    <a:solidFill>
                      <a:schemeClr val="bg1"/>
                    </a:solidFill>
                  </a:defRPr>
                </a:pPr>
                <a:endParaRPr lang="en-US"/>
              </a:p>
            </c:txPr>
            <c:showVal val="1"/>
            <c:showCatName val="1"/>
            <c:showLeaderLines val="1"/>
          </c:dLbls>
          <c:cat>
            <c:strRef>
              <c:f>Sheet15!$D$5:$D$11</c:f>
              <c:strCache>
                <c:ptCount val="7"/>
                <c:pt idx="0">
                  <c:v>C01B0032312 </c:v>
                </c:pt>
                <c:pt idx="1">
                  <c:v>C01B003108 </c:v>
                </c:pt>
                <c:pt idx="2">
                  <c:v>C01B003230 </c:v>
                </c:pt>
                <c:pt idx="3">
                  <c:v>C01B0032336 </c:v>
                </c:pt>
                <c:pt idx="4">
                  <c:v>C01B003112 </c:v>
                </c:pt>
                <c:pt idx="5">
                  <c:v>C01B0032342 </c:v>
                </c:pt>
                <c:pt idx="6">
                  <c:v>Others</c:v>
                </c:pt>
              </c:strCache>
            </c:strRef>
          </c:cat>
          <c:val>
            <c:numRef>
              <c:f>Sheet15!$E$5:$E$11</c:f>
              <c:numCache>
                <c:formatCode>0%</c:formatCode>
                <c:ptCount val="7"/>
                <c:pt idx="0">
                  <c:v>0.24000000000000019</c:v>
                </c:pt>
                <c:pt idx="1">
                  <c:v>0.18000000000000019</c:v>
                </c:pt>
                <c:pt idx="2">
                  <c:v>0.14000000000000001</c:v>
                </c:pt>
                <c:pt idx="3">
                  <c:v>9.0000000000000024E-2</c:v>
                </c:pt>
                <c:pt idx="4">
                  <c:v>9.0000000000000024E-2</c:v>
                </c:pt>
                <c:pt idx="5">
                  <c:v>0.05</c:v>
                </c:pt>
                <c:pt idx="6">
                  <c:v>0.21000000000000019</c:v>
                </c:pt>
              </c:numCache>
            </c:numRef>
          </c:val>
        </c:ser>
        <c:dLbls>
          <c:showVal val="1"/>
          <c:showCatName val="1"/>
        </c:dLbls>
      </c:pie3DChart>
    </c:plotArea>
    <c:plotVisOnly val="1"/>
    <c:dispBlanksAs val="zero"/>
  </c:chart>
  <c:externalData r:id="rId1"/>
</c:chartSpace>
</file>

<file path=ppt/charts/chart8.xml><?xml version="1.0" encoding="utf-8"?>
<c:chartSpace xmlns:c="http://schemas.openxmlformats.org/drawingml/2006/chart" xmlns:a="http://schemas.openxmlformats.org/drawingml/2006/main" xmlns:r="http://schemas.openxmlformats.org/officeDocument/2006/relationships">
  <c:date1904 val="1"/>
  <c:lang val="en-IN"/>
  <c:chart>
    <c:plotArea>
      <c:layout/>
      <c:barChart>
        <c:barDir val="bar"/>
        <c:grouping val="clustered"/>
        <c:ser>
          <c:idx val="0"/>
          <c:order val="0"/>
          <c:dLbls>
            <c:txPr>
              <a:bodyPr/>
              <a:lstStyle/>
              <a:p>
                <a:pPr>
                  <a:defRPr lang="en-IN" sz="1200" b="1"/>
                </a:pPr>
                <a:endParaRPr lang="en-US"/>
              </a:p>
            </c:txPr>
            <c:showVal val="1"/>
          </c:dLbls>
          <c:cat>
            <c:strRef>
              <c:f>Sheet12!$D$5:$D$11</c:f>
              <c:strCache>
                <c:ptCount val="7"/>
                <c:pt idx="0">
                  <c:v>JP</c:v>
                </c:pt>
                <c:pt idx="1">
                  <c:v>US</c:v>
                </c:pt>
                <c:pt idx="2">
                  <c:v>KR</c:v>
                </c:pt>
                <c:pt idx="3">
                  <c:v>CN</c:v>
                </c:pt>
                <c:pt idx="4">
                  <c:v>PL</c:v>
                </c:pt>
                <c:pt idx="5">
                  <c:v>DE</c:v>
                </c:pt>
                <c:pt idx="6">
                  <c:v>Others</c:v>
                </c:pt>
              </c:strCache>
            </c:strRef>
          </c:cat>
          <c:val>
            <c:numRef>
              <c:f>Sheet12!$E$5:$E$11</c:f>
              <c:numCache>
                <c:formatCode>General</c:formatCode>
                <c:ptCount val="7"/>
                <c:pt idx="0">
                  <c:v>45</c:v>
                </c:pt>
                <c:pt idx="1">
                  <c:v>27</c:v>
                </c:pt>
                <c:pt idx="2">
                  <c:v>22</c:v>
                </c:pt>
                <c:pt idx="3">
                  <c:v>18</c:v>
                </c:pt>
                <c:pt idx="4">
                  <c:v>6</c:v>
                </c:pt>
                <c:pt idx="5">
                  <c:v>4</c:v>
                </c:pt>
                <c:pt idx="6">
                  <c:v>11</c:v>
                </c:pt>
              </c:numCache>
            </c:numRef>
          </c:val>
        </c:ser>
        <c:axId val="121850496"/>
        <c:axId val="121921920"/>
      </c:barChart>
      <c:catAx>
        <c:axId val="121850496"/>
        <c:scaling>
          <c:orientation val="minMax"/>
        </c:scaling>
        <c:axPos val="l"/>
        <c:tickLblPos val="nextTo"/>
        <c:txPr>
          <a:bodyPr/>
          <a:lstStyle/>
          <a:p>
            <a:pPr>
              <a:defRPr lang="en-IN" sz="1200" b="1"/>
            </a:pPr>
            <a:endParaRPr lang="en-US"/>
          </a:p>
        </c:txPr>
        <c:crossAx val="121921920"/>
        <c:crosses val="autoZero"/>
        <c:auto val="1"/>
        <c:lblAlgn val="ctr"/>
        <c:lblOffset val="100"/>
      </c:catAx>
      <c:valAx>
        <c:axId val="121921920"/>
        <c:scaling>
          <c:orientation val="minMax"/>
          <c:max val="70"/>
          <c:min val="0"/>
        </c:scaling>
        <c:axPos val="b"/>
        <c:majorGridlines>
          <c:spPr>
            <a:ln>
              <a:noFill/>
            </a:ln>
          </c:spPr>
        </c:majorGridlines>
        <c:numFmt formatCode="General" sourceLinked="1"/>
        <c:tickLblPos val="nextTo"/>
        <c:txPr>
          <a:bodyPr/>
          <a:lstStyle/>
          <a:p>
            <a:pPr>
              <a:defRPr lang="en-IN" sz="1200" b="1"/>
            </a:pPr>
            <a:endParaRPr lang="en-US"/>
          </a:p>
        </c:txPr>
        <c:crossAx val="121850496"/>
        <c:crosses val="autoZero"/>
        <c:crossBetween val="between"/>
      </c:valAx>
      <c:spPr>
        <a:noFill/>
      </c:spPr>
    </c:plotArea>
    <c:plotVisOnly val="1"/>
    <c:dispBlanksAs val="gap"/>
  </c:chart>
  <c:externalData r:id="rId1"/>
</c:chartSpace>
</file>

<file path=ppt/charts/chart9.xml><?xml version="1.0" encoding="utf-8"?>
<c:chartSpace xmlns:c="http://schemas.openxmlformats.org/drawingml/2006/chart" xmlns:a="http://schemas.openxmlformats.org/drawingml/2006/main" xmlns:r="http://schemas.openxmlformats.org/officeDocument/2006/relationships">
  <c:date1904 val="1"/>
  <c:lang val="en-IN"/>
  <c:chart>
    <c:view3D>
      <c:rotX val="30"/>
      <c:perspective val="30"/>
    </c:view3D>
    <c:plotArea>
      <c:layout>
        <c:manualLayout>
          <c:layoutTarget val="inner"/>
          <c:xMode val="edge"/>
          <c:yMode val="edge"/>
          <c:x val="9.0277777777777693E-2"/>
          <c:y val="0.1689814814814819"/>
          <c:w val="0.81388888888888966"/>
          <c:h val="0.77314814814814914"/>
        </c:manualLayout>
      </c:layout>
      <c:pie3DChart>
        <c:varyColors val="1"/>
        <c:ser>
          <c:idx val="0"/>
          <c:order val="0"/>
          <c:dLbls>
            <c:dLbl>
              <c:idx val="0"/>
              <c:layout>
                <c:manualLayout>
                  <c:x val="-0.22230575329028482"/>
                  <c:y val="-0.25128953925754288"/>
                </c:manualLayout>
              </c:layout>
              <c:showVal val="1"/>
              <c:showCatName val="1"/>
            </c:dLbl>
            <c:dLbl>
              <c:idx val="1"/>
              <c:layout>
                <c:manualLayout>
                  <c:x val="-6.581484773417369E-2"/>
                  <c:y val="-6.3972759890376429E-2"/>
                </c:manualLayout>
              </c:layout>
              <c:showVal val="1"/>
              <c:showCatName val="1"/>
            </c:dLbl>
            <c:dLbl>
              <c:idx val="2"/>
              <c:layout>
                <c:manualLayout>
                  <c:x val="-5.9780881709686796E-2"/>
                  <c:y val="-9.9851279150801539E-2"/>
                </c:manualLayout>
              </c:layout>
              <c:showVal val="1"/>
              <c:showCatName val="1"/>
            </c:dLbl>
            <c:dLbl>
              <c:idx val="3"/>
              <c:layout>
                <c:manualLayout>
                  <c:x val="0.10478062143727872"/>
                  <c:y val="-7.1406838634091169E-2"/>
                </c:manualLayout>
              </c:layout>
              <c:showVal val="1"/>
              <c:showCatName val="1"/>
            </c:dLbl>
            <c:spPr>
              <a:solidFill>
                <a:schemeClr val="tx1"/>
              </a:solidFill>
            </c:spPr>
            <c:txPr>
              <a:bodyPr/>
              <a:lstStyle/>
              <a:p>
                <a:pPr>
                  <a:defRPr lang="en-IN" sz="1200" b="1">
                    <a:solidFill>
                      <a:schemeClr val="bg1"/>
                    </a:solidFill>
                  </a:defRPr>
                </a:pPr>
                <a:endParaRPr lang="en-US"/>
              </a:p>
            </c:txPr>
            <c:showVal val="1"/>
            <c:showCatName val="1"/>
            <c:showLeaderLines val="1"/>
          </c:dLbls>
          <c:cat>
            <c:strRef>
              <c:f>Sheet14!$C$3:$C$6</c:f>
              <c:strCache>
                <c:ptCount val="4"/>
                <c:pt idx="0">
                  <c:v>Powder</c:v>
                </c:pt>
                <c:pt idx="1">
                  <c:v>Granular</c:v>
                </c:pt>
                <c:pt idx="2">
                  <c:v>Pelletized</c:v>
                </c:pt>
                <c:pt idx="3">
                  <c:v>Other</c:v>
                </c:pt>
              </c:strCache>
            </c:strRef>
          </c:cat>
          <c:val>
            <c:numRef>
              <c:f>Sheet14!$D$3:$D$6</c:f>
              <c:numCache>
                <c:formatCode>0%</c:formatCode>
                <c:ptCount val="4"/>
                <c:pt idx="0">
                  <c:v>0.68</c:v>
                </c:pt>
                <c:pt idx="1">
                  <c:v>0.23</c:v>
                </c:pt>
                <c:pt idx="2">
                  <c:v>6.0000000000000032E-2</c:v>
                </c:pt>
                <c:pt idx="3">
                  <c:v>3.0000000000000002E-2</c:v>
                </c:pt>
              </c:numCache>
            </c:numRef>
          </c:val>
        </c:ser>
        <c:dLbls>
          <c:showVal val="1"/>
          <c:showCatName val="1"/>
        </c:dLbls>
      </c:pie3DChart>
    </c:plotArea>
    <c:plotVisOnly val="1"/>
    <c:dispBlanksAs val="zero"/>
  </c:chart>
  <c:externalData r:id="rId1"/>
</c:chartSpace>
</file>

<file path=ppt/drawings/drawing1.xml><?xml version="1.0" encoding="utf-8"?>
<c:userShapes xmlns:c="http://schemas.openxmlformats.org/drawingml/2006/chart">
  <cdr:relSizeAnchor xmlns:cdr="http://schemas.openxmlformats.org/drawingml/2006/chartDrawing">
    <cdr:from>
      <cdr:x>0.16903</cdr:x>
      <cdr:y>0</cdr:y>
    </cdr:from>
    <cdr:to>
      <cdr:x>0.62942</cdr:x>
      <cdr:y>0.12269</cdr:y>
    </cdr:to>
    <cdr:sp macro="" textlink="">
      <cdr:nvSpPr>
        <cdr:cNvPr id="3" name="TextBox 2"/>
        <cdr:cNvSpPr txBox="1"/>
      </cdr:nvSpPr>
      <cdr:spPr>
        <a:xfrm xmlns:a="http://schemas.openxmlformats.org/drawingml/2006/main">
          <a:off x="648072" y="-144016"/>
          <a:ext cx="1765121" cy="288039"/>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r>
            <a:rPr lang="en-IN" sz="1400" b="1" dirty="0" smtClean="0"/>
            <a:t>Activated Carbon </a:t>
          </a:r>
          <a:r>
            <a:rPr lang="en-IN" sz="1400" b="1" dirty="0"/>
            <a:t>T</a:t>
          </a:r>
          <a:r>
            <a:rPr lang="en-IN" sz="1400" b="1" dirty="0" smtClean="0"/>
            <a:t>ype</a:t>
          </a:r>
          <a:endParaRPr lang="en-IN" sz="1400" b="1" dirty="0"/>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sz="quarter" idx="1"/>
          </p:nvPr>
        </p:nvSpPr>
        <p:spPr>
          <a:xfrm>
            <a:off x="5180013" y="0"/>
            <a:ext cx="3962400" cy="3429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653AA63A-7D18-4929-AB5B-261CD88B1699}" type="datetimeFigureOut">
              <a:rPr lang="en-US"/>
              <a:pPr>
                <a:defRPr/>
              </a:pPr>
              <a:t>6/29/2019</a:t>
            </a:fld>
            <a:endParaRPr lang="en-US"/>
          </a:p>
        </p:txBody>
      </p:sp>
      <p:sp>
        <p:nvSpPr>
          <p:cNvPr id="4" name="Footer Placeholder 3"/>
          <p:cNvSpPr>
            <a:spLocks noGrp="1"/>
          </p:cNvSpPr>
          <p:nvPr>
            <p:ph type="ftr" sz="quarter" idx="2"/>
          </p:nvPr>
        </p:nvSpPr>
        <p:spPr>
          <a:xfrm>
            <a:off x="0" y="6513513"/>
            <a:ext cx="3962400" cy="3429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US"/>
          </a:p>
        </p:txBody>
      </p:sp>
      <p:sp>
        <p:nvSpPr>
          <p:cNvPr id="5" name="Slide Number Placeholder 4"/>
          <p:cNvSpPr>
            <a:spLocks noGrp="1"/>
          </p:cNvSpPr>
          <p:nvPr>
            <p:ph type="sldNum" sz="quarter" idx="3"/>
          </p:nvPr>
        </p:nvSpPr>
        <p:spPr>
          <a:xfrm>
            <a:off x="5180013" y="6513513"/>
            <a:ext cx="3962400" cy="342900"/>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A1AB3981-2D73-48D9-8116-78014E1259F3}" type="slidenum">
              <a:rPr lang="en-US"/>
              <a:pPr>
                <a:defRPr/>
              </a:pPr>
              <a:t>‹#›</a:t>
            </a:fld>
            <a:endParaRPr lang="en-US"/>
          </a:p>
        </p:txBody>
      </p:sp>
    </p:spTree>
    <p:extLst>
      <p:ext uri="{BB962C8B-B14F-4D97-AF65-F5344CB8AC3E}">
        <p14:creationId xmlns:p14="http://schemas.microsoft.com/office/powerpoint/2010/main" xmlns="" val="213529154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962400" cy="3429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idx="1"/>
          </p:nvPr>
        </p:nvSpPr>
        <p:spPr>
          <a:xfrm>
            <a:off x="5180013" y="0"/>
            <a:ext cx="3962400" cy="3429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8F2503AA-9EB4-4BE9-B7F6-AE7031484043}" type="datetimeFigureOut">
              <a:rPr lang="en-US"/>
              <a:pPr>
                <a:defRPr/>
              </a:pPr>
              <a:t>6/29/2019</a:t>
            </a:fld>
            <a:endParaRPr lang="en-US"/>
          </a:p>
        </p:txBody>
      </p:sp>
      <p:sp>
        <p:nvSpPr>
          <p:cNvPr id="4" name="Slide Image Placeholder 3"/>
          <p:cNvSpPr>
            <a:spLocks noGrp="1" noRot="1" noChangeAspect="1"/>
          </p:cNvSpPr>
          <p:nvPr>
            <p:ph type="sldImg" idx="2"/>
          </p:nvPr>
        </p:nvSpPr>
        <p:spPr>
          <a:xfrm>
            <a:off x="2857500" y="514350"/>
            <a:ext cx="3429000" cy="257175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914400" y="3257550"/>
            <a:ext cx="7315200" cy="30861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a:p>
        </p:txBody>
      </p:sp>
      <p:sp>
        <p:nvSpPr>
          <p:cNvPr id="6" name="Footer Placeholder 5"/>
          <p:cNvSpPr>
            <a:spLocks noGrp="1"/>
          </p:cNvSpPr>
          <p:nvPr>
            <p:ph type="ftr" sz="quarter" idx="4"/>
          </p:nvPr>
        </p:nvSpPr>
        <p:spPr>
          <a:xfrm>
            <a:off x="0" y="6513513"/>
            <a:ext cx="3962400" cy="3429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US"/>
          </a:p>
        </p:txBody>
      </p:sp>
      <p:sp>
        <p:nvSpPr>
          <p:cNvPr id="7" name="Slide Number Placeholder 6"/>
          <p:cNvSpPr>
            <a:spLocks noGrp="1"/>
          </p:cNvSpPr>
          <p:nvPr>
            <p:ph type="sldNum" sz="quarter" idx="5"/>
          </p:nvPr>
        </p:nvSpPr>
        <p:spPr>
          <a:xfrm>
            <a:off x="5180013" y="6513513"/>
            <a:ext cx="3962400" cy="342900"/>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47E13DE2-4F4D-4A62-8715-F1A706ABCEC0}" type="slidenum">
              <a:rPr lang="en-US"/>
              <a:pPr>
                <a:defRPr/>
              </a:pPr>
              <a:t>‹#›</a:t>
            </a:fld>
            <a:endParaRPr lang="en-US"/>
          </a:p>
        </p:txBody>
      </p:sp>
    </p:spTree>
    <p:extLst>
      <p:ext uri="{BB962C8B-B14F-4D97-AF65-F5344CB8AC3E}">
        <p14:creationId xmlns:p14="http://schemas.microsoft.com/office/powerpoint/2010/main" xmlns="" val="461510798"/>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N" dirty="0"/>
          </a:p>
        </p:txBody>
      </p:sp>
      <p:sp>
        <p:nvSpPr>
          <p:cNvPr id="4" name="Slide Number Placeholder 3"/>
          <p:cNvSpPr>
            <a:spLocks noGrp="1"/>
          </p:cNvSpPr>
          <p:nvPr>
            <p:ph type="sldNum" sz="quarter" idx="10"/>
          </p:nvPr>
        </p:nvSpPr>
        <p:spPr/>
        <p:txBody>
          <a:bodyPr/>
          <a:lstStyle/>
          <a:p>
            <a:pPr>
              <a:defRPr/>
            </a:pPr>
            <a:fld id="{47E13DE2-4F4D-4A62-8715-F1A706ABCEC0}" type="slidenum">
              <a:rPr lang="en-US" smtClean="0"/>
              <a:pPr>
                <a:defRPr/>
              </a:pPr>
              <a:t>1</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Image Placeholder 1"/>
          <p:cNvSpPr>
            <a:spLocks noGrp="1" noRot="1" noChangeAspect="1" noTextEdit="1"/>
          </p:cNvSpPr>
          <p:nvPr>
            <p:ph type="sldImg"/>
          </p:nvPr>
        </p:nvSpPr>
        <p:spPr bwMode="auto">
          <a:noFill/>
          <a:ln>
            <a:solidFill>
              <a:srgbClr val="000000"/>
            </a:solidFill>
            <a:miter lim="800000"/>
            <a:headEnd/>
            <a:tailEnd/>
          </a:ln>
        </p:spPr>
      </p:sp>
      <p:sp>
        <p:nvSpPr>
          <p:cNvPr id="4710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33796"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6CCD6854-29C7-4C29-A4CD-270596F46D7B}" type="slidenum">
              <a:rPr lang="en-US" smtClean="0"/>
              <a:pPr fontAlgn="base">
                <a:spcBef>
                  <a:spcPct val="0"/>
                </a:spcBef>
                <a:spcAft>
                  <a:spcPct val="0"/>
                </a:spcAft>
                <a:defRPr/>
              </a:pPr>
              <a:t>2</a:t>
            </a:fld>
            <a:endParaRPr lang="en-US" dirty="0"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685800" y="2125982"/>
            <a:ext cx="7772400" cy="1440179"/>
          </a:xfrm>
          <a:prstGeom prst="rect">
            <a:avLst/>
          </a:prstGeom>
        </p:spPr>
        <p:txBody>
          <a:bodyPr>
            <a:noAutofit/>
          </a:bodyPr>
          <a:lstStyle/>
          <a:p>
            <a:endParaRPr/>
          </a:p>
        </p:txBody>
      </p:sp>
      <p:sp>
        <p:nvSpPr>
          <p:cNvPr id="3" name="Holder 3"/>
          <p:cNvSpPr>
            <a:spLocks noGrp="1"/>
          </p:cNvSpPr>
          <p:nvPr>
            <p:ph type="subTitle" idx="4"/>
          </p:nvPr>
        </p:nvSpPr>
        <p:spPr>
          <a:xfrm>
            <a:off x="1371601" y="3840480"/>
            <a:ext cx="6400799" cy="1714500"/>
          </a:xfrm>
          <a:prstGeom prst="rect">
            <a:avLst/>
          </a:prstGeom>
        </p:spPr>
        <p:txBody>
          <a:bodyPr>
            <a:noAutofit/>
          </a:bodyPr>
          <a:lstStyle/>
          <a:p>
            <a:endParaRPr/>
          </a:p>
        </p:txBody>
      </p:sp>
      <p:sp>
        <p:nvSpPr>
          <p:cNvPr id="4" name="Holder 4"/>
          <p:cNvSpPr>
            <a:spLocks noGrp="1"/>
          </p:cNvSpPr>
          <p:nvPr>
            <p:ph type="ftr" sz="quarter" idx="10"/>
          </p:nvPr>
        </p:nvSpPr>
        <p:spPr/>
        <p:txBody>
          <a:bodyPr/>
          <a:lstStyle>
            <a:lvl1pPr>
              <a:defRPr/>
            </a:lvl1pPr>
          </a:lstStyle>
          <a:p>
            <a:pPr>
              <a:defRPr/>
            </a:pPr>
            <a:r>
              <a:rPr lang="en-IN" smtClean="0"/>
              <a:t> Patent Searching | Research and Analytics | Patent Prosecution/Preparation Support | Litigation and E-Discovery | IP Valuation |  Patent Portfolio Watch</a:t>
            </a:r>
            <a:endParaRPr/>
          </a:p>
        </p:txBody>
      </p:sp>
      <p:sp>
        <p:nvSpPr>
          <p:cNvPr id="5" name="Holder 5"/>
          <p:cNvSpPr>
            <a:spLocks noGrp="1"/>
          </p:cNvSpPr>
          <p:nvPr>
            <p:ph type="dt" sz="half" idx="11"/>
          </p:nvPr>
        </p:nvSpPr>
        <p:spPr/>
        <p:txBody>
          <a:bodyPr/>
          <a:lstStyle>
            <a:lvl1pPr>
              <a:defRPr/>
            </a:lvl1pPr>
          </a:lstStyle>
          <a:p>
            <a:pPr>
              <a:defRPr/>
            </a:pPr>
            <a:fld id="{29860433-CBFC-4490-8BD7-943485B63C49}" type="datetime1">
              <a:rPr lang="en-IN" smtClean="0"/>
              <a:pPr>
                <a:defRPr/>
              </a:pPr>
              <a:t>29-06-2019</a:t>
            </a:fld>
            <a:endParaRPr lang="en-US"/>
          </a:p>
        </p:txBody>
      </p:sp>
      <p:sp>
        <p:nvSpPr>
          <p:cNvPr id="6" name="Holder 6"/>
          <p:cNvSpPr>
            <a:spLocks noGrp="1"/>
          </p:cNvSpPr>
          <p:nvPr>
            <p:ph type="sldNum" sz="quarter" idx="12"/>
          </p:nvPr>
        </p:nvSpPr>
        <p:spPr/>
        <p:txBody>
          <a:bodyPr/>
          <a:lstStyle>
            <a:lvl1pPr>
              <a:defRPr/>
            </a:lvl1pPr>
          </a:lstStyle>
          <a:p>
            <a:pPr>
              <a:defRPr/>
            </a:pPr>
            <a:fld id="{3B3F1620-0A9E-44B7-B2FD-288E1291EFD2}" type="slidenum">
              <a:rPr/>
              <a:pPr>
                <a:defRPr/>
              </a:pP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a:lstStyle/>
          <a:p>
            <a:endParaRPr/>
          </a:p>
        </p:txBody>
      </p:sp>
      <p:sp>
        <p:nvSpPr>
          <p:cNvPr id="3" name="Holder 3"/>
          <p:cNvSpPr>
            <a:spLocks noGrp="1"/>
          </p:cNvSpPr>
          <p:nvPr>
            <p:ph type="body" idx="1"/>
          </p:nvPr>
        </p:nvSpPr>
        <p:spPr/>
        <p:txBody>
          <a:bodyPr/>
          <a:lstStyle/>
          <a:p>
            <a:endParaRPr/>
          </a:p>
        </p:txBody>
      </p:sp>
      <p:sp>
        <p:nvSpPr>
          <p:cNvPr id="4" name="Holder 4"/>
          <p:cNvSpPr>
            <a:spLocks noGrp="1"/>
          </p:cNvSpPr>
          <p:nvPr>
            <p:ph type="ftr" sz="quarter" idx="10"/>
          </p:nvPr>
        </p:nvSpPr>
        <p:spPr/>
        <p:txBody>
          <a:bodyPr/>
          <a:lstStyle>
            <a:lvl1pPr>
              <a:defRPr/>
            </a:lvl1pPr>
          </a:lstStyle>
          <a:p>
            <a:pPr>
              <a:defRPr/>
            </a:pPr>
            <a:r>
              <a:rPr lang="en-IN" smtClean="0"/>
              <a:t> Patent Searching | Research and Analytics | Patent Prosecution/Preparation Support | Litigation and E-Discovery | IP Valuation |  Patent Portfolio Watch</a:t>
            </a:r>
            <a:endParaRPr/>
          </a:p>
        </p:txBody>
      </p:sp>
      <p:sp>
        <p:nvSpPr>
          <p:cNvPr id="5" name="Holder 5"/>
          <p:cNvSpPr>
            <a:spLocks noGrp="1"/>
          </p:cNvSpPr>
          <p:nvPr>
            <p:ph type="dt" sz="half" idx="11"/>
          </p:nvPr>
        </p:nvSpPr>
        <p:spPr/>
        <p:txBody>
          <a:bodyPr/>
          <a:lstStyle>
            <a:lvl1pPr>
              <a:defRPr/>
            </a:lvl1pPr>
          </a:lstStyle>
          <a:p>
            <a:pPr>
              <a:defRPr/>
            </a:pPr>
            <a:fld id="{CDFEE6E9-D92D-419D-A4E2-764AB7CAF85C}" type="datetime1">
              <a:rPr lang="en-IN" smtClean="0"/>
              <a:pPr>
                <a:defRPr/>
              </a:pPr>
              <a:t>29-06-2019</a:t>
            </a:fld>
            <a:endParaRPr lang="en-US"/>
          </a:p>
        </p:txBody>
      </p:sp>
      <p:sp>
        <p:nvSpPr>
          <p:cNvPr id="6" name="Holder 6"/>
          <p:cNvSpPr>
            <a:spLocks noGrp="1"/>
          </p:cNvSpPr>
          <p:nvPr>
            <p:ph type="sldNum" sz="quarter" idx="12"/>
          </p:nvPr>
        </p:nvSpPr>
        <p:spPr/>
        <p:txBody>
          <a:bodyPr/>
          <a:lstStyle>
            <a:lvl1pPr>
              <a:defRPr/>
            </a:lvl1pPr>
          </a:lstStyle>
          <a:p>
            <a:pPr>
              <a:defRPr/>
            </a:pPr>
            <a:fld id="{46318E3D-C770-4D91-B40E-7E88DA3097BF}" type="slidenum">
              <a:rPr/>
              <a:pPr>
                <a:defRPr/>
              </a:pP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a:lstStyle/>
          <a:p>
            <a:endParaRPr/>
          </a:p>
        </p:txBody>
      </p:sp>
      <p:sp>
        <p:nvSpPr>
          <p:cNvPr id="3" name="Holder 3"/>
          <p:cNvSpPr>
            <a:spLocks noGrp="1"/>
          </p:cNvSpPr>
          <p:nvPr>
            <p:ph sz="half" idx="2"/>
          </p:nvPr>
        </p:nvSpPr>
        <p:spPr>
          <a:xfrm>
            <a:off x="457200" y="1577340"/>
            <a:ext cx="3977640" cy="4526280"/>
          </a:xfrm>
          <a:prstGeom prst="rect">
            <a:avLst/>
          </a:prstGeom>
        </p:spPr>
        <p:txBody>
          <a:bodyPr>
            <a:noAutofit/>
          </a:bodyPr>
          <a:lstStyle/>
          <a:p>
            <a:endParaRPr/>
          </a:p>
        </p:txBody>
      </p:sp>
      <p:sp>
        <p:nvSpPr>
          <p:cNvPr id="4" name="Holder 4"/>
          <p:cNvSpPr>
            <a:spLocks noGrp="1"/>
          </p:cNvSpPr>
          <p:nvPr>
            <p:ph sz="half" idx="3"/>
          </p:nvPr>
        </p:nvSpPr>
        <p:spPr>
          <a:xfrm>
            <a:off x="4709159" y="1577340"/>
            <a:ext cx="3977640" cy="4526280"/>
          </a:xfrm>
          <a:prstGeom prst="rect">
            <a:avLst/>
          </a:prstGeom>
        </p:spPr>
        <p:txBody>
          <a:bodyPr>
            <a:noAutofit/>
          </a:bodyPr>
          <a:lstStyle/>
          <a:p>
            <a:endParaRPr/>
          </a:p>
        </p:txBody>
      </p:sp>
      <p:sp>
        <p:nvSpPr>
          <p:cNvPr id="5" name="Holder 4"/>
          <p:cNvSpPr>
            <a:spLocks noGrp="1"/>
          </p:cNvSpPr>
          <p:nvPr>
            <p:ph type="ftr" sz="quarter" idx="10"/>
          </p:nvPr>
        </p:nvSpPr>
        <p:spPr/>
        <p:txBody>
          <a:bodyPr/>
          <a:lstStyle>
            <a:lvl1pPr>
              <a:defRPr/>
            </a:lvl1pPr>
          </a:lstStyle>
          <a:p>
            <a:pPr>
              <a:defRPr/>
            </a:pPr>
            <a:r>
              <a:rPr lang="en-IN" smtClean="0"/>
              <a:t> Patent Searching | Research and Analytics | Patent Prosecution/Preparation Support | Litigation and E-Discovery | IP Valuation |  Patent Portfolio Watch</a:t>
            </a:r>
            <a:endParaRPr/>
          </a:p>
        </p:txBody>
      </p:sp>
      <p:sp>
        <p:nvSpPr>
          <p:cNvPr id="6" name="Holder 5"/>
          <p:cNvSpPr>
            <a:spLocks noGrp="1"/>
          </p:cNvSpPr>
          <p:nvPr>
            <p:ph type="dt" sz="half" idx="11"/>
          </p:nvPr>
        </p:nvSpPr>
        <p:spPr/>
        <p:txBody>
          <a:bodyPr/>
          <a:lstStyle>
            <a:lvl1pPr>
              <a:defRPr/>
            </a:lvl1pPr>
          </a:lstStyle>
          <a:p>
            <a:pPr>
              <a:defRPr/>
            </a:pPr>
            <a:fld id="{69770DEE-A52F-4EE7-B275-9716E6651069}" type="datetime1">
              <a:rPr lang="en-IN" smtClean="0"/>
              <a:pPr>
                <a:defRPr/>
              </a:pPr>
              <a:t>29-06-2019</a:t>
            </a:fld>
            <a:endParaRPr lang="en-US"/>
          </a:p>
        </p:txBody>
      </p:sp>
      <p:sp>
        <p:nvSpPr>
          <p:cNvPr id="7" name="Holder 6"/>
          <p:cNvSpPr>
            <a:spLocks noGrp="1"/>
          </p:cNvSpPr>
          <p:nvPr>
            <p:ph type="sldNum" sz="quarter" idx="12"/>
          </p:nvPr>
        </p:nvSpPr>
        <p:spPr/>
        <p:txBody>
          <a:bodyPr/>
          <a:lstStyle>
            <a:lvl1pPr>
              <a:defRPr/>
            </a:lvl1pPr>
          </a:lstStyle>
          <a:p>
            <a:pPr>
              <a:defRPr/>
            </a:pPr>
            <a:fld id="{2CE522EF-B283-4762-B01D-C763FB0BAD0C}" type="slidenum">
              <a:rPr/>
              <a:pPr>
                <a:defRPr/>
              </a:pP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a:lstStyle/>
          <a:p>
            <a:endParaRPr/>
          </a:p>
        </p:txBody>
      </p:sp>
      <p:sp>
        <p:nvSpPr>
          <p:cNvPr id="3" name="Holder 4"/>
          <p:cNvSpPr>
            <a:spLocks noGrp="1"/>
          </p:cNvSpPr>
          <p:nvPr>
            <p:ph type="ftr" sz="quarter" idx="10"/>
          </p:nvPr>
        </p:nvSpPr>
        <p:spPr/>
        <p:txBody>
          <a:bodyPr/>
          <a:lstStyle>
            <a:lvl1pPr>
              <a:defRPr/>
            </a:lvl1pPr>
          </a:lstStyle>
          <a:p>
            <a:pPr>
              <a:defRPr/>
            </a:pPr>
            <a:r>
              <a:rPr lang="en-IN" smtClean="0"/>
              <a:t> Patent Searching | Research and Analytics | Patent Prosecution/Preparation Support | Litigation and E-Discovery | IP Valuation |  Patent Portfolio Watch</a:t>
            </a:r>
            <a:endParaRPr/>
          </a:p>
        </p:txBody>
      </p:sp>
      <p:sp>
        <p:nvSpPr>
          <p:cNvPr id="4" name="Holder 5"/>
          <p:cNvSpPr>
            <a:spLocks noGrp="1"/>
          </p:cNvSpPr>
          <p:nvPr>
            <p:ph type="dt" sz="half" idx="11"/>
          </p:nvPr>
        </p:nvSpPr>
        <p:spPr/>
        <p:txBody>
          <a:bodyPr/>
          <a:lstStyle>
            <a:lvl1pPr>
              <a:defRPr/>
            </a:lvl1pPr>
          </a:lstStyle>
          <a:p>
            <a:pPr>
              <a:defRPr/>
            </a:pPr>
            <a:fld id="{1DF34AB6-3126-4C9C-9B9F-C498BF2005F7}" type="datetime1">
              <a:rPr lang="en-IN" smtClean="0"/>
              <a:pPr>
                <a:defRPr/>
              </a:pPr>
              <a:t>29-06-2019</a:t>
            </a:fld>
            <a:endParaRPr lang="en-US"/>
          </a:p>
        </p:txBody>
      </p:sp>
      <p:sp>
        <p:nvSpPr>
          <p:cNvPr id="5" name="Holder 6"/>
          <p:cNvSpPr>
            <a:spLocks noGrp="1"/>
          </p:cNvSpPr>
          <p:nvPr>
            <p:ph type="sldNum" sz="quarter" idx="12"/>
          </p:nvPr>
        </p:nvSpPr>
        <p:spPr/>
        <p:txBody>
          <a:bodyPr/>
          <a:lstStyle>
            <a:lvl1pPr>
              <a:defRPr/>
            </a:lvl1pPr>
          </a:lstStyle>
          <a:p>
            <a:pPr>
              <a:defRPr/>
            </a:pPr>
            <a:fld id="{584B5E48-9BD9-48C7-99B8-43A98239DEBD}" type="slidenum">
              <a:rPr/>
              <a:pPr>
                <a:defRPr/>
              </a:pP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4"/>
          <p:cNvSpPr>
            <a:spLocks noGrp="1"/>
          </p:cNvSpPr>
          <p:nvPr>
            <p:ph type="ftr" sz="quarter" idx="10"/>
          </p:nvPr>
        </p:nvSpPr>
        <p:spPr/>
        <p:txBody>
          <a:bodyPr/>
          <a:lstStyle>
            <a:lvl1pPr>
              <a:defRPr/>
            </a:lvl1pPr>
          </a:lstStyle>
          <a:p>
            <a:pPr>
              <a:defRPr/>
            </a:pPr>
            <a:r>
              <a:rPr lang="en-IN" smtClean="0"/>
              <a:t> Patent Searching | Research and Analytics | Patent Prosecution/Preparation Support | Litigation and E-Discovery | IP Valuation |  Patent Portfolio Watch</a:t>
            </a:r>
            <a:endParaRPr/>
          </a:p>
        </p:txBody>
      </p:sp>
      <p:sp>
        <p:nvSpPr>
          <p:cNvPr id="3" name="Holder 5"/>
          <p:cNvSpPr>
            <a:spLocks noGrp="1"/>
          </p:cNvSpPr>
          <p:nvPr>
            <p:ph type="dt" sz="half" idx="11"/>
          </p:nvPr>
        </p:nvSpPr>
        <p:spPr/>
        <p:txBody>
          <a:bodyPr/>
          <a:lstStyle>
            <a:lvl1pPr>
              <a:defRPr/>
            </a:lvl1pPr>
          </a:lstStyle>
          <a:p>
            <a:pPr>
              <a:defRPr/>
            </a:pPr>
            <a:fld id="{42B7D701-6C68-46D3-873F-817BDD865095}" type="datetime1">
              <a:rPr lang="en-IN" smtClean="0"/>
              <a:pPr>
                <a:defRPr/>
              </a:pPr>
              <a:t>29-06-2019</a:t>
            </a:fld>
            <a:endParaRPr lang="en-US"/>
          </a:p>
        </p:txBody>
      </p:sp>
      <p:sp>
        <p:nvSpPr>
          <p:cNvPr id="4" name="Holder 6"/>
          <p:cNvSpPr>
            <a:spLocks noGrp="1"/>
          </p:cNvSpPr>
          <p:nvPr>
            <p:ph type="sldNum" sz="quarter" idx="12"/>
          </p:nvPr>
        </p:nvSpPr>
        <p:spPr/>
        <p:txBody>
          <a:bodyPr/>
          <a:lstStyle>
            <a:lvl1pPr>
              <a:defRPr/>
            </a:lvl1pPr>
          </a:lstStyle>
          <a:p>
            <a:pPr>
              <a:defRPr/>
            </a:pPr>
            <a:fld id="{F464AE3C-6DE8-4057-A5E9-FE67EE97612B}" type="slidenum">
              <a:rPr/>
              <a:pPr>
                <a:defRPr/>
              </a:pPr>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2.jpeg"/><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3.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bk object 16"/>
          <p:cNvSpPr/>
          <p:nvPr/>
        </p:nvSpPr>
        <p:spPr>
          <a:xfrm>
            <a:off x="0" y="0"/>
            <a:ext cx="9144000" cy="858838"/>
          </a:xfrm>
          <a:prstGeom prst="rect">
            <a:avLst/>
          </a:prstGeom>
          <a:blipFill>
            <a:blip r:embed="rId7" cstate="print"/>
            <a:stretch>
              <a:fillRect/>
            </a:stretch>
          </a:blipFill>
        </p:spPr>
        <p:txBody>
          <a:bodyPr lIns="0" tIns="0" rIns="0" bIns="0"/>
          <a:lstStyle/>
          <a:p>
            <a:pPr fontAlgn="auto">
              <a:spcBef>
                <a:spcPts val="0"/>
              </a:spcBef>
              <a:spcAft>
                <a:spcPts val="0"/>
              </a:spcAft>
              <a:defRPr/>
            </a:pPr>
            <a:endParaRPr>
              <a:latin typeface="+mn-lt"/>
              <a:cs typeface="+mn-cs"/>
            </a:endParaRPr>
          </a:p>
        </p:txBody>
      </p:sp>
      <p:sp>
        <p:nvSpPr>
          <p:cNvPr id="17" name="bk object 17"/>
          <p:cNvSpPr/>
          <p:nvPr/>
        </p:nvSpPr>
        <p:spPr>
          <a:xfrm>
            <a:off x="228600" y="6280150"/>
            <a:ext cx="914400" cy="373063"/>
          </a:xfrm>
          <a:prstGeom prst="rect">
            <a:avLst/>
          </a:prstGeom>
          <a:blipFill>
            <a:blip r:embed="rId8" cstate="print"/>
            <a:stretch>
              <a:fillRect/>
            </a:stretch>
          </a:blipFill>
        </p:spPr>
        <p:txBody>
          <a:bodyPr lIns="0" tIns="0" rIns="0" bIns="0"/>
          <a:lstStyle/>
          <a:p>
            <a:pPr fontAlgn="auto">
              <a:spcBef>
                <a:spcPts val="0"/>
              </a:spcBef>
              <a:spcAft>
                <a:spcPts val="0"/>
              </a:spcAft>
              <a:defRPr/>
            </a:pPr>
            <a:endParaRPr>
              <a:latin typeface="+mn-lt"/>
              <a:cs typeface="+mn-cs"/>
            </a:endParaRPr>
          </a:p>
        </p:txBody>
      </p:sp>
      <p:sp>
        <p:nvSpPr>
          <p:cNvPr id="18" name="bk object 18"/>
          <p:cNvSpPr/>
          <p:nvPr/>
        </p:nvSpPr>
        <p:spPr>
          <a:xfrm>
            <a:off x="85725" y="6276975"/>
            <a:ext cx="1250950" cy="506413"/>
          </a:xfrm>
          <a:prstGeom prst="rect">
            <a:avLst/>
          </a:prstGeom>
          <a:blipFill>
            <a:blip r:embed="rId9" cstate="print"/>
            <a:stretch>
              <a:fillRect/>
            </a:stretch>
          </a:blipFill>
        </p:spPr>
        <p:txBody>
          <a:bodyPr lIns="0" tIns="0" rIns="0" bIns="0"/>
          <a:lstStyle/>
          <a:p>
            <a:pPr fontAlgn="auto">
              <a:spcBef>
                <a:spcPts val="0"/>
              </a:spcBef>
              <a:spcAft>
                <a:spcPts val="0"/>
              </a:spcAft>
              <a:defRPr/>
            </a:pPr>
            <a:endParaRPr>
              <a:latin typeface="+mn-lt"/>
              <a:cs typeface="+mn-cs"/>
            </a:endParaRPr>
          </a:p>
        </p:txBody>
      </p:sp>
      <p:sp>
        <p:nvSpPr>
          <p:cNvPr id="1029" name="Holder 2"/>
          <p:cNvSpPr>
            <a:spLocks noGrp="1"/>
          </p:cNvSpPr>
          <p:nvPr>
            <p:ph type="title"/>
          </p:nvPr>
        </p:nvSpPr>
        <p:spPr bwMode="auto">
          <a:xfrm>
            <a:off x="379413" y="207963"/>
            <a:ext cx="8385175" cy="436562"/>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endParaRPr lang="en-US" smtClean="0"/>
          </a:p>
        </p:txBody>
      </p:sp>
      <p:sp>
        <p:nvSpPr>
          <p:cNvPr id="1030" name="Holder 3"/>
          <p:cNvSpPr>
            <a:spLocks noGrp="1"/>
          </p:cNvSpPr>
          <p:nvPr>
            <p:ph type="body" idx="1"/>
          </p:nvPr>
        </p:nvSpPr>
        <p:spPr bwMode="auto">
          <a:xfrm>
            <a:off x="547688" y="1254125"/>
            <a:ext cx="8048625" cy="4475163"/>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endParaRPr lang="en-US" smtClean="0"/>
          </a:p>
        </p:txBody>
      </p:sp>
      <p:sp>
        <p:nvSpPr>
          <p:cNvPr id="4" name="Holder 4"/>
          <p:cNvSpPr>
            <a:spLocks noGrp="1"/>
          </p:cNvSpPr>
          <p:nvPr>
            <p:ph type="ftr" sz="quarter" idx="5"/>
          </p:nvPr>
        </p:nvSpPr>
        <p:spPr>
          <a:xfrm>
            <a:off x="3108325" y="6378575"/>
            <a:ext cx="2927350" cy="342900"/>
          </a:xfrm>
          <a:prstGeom prst="rect">
            <a:avLst/>
          </a:prstGeom>
        </p:spPr>
        <p:txBody>
          <a:bodyPr wrap="square" lIns="0" tIns="0" rIns="0" bIns="0">
            <a:noAutofit/>
          </a:bodyPr>
          <a:lstStyle>
            <a:lvl1pPr algn="ctr" fontAlgn="auto">
              <a:spcBef>
                <a:spcPts val="0"/>
              </a:spcBef>
              <a:spcAft>
                <a:spcPts val="0"/>
              </a:spcAft>
              <a:defRPr>
                <a:solidFill>
                  <a:schemeClr val="tx1">
                    <a:tint val="75000"/>
                  </a:schemeClr>
                </a:solidFill>
                <a:latin typeface="+mn-lt"/>
                <a:cs typeface="+mn-cs"/>
              </a:defRPr>
            </a:lvl1pPr>
          </a:lstStyle>
          <a:p>
            <a:pPr>
              <a:defRPr/>
            </a:pPr>
            <a:r>
              <a:rPr lang="en-IN" smtClean="0"/>
              <a:t> Patent Searching | Research and Analytics | Patent Prosecution/Preparation Support | Litigation and E-Discovery | IP Valuation |  Patent Portfolio Watch</a:t>
            </a:r>
            <a:endParaRPr/>
          </a:p>
        </p:txBody>
      </p:sp>
      <p:sp>
        <p:nvSpPr>
          <p:cNvPr id="5" name="Holder 5"/>
          <p:cNvSpPr>
            <a:spLocks noGrp="1"/>
          </p:cNvSpPr>
          <p:nvPr>
            <p:ph type="dt" sz="half" idx="6"/>
          </p:nvPr>
        </p:nvSpPr>
        <p:spPr>
          <a:xfrm>
            <a:off x="457200" y="6378575"/>
            <a:ext cx="2103438" cy="342900"/>
          </a:xfrm>
          <a:prstGeom prst="rect">
            <a:avLst/>
          </a:prstGeom>
        </p:spPr>
        <p:txBody>
          <a:bodyPr wrap="square" lIns="0" tIns="0" rIns="0" bIns="0">
            <a:noAutofit/>
          </a:bodyPr>
          <a:lstStyle>
            <a:lvl1pPr algn="l" fontAlgn="auto">
              <a:spcBef>
                <a:spcPts val="0"/>
              </a:spcBef>
              <a:spcAft>
                <a:spcPts val="0"/>
              </a:spcAft>
              <a:defRPr>
                <a:solidFill>
                  <a:schemeClr val="tx1">
                    <a:tint val="75000"/>
                  </a:schemeClr>
                </a:solidFill>
                <a:latin typeface="+mn-lt"/>
                <a:cs typeface="+mn-cs"/>
              </a:defRPr>
            </a:lvl1pPr>
          </a:lstStyle>
          <a:p>
            <a:pPr>
              <a:defRPr/>
            </a:pPr>
            <a:fld id="{03FA9A97-F7D1-4A88-9248-9A8BA239DC25}" type="datetime1">
              <a:rPr lang="en-IN" smtClean="0"/>
              <a:pPr>
                <a:defRPr/>
              </a:pPr>
              <a:t>29-06-2019</a:t>
            </a:fld>
            <a:endParaRPr lang="en-US"/>
          </a:p>
        </p:txBody>
      </p:sp>
      <p:sp>
        <p:nvSpPr>
          <p:cNvPr id="6" name="Holder 6"/>
          <p:cNvSpPr>
            <a:spLocks noGrp="1"/>
          </p:cNvSpPr>
          <p:nvPr>
            <p:ph type="sldNum" sz="quarter" idx="7"/>
          </p:nvPr>
        </p:nvSpPr>
        <p:spPr>
          <a:xfrm>
            <a:off x="6583363" y="6378575"/>
            <a:ext cx="2103437" cy="342900"/>
          </a:xfrm>
          <a:prstGeom prst="rect">
            <a:avLst/>
          </a:prstGeom>
        </p:spPr>
        <p:txBody>
          <a:bodyPr wrap="square" lIns="0" tIns="0" rIns="0" bIns="0">
            <a:noAutofit/>
          </a:bodyPr>
          <a:lstStyle>
            <a:lvl1pPr algn="r" fontAlgn="auto">
              <a:spcBef>
                <a:spcPts val="0"/>
              </a:spcBef>
              <a:spcAft>
                <a:spcPts val="0"/>
              </a:spcAft>
              <a:defRPr>
                <a:solidFill>
                  <a:schemeClr val="tx1">
                    <a:tint val="75000"/>
                  </a:schemeClr>
                </a:solidFill>
                <a:latin typeface="+mn-lt"/>
                <a:cs typeface="+mn-cs"/>
              </a:defRPr>
            </a:lvl1pPr>
          </a:lstStyle>
          <a:p>
            <a:pPr>
              <a:defRPr/>
            </a:pPr>
            <a:fld id="{91E0E59C-A5F3-433D-8D97-6A7D2389E586}" type="slidenum">
              <a:rPr/>
              <a:pPr>
                <a:defRPr/>
              </a:pPr>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Lst>
  <p:hf hdr="0" ftr="0" dt="0"/>
  <p:txStyles>
    <p:titleStyle>
      <a:lvl1pPr algn="ctr" rtl="0" eaLnBrk="0" fontAlgn="base" hangingPunct="0">
        <a:spcBef>
          <a:spcPct val="0"/>
        </a:spcBef>
        <a:spcAft>
          <a:spcPct val="0"/>
        </a:spcAft>
        <a:defRPr sz="4400">
          <a:solidFill>
            <a:schemeClr val="tx2"/>
          </a:solidFill>
          <a:latin typeface="Arial" pitchFamily="34" charset="0"/>
        </a:defRPr>
      </a:lvl1pPr>
      <a:lvl2pPr algn="ctr" rtl="0" eaLnBrk="0" fontAlgn="base" hangingPunct="0">
        <a:spcBef>
          <a:spcPct val="0"/>
        </a:spcBef>
        <a:spcAft>
          <a:spcPct val="0"/>
        </a:spcAft>
        <a:defRPr sz="4400">
          <a:solidFill>
            <a:schemeClr val="tx2"/>
          </a:solidFill>
          <a:latin typeface="Arial" pitchFamily="34" charset="0"/>
        </a:defRPr>
      </a:lvl2pPr>
      <a:lvl3pPr algn="ctr" rtl="0" eaLnBrk="0" fontAlgn="base" hangingPunct="0">
        <a:spcBef>
          <a:spcPct val="0"/>
        </a:spcBef>
        <a:spcAft>
          <a:spcPct val="0"/>
        </a:spcAft>
        <a:defRPr sz="4400">
          <a:solidFill>
            <a:schemeClr val="tx2"/>
          </a:solidFill>
          <a:latin typeface="Arial" pitchFamily="34" charset="0"/>
        </a:defRPr>
      </a:lvl3pPr>
      <a:lvl4pPr algn="ctr" rtl="0" eaLnBrk="0" fontAlgn="base" hangingPunct="0">
        <a:spcBef>
          <a:spcPct val="0"/>
        </a:spcBef>
        <a:spcAft>
          <a:spcPct val="0"/>
        </a:spcAft>
        <a:defRPr sz="4400">
          <a:solidFill>
            <a:schemeClr val="tx2"/>
          </a:solidFill>
          <a:latin typeface="Arial" pitchFamily="34" charset="0"/>
        </a:defRPr>
      </a:lvl4pPr>
      <a:lvl5pPr algn="ctr" rtl="0" eaLnBrk="0" fontAlgn="base" hangingPunct="0">
        <a:spcBef>
          <a:spcPct val="0"/>
        </a:spcBef>
        <a:spcAft>
          <a:spcPct val="0"/>
        </a:spcAft>
        <a:defRPr sz="4400">
          <a:solidFill>
            <a:schemeClr val="tx2"/>
          </a:solidFill>
          <a:latin typeface="Arial" pitchFamily="34" charset="0"/>
        </a:defRPr>
      </a:lvl5pPr>
      <a:lvl6pPr marL="457200" algn="ctr" rtl="0" eaLnBrk="0" fontAlgn="base" hangingPunct="0">
        <a:spcBef>
          <a:spcPct val="0"/>
        </a:spcBef>
        <a:spcAft>
          <a:spcPct val="0"/>
        </a:spcAft>
        <a:defRPr sz="4400">
          <a:solidFill>
            <a:schemeClr val="tx2"/>
          </a:solidFill>
          <a:latin typeface="Arial" pitchFamily="34" charset="0"/>
        </a:defRPr>
      </a:lvl6pPr>
      <a:lvl7pPr marL="914400" algn="ctr" rtl="0" eaLnBrk="0" fontAlgn="base" hangingPunct="0">
        <a:spcBef>
          <a:spcPct val="0"/>
        </a:spcBef>
        <a:spcAft>
          <a:spcPct val="0"/>
        </a:spcAft>
        <a:defRPr sz="4400">
          <a:solidFill>
            <a:schemeClr val="tx2"/>
          </a:solidFill>
          <a:latin typeface="Arial" pitchFamily="34" charset="0"/>
        </a:defRPr>
      </a:lvl7pPr>
      <a:lvl8pPr marL="1371600" algn="ctr" rtl="0" eaLnBrk="0" fontAlgn="base" hangingPunct="0">
        <a:spcBef>
          <a:spcPct val="0"/>
        </a:spcBef>
        <a:spcAft>
          <a:spcPct val="0"/>
        </a:spcAft>
        <a:defRPr sz="4400">
          <a:solidFill>
            <a:schemeClr val="tx2"/>
          </a:solidFill>
          <a:latin typeface="Arial" pitchFamily="34" charset="0"/>
        </a:defRPr>
      </a:lvl8pPr>
      <a:lvl9pPr marL="1828800" algn="ctr" rtl="0" eaLnBrk="0" fontAlgn="base" hangingPunct="0">
        <a:spcBef>
          <a:spcPct val="0"/>
        </a:spcBef>
        <a:spcAft>
          <a:spcPct val="0"/>
        </a:spcAft>
        <a:defRPr sz="4400">
          <a:solidFill>
            <a:schemeClr val="tx2"/>
          </a:solidFill>
          <a:latin typeface="Arial" pitchFamily="34" charset="0"/>
        </a:defRPr>
      </a:lvl9pPr>
    </p:titleStyle>
    <p:bodyStyle>
      <a:lvl1pPr marL="342900" indent="-342900" algn="l" rtl="0" eaLnBrk="0" fontAlgn="base" hangingPunct="0">
        <a:spcBef>
          <a:spcPct val="20000"/>
        </a:spcBef>
        <a:spcAft>
          <a:spcPct val="0"/>
        </a:spcAft>
        <a:buChar char="•"/>
        <a:defRPr sz="3200">
          <a:solidFill>
            <a:schemeClr val="tx1"/>
          </a:solidFill>
          <a:latin typeface="Arial" pitchFamily="34" charset="0"/>
        </a:defRPr>
      </a:lvl1pPr>
      <a:lvl2pPr marL="742950" indent="-285750" algn="l" rtl="0" eaLnBrk="0" fontAlgn="base" hangingPunct="0">
        <a:spcBef>
          <a:spcPct val="20000"/>
        </a:spcBef>
        <a:spcAft>
          <a:spcPct val="0"/>
        </a:spcAft>
        <a:buChar char="–"/>
        <a:defRPr sz="2800">
          <a:solidFill>
            <a:schemeClr val="tx1"/>
          </a:solidFill>
          <a:latin typeface="Arial" pitchFamily="34" charset="0"/>
        </a:defRPr>
      </a:lvl2pPr>
      <a:lvl3pPr marL="1143000" indent="-228600" algn="l" rtl="0" eaLnBrk="0" fontAlgn="base" hangingPunct="0">
        <a:spcBef>
          <a:spcPct val="20000"/>
        </a:spcBef>
        <a:spcAft>
          <a:spcPct val="0"/>
        </a:spcAft>
        <a:buChar char="•"/>
        <a:defRPr sz="2400">
          <a:solidFill>
            <a:schemeClr val="tx1"/>
          </a:solidFill>
          <a:latin typeface="Arial" pitchFamily="34" charset="0"/>
        </a:defRPr>
      </a:lvl3pPr>
      <a:lvl4pPr marL="1600200" indent="-228600" algn="l" rtl="0" eaLnBrk="0" fontAlgn="base" hangingPunct="0">
        <a:spcBef>
          <a:spcPct val="20000"/>
        </a:spcBef>
        <a:spcAft>
          <a:spcPct val="0"/>
        </a:spcAft>
        <a:buChar char="–"/>
        <a:defRPr sz="2000">
          <a:solidFill>
            <a:schemeClr val="tx1"/>
          </a:solidFill>
          <a:latin typeface="Arial" pitchFamily="34" charset="0"/>
        </a:defRPr>
      </a:lvl4pPr>
      <a:lvl5pPr marL="2057400" indent="-228600" algn="l" rtl="0" eaLnBrk="0" fontAlgn="base" hangingPunct="0">
        <a:spcBef>
          <a:spcPct val="20000"/>
        </a:spcBef>
        <a:spcAft>
          <a:spcPct val="0"/>
        </a:spcAft>
        <a:buChar char="»"/>
        <a:defRPr sz="2000">
          <a:solidFill>
            <a:schemeClr val="tx1"/>
          </a:solidFill>
          <a:latin typeface="Arial" pitchFamily="34" charset="0"/>
        </a:defRPr>
      </a:lvl5pPr>
      <a:lvl6pPr marL="2514600" indent="-228600" algn="l" rtl="0" eaLnBrk="0" fontAlgn="base" hangingPunct="0">
        <a:spcBef>
          <a:spcPct val="20000"/>
        </a:spcBef>
        <a:spcAft>
          <a:spcPct val="0"/>
        </a:spcAft>
        <a:buChar char="»"/>
        <a:defRPr sz="2000">
          <a:solidFill>
            <a:schemeClr val="tx1"/>
          </a:solidFill>
          <a:latin typeface="Arial" pitchFamily="34" charset="0"/>
        </a:defRPr>
      </a:lvl6pPr>
      <a:lvl7pPr marL="2971800" indent="-228600" algn="l" rtl="0" eaLnBrk="0" fontAlgn="base" hangingPunct="0">
        <a:spcBef>
          <a:spcPct val="20000"/>
        </a:spcBef>
        <a:spcAft>
          <a:spcPct val="0"/>
        </a:spcAft>
        <a:buChar char="»"/>
        <a:defRPr sz="2000">
          <a:solidFill>
            <a:schemeClr val="tx1"/>
          </a:solidFill>
          <a:latin typeface="Arial" pitchFamily="34" charset="0"/>
        </a:defRPr>
      </a:lvl7pPr>
      <a:lvl8pPr marL="3429000" indent="-228600" algn="l" rtl="0" eaLnBrk="0" fontAlgn="base" hangingPunct="0">
        <a:spcBef>
          <a:spcPct val="20000"/>
        </a:spcBef>
        <a:spcAft>
          <a:spcPct val="0"/>
        </a:spcAft>
        <a:buChar char="»"/>
        <a:defRPr sz="2000">
          <a:solidFill>
            <a:schemeClr val="tx1"/>
          </a:solidFill>
          <a:latin typeface="Arial" pitchFamily="34" charset="0"/>
        </a:defRPr>
      </a:lvl8pPr>
      <a:lvl9pPr marL="3886200" indent="-228600" algn="l" rtl="0" eaLnBrk="0" fontAlgn="base" hangingPunct="0">
        <a:spcBef>
          <a:spcPct val="20000"/>
        </a:spcBef>
        <a:spcAft>
          <a:spcPct val="0"/>
        </a:spcAft>
        <a:buChar char="»"/>
        <a:defRPr sz="2000">
          <a:solidFill>
            <a:schemeClr val="tx1"/>
          </a:solidFill>
          <a:latin typeface="Arial" pitchFamily="34" charset="0"/>
        </a:defRPr>
      </a:lvl9pPr>
    </p:bodyStyle>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10.xml.rels><?xml version="1.0" encoding="UTF-8" standalone="yes"?>
<Relationships xmlns="http://schemas.openxmlformats.org/package/2006/relationships"><Relationship Id="rId3" Type="http://schemas.openxmlformats.org/officeDocument/2006/relationships/image" Target="../media/image6.png"/><Relationship Id="rId7" Type="http://schemas.openxmlformats.org/officeDocument/2006/relationships/chart" Target="../charts/chart7.xml"/><Relationship Id="rId2" Type="http://schemas.openxmlformats.org/officeDocument/2006/relationships/image" Target="../media/image7.png"/><Relationship Id="rId1" Type="http://schemas.openxmlformats.org/officeDocument/2006/relationships/slideLayout" Target="../slideLayouts/slideLayout2.xml"/><Relationship Id="rId6" Type="http://schemas.openxmlformats.org/officeDocument/2006/relationships/chart" Target="../charts/chart6.xml"/><Relationship Id="rId5" Type="http://schemas.openxmlformats.org/officeDocument/2006/relationships/chart" Target="../charts/chart5.xml"/><Relationship Id="rId4" Type="http://schemas.openxmlformats.org/officeDocument/2006/relationships/slide" Target="slide29.xml"/></Relationships>
</file>

<file path=ppt/slides/_rels/slide11.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chart" Target="../charts/chart10.xml"/><Relationship Id="rId2" Type="http://schemas.openxmlformats.org/officeDocument/2006/relationships/image" Target="../media/image6.png"/><Relationship Id="rId1" Type="http://schemas.openxmlformats.org/officeDocument/2006/relationships/slideLayout" Target="../slideLayouts/slideLayout2.xml"/><Relationship Id="rId4" Type="http://schemas.openxmlformats.org/officeDocument/2006/relationships/chart" Target="../charts/chart11.xml"/></Relationships>
</file>

<file path=ppt/slides/_rels/slide15.xml.rels><?xml version="1.0" encoding="UTF-8" standalone="yes"?>
<Relationships xmlns="http://schemas.openxmlformats.org/package/2006/relationships"><Relationship Id="rId3" Type="http://schemas.openxmlformats.org/officeDocument/2006/relationships/chart" Target="../charts/chart12.xml"/><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8.gif"/><Relationship Id="rId2" Type="http://schemas.openxmlformats.org/officeDocument/2006/relationships/image" Target="../media/image6.png"/><Relationship Id="rId1" Type="http://schemas.openxmlformats.org/officeDocument/2006/relationships/slideLayout" Target="../slideLayouts/slideLayout5.xml"/><Relationship Id="rId6" Type="http://schemas.openxmlformats.org/officeDocument/2006/relationships/chart" Target="../charts/chart15.xml"/><Relationship Id="rId5" Type="http://schemas.openxmlformats.org/officeDocument/2006/relationships/chart" Target="../charts/chart14.xml"/><Relationship Id="rId4" Type="http://schemas.openxmlformats.org/officeDocument/2006/relationships/chart" Target="../charts/chart13.xml"/></Relationships>
</file>

<file path=ppt/slides/_rels/slide18.xml.rels><?xml version="1.0" encoding="UTF-8" standalone="yes"?>
<Relationships xmlns="http://schemas.openxmlformats.org/package/2006/relationships"><Relationship Id="rId3" Type="http://schemas.openxmlformats.org/officeDocument/2006/relationships/hyperlink" Target="https://patents.google.com/patent/JP2016150870A/en" TargetMode="External"/><Relationship Id="rId2" Type="http://schemas.openxmlformats.org/officeDocument/2006/relationships/hyperlink" Target="https://patents.google.com/patent/US8664155B2/en" TargetMode="External"/><Relationship Id="rId1" Type="http://schemas.openxmlformats.org/officeDocument/2006/relationships/slideLayout" Target="../slideLayouts/slideLayout2.xml"/><Relationship Id="rId5" Type="http://schemas.openxmlformats.org/officeDocument/2006/relationships/image" Target="../media/image8.gif"/><Relationship Id="rId4" Type="http://schemas.openxmlformats.org/officeDocument/2006/relationships/image" Target="../media/image6.png"/></Relationships>
</file>

<file path=ppt/slides/_rels/slide19.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6.png"/><Relationship Id="rId1" Type="http://schemas.openxmlformats.org/officeDocument/2006/relationships/slideLayout" Target="../slideLayouts/slideLayout5.xml"/><Relationship Id="rId6" Type="http://schemas.openxmlformats.org/officeDocument/2006/relationships/chart" Target="../charts/chart18.xml"/><Relationship Id="rId5" Type="http://schemas.openxmlformats.org/officeDocument/2006/relationships/chart" Target="../charts/chart17.xml"/><Relationship Id="rId4" Type="http://schemas.openxmlformats.org/officeDocument/2006/relationships/chart" Target="../charts/chart16.xml"/></Relationships>
</file>

<file path=ppt/slides/_rels/slide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https://patents.google.com/patent/WO2018116859A1/en" TargetMode="External"/><Relationship Id="rId2" Type="http://schemas.openxmlformats.org/officeDocument/2006/relationships/hyperlink" Target="https://patents.google.com/patent/US9802824B2/en" TargetMode="External"/><Relationship Id="rId1" Type="http://schemas.openxmlformats.org/officeDocument/2006/relationships/slideLayout" Target="../slideLayouts/slideLayout2.xml"/><Relationship Id="rId5" Type="http://schemas.openxmlformats.org/officeDocument/2006/relationships/image" Target="../media/image9.jpeg"/><Relationship Id="rId4" Type="http://schemas.openxmlformats.org/officeDocument/2006/relationships/image" Target="../media/image6.png"/></Relationships>
</file>

<file path=ppt/slides/_rels/slide2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hyperlink" Target="https://patents.google.com/patent/KR101944247B1/en" TargetMode="External"/><Relationship Id="rId2" Type="http://schemas.openxmlformats.org/officeDocument/2006/relationships/image" Target="../media/image6.png"/><Relationship Id="rId1" Type="http://schemas.openxmlformats.org/officeDocument/2006/relationships/slideLayout" Target="../slideLayouts/slideLayout2.xml"/><Relationship Id="rId4" Type="http://schemas.openxmlformats.org/officeDocument/2006/relationships/hyperlink" Target="https://patents.google.com/patent/KR101660297B1/en" TargetMode="External"/></Relationships>
</file>

<file path=ppt/slides/_rels/slide23.xml.rels><?xml version="1.0" encoding="UTF-8" standalone="yes"?>
<Relationships xmlns="http://schemas.openxmlformats.org/package/2006/relationships"><Relationship Id="rId3" Type="http://schemas.openxmlformats.org/officeDocument/2006/relationships/hyperlink" Target="https://patents.google.com/patent/PL419638A1/en" TargetMode="External"/><Relationship Id="rId2" Type="http://schemas.openxmlformats.org/officeDocument/2006/relationships/image" Target="../media/image6.png"/><Relationship Id="rId1" Type="http://schemas.openxmlformats.org/officeDocument/2006/relationships/slideLayout" Target="../slideLayouts/slideLayout2.xml"/><Relationship Id="rId4" Type="http://schemas.openxmlformats.org/officeDocument/2006/relationships/hyperlink" Target="https://patents.google.com/patent/PL419186A1/en" TargetMode="External"/></Relationships>
</file>

<file path=ppt/slides/_rels/slide2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8" Type="http://schemas.openxmlformats.org/officeDocument/2006/relationships/hyperlink" Target="https://www.chemviron.eu/products/activated-carbon/" TargetMode="External"/><Relationship Id="rId13" Type="http://schemas.openxmlformats.org/officeDocument/2006/relationships/hyperlink" Target="https://www.ncbi.nlm.nih.gov/pmc/articles/PMC1306980/" TargetMode="External"/><Relationship Id="rId3" Type="http://schemas.openxmlformats.org/officeDocument/2006/relationships/hyperlink" Target="https://feeco.com/introduction-to-activated-carbon/" TargetMode="External"/><Relationship Id="rId7" Type="http://schemas.openxmlformats.org/officeDocument/2006/relationships/hyperlink" Target="https://www.alliedmarketresearch.com/activated-carbon-market" TargetMode="External"/><Relationship Id="rId12" Type="http://schemas.openxmlformats.org/officeDocument/2006/relationships/hyperlink" Target="https://www.sciencedirect.com/science/article/pii/S095965261732989X" TargetMode="External"/><Relationship Id="rId2" Type="http://schemas.openxmlformats.org/officeDocument/2006/relationships/image" Target="../media/image6.png"/><Relationship Id="rId1" Type="http://schemas.openxmlformats.org/officeDocument/2006/relationships/slideLayout" Target="../slideLayouts/slideLayout2.xml"/><Relationship Id="rId6" Type="http://schemas.openxmlformats.org/officeDocument/2006/relationships/hyperlink" Target="https://businessherald.co/activated-charcoal-market-2018-2024-with-strategic-trends-growth-revenue-demand-future-potential-of-industry/" TargetMode="External"/><Relationship Id="rId11" Type="http://schemas.openxmlformats.org/officeDocument/2006/relationships/hyperlink" Target="http://ababilpub.com/download/jacepr2-1-3/" TargetMode="External"/><Relationship Id="rId5" Type="http://schemas.openxmlformats.org/officeDocument/2006/relationships/hyperlink" Target="https://www.grandviewresearch.com/industry-analysis/activated-carbon-market" TargetMode="External"/><Relationship Id="rId10" Type="http://schemas.openxmlformats.org/officeDocument/2006/relationships/hyperlink" Target="https://www.sciencedirect.com/science/article/pii/S1876619616000991" TargetMode="External"/><Relationship Id="rId4" Type="http://schemas.openxmlformats.org/officeDocument/2006/relationships/hyperlink" Target="https://www.thomasnet.com/articles/chemicals/producing-activated-carbon" TargetMode="External"/><Relationship Id="rId9" Type="http://schemas.openxmlformats.org/officeDocument/2006/relationships/hyperlink" Target="https://www.jurassiccarbon.com/blogs/news/12186281-the-history-of-activated-carbon" TargetMode="External"/></Relationships>
</file>

<file path=ppt/slides/_rels/slide2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6.png"/><Relationship Id="rId7" Type="http://schemas.openxmlformats.org/officeDocument/2006/relationships/hyperlink" Target="http://www.khuranaandkhurana.com/" TargetMode="External"/><Relationship Id="rId2" Type="http://schemas.openxmlformats.org/officeDocument/2006/relationships/image" Target="../media/image7.png"/><Relationship Id="rId1" Type="http://schemas.openxmlformats.org/officeDocument/2006/relationships/slideLayout" Target="../slideLayouts/slideLayout2.xml"/><Relationship Id="rId6" Type="http://schemas.openxmlformats.org/officeDocument/2006/relationships/hyperlink" Target="http://www.iiprd.com/" TargetMode="External"/><Relationship Id="rId5" Type="http://schemas.openxmlformats.org/officeDocument/2006/relationships/hyperlink" Target="mailto:info@khuranaandkhurana.com" TargetMode="External"/><Relationship Id="rId4" Type="http://schemas.openxmlformats.org/officeDocument/2006/relationships/hyperlink" Target="mailto:iiprd@iiprd.com" TargetMode="External"/></Relationships>
</file>

<file path=ppt/slides/_rels/slide2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7.png"/><Relationship Id="rId1" Type="http://schemas.openxmlformats.org/officeDocument/2006/relationships/slideLayout" Target="../slideLayouts/slideLayout2.xml"/><Relationship Id="rId4" Type="http://schemas.openxmlformats.org/officeDocument/2006/relationships/hyperlink" Target="http://www.iiprd.com/" TargetMode="External"/></Relationships>
</file>

<file path=ppt/slides/_rels/slide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7.png"/><Relationship Id="rId1" Type="http://schemas.openxmlformats.org/officeDocument/2006/relationships/slideLayout" Target="../slideLayouts/slideLayout2.xml"/><Relationship Id="rId5" Type="http://schemas.openxmlformats.org/officeDocument/2006/relationships/chart" Target="../charts/chart2.xml"/><Relationship Id="rId4" Type="http://schemas.openxmlformats.org/officeDocument/2006/relationships/chart" Target="../charts/chart1.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7.png"/><Relationship Id="rId1" Type="http://schemas.openxmlformats.org/officeDocument/2006/relationships/slideLayout" Target="../slideLayouts/slideLayout2.xml"/><Relationship Id="rId4" Type="http://schemas.openxmlformats.org/officeDocument/2006/relationships/chart" Target="../charts/chart3.xml"/></Relationships>
</file>

<file path=ppt/slides/_rels/slide9.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image" Target="../media/image6.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object 3"/>
          <p:cNvSpPr>
            <a:spLocks noChangeArrowheads="1"/>
          </p:cNvSpPr>
          <p:nvPr/>
        </p:nvSpPr>
        <p:spPr bwMode="auto">
          <a:xfrm>
            <a:off x="0" y="457200"/>
            <a:ext cx="9144000" cy="6400800"/>
          </a:xfrm>
          <a:prstGeom prst="rect">
            <a:avLst/>
          </a:prstGeom>
          <a:solidFill>
            <a:schemeClr val="bg1"/>
          </a:solidFill>
          <a:ln w="9525">
            <a:noFill/>
            <a:miter lim="800000"/>
            <a:headEnd/>
            <a:tailEnd/>
          </a:ln>
        </p:spPr>
        <p:txBody>
          <a:bodyPr lIns="0" tIns="0" rIns="0" bIns="0"/>
          <a:lstStyle/>
          <a:p>
            <a:endParaRPr lang="en-US" dirty="0">
              <a:latin typeface="Calibri" pitchFamily="34" charset="0"/>
            </a:endParaRPr>
          </a:p>
        </p:txBody>
      </p:sp>
      <p:sp>
        <p:nvSpPr>
          <p:cNvPr id="2051" name="object 4"/>
          <p:cNvSpPr txBox="1">
            <a:spLocks noChangeArrowheads="1"/>
          </p:cNvSpPr>
          <p:nvPr/>
        </p:nvSpPr>
        <p:spPr bwMode="auto">
          <a:xfrm>
            <a:off x="0" y="1921768"/>
            <a:ext cx="9144000" cy="1219200"/>
          </a:xfrm>
          <a:prstGeom prst="rect">
            <a:avLst/>
          </a:prstGeom>
          <a:ln>
            <a:noFill/>
            <a:headEnd/>
            <a:tailEnd/>
          </a:ln>
        </p:spPr>
        <p:style>
          <a:lnRef idx="1">
            <a:schemeClr val="accent5"/>
          </a:lnRef>
          <a:fillRef idx="2">
            <a:schemeClr val="accent5"/>
          </a:fillRef>
          <a:effectRef idx="1">
            <a:schemeClr val="accent5"/>
          </a:effectRef>
          <a:fontRef idx="minor">
            <a:schemeClr val="dk1"/>
          </a:fontRef>
        </p:style>
        <p:txBody>
          <a:bodyPr lIns="0" tIns="0" rIns="0" bIns="0"/>
          <a:lstStyle/>
          <a:p>
            <a:pPr marL="12700" algn="ctr">
              <a:lnSpc>
                <a:spcPts val="4075"/>
              </a:lnSpc>
            </a:pPr>
            <a:r>
              <a:rPr lang="en-US" sz="2500" b="1" dirty="0" smtClean="0">
                <a:solidFill>
                  <a:schemeClr val="tx1"/>
                </a:solidFill>
              </a:rPr>
              <a:t>SAMPLE </a:t>
            </a:r>
            <a:r>
              <a:rPr lang="en-US" sz="2500" b="1" dirty="0">
                <a:solidFill>
                  <a:schemeClr val="tx1"/>
                </a:solidFill>
              </a:rPr>
              <a:t>LANDSCAPE </a:t>
            </a:r>
            <a:r>
              <a:rPr lang="en-US" sz="2500" b="1" dirty="0" smtClean="0">
                <a:solidFill>
                  <a:schemeClr val="tx1"/>
                </a:solidFill>
              </a:rPr>
              <a:t>STUDY   </a:t>
            </a:r>
          </a:p>
          <a:p>
            <a:pPr marL="12700" algn="ctr">
              <a:lnSpc>
                <a:spcPts val="4075"/>
              </a:lnSpc>
            </a:pPr>
            <a:r>
              <a:rPr lang="en-US" sz="2800" b="1" dirty="0" smtClean="0">
                <a:solidFill>
                  <a:schemeClr val="tx1"/>
                </a:solidFill>
              </a:rPr>
              <a:t>Activated Carbon </a:t>
            </a:r>
            <a:endParaRPr lang="en-US" sz="2800" b="1" dirty="0">
              <a:solidFill>
                <a:schemeClr val="tx1"/>
              </a:solidFill>
            </a:endParaRPr>
          </a:p>
        </p:txBody>
      </p:sp>
      <p:pic>
        <p:nvPicPr>
          <p:cNvPr id="2052" name="Picture 2" descr="IIPRD_logo_final.png"/>
          <p:cNvPicPr>
            <a:picLocks noChangeAspect="1"/>
          </p:cNvPicPr>
          <p:nvPr/>
        </p:nvPicPr>
        <p:blipFill>
          <a:blip r:embed="rId3" cstate="print"/>
          <a:srcRect/>
          <a:stretch>
            <a:fillRect/>
          </a:stretch>
        </p:blipFill>
        <p:spPr bwMode="auto">
          <a:xfrm>
            <a:off x="3352800" y="815429"/>
            <a:ext cx="2286000" cy="741363"/>
          </a:xfrm>
          <a:prstGeom prst="rect">
            <a:avLst/>
          </a:prstGeom>
          <a:noFill/>
          <a:ln w="9525">
            <a:noFill/>
            <a:miter lim="800000"/>
            <a:headEnd/>
            <a:tailEnd/>
          </a:ln>
        </p:spPr>
      </p:pic>
      <p:sp>
        <p:nvSpPr>
          <p:cNvPr id="9" name="TextBox 8"/>
          <p:cNvSpPr txBox="1"/>
          <p:nvPr/>
        </p:nvSpPr>
        <p:spPr>
          <a:xfrm>
            <a:off x="2847512" y="6627168"/>
            <a:ext cx="3048000" cy="230832"/>
          </a:xfrm>
          <a:prstGeom prst="rect">
            <a:avLst/>
          </a:prstGeom>
          <a:noFill/>
        </p:spPr>
        <p:txBody>
          <a:bodyPr wrap="square" rtlCol="0">
            <a:spAutoFit/>
          </a:bodyPr>
          <a:lstStyle/>
          <a:p>
            <a:endParaRPr lang="en-IN" sz="900" dirty="0">
              <a:latin typeface="+mn-lt"/>
            </a:endParaRPr>
          </a:p>
        </p:txBody>
      </p:sp>
      <p:sp>
        <p:nvSpPr>
          <p:cNvPr id="2" name="AutoShape 2" descr="Image result for food packaging materials"/>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xmlns="">
                <a:solidFill>
                  <a:srgbClr val="FFFFFF"/>
                </a:solidFill>
              </a14:hiddenFill>
            </a:ext>
          </a:extLst>
        </p:spPr>
        <p:txBody>
          <a:bodyPr vert="horz" wrap="square" lIns="91440" tIns="45720" rIns="91440" bIns="45720" numCol="1" anchor="t" anchorCtr="0" compatLnSpc="1">
            <a:prstTxWarp prst="textNoShape">
              <a:avLst/>
            </a:prstTxWarp>
          </a:bodyPr>
          <a:lstStyle/>
          <a:p>
            <a:endParaRPr lang="en-IN"/>
          </a:p>
        </p:txBody>
      </p:sp>
      <p:pic>
        <p:nvPicPr>
          <p:cNvPr id="12" name="Picture 5"/>
          <p:cNvPicPr>
            <a:picLocks noChangeAspect="1" noChangeArrowheads="1"/>
          </p:cNvPicPr>
          <p:nvPr/>
        </p:nvPicPr>
        <p:blipFill>
          <a:blip r:embed="rId4" cstate="print">
            <a:extLst>
              <a:ext uri="{28A0092B-C50C-407E-A947-70E740481C1C}">
                <a14:useLocalDpi xmlns:a14="http://schemas.microsoft.com/office/drawing/2010/main" xmlns="" val="0"/>
              </a:ext>
            </a:extLst>
          </a:blip>
          <a:srcRect/>
          <a:stretch>
            <a:fillRect/>
          </a:stretch>
        </p:blipFill>
        <p:spPr bwMode="auto">
          <a:xfrm>
            <a:off x="971600" y="3645495"/>
            <a:ext cx="7151687" cy="266382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41" name="object 3"/>
          <p:cNvSpPr>
            <a:spLocks noChangeArrowheads="1"/>
          </p:cNvSpPr>
          <p:nvPr/>
        </p:nvSpPr>
        <p:spPr bwMode="auto">
          <a:xfrm>
            <a:off x="85725" y="6276975"/>
            <a:ext cx="1250950" cy="506413"/>
          </a:xfrm>
          <a:prstGeom prst="rect">
            <a:avLst/>
          </a:prstGeom>
          <a:blipFill dpi="0" rotWithShape="1">
            <a:blip r:embed="rId2" cstate="print"/>
            <a:srcRect/>
            <a:stretch>
              <a:fillRect/>
            </a:stretch>
          </a:blipFill>
          <a:ln w="9525">
            <a:noFill/>
            <a:miter lim="800000"/>
            <a:headEnd/>
            <a:tailEnd/>
          </a:ln>
        </p:spPr>
        <p:txBody>
          <a:bodyPr lIns="0" tIns="0" rIns="0" bIns="0"/>
          <a:lstStyle/>
          <a:p>
            <a:endParaRPr lang="en-US">
              <a:latin typeface="+mn-lt"/>
            </a:endParaRPr>
          </a:p>
        </p:txBody>
      </p:sp>
      <p:sp>
        <p:nvSpPr>
          <p:cNvPr id="6" name="object 6"/>
          <p:cNvSpPr txBox="1">
            <a:spLocks noGrp="1"/>
          </p:cNvSpPr>
          <p:nvPr>
            <p:ph type="title"/>
          </p:nvPr>
        </p:nvSpPr>
        <p:spPr>
          <a:xfrm>
            <a:off x="379413" y="207963"/>
            <a:ext cx="8385175" cy="431800"/>
          </a:xfrm>
        </p:spPr>
        <p:txBody>
          <a:bodyPr rtlCol="0">
            <a:spAutoFit/>
          </a:bodyPr>
          <a:lstStyle/>
          <a:p>
            <a:pPr marL="12700" eaLnBrk="1" fontAlgn="auto" hangingPunct="1">
              <a:spcBef>
                <a:spcPts val="0"/>
              </a:spcBef>
              <a:spcAft>
                <a:spcPts val="0"/>
              </a:spcAft>
              <a:defRPr/>
            </a:pPr>
            <a:r>
              <a:rPr lang="en-US" sz="2800" b="1" spc="-10" dirty="0">
                <a:solidFill>
                  <a:schemeClr val="bg1"/>
                </a:solidFill>
                <a:cs typeface="Arial" pitchFamily="34" charset="0"/>
              </a:rPr>
              <a:t>Top International Patent Classifications (IPCs)</a:t>
            </a:r>
            <a:endParaRPr sz="2800" b="1" spc="-10" dirty="0">
              <a:solidFill>
                <a:schemeClr val="bg1"/>
              </a:solidFill>
              <a:cs typeface="Arial" pitchFamily="34" charset="0"/>
            </a:endParaRPr>
          </a:p>
        </p:txBody>
      </p:sp>
      <p:sp>
        <p:nvSpPr>
          <p:cNvPr id="10" name="Rectangle 9"/>
          <p:cNvSpPr/>
          <p:nvPr/>
        </p:nvSpPr>
        <p:spPr>
          <a:xfrm>
            <a:off x="76200" y="6324600"/>
            <a:ext cx="1504950" cy="533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pic>
        <p:nvPicPr>
          <p:cNvPr id="14344" name="Picture 2"/>
          <p:cNvPicPr>
            <a:picLocks noChangeAspect="1" noChangeArrowheads="1"/>
          </p:cNvPicPr>
          <p:nvPr/>
        </p:nvPicPr>
        <p:blipFill>
          <a:blip r:embed="rId3" cstate="print"/>
          <a:srcRect/>
          <a:stretch>
            <a:fillRect/>
          </a:stretch>
        </p:blipFill>
        <p:spPr bwMode="auto">
          <a:xfrm>
            <a:off x="228600" y="6432550"/>
            <a:ext cx="1066800" cy="349250"/>
          </a:xfrm>
          <a:prstGeom prst="rect">
            <a:avLst/>
          </a:prstGeom>
          <a:noFill/>
          <a:ln w="9525">
            <a:noFill/>
            <a:miter lim="800000"/>
            <a:headEnd/>
            <a:tailEnd/>
          </a:ln>
        </p:spPr>
      </p:pic>
      <p:sp>
        <p:nvSpPr>
          <p:cNvPr id="14345" name="TextBox 12"/>
          <p:cNvSpPr txBox="1">
            <a:spLocks noChangeArrowheads="1"/>
          </p:cNvSpPr>
          <p:nvPr/>
        </p:nvSpPr>
        <p:spPr bwMode="auto">
          <a:xfrm>
            <a:off x="180479" y="5771082"/>
            <a:ext cx="8712001" cy="461665"/>
          </a:xfrm>
          <a:prstGeom prst="rect">
            <a:avLst/>
          </a:prstGeom>
          <a:noFill/>
          <a:ln w="9525">
            <a:solidFill>
              <a:schemeClr val="tx1"/>
            </a:solidFill>
            <a:miter lim="800000"/>
            <a:headEnd/>
            <a:tailEnd/>
          </a:ln>
        </p:spPr>
        <p:txBody>
          <a:bodyPr wrap="square">
            <a:spAutoFit/>
          </a:bodyPr>
          <a:lstStyle/>
          <a:p>
            <a:pPr algn="just"/>
            <a:r>
              <a:rPr lang="en-US" sz="1200" dirty="0" smtClean="0"/>
              <a:t>Highest number of applications filed during 2009-2019 corresponds to IPC class “</a:t>
            </a:r>
            <a:r>
              <a:rPr lang="en-US" sz="1200" b="1" dirty="0" smtClean="0"/>
              <a:t>C01B”</a:t>
            </a:r>
            <a:r>
              <a:rPr lang="en-US" sz="1200" dirty="0" smtClean="0"/>
              <a:t>. </a:t>
            </a:r>
            <a:r>
              <a:rPr lang="en-IN" sz="1200" spc="-5" dirty="0">
                <a:cs typeface="Calibri"/>
              </a:rPr>
              <a:t>Majority of </a:t>
            </a:r>
            <a:r>
              <a:rPr lang="en-IN" sz="1200" spc="-10" dirty="0">
                <a:cs typeface="Calibri"/>
              </a:rPr>
              <a:t>patent </a:t>
            </a:r>
            <a:r>
              <a:rPr lang="en-IN" sz="1200" spc="-5" dirty="0">
                <a:cs typeface="Calibri"/>
              </a:rPr>
              <a:t>applications </a:t>
            </a:r>
            <a:r>
              <a:rPr lang="en-IN" sz="1200" spc="-15" dirty="0">
                <a:cs typeface="Calibri"/>
              </a:rPr>
              <a:t>were </a:t>
            </a:r>
            <a:r>
              <a:rPr lang="en-IN" sz="1200" spc="-5" dirty="0">
                <a:cs typeface="Calibri"/>
              </a:rPr>
              <a:t>assigned with IPC </a:t>
            </a:r>
            <a:r>
              <a:rPr lang="en-IN" sz="1200" b="1" spc="-10" dirty="0">
                <a:cs typeface="Calibri"/>
              </a:rPr>
              <a:t>“</a:t>
            </a:r>
            <a:r>
              <a:rPr lang="en-IN" sz="1200" b="1" spc="-10" dirty="0" smtClean="0">
                <a:cs typeface="Calibri"/>
              </a:rPr>
              <a:t>C01B-31/08” </a:t>
            </a:r>
            <a:r>
              <a:rPr lang="en-IN" sz="1200" spc="-25" dirty="0">
                <a:cs typeface="Calibri"/>
              </a:rPr>
              <a:t>followed by IPC </a:t>
            </a:r>
            <a:r>
              <a:rPr lang="en-IN" sz="1200" b="1" spc="-25" dirty="0">
                <a:cs typeface="Calibri"/>
              </a:rPr>
              <a:t>”</a:t>
            </a:r>
            <a:r>
              <a:rPr lang="en-IN" sz="1200" b="1" spc="-25" dirty="0" smtClean="0">
                <a:cs typeface="Calibri"/>
              </a:rPr>
              <a:t>C01B-32/30” </a:t>
            </a:r>
            <a:r>
              <a:rPr lang="en-IN" sz="1200" spc="-25" dirty="0">
                <a:cs typeface="Calibri"/>
              </a:rPr>
              <a:t>and</a:t>
            </a:r>
            <a:r>
              <a:rPr lang="en-IN" sz="1200" b="1" spc="-25" dirty="0">
                <a:cs typeface="Calibri"/>
              </a:rPr>
              <a:t> ”</a:t>
            </a:r>
            <a:r>
              <a:rPr lang="en-IN" sz="1200" b="1" spc="-10" dirty="0">
                <a:cs typeface="Calibri"/>
              </a:rPr>
              <a:t> </a:t>
            </a:r>
            <a:r>
              <a:rPr lang="en-IN" sz="1200" b="1" spc="-10" dirty="0" smtClean="0">
                <a:cs typeface="Calibri"/>
              </a:rPr>
              <a:t>C01B-32/312</a:t>
            </a:r>
            <a:r>
              <a:rPr lang="en-IN" sz="1200" b="1" spc="-10" dirty="0">
                <a:cs typeface="Calibri"/>
              </a:rPr>
              <a:t>” </a:t>
            </a:r>
            <a:endParaRPr lang="en-IN" sz="1200" b="1" dirty="0">
              <a:cs typeface="Calibri"/>
            </a:endParaRPr>
          </a:p>
        </p:txBody>
      </p:sp>
      <p:sp>
        <p:nvSpPr>
          <p:cNvPr id="20" name="Rounded Rectangle 19"/>
          <p:cNvSpPr/>
          <p:nvPr/>
        </p:nvSpPr>
        <p:spPr>
          <a:xfrm>
            <a:off x="192832" y="5445224"/>
            <a:ext cx="1066800" cy="304800"/>
          </a:xfrm>
          <a:prstGeom prst="roundRect">
            <a:avLst/>
          </a:prstGeom>
          <a:solidFill>
            <a:schemeClr val="accent1">
              <a:alpha val="49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dirty="0">
                <a:solidFill>
                  <a:schemeClr val="tx2"/>
                </a:solidFill>
                <a:latin typeface="Arial" pitchFamily="34" charset="0"/>
                <a:cs typeface="Arial" pitchFamily="34" charset="0"/>
              </a:rPr>
              <a:t>Insights</a:t>
            </a:r>
          </a:p>
        </p:txBody>
      </p:sp>
      <p:sp>
        <p:nvSpPr>
          <p:cNvPr id="27" name="TextBox 26"/>
          <p:cNvSpPr txBox="1"/>
          <p:nvPr/>
        </p:nvSpPr>
        <p:spPr>
          <a:xfrm>
            <a:off x="3505200" y="6398568"/>
            <a:ext cx="5638800" cy="230832"/>
          </a:xfrm>
          <a:prstGeom prst="rect">
            <a:avLst/>
          </a:prstGeom>
          <a:noFill/>
        </p:spPr>
        <p:txBody>
          <a:bodyPr wrap="square" rtlCol="0">
            <a:spAutoFit/>
          </a:bodyPr>
          <a:lstStyle/>
          <a:p>
            <a:r>
              <a:rPr lang="en-IN" sz="900" dirty="0" smtClean="0">
                <a:solidFill>
                  <a:srgbClr val="4D4D4D"/>
                </a:solidFill>
                <a:latin typeface="+mn-lt"/>
              </a:rPr>
              <a:t>                                                                       # For IPC sub-class definitions please refer to </a:t>
            </a:r>
            <a:r>
              <a:rPr lang="en-IN" sz="900" dirty="0" smtClean="0">
                <a:solidFill>
                  <a:srgbClr val="4D4D4D"/>
                </a:solidFill>
                <a:latin typeface="+mn-lt"/>
                <a:hlinkClick r:id="rId4" action="ppaction://hlinksldjump"/>
              </a:rPr>
              <a:t>Appendix 2</a:t>
            </a:r>
            <a:r>
              <a:rPr lang="en-IN" sz="900" dirty="0" smtClean="0">
                <a:solidFill>
                  <a:srgbClr val="4D4D4D"/>
                </a:solidFill>
                <a:latin typeface="+mn-lt"/>
              </a:rPr>
              <a:t>.</a:t>
            </a:r>
            <a:endParaRPr lang="en-IN" sz="1600" dirty="0">
              <a:latin typeface="+mn-lt"/>
            </a:endParaRPr>
          </a:p>
        </p:txBody>
      </p:sp>
      <p:sp>
        <p:nvSpPr>
          <p:cNvPr id="29" name="Slide Number Placeholder 28"/>
          <p:cNvSpPr>
            <a:spLocks noGrp="1"/>
          </p:cNvSpPr>
          <p:nvPr>
            <p:ph type="sldNum" sz="quarter" idx="12"/>
          </p:nvPr>
        </p:nvSpPr>
        <p:spPr/>
        <p:txBody>
          <a:bodyPr/>
          <a:lstStyle/>
          <a:p>
            <a:pPr>
              <a:defRPr/>
            </a:pPr>
            <a:fld id="{46318E3D-C770-4D91-B40E-7E88DA3097BF}" type="slidenum">
              <a:rPr lang="en-IN" smtClean="0"/>
              <a:pPr>
                <a:defRPr/>
              </a:pPr>
              <a:t>10</a:t>
            </a:fld>
            <a:endParaRPr lang="en-IN" dirty="0"/>
          </a:p>
        </p:txBody>
      </p:sp>
      <p:sp>
        <p:nvSpPr>
          <p:cNvPr id="30" name="object 29"/>
          <p:cNvSpPr txBox="1">
            <a:spLocks/>
          </p:cNvSpPr>
          <p:nvPr/>
        </p:nvSpPr>
        <p:spPr bwMode="auto">
          <a:xfrm>
            <a:off x="5004048" y="1412776"/>
            <a:ext cx="3835758" cy="197490"/>
          </a:xfrm>
          <a:prstGeom prst="rect">
            <a:avLst/>
          </a:prstGeom>
          <a:noFill/>
          <a:ln w="9525">
            <a:noFill/>
            <a:miter lim="800000"/>
            <a:headEnd/>
            <a:tailEnd/>
          </a:ln>
        </p:spPr>
        <p:txBody>
          <a:bodyPr vert="horz" wrap="square" lIns="0" tIns="12700" rIns="0" bIns="0" numCol="1" rtlCol="0" anchor="t" anchorCtr="0" compatLnSpc="1">
            <a:prstTxWarp prst="textNoShape">
              <a:avLst/>
            </a:prstTxWarp>
            <a:spAutoFit/>
          </a:bodyPr>
          <a:lstStyle>
            <a:lvl1pPr algn="ctr" rtl="0" eaLnBrk="0" fontAlgn="base" hangingPunct="0">
              <a:spcBef>
                <a:spcPct val="0"/>
              </a:spcBef>
              <a:spcAft>
                <a:spcPct val="0"/>
              </a:spcAft>
              <a:defRPr sz="4400">
                <a:solidFill>
                  <a:schemeClr val="tx2"/>
                </a:solidFill>
                <a:latin typeface="Arial" pitchFamily="34" charset="0"/>
              </a:defRPr>
            </a:lvl1pPr>
            <a:lvl2pPr algn="ctr" rtl="0" eaLnBrk="0" fontAlgn="base" hangingPunct="0">
              <a:spcBef>
                <a:spcPct val="0"/>
              </a:spcBef>
              <a:spcAft>
                <a:spcPct val="0"/>
              </a:spcAft>
              <a:defRPr sz="4400">
                <a:solidFill>
                  <a:schemeClr val="tx2"/>
                </a:solidFill>
                <a:latin typeface="Arial" pitchFamily="34" charset="0"/>
              </a:defRPr>
            </a:lvl2pPr>
            <a:lvl3pPr algn="ctr" rtl="0" eaLnBrk="0" fontAlgn="base" hangingPunct="0">
              <a:spcBef>
                <a:spcPct val="0"/>
              </a:spcBef>
              <a:spcAft>
                <a:spcPct val="0"/>
              </a:spcAft>
              <a:defRPr sz="4400">
                <a:solidFill>
                  <a:schemeClr val="tx2"/>
                </a:solidFill>
                <a:latin typeface="Arial" pitchFamily="34" charset="0"/>
              </a:defRPr>
            </a:lvl3pPr>
            <a:lvl4pPr algn="ctr" rtl="0" eaLnBrk="0" fontAlgn="base" hangingPunct="0">
              <a:spcBef>
                <a:spcPct val="0"/>
              </a:spcBef>
              <a:spcAft>
                <a:spcPct val="0"/>
              </a:spcAft>
              <a:defRPr sz="4400">
                <a:solidFill>
                  <a:schemeClr val="tx2"/>
                </a:solidFill>
                <a:latin typeface="Arial" pitchFamily="34" charset="0"/>
              </a:defRPr>
            </a:lvl4pPr>
            <a:lvl5pPr algn="ctr" rtl="0" eaLnBrk="0" fontAlgn="base" hangingPunct="0">
              <a:spcBef>
                <a:spcPct val="0"/>
              </a:spcBef>
              <a:spcAft>
                <a:spcPct val="0"/>
              </a:spcAft>
              <a:defRPr sz="4400">
                <a:solidFill>
                  <a:schemeClr val="tx2"/>
                </a:solidFill>
                <a:latin typeface="Arial" pitchFamily="34" charset="0"/>
              </a:defRPr>
            </a:lvl5pPr>
            <a:lvl6pPr marL="457200" algn="ctr" rtl="0" eaLnBrk="0" fontAlgn="base" hangingPunct="0">
              <a:spcBef>
                <a:spcPct val="0"/>
              </a:spcBef>
              <a:spcAft>
                <a:spcPct val="0"/>
              </a:spcAft>
              <a:defRPr sz="4400">
                <a:solidFill>
                  <a:schemeClr val="tx2"/>
                </a:solidFill>
                <a:latin typeface="Arial" pitchFamily="34" charset="0"/>
              </a:defRPr>
            </a:lvl6pPr>
            <a:lvl7pPr marL="914400" algn="ctr" rtl="0" eaLnBrk="0" fontAlgn="base" hangingPunct="0">
              <a:spcBef>
                <a:spcPct val="0"/>
              </a:spcBef>
              <a:spcAft>
                <a:spcPct val="0"/>
              </a:spcAft>
              <a:defRPr sz="4400">
                <a:solidFill>
                  <a:schemeClr val="tx2"/>
                </a:solidFill>
                <a:latin typeface="Arial" pitchFamily="34" charset="0"/>
              </a:defRPr>
            </a:lvl7pPr>
            <a:lvl8pPr marL="1371600" algn="ctr" rtl="0" eaLnBrk="0" fontAlgn="base" hangingPunct="0">
              <a:spcBef>
                <a:spcPct val="0"/>
              </a:spcBef>
              <a:spcAft>
                <a:spcPct val="0"/>
              </a:spcAft>
              <a:defRPr sz="4400">
                <a:solidFill>
                  <a:schemeClr val="tx2"/>
                </a:solidFill>
                <a:latin typeface="Arial" pitchFamily="34" charset="0"/>
              </a:defRPr>
            </a:lvl8pPr>
            <a:lvl9pPr marL="1828800" algn="ctr" rtl="0" eaLnBrk="0" fontAlgn="base" hangingPunct="0">
              <a:spcBef>
                <a:spcPct val="0"/>
              </a:spcBef>
              <a:spcAft>
                <a:spcPct val="0"/>
              </a:spcAft>
              <a:defRPr sz="4400">
                <a:solidFill>
                  <a:schemeClr val="tx2"/>
                </a:solidFill>
                <a:latin typeface="Arial" pitchFamily="34" charset="0"/>
              </a:defRPr>
            </a:lvl9pPr>
          </a:lstStyle>
          <a:p>
            <a:pPr marL="12700">
              <a:spcBef>
                <a:spcPts val="100"/>
              </a:spcBef>
            </a:pPr>
            <a:r>
              <a:rPr lang="en-US" sz="1200" b="1" spc="-5" dirty="0" smtClean="0">
                <a:solidFill>
                  <a:schemeClr val="tx1"/>
                </a:solidFill>
                <a:cs typeface="Arial" pitchFamily="34" charset="0"/>
              </a:rPr>
              <a:t> IPC </a:t>
            </a:r>
            <a:r>
              <a:rPr lang="en-US" sz="1200" b="1" spc="-10" dirty="0" smtClean="0">
                <a:solidFill>
                  <a:schemeClr val="tx1"/>
                </a:solidFill>
                <a:cs typeface="Arial" pitchFamily="34" charset="0"/>
              </a:rPr>
              <a:t>Sub </a:t>
            </a:r>
            <a:r>
              <a:rPr lang="en-US" sz="1200" b="1" spc="-15" dirty="0" smtClean="0">
                <a:solidFill>
                  <a:schemeClr val="tx1"/>
                </a:solidFill>
                <a:cs typeface="Arial" pitchFamily="34" charset="0"/>
              </a:rPr>
              <a:t>Class</a:t>
            </a:r>
            <a:r>
              <a:rPr lang="en-US" sz="1200" b="1" spc="-100" dirty="0" smtClean="0">
                <a:solidFill>
                  <a:schemeClr val="tx1"/>
                </a:solidFill>
                <a:cs typeface="Arial" pitchFamily="34" charset="0"/>
              </a:rPr>
              <a:t> </a:t>
            </a:r>
            <a:r>
              <a:rPr lang="en-US" sz="1200" b="1" spc="-15" dirty="0" smtClean="0">
                <a:solidFill>
                  <a:schemeClr val="tx1"/>
                </a:solidFill>
                <a:cs typeface="Arial" pitchFamily="34" charset="0"/>
              </a:rPr>
              <a:t>Distribution – C01B</a:t>
            </a:r>
            <a:endParaRPr lang="en-US" sz="1200" b="1" spc="-15" dirty="0">
              <a:solidFill>
                <a:schemeClr val="tx1"/>
              </a:solidFill>
              <a:cs typeface="Arial" pitchFamily="34" charset="0"/>
            </a:endParaRPr>
          </a:p>
        </p:txBody>
      </p:sp>
      <p:graphicFrame>
        <p:nvGraphicFramePr>
          <p:cNvPr id="17" name="Chart 16"/>
          <p:cNvGraphicFramePr>
            <a:graphicFrameLocks/>
          </p:cNvGraphicFramePr>
          <p:nvPr>
            <p:extLst>
              <p:ext uri="{D42A27DB-BD31-4B8C-83A1-F6EECF244321}">
                <p14:modId xmlns:p14="http://schemas.microsoft.com/office/powerpoint/2010/main" xmlns="" val="1212866223"/>
              </p:ext>
            </p:extLst>
          </p:nvPr>
        </p:nvGraphicFramePr>
        <p:xfrm>
          <a:off x="467544" y="1916832"/>
          <a:ext cx="5040560" cy="2743200"/>
        </p:xfrm>
        <a:graphic>
          <a:graphicData uri="http://schemas.openxmlformats.org/drawingml/2006/chart">
            <c:chart xmlns:c="http://schemas.openxmlformats.org/drawingml/2006/chart" xmlns:r="http://schemas.openxmlformats.org/officeDocument/2006/relationships" r:id="rId5"/>
          </a:graphicData>
        </a:graphic>
      </p:graphicFrame>
      <p:graphicFrame>
        <p:nvGraphicFramePr>
          <p:cNvPr id="18" name="Chart 17"/>
          <p:cNvGraphicFramePr>
            <a:graphicFrameLocks/>
          </p:cNvGraphicFramePr>
          <p:nvPr>
            <p:extLst>
              <p:ext uri="{D42A27DB-BD31-4B8C-83A1-F6EECF244321}">
                <p14:modId xmlns:p14="http://schemas.microsoft.com/office/powerpoint/2010/main" xmlns="" val="2019997279"/>
              </p:ext>
            </p:extLst>
          </p:nvPr>
        </p:nvGraphicFramePr>
        <p:xfrm>
          <a:off x="6660232" y="836712"/>
          <a:ext cx="4572000" cy="2743200"/>
        </p:xfrm>
        <a:graphic>
          <a:graphicData uri="http://schemas.openxmlformats.org/drawingml/2006/chart">
            <c:chart xmlns:c="http://schemas.openxmlformats.org/drawingml/2006/chart" xmlns:r="http://schemas.openxmlformats.org/officeDocument/2006/relationships" r:id="rId6"/>
          </a:graphicData>
        </a:graphic>
      </p:graphicFrame>
      <p:graphicFrame>
        <p:nvGraphicFramePr>
          <p:cNvPr id="15" name="Chart 14"/>
          <p:cNvGraphicFramePr>
            <a:graphicFrameLocks/>
          </p:cNvGraphicFramePr>
          <p:nvPr>
            <p:extLst>
              <p:ext uri="{D42A27DB-BD31-4B8C-83A1-F6EECF244321}">
                <p14:modId xmlns:p14="http://schemas.microsoft.com/office/powerpoint/2010/main" xmlns="" val="2354662855"/>
              </p:ext>
            </p:extLst>
          </p:nvPr>
        </p:nvGraphicFramePr>
        <p:xfrm>
          <a:off x="4139952" y="1844824"/>
          <a:ext cx="4752528" cy="2880320"/>
        </p:xfrm>
        <a:graphic>
          <a:graphicData uri="http://schemas.openxmlformats.org/drawingml/2006/chart">
            <c:chart xmlns:c="http://schemas.openxmlformats.org/drawingml/2006/chart" xmlns:r="http://schemas.openxmlformats.org/officeDocument/2006/relationships" r:id="rId7"/>
          </a:graphicData>
        </a:graphic>
      </p:graphicFrame>
      <p:cxnSp>
        <p:nvCxnSpPr>
          <p:cNvPr id="16" name="Straight Arrow Connector 15"/>
          <p:cNvCxnSpPr/>
          <p:nvPr/>
        </p:nvCxnSpPr>
        <p:spPr>
          <a:xfrm>
            <a:off x="4211960" y="3068960"/>
            <a:ext cx="864096"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object 6"/>
          <p:cNvSpPr txBox="1">
            <a:spLocks/>
          </p:cNvSpPr>
          <p:nvPr/>
        </p:nvSpPr>
        <p:spPr bwMode="auto">
          <a:xfrm>
            <a:off x="379413" y="207963"/>
            <a:ext cx="8385175" cy="431800"/>
          </a:xfrm>
          <a:prstGeom prst="rect">
            <a:avLst/>
          </a:prstGeom>
          <a:noFill/>
          <a:ln w="9525">
            <a:noFill/>
            <a:miter lim="800000"/>
            <a:headEnd/>
            <a:tailEnd/>
          </a:ln>
        </p:spPr>
        <p:txBody>
          <a:bodyPr lIns="0" tIns="0" rIns="0" bIns="0">
            <a:spAutoFit/>
          </a:bodyPr>
          <a:lstStyle/>
          <a:p>
            <a:pPr marL="12700" algn="ctr" fontAlgn="auto">
              <a:spcBef>
                <a:spcPts val="0"/>
              </a:spcBef>
              <a:spcAft>
                <a:spcPts val="0"/>
              </a:spcAft>
              <a:defRPr/>
            </a:pPr>
            <a:r>
              <a:rPr lang="en-IN" sz="2800" b="1" kern="0" spc="-10" dirty="0" smtClean="0">
                <a:solidFill>
                  <a:schemeClr val="bg1"/>
                </a:solidFill>
                <a:latin typeface="+mn-lt"/>
              </a:rPr>
              <a:t>Geographical </a:t>
            </a:r>
            <a:r>
              <a:rPr lang="en-IN" sz="2800" b="1" kern="0" spc="-10" dirty="0">
                <a:solidFill>
                  <a:schemeClr val="bg1"/>
                </a:solidFill>
                <a:latin typeface="+mn-lt"/>
              </a:rPr>
              <a:t>Origin of Innovation</a:t>
            </a:r>
          </a:p>
        </p:txBody>
      </p:sp>
      <p:pic>
        <p:nvPicPr>
          <p:cNvPr id="16395" name="Picture 2"/>
          <p:cNvPicPr>
            <a:picLocks noChangeAspect="1" noChangeArrowheads="1"/>
          </p:cNvPicPr>
          <p:nvPr/>
        </p:nvPicPr>
        <p:blipFill>
          <a:blip r:embed="rId2" cstate="print"/>
          <a:srcRect/>
          <a:stretch>
            <a:fillRect/>
          </a:stretch>
        </p:blipFill>
        <p:spPr bwMode="auto">
          <a:xfrm>
            <a:off x="152400" y="6356350"/>
            <a:ext cx="1219200" cy="349250"/>
          </a:xfrm>
          <a:prstGeom prst="rect">
            <a:avLst/>
          </a:prstGeom>
          <a:noFill/>
          <a:ln w="9525">
            <a:noFill/>
            <a:miter lim="800000"/>
            <a:headEnd/>
            <a:tailEnd/>
          </a:ln>
        </p:spPr>
      </p:pic>
      <p:sp>
        <p:nvSpPr>
          <p:cNvPr id="14" name="Rounded Rectangle 13"/>
          <p:cNvSpPr/>
          <p:nvPr/>
        </p:nvSpPr>
        <p:spPr>
          <a:xfrm>
            <a:off x="304800" y="4953000"/>
            <a:ext cx="1066800" cy="304800"/>
          </a:xfrm>
          <a:prstGeom prst="roundRect">
            <a:avLst/>
          </a:prstGeom>
          <a:solidFill>
            <a:schemeClr val="accent1">
              <a:alpha val="49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dirty="0">
                <a:solidFill>
                  <a:schemeClr val="tx2"/>
                </a:solidFill>
                <a:latin typeface="Arial" pitchFamily="34" charset="0"/>
                <a:cs typeface="Arial" pitchFamily="34" charset="0"/>
              </a:rPr>
              <a:t>Insights</a:t>
            </a:r>
          </a:p>
        </p:txBody>
      </p:sp>
      <p:sp>
        <p:nvSpPr>
          <p:cNvPr id="16397" name="TextBox 12"/>
          <p:cNvSpPr txBox="1">
            <a:spLocks noChangeArrowheads="1"/>
          </p:cNvSpPr>
          <p:nvPr/>
        </p:nvSpPr>
        <p:spPr bwMode="auto">
          <a:xfrm>
            <a:off x="304800" y="5257800"/>
            <a:ext cx="8382000" cy="461665"/>
          </a:xfrm>
          <a:prstGeom prst="rect">
            <a:avLst/>
          </a:prstGeom>
          <a:noFill/>
          <a:ln w="9525">
            <a:solidFill>
              <a:schemeClr val="tx1"/>
            </a:solidFill>
            <a:miter lim="800000"/>
            <a:headEnd/>
            <a:tailEnd/>
          </a:ln>
        </p:spPr>
        <p:txBody>
          <a:bodyPr>
            <a:spAutoFit/>
          </a:bodyPr>
          <a:lstStyle/>
          <a:p>
            <a:pPr algn="just"/>
            <a:r>
              <a:rPr lang="en-US" sz="1200" dirty="0" smtClean="0"/>
              <a:t>Analysis of Geographical Origin of Innovation (i.e. Priority Country) demonstrates </a:t>
            </a:r>
            <a:r>
              <a:rPr lang="en-US" sz="1200" dirty="0"/>
              <a:t>that </a:t>
            </a:r>
            <a:r>
              <a:rPr lang="en-US" sz="1200" dirty="0" smtClean="0"/>
              <a:t>maximum number of innovations originated from JP followed by US, KR and CN jurisdictions. </a:t>
            </a:r>
            <a:endParaRPr lang="en-US" sz="1200" i="1" u="sng" dirty="0" smtClean="0"/>
          </a:p>
        </p:txBody>
      </p:sp>
      <p:sp>
        <p:nvSpPr>
          <p:cNvPr id="16" name="Rectangle 15"/>
          <p:cNvSpPr/>
          <p:nvPr/>
        </p:nvSpPr>
        <p:spPr>
          <a:xfrm>
            <a:off x="304800" y="5791200"/>
            <a:ext cx="7239000" cy="230832"/>
          </a:xfrm>
          <a:prstGeom prst="rect">
            <a:avLst/>
          </a:prstGeom>
        </p:spPr>
        <p:txBody>
          <a:bodyPr wrap="square">
            <a:spAutoFit/>
          </a:bodyPr>
          <a:lstStyle/>
          <a:p>
            <a:pPr algn="just"/>
            <a:r>
              <a:rPr lang="en-US" sz="900" dirty="0" smtClean="0">
                <a:solidFill>
                  <a:srgbClr val="4D4D4D"/>
                </a:solidFill>
                <a:latin typeface="+mn-lt"/>
              </a:rPr>
              <a:t># The graph representing Geographic origin of innovation was prepared based on the analysis of priority country  member</a:t>
            </a:r>
            <a:endParaRPr lang="en-US" sz="900" dirty="0">
              <a:solidFill>
                <a:srgbClr val="4D4D4D"/>
              </a:solidFill>
              <a:latin typeface="+mn-lt"/>
            </a:endParaRPr>
          </a:p>
        </p:txBody>
      </p:sp>
      <p:sp>
        <p:nvSpPr>
          <p:cNvPr id="23" name="Slide Number Placeholder 22"/>
          <p:cNvSpPr>
            <a:spLocks noGrp="1"/>
          </p:cNvSpPr>
          <p:nvPr>
            <p:ph type="sldNum" sz="quarter" idx="12"/>
          </p:nvPr>
        </p:nvSpPr>
        <p:spPr/>
        <p:txBody>
          <a:bodyPr/>
          <a:lstStyle/>
          <a:p>
            <a:pPr>
              <a:defRPr/>
            </a:pPr>
            <a:fld id="{46318E3D-C770-4D91-B40E-7E88DA3097BF}" type="slidenum">
              <a:rPr lang="en-IN" smtClean="0"/>
              <a:pPr>
                <a:defRPr/>
              </a:pPr>
              <a:t>11</a:t>
            </a:fld>
            <a:endParaRPr lang="en-IN"/>
          </a:p>
        </p:txBody>
      </p:sp>
      <p:sp>
        <p:nvSpPr>
          <p:cNvPr id="3" name="TextBox 2"/>
          <p:cNvSpPr txBox="1"/>
          <p:nvPr/>
        </p:nvSpPr>
        <p:spPr>
          <a:xfrm rot="16200000">
            <a:off x="370988" y="2810117"/>
            <a:ext cx="1037463" cy="307777"/>
          </a:xfrm>
          <a:prstGeom prst="rect">
            <a:avLst/>
          </a:prstGeom>
          <a:noFill/>
        </p:spPr>
        <p:txBody>
          <a:bodyPr wrap="none" rtlCol="0">
            <a:spAutoFit/>
          </a:bodyPr>
          <a:lstStyle/>
          <a:p>
            <a:r>
              <a:rPr lang="en-IN" sz="1400" b="1" dirty="0" smtClean="0">
                <a:latin typeface="+mn-lt"/>
              </a:rPr>
              <a:t>Jurisdiction</a:t>
            </a:r>
            <a:endParaRPr lang="en-IN" sz="1400" b="1" dirty="0">
              <a:latin typeface="+mn-lt"/>
            </a:endParaRPr>
          </a:p>
        </p:txBody>
      </p:sp>
      <p:sp>
        <p:nvSpPr>
          <p:cNvPr id="4" name="TextBox 3"/>
          <p:cNvSpPr txBox="1"/>
          <p:nvPr/>
        </p:nvSpPr>
        <p:spPr>
          <a:xfrm>
            <a:off x="3563888" y="4849415"/>
            <a:ext cx="2161617" cy="307777"/>
          </a:xfrm>
          <a:prstGeom prst="rect">
            <a:avLst/>
          </a:prstGeom>
          <a:noFill/>
        </p:spPr>
        <p:txBody>
          <a:bodyPr wrap="none" rtlCol="0">
            <a:spAutoFit/>
          </a:bodyPr>
          <a:lstStyle/>
          <a:p>
            <a:r>
              <a:rPr lang="en-US" sz="1400" b="1" dirty="0" smtClean="0">
                <a:latin typeface="+mn-lt"/>
              </a:rPr>
              <a:t>Number of Patent Families</a:t>
            </a:r>
            <a:endParaRPr lang="en-IN" sz="1400" b="1" dirty="0">
              <a:latin typeface="+mn-lt"/>
            </a:endParaRPr>
          </a:p>
        </p:txBody>
      </p:sp>
      <p:graphicFrame>
        <p:nvGraphicFramePr>
          <p:cNvPr id="11" name="Chart 10"/>
          <p:cNvGraphicFramePr>
            <a:graphicFrameLocks/>
          </p:cNvGraphicFramePr>
          <p:nvPr>
            <p:extLst>
              <p:ext uri="{D42A27DB-BD31-4B8C-83A1-F6EECF244321}">
                <p14:modId xmlns:p14="http://schemas.microsoft.com/office/powerpoint/2010/main" xmlns="" val="1913090093"/>
              </p:ext>
            </p:extLst>
          </p:nvPr>
        </p:nvGraphicFramePr>
        <p:xfrm>
          <a:off x="962236" y="1090073"/>
          <a:ext cx="7498196" cy="3747864"/>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9413" y="2992438"/>
            <a:ext cx="8385175" cy="436562"/>
          </a:xfrm>
        </p:spPr>
        <p:txBody>
          <a:bodyPr/>
          <a:lstStyle/>
          <a:p>
            <a:r>
              <a:rPr lang="en-US" sz="3200" b="1" kern="1200" dirty="0" smtClean="0">
                <a:cs typeface="Arial" pitchFamily="34" charset="0"/>
              </a:rPr>
              <a:t>Key Technological Trends</a:t>
            </a:r>
            <a:endParaRPr lang="en-US" sz="3200" dirty="0"/>
          </a:p>
        </p:txBody>
      </p:sp>
      <p:pic>
        <p:nvPicPr>
          <p:cNvPr id="5" name="Picture 2"/>
          <p:cNvPicPr>
            <a:picLocks noChangeAspect="1" noChangeArrowheads="1"/>
          </p:cNvPicPr>
          <p:nvPr/>
        </p:nvPicPr>
        <p:blipFill>
          <a:blip r:embed="rId2" cstate="print"/>
          <a:srcRect/>
          <a:stretch>
            <a:fillRect/>
          </a:stretch>
        </p:blipFill>
        <p:spPr bwMode="auto">
          <a:xfrm>
            <a:off x="152400" y="6356350"/>
            <a:ext cx="1143000" cy="349250"/>
          </a:xfrm>
          <a:prstGeom prst="rect">
            <a:avLst/>
          </a:prstGeom>
          <a:noFill/>
          <a:ln w="9525">
            <a:noFill/>
            <a:miter lim="800000"/>
            <a:headEnd/>
            <a:tailEnd/>
          </a:ln>
        </p:spPr>
      </p:pic>
      <p:sp>
        <p:nvSpPr>
          <p:cNvPr id="6" name="Rectangle 12"/>
          <p:cNvSpPr>
            <a:spLocks noChangeArrowheads="1"/>
          </p:cNvSpPr>
          <p:nvPr/>
        </p:nvSpPr>
        <p:spPr bwMode="auto">
          <a:xfrm>
            <a:off x="1295400" y="6553200"/>
            <a:ext cx="7239000" cy="215900"/>
          </a:xfrm>
          <a:prstGeom prst="rect">
            <a:avLst/>
          </a:prstGeom>
          <a:noFill/>
          <a:ln w="9525">
            <a:noFill/>
            <a:miter lim="800000"/>
            <a:headEnd/>
            <a:tailEnd/>
          </a:ln>
        </p:spPr>
        <p:txBody>
          <a:bodyPr>
            <a:spAutoFit/>
          </a:bodyPr>
          <a:lstStyle/>
          <a:p>
            <a:r>
              <a:rPr lang="en-US" sz="800" dirty="0"/>
              <a:t>Patent Searching | Research and Analytics | Patent Prosecution/Preparation Support | Litigation and E-Discovery | IP Valuation |  Patent Portfolio Watch</a:t>
            </a:r>
          </a:p>
        </p:txBody>
      </p:sp>
      <p:sp>
        <p:nvSpPr>
          <p:cNvPr id="11" name="Slide Number Placeholder 10"/>
          <p:cNvSpPr>
            <a:spLocks noGrp="1"/>
          </p:cNvSpPr>
          <p:nvPr>
            <p:ph type="sldNum" sz="quarter" idx="12"/>
          </p:nvPr>
        </p:nvSpPr>
        <p:spPr/>
        <p:txBody>
          <a:bodyPr/>
          <a:lstStyle/>
          <a:p>
            <a:pPr>
              <a:defRPr/>
            </a:pPr>
            <a:fld id="{46318E3D-C770-4D91-B40E-7E88DA3097BF}" type="slidenum">
              <a:rPr lang="en-IN" smtClean="0"/>
              <a:pPr>
                <a:defRPr/>
              </a:pPr>
              <a:t>12</a:t>
            </a:fld>
            <a:endParaRPr lang="en-IN"/>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400" b="1" dirty="0" smtClean="0">
                <a:solidFill>
                  <a:schemeClr val="bg1"/>
                </a:solidFill>
              </a:rPr>
              <a:t>Type of Activated Carbon</a:t>
            </a:r>
            <a:endParaRPr lang="en-US" sz="2400" b="1" dirty="0">
              <a:solidFill>
                <a:schemeClr val="bg1"/>
              </a:solidFill>
            </a:endParaRPr>
          </a:p>
        </p:txBody>
      </p:sp>
      <p:pic>
        <p:nvPicPr>
          <p:cNvPr id="6" name="Picture 2"/>
          <p:cNvPicPr>
            <a:picLocks noChangeAspect="1" noChangeArrowheads="1"/>
          </p:cNvPicPr>
          <p:nvPr/>
        </p:nvPicPr>
        <p:blipFill>
          <a:blip r:embed="rId2" cstate="print"/>
          <a:srcRect/>
          <a:stretch>
            <a:fillRect/>
          </a:stretch>
        </p:blipFill>
        <p:spPr bwMode="auto">
          <a:xfrm>
            <a:off x="152400" y="6324600"/>
            <a:ext cx="1143000" cy="349250"/>
          </a:xfrm>
          <a:prstGeom prst="rect">
            <a:avLst/>
          </a:prstGeom>
          <a:noFill/>
          <a:ln w="9525">
            <a:noFill/>
            <a:miter lim="800000"/>
            <a:headEnd/>
            <a:tailEnd/>
          </a:ln>
        </p:spPr>
      </p:pic>
      <p:sp>
        <p:nvSpPr>
          <p:cNvPr id="16" name="Slide Number Placeholder 15"/>
          <p:cNvSpPr>
            <a:spLocks noGrp="1"/>
          </p:cNvSpPr>
          <p:nvPr>
            <p:ph type="sldNum" sz="quarter" idx="12"/>
          </p:nvPr>
        </p:nvSpPr>
        <p:spPr/>
        <p:txBody>
          <a:bodyPr/>
          <a:lstStyle/>
          <a:p>
            <a:pPr>
              <a:defRPr/>
            </a:pPr>
            <a:fld id="{46318E3D-C770-4D91-B40E-7E88DA3097BF}" type="slidenum">
              <a:rPr lang="en-IN" smtClean="0"/>
              <a:pPr>
                <a:defRPr/>
              </a:pPr>
              <a:t>13</a:t>
            </a:fld>
            <a:endParaRPr lang="en-IN" dirty="0"/>
          </a:p>
        </p:txBody>
      </p:sp>
      <p:sp>
        <p:nvSpPr>
          <p:cNvPr id="18" name="Rounded Rectangle 17"/>
          <p:cNvSpPr/>
          <p:nvPr/>
        </p:nvSpPr>
        <p:spPr>
          <a:xfrm>
            <a:off x="125288" y="4852392"/>
            <a:ext cx="1066800" cy="304800"/>
          </a:xfrm>
          <a:prstGeom prst="roundRect">
            <a:avLst/>
          </a:prstGeom>
          <a:solidFill>
            <a:schemeClr val="accent1">
              <a:alpha val="49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dirty="0">
                <a:solidFill>
                  <a:schemeClr val="tx2"/>
                </a:solidFill>
              </a:rPr>
              <a:t>Insights</a:t>
            </a:r>
          </a:p>
        </p:txBody>
      </p:sp>
      <p:sp>
        <p:nvSpPr>
          <p:cNvPr id="21" name="TextBox 12"/>
          <p:cNvSpPr txBox="1">
            <a:spLocks noChangeArrowheads="1"/>
          </p:cNvSpPr>
          <p:nvPr/>
        </p:nvSpPr>
        <p:spPr bwMode="auto">
          <a:xfrm>
            <a:off x="125288" y="5157192"/>
            <a:ext cx="8839200" cy="461665"/>
          </a:xfrm>
          <a:prstGeom prst="rect">
            <a:avLst/>
          </a:prstGeom>
          <a:noFill/>
          <a:ln w="9525">
            <a:solidFill>
              <a:schemeClr val="tx1"/>
            </a:solidFill>
            <a:miter lim="800000"/>
            <a:headEnd/>
            <a:tailEnd/>
          </a:ln>
        </p:spPr>
        <p:txBody>
          <a:bodyPr wrap="square">
            <a:spAutoFit/>
          </a:bodyPr>
          <a:lstStyle/>
          <a:p>
            <a:pPr algn="just"/>
            <a:r>
              <a:rPr lang="en-US" sz="1200" dirty="0" smtClean="0"/>
              <a:t>Highest number of patent applications (63%) were focused on powdered activated carbon while 23% of patent applications were related to granular activated carbon.  </a:t>
            </a:r>
            <a:endParaRPr lang="en-US" sz="1400" dirty="0" smtClean="0"/>
          </a:p>
        </p:txBody>
      </p:sp>
      <p:graphicFrame>
        <p:nvGraphicFramePr>
          <p:cNvPr id="11" name="Chart 10"/>
          <p:cNvGraphicFramePr>
            <a:graphicFrameLocks/>
          </p:cNvGraphicFramePr>
          <p:nvPr>
            <p:extLst>
              <p:ext uri="{D42A27DB-BD31-4B8C-83A1-F6EECF244321}">
                <p14:modId xmlns:p14="http://schemas.microsoft.com/office/powerpoint/2010/main" xmlns="" val="826893820"/>
              </p:ext>
            </p:extLst>
          </p:nvPr>
        </p:nvGraphicFramePr>
        <p:xfrm>
          <a:off x="1835696" y="1844824"/>
          <a:ext cx="5904656" cy="252028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xmlns="" val="136610294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2"/>
          <p:cNvPicPr>
            <a:picLocks noChangeAspect="1" noChangeArrowheads="1"/>
          </p:cNvPicPr>
          <p:nvPr/>
        </p:nvPicPr>
        <p:blipFill>
          <a:blip r:embed="rId2" cstate="print"/>
          <a:srcRect/>
          <a:stretch>
            <a:fillRect/>
          </a:stretch>
        </p:blipFill>
        <p:spPr bwMode="auto">
          <a:xfrm>
            <a:off x="116632" y="6381328"/>
            <a:ext cx="1143000" cy="349250"/>
          </a:xfrm>
          <a:prstGeom prst="rect">
            <a:avLst/>
          </a:prstGeom>
          <a:noFill/>
          <a:ln w="9525">
            <a:noFill/>
            <a:miter lim="800000"/>
            <a:headEnd/>
            <a:tailEnd/>
          </a:ln>
        </p:spPr>
      </p:pic>
      <p:sp>
        <p:nvSpPr>
          <p:cNvPr id="16" name="Slide Number Placeholder 15"/>
          <p:cNvSpPr>
            <a:spLocks noGrp="1"/>
          </p:cNvSpPr>
          <p:nvPr>
            <p:ph type="sldNum" sz="quarter" idx="12"/>
          </p:nvPr>
        </p:nvSpPr>
        <p:spPr/>
        <p:txBody>
          <a:bodyPr/>
          <a:lstStyle/>
          <a:p>
            <a:pPr>
              <a:defRPr/>
            </a:pPr>
            <a:fld id="{46318E3D-C770-4D91-B40E-7E88DA3097BF}" type="slidenum">
              <a:rPr lang="en-IN" smtClean="0"/>
              <a:pPr>
                <a:defRPr/>
              </a:pPr>
              <a:t>14</a:t>
            </a:fld>
            <a:endParaRPr lang="en-IN" dirty="0"/>
          </a:p>
        </p:txBody>
      </p:sp>
      <p:sp>
        <p:nvSpPr>
          <p:cNvPr id="18" name="Rounded Rectangle 17"/>
          <p:cNvSpPr/>
          <p:nvPr/>
        </p:nvSpPr>
        <p:spPr>
          <a:xfrm>
            <a:off x="251520" y="5085184"/>
            <a:ext cx="1045135" cy="304800"/>
          </a:xfrm>
          <a:prstGeom prst="roundRect">
            <a:avLst/>
          </a:prstGeom>
          <a:solidFill>
            <a:schemeClr val="accent1">
              <a:alpha val="49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dirty="0">
                <a:solidFill>
                  <a:schemeClr val="tx2"/>
                </a:solidFill>
                <a:latin typeface="Arial" pitchFamily="34" charset="0"/>
                <a:cs typeface="Arial" pitchFamily="34" charset="0"/>
              </a:rPr>
              <a:t>Insights</a:t>
            </a:r>
          </a:p>
        </p:txBody>
      </p:sp>
      <p:sp>
        <p:nvSpPr>
          <p:cNvPr id="21" name="TextBox 12"/>
          <p:cNvSpPr txBox="1">
            <a:spLocks noChangeArrowheads="1"/>
          </p:cNvSpPr>
          <p:nvPr/>
        </p:nvSpPr>
        <p:spPr bwMode="auto">
          <a:xfrm>
            <a:off x="251520" y="5389984"/>
            <a:ext cx="8659688" cy="430887"/>
          </a:xfrm>
          <a:prstGeom prst="rect">
            <a:avLst/>
          </a:prstGeom>
          <a:noFill/>
          <a:ln w="9525">
            <a:solidFill>
              <a:schemeClr val="tx1"/>
            </a:solidFill>
            <a:miter lim="800000"/>
            <a:headEnd/>
            <a:tailEnd/>
          </a:ln>
        </p:spPr>
        <p:txBody>
          <a:bodyPr wrap="square">
            <a:spAutoFit/>
          </a:bodyPr>
          <a:lstStyle/>
          <a:p>
            <a:pPr algn="just"/>
            <a:r>
              <a:rPr lang="en-US" sz="1100" dirty="0" smtClean="0"/>
              <a:t>Highest percentage of applications (58%) were related to use of bio/natural sources as raw materials for activated carbon production with Cellulose biomass as the major type of bio/natural source based raw material. </a:t>
            </a:r>
          </a:p>
        </p:txBody>
      </p:sp>
      <p:sp>
        <p:nvSpPr>
          <p:cNvPr id="26" name="Title 1"/>
          <p:cNvSpPr>
            <a:spLocks noGrp="1"/>
          </p:cNvSpPr>
          <p:nvPr>
            <p:ph type="title"/>
          </p:nvPr>
        </p:nvSpPr>
        <p:spPr>
          <a:xfrm>
            <a:off x="0" y="216024"/>
            <a:ext cx="9143999" cy="548680"/>
          </a:xfrm>
        </p:spPr>
        <p:txBody>
          <a:bodyPr/>
          <a:lstStyle/>
          <a:p>
            <a:r>
              <a:rPr lang="en-US" sz="2800" b="1" dirty="0" smtClean="0">
                <a:solidFill>
                  <a:schemeClr val="bg1"/>
                </a:solidFill>
                <a:latin typeface="+mn-lt"/>
              </a:rPr>
              <a:t>Raw Materials Employed for Activated Carbon Production</a:t>
            </a:r>
            <a:endParaRPr lang="en-US" sz="2800" b="1" dirty="0">
              <a:solidFill>
                <a:schemeClr val="bg1"/>
              </a:solidFill>
              <a:latin typeface="+mn-lt"/>
            </a:endParaRPr>
          </a:p>
        </p:txBody>
      </p:sp>
      <p:graphicFrame>
        <p:nvGraphicFramePr>
          <p:cNvPr id="10" name="Chart 9"/>
          <p:cNvGraphicFramePr>
            <a:graphicFrameLocks/>
          </p:cNvGraphicFramePr>
          <p:nvPr>
            <p:extLst>
              <p:ext uri="{D42A27DB-BD31-4B8C-83A1-F6EECF244321}">
                <p14:modId xmlns:p14="http://schemas.microsoft.com/office/powerpoint/2010/main" xmlns="" val="3658415706"/>
              </p:ext>
            </p:extLst>
          </p:nvPr>
        </p:nvGraphicFramePr>
        <p:xfrm>
          <a:off x="251520" y="1772816"/>
          <a:ext cx="4752528" cy="2808312"/>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1" name="Chart 10"/>
          <p:cNvGraphicFramePr>
            <a:graphicFrameLocks/>
          </p:cNvGraphicFramePr>
          <p:nvPr>
            <p:extLst>
              <p:ext uri="{D42A27DB-BD31-4B8C-83A1-F6EECF244321}">
                <p14:modId xmlns:p14="http://schemas.microsoft.com/office/powerpoint/2010/main" xmlns="" val="1199443124"/>
              </p:ext>
            </p:extLst>
          </p:nvPr>
        </p:nvGraphicFramePr>
        <p:xfrm>
          <a:off x="5004048" y="1484784"/>
          <a:ext cx="3672408" cy="3600400"/>
        </p:xfrm>
        <a:graphic>
          <a:graphicData uri="http://schemas.openxmlformats.org/drawingml/2006/chart">
            <c:chart xmlns:c="http://schemas.openxmlformats.org/drawingml/2006/chart" xmlns:r="http://schemas.openxmlformats.org/officeDocument/2006/relationships" r:id="rId4"/>
          </a:graphicData>
        </a:graphic>
      </p:graphicFrame>
      <p:sp>
        <p:nvSpPr>
          <p:cNvPr id="3" name="TextBox 2"/>
          <p:cNvSpPr txBox="1"/>
          <p:nvPr/>
        </p:nvSpPr>
        <p:spPr>
          <a:xfrm>
            <a:off x="5652120" y="1124744"/>
            <a:ext cx="2965877" cy="276999"/>
          </a:xfrm>
          <a:prstGeom prst="rect">
            <a:avLst/>
          </a:prstGeom>
          <a:noFill/>
        </p:spPr>
        <p:txBody>
          <a:bodyPr wrap="none" rtlCol="0">
            <a:spAutoFit/>
          </a:bodyPr>
          <a:lstStyle/>
          <a:p>
            <a:r>
              <a:rPr lang="en-IN" sz="1200" b="1" dirty="0" smtClean="0"/>
              <a:t>Sub dissection of Bio/Natural Sources</a:t>
            </a:r>
            <a:endParaRPr lang="en-IN" sz="1200" b="1" dirty="0"/>
          </a:p>
        </p:txBody>
      </p:sp>
      <p:cxnSp>
        <p:nvCxnSpPr>
          <p:cNvPr id="12" name="Straight Arrow Connector 11"/>
          <p:cNvCxnSpPr/>
          <p:nvPr/>
        </p:nvCxnSpPr>
        <p:spPr>
          <a:xfrm>
            <a:off x="4283968" y="2996952"/>
            <a:ext cx="864096" cy="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xmlns="" val="203664488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2"/>
          <p:cNvPicPr>
            <a:picLocks noChangeAspect="1" noChangeArrowheads="1"/>
          </p:cNvPicPr>
          <p:nvPr/>
        </p:nvPicPr>
        <p:blipFill>
          <a:blip r:embed="rId2" cstate="print"/>
          <a:srcRect/>
          <a:stretch>
            <a:fillRect/>
          </a:stretch>
        </p:blipFill>
        <p:spPr bwMode="auto">
          <a:xfrm>
            <a:off x="107504" y="6381328"/>
            <a:ext cx="1143000" cy="349250"/>
          </a:xfrm>
          <a:prstGeom prst="rect">
            <a:avLst/>
          </a:prstGeom>
          <a:noFill/>
          <a:ln w="9525">
            <a:noFill/>
            <a:miter lim="800000"/>
            <a:headEnd/>
            <a:tailEnd/>
          </a:ln>
        </p:spPr>
      </p:pic>
      <p:sp>
        <p:nvSpPr>
          <p:cNvPr id="16" name="Slide Number Placeholder 15"/>
          <p:cNvSpPr>
            <a:spLocks noGrp="1"/>
          </p:cNvSpPr>
          <p:nvPr>
            <p:ph type="sldNum" sz="quarter" idx="12"/>
          </p:nvPr>
        </p:nvSpPr>
        <p:spPr/>
        <p:txBody>
          <a:bodyPr/>
          <a:lstStyle/>
          <a:p>
            <a:pPr>
              <a:defRPr/>
            </a:pPr>
            <a:fld id="{46318E3D-C770-4D91-B40E-7E88DA3097BF}" type="slidenum">
              <a:rPr lang="en-IN" smtClean="0"/>
              <a:pPr>
                <a:defRPr/>
              </a:pPr>
              <a:t>15</a:t>
            </a:fld>
            <a:endParaRPr lang="en-IN" dirty="0"/>
          </a:p>
        </p:txBody>
      </p:sp>
      <p:sp>
        <p:nvSpPr>
          <p:cNvPr id="18" name="Rounded Rectangle 17"/>
          <p:cNvSpPr/>
          <p:nvPr/>
        </p:nvSpPr>
        <p:spPr>
          <a:xfrm>
            <a:off x="179512" y="4996408"/>
            <a:ext cx="1066800" cy="304800"/>
          </a:xfrm>
          <a:prstGeom prst="roundRect">
            <a:avLst/>
          </a:prstGeom>
          <a:solidFill>
            <a:schemeClr val="accent1">
              <a:alpha val="49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dirty="0">
                <a:solidFill>
                  <a:schemeClr val="tx2"/>
                </a:solidFill>
                <a:latin typeface="Arial" pitchFamily="34" charset="0"/>
                <a:cs typeface="Arial" pitchFamily="34" charset="0"/>
              </a:rPr>
              <a:t>Insights</a:t>
            </a:r>
          </a:p>
        </p:txBody>
      </p:sp>
      <p:sp>
        <p:nvSpPr>
          <p:cNvPr id="21" name="TextBox 12"/>
          <p:cNvSpPr txBox="1">
            <a:spLocks noChangeArrowheads="1"/>
          </p:cNvSpPr>
          <p:nvPr/>
        </p:nvSpPr>
        <p:spPr bwMode="auto">
          <a:xfrm>
            <a:off x="179512" y="5302369"/>
            <a:ext cx="8839200" cy="430887"/>
          </a:xfrm>
          <a:prstGeom prst="rect">
            <a:avLst/>
          </a:prstGeom>
          <a:noFill/>
          <a:ln w="9525">
            <a:solidFill>
              <a:schemeClr val="tx1"/>
            </a:solidFill>
            <a:miter lim="800000"/>
            <a:headEnd/>
            <a:tailEnd/>
          </a:ln>
        </p:spPr>
        <p:txBody>
          <a:bodyPr wrap="square">
            <a:spAutoFit/>
          </a:bodyPr>
          <a:lstStyle/>
          <a:p>
            <a:pPr algn="just"/>
            <a:r>
              <a:rPr lang="en-US" sz="1100" dirty="0" smtClean="0"/>
              <a:t>Majority of the patent applications (52%) disclosed application </a:t>
            </a:r>
            <a:r>
              <a:rPr lang="en-US" sz="1100" dirty="0"/>
              <a:t>of activated carbon </a:t>
            </a:r>
            <a:r>
              <a:rPr lang="en-US" sz="1100" dirty="0" smtClean="0"/>
              <a:t>in </a:t>
            </a:r>
            <a:r>
              <a:rPr lang="en-US" sz="1100" dirty="0"/>
              <a:t>super capacitors </a:t>
            </a:r>
            <a:r>
              <a:rPr lang="en-US" sz="1100" dirty="0" smtClean="0"/>
              <a:t>followed by application in air purification (18%)  and  water purification (12%).</a:t>
            </a:r>
          </a:p>
        </p:txBody>
      </p:sp>
      <p:graphicFrame>
        <p:nvGraphicFramePr>
          <p:cNvPr id="9" name="Chart 8"/>
          <p:cNvGraphicFramePr>
            <a:graphicFrameLocks/>
          </p:cNvGraphicFramePr>
          <p:nvPr>
            <p:extLst>
              <p:ext uri="{D42A27DB-BD31-4B8C-83A1-F6EECF244321}">
                <p14:modId xmlns:p14="http://schemas.microsoft.com/office/powerpoint/2010/main" xmlns="" val="2994971143"/>
              </p:ext>
            </p:extLst>
          </p:nvPr>
        </p:nvGraphicFramePr>
        <p:xfrm>
          <a:off x="755576" y="1556792"/>
          <a:ext cx="6624736" cy="2880320"/>
        </p:xfrm>
        <a:graphic>
          <a:graphicData uri="http://schemas.openxmlformats.org/drawingml/2006/chart">
            <c:chart xmlns:c="http://schemas.openxmlformats.org/drawingml/2006/chart" xmlns:r="http://schemas.openxmlformats.org/officeDocument/2006/relationships" r:id="rId3"/>
          </a:graphicData>
        </a:graphic>
      </p:graphicFrame>
      <p:sp>
        <p:nvSpPr>
          <p:cNvPr id="11" name="Rectangle 10"/>
          <p:cNvSpPr/>
          <p:nvPr/>
        </p:nvSpPr>
        <p:spPr>
          <a:xfrm>
            <a:off x="3131840" y="188640"/>
            <a:ext cx="2617833" cy="461665"/>
          </a:xfrm>
          <a:prstGeom prst="rect">
            <a:avLst/>
          </a:prstGeom>
        </p:spPr>
        <p:txBody>
          <a:bodyPr wrap="none">
            <a:spAutoFit/>
          </a:bodyPr>
          <a:lstStyle/>
          <a:p>
            <a:r>
              <a:rPr lang="en-US" sz="2400" b="1" dirty="0" smtClean="0">
                <a:solidFill>
                  <a:schemeClr val="bg1"/>
                </a:solidFill>
              </a:rPr>
              <a:t>Application Area</a:t>
            </a:r>
            <a:endParaRPr lang="en-IN" sz="2400" dirty="0"/>
          </a:p>
        </p:txBody>
      </p:sp>
    </p:spTree>
    <p:extLst>
      <p:ext uri="{BB962C8B-B14F-4D97-AF65-F5344CB8AC3E}">
        <p14:creationId xmlns:p14="http://schemas.microsoft.com/office/powerpoint/2010/main" xmlns="" val="377971954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9413" y="2992438"/>
            <a:ext cx="8385175" cy="508570"/>
          </a:xfrm>
        </p:spPr>
        <p:txBody>
          <a:bodyPr/>
          <a:lstStyle/>
          <a:p>
            <a:r>
              <a:rPr lang="en-US" sz="3200" b="1" kern="1200" dirty="0" smtClean="0">
                <a:cs typeface="Arial" pitchFamily="34" charset="0"/>
              </a:rPr>
              <a:t>Patent Portfolio Analysis</a:t>
            </a:r>
            <a:endParaRPr lang="en-US" sz="3200" dirty="0"/>
          </a:p>
        </p:txBody>
      </p:sp>
      <p:pic>
        <p:nvPicPr>
          <p:cNvPr id="5" name="Picture 2"/>
          <p:cNvPicPr>
            <a:picLocks noChangeAspect="1" noChangeArrowheads="1"/>
          </p:cNvPicPr>
          <p:nvPr/>
        </p:nvPicPr>
        <p:blipFill>
          <a:blip r:embed="rId2" cstate="print"/>
          <a:srcRect/>
          <a:stretch>
            <a:fillRect/>
          </a:stretch>
        </p:blipFill>
        <p:spPr bwMode="auto">
          <a:xfrm>
            <a:off x="152400" y="6356350"/>
            <a:ext cx="1143000" cy="349250"/>
          </a:xfrm>
          <a:prstGeom prst="rect">
            <a:avLst/>
          </a:prstGeom>
          <a:noFill/>
          <a:ln w="9525">
            <a:noFill/>
            <a:miter lim="800000"/>
            <a:headEnd/>
            <a:tailEnd/>
          </a:ln>
        </p:spPr>
      </p:pic>
      <p:sp>
        <p:nvSpPr>
          <p:cNvPr id="6" name="Rectangle 12"/>
          <p:cNvSpPr>
            <a:spLocks noChangeArrowheads="1"/>
          </p:cNvSpPr>
          <p:nvPr/>
        </p:nvSpPr>
        <p:spPr bwMode="auto">
          <a:xfrm>
            <a:off x="1295400" y="6553200"/>
            <a:ext cx="7239000" cy="215900"/>
          </a:xfrm>
          <a:prstGeom prst="rect">
            <a:avLst/>
          </a:prstGeom>
          <a:noFill/>
          <a:ln w="9525">
            <a:noFill/>
            <a:miter lim="800000"/>
            <a:headEnd/>
            <a:tailEnd/>
          </a:ln>
        </p:spPr>
        <p:txBody>
          <a:bodyPr>
            <a:spAutoFit/>
          </a:bodyPr>
          <a:lstStyle/>
          <a:p>
            <a:r>
              <a:rPr lang="en-US" sz="800" dirty="0"/>
              <a:t>Patent Searching | Research and Analytics | Patent Prosecution/Preparation Support | Litigation and E-Discovery | IP Valuation |  Patent Portfolio Watch</a:t>
            </a:r>
          </a:p>
        </p:txBody>
      </p:sp>
      <p:sp>
        <p:nvSpPr>
          <p:cNvPr id="11" name="Slide Number Placeholder 10"/>
          <p:cNvSpPr>
            <a:spLocks noGrp="1"/>
          </p:cNvSpPr>
          <p:nvPr>
            <p:ph type="sldNum" sz="quarter" idx="12"/>
          </p:nvPr>
        </p:nvSpPr>
        <p:spPr/>
        <p:txBody>
          <a:bodyPr/>
          <a:lstStyle/>
          <a:p>
            <a:pPr>
              <a:defRPr/>
            </a:pPr>
            <a:fld id="{46318E3D-C770-4D91-B40E-7E88DA3097BF}" type="slidenum">
              <a:rPr lang="en-IN" smtClean="0"/>
              <a:pPr>
                <a:defRPr/>
              </a:pPr>
              <a:t>16</a:t>
            </a:fld>
            <a:endParaRPr lang="en-IN"/>
          </a:p>
        </p:txBody>
      </p:sp>
    </p:spTree>
    <p:extLst>
      <p:ext uri="{BB962C8B-B14F-4D97-AF65-F5344CB8AC3E}">
        <p14:creationId xmlns:p14="http://schemas.microsoft.com/office/powerpoint/2010/main" xmlns="" val="22412500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F464AE3C-6DE8-4057-A5E9-FE67EE97612B}" type="slidenum">
              <a:rPr lang="en-IN" smtClean="0"/>
              <a:pPr>
                <a:defRPr/>
              </a:pPr>
              <a:t>17</a:t>
            </a:fld>
            <a:endParaRPr lang="en-IN" dirty="0"/>
          </a:p>
        </p:txBody>
      </p:sp>
      <p:sp>
        <p:nvSpPr>
          <p:cNvPr id="8" name="Title 1"/>
          <p:cNvSpPr txBox="1">
            <a:spLocks/>
          </p:cNvSpPr>
          <p:nvPr/>
        </p:nvSpPr>
        <p:spPr>
          <a:xfrm>
            <a:off x="179512" y="188640"/>
            <a:ext cx="7956376" cy="386650"/>
          </a:xfrm>
          <a:prstGeom prst="rect">
            <a:avLst/>
          </a:prstGeom>
          <a:noFill/>
        </p:spPr>
        <p:txBody>
          <a:bodyPr/>
          <a:lstStyle>
            <a:lvl1pPr algn="ctr" rtl="0" eaLnBrk="0" fontAlgn="base" hangingPunct="0">
              <a:spcBef>
                <a:spcPct val="0"/>
              </a:spcBef>
              <a:spcAft>
                <a:spcPct val="0"/>
              </a:spcAft>
              <a:defRPr sz="4400">
                <a:solidFill>
                  <a:schemeClr val="tx2"/>
                </a:solidFill>
                <a:latin typeface="Arial" pitchFamily="34" charset="0"/>
              </a:defRPr>
            </a:lvl1pPr>
            <a:lvl2pPr algn="ctr" rtl="0" eaLnBrk="0" fontAlgn="base" hangingPunct="0">
              <a:spcBef>
                <a:spcPct val="0"/>
              </a:spcBef>
              <a:spcAft>
                <a:spcPct val="0"/>
              </a:spcAft>
              <a:defRPr sz="4400">
                <a:solidFill>
                  <a:schemeClr val="tx2"/>
                </a:solidFill>
                <a:latin typeface="Arial" pitchFamily="34" charset="0"/>
              </a:defRPr>
            </a:lvl2pPr>
            <a:lvl3pPr algn="ctr" rtl="0" eaLnBrk="0" fontAlgn="base" hangingPunct="0">
              <a:spcBef>
                <a:spcPct val="0"/>
              </a:spcBef>
              <a:spcAft>
                <a:spcPct val="0"/>
              </a:spcAft>
              <a:defRPr sz="4400">
                <a:solidFill>
                  <a:schemeClr val="tx2"/>
                </a:solidFill>
                <a:latin typeface="Arial" pitchFamily="34" charset="0"/>
              </a:defRPr>
            </a:lvl3pPr>
            <a:lvl4pPr algn="ctr" rtl="0" eaLnBrk="0" fontAlgn="base" hangingPunct="0">
              <a:spcBef>
                <a:spcPct val="0"/>
              </a:spcBef>
              <a:spcAft>
                <a:spcPct val="0"/>
              </a:spcAft>
              <a:defRPr sz="4400">
                <a:solidFill>
                  <a:schemeClr val="tx2"/>
                </a:solidFill>
                <a:latin typeface="Arial" pitchFamily="34" charset="0"/>
              </a:defRPr>
            </a:lvl4pPr>
            <a:lvl5pPr algn="ctr" rtl="0" eaLnBrk="0" fontAlgn="base" hangingPunct="0">
              <a:spcBef>
                <a:spcPct val="0"/>
              </a:spcBef>
              <a:spcAft>
                <a:spcPct val="0"/>
              </a:spcAft>
              <a:defRPr sz="4400">
                <a:solidFill>
                  <a:schemeClr val="tx2"/>
                </a:solidFill>
                <a:latin typeface="Arial" pitchFamily="34" charset="0"/>
              </a:defRPr>
            </a:lvl5pPr>
            <a:lvl6pPr marL="457200" algn="ctr" rtl="0" eaLnBrk="0" fontAlgn="base" hangingPunct="0">
              <a:spcBef>
                <a:spcPct val="0"/>
              </a:spcBef>
              <a:spcAft>
                <a:spcPct val="0"/>
              </a:spcAft>
              <a:defRPr sz="4400">
                <a:solidFill>
                  <a:schemeClr val="tx2"/>
                </a:solidFill>
                <a:latin typeface="Arial" pitchFamily="34" charset="0"/>
              </a:defRPr>
            </a:lvl6pPr>
            <a:lvl7pPr marL="914400" algn="ctr" rtl="0" eaLnBrk="0" fontAlgn="base" hangingPunct="0">
              <a:spcBef>
                <a:spcPct val="0"/>
              </a:spcBef>
              <a:spcAft>
                <a:spcPct val="0"/>
              </a:spcAft>
              <a:defRPr sz="4400">
                <a:solidFill>
                  <a:schemeClr val="tx2"/>
                </a:solidFill>
                <a:latin typeface="Arial" pitchFamily="34" charset="0"/>
              </a:defRPr>
            </a:lvl7pPr>
            <a:lvl8pPr marL="1371600" algn="ctr" rtl="0" eaLnBrk="0" fontAlgn="base" hangingPunct="0">
              <a:spcBef>
                <a:spcPct val="0"/>
              </a:spcBef>
              <a:spcAft>
                <a:spcPct val="0"/>
              </a:spcAft>
              <a:defRPr sz="4400">
                <a:solidFill>
                  <a:schemeClr val="tx2"/>
                </a:solidFill>
                <a:latin typeface="Arial" pitchFamily="34" charset="0"/>
              </a:defRPr>
            </a:lvl8pPr>
            <a:lvl9pPr marL="1828800" algn="ctr" rtl="0" eaLnBrk="0" fontAlgn="base" hangingPunct="0">
              <a:spcBef>
                <a:spcPct val="0"/>
              </a:spcBef>
              <a:spcAft>
                <a:spcPct val="0"/>
              </a:spcAft>
              <a:defRPr sz="4400">
                <a:solidFill>
                  <a:schemeClr val="tx2"/>
                </a:solidFill>
                <a:latin typeface="Arial" pitchFamily="34" charset="0"/>
              </a:defRPr>
            </a:lvl9pPr>
          </a:lstStyle>
          <a:p>
            <a:pPr algn="l">
              <a:defRPr/>
            </a:pPr>
            <a:r>
              <a:rPr lang="en-US" sz="2400" b="1" kern="1200" dirty="0" smtClean="0">
                <a:solidFill>
                  <a:schemeClr val="bg1"/>
                </a:solidFill>
                <a:latin typeface="+mn-lt"/>
              </a:rPr>
              <a:t>Patent Portfolio Analysis</a:t>
            </a:r>
            <a:r>
              <a:rPr lang="en-US" sz="2400" b="1" spc="-10" dirty="0" smtClean="0">
                <a:solidFill>
                  <a:schemeClr val="bg1"/>
                </a:solidFill>
                <a:latin typeface="+mn-lt"/>
              </a:rPr>
              <a:t> </a:t>
            </a:r>
            <a:r>
              <a:rPr lang="en-US" sz="2400" b="1" spc="-10" dirty="0">
                <a:solidFill>
                  <a:schemeClr val="bg1"/>
                </a:solidFill>
                <a:latin typeface="+mn-lt"/>
              </a:rPr>
              <a:t>– </a:t>
            </a:r>
            <a:r>
              <a:rPr lang="en-US" sz="2400" b="1" spc="-10" dirty="0" smtClean="0">
                <a:solidFill>
                  <a:schemeClr val="bg1"/>
                </a:solidFill>
                <a:latin typeface="+mn-lt"/>
              </a:rPr>
              <a:t>JX Nippon Oil &amp; Energy Exploration </a:t>
            </a:r>
          </a:p>
        </p:txBody>
      </p:sp>
      <p:sp>
        <p:nvSpPr>
          <p:cNvPr id="9" name="Rectangle 8"/>
          <p:cNvSpPr/>
          <p:nvPr/>
        </p:nvSpPr>
        <p:spPr>
          <a:xfrm>
            <a:off x="3635896" y="1032991"/>
            <a:ext cx="1608133" cy="307777"/>
          </a:xfrm>
          <a:prstGeom prst="rect">
            <a:avLst/>
          </a:prstGeom>
        </p:spPr>
        <p:txBody>
          <a:bodyPr wrap="none">
            <a:spAutoFit/>
          </a:bodyPr>
          <a:lstStyle/>
          <a:p>
            <a:r>
              <a:rPr lang="en-IN" sz="1400" b="1" dirty="0">
                <a:solidFill>
                  <a:srgbClr val="C00000"/>
                </a:solidFill>
              </a:rPr>
              <a:t>Company Profile</a:t>
            </a:r>
          </a:p>
        </p:txBody>
      </p:sp>
      <p:pic>
        <p:nvPicPr>
          <p:cNvPr id="16" name="Picture 2"/>
          <p:cNvPicPr>
            <a:picLocks noChangeAspect="1" noChangeArrowheads="1"/>
          </p:cNvPicPr>
          <p:nvPr/>
        </p:nvPicPr>
        <p:blipFill>
          <a:blip r:embed="rId2" cstate="print"/>
          <a:srcRect/>
          <a:stretch>
            <a:fillRect/>
          </a:stretch>
        </p:blipFill>
        <p:spPr bwMode="auto">
          <a:xfrm>
            <a:off x="152400" y="6356350"/>
            <a:ext cx="1143000" cy="349250"/>
          </a:xfrm>
          <a:prstGeom prst="rect">
            <a:avLst/>
          </a:prstGeom>
          <a:noFill/>
          <a:ln w="9525">
            <a:noFill/>
            <a:miter lim="800000"/>
            <a:headEnd/>
            <a:tailEnd/>
          </a:ln>
        </p:spPr>
      </p:pic>
      <p:sp>
        <p:nvSpPr>
          <p:cNvPr id="32" name="Rounded Rectangle 31"/>
          <p:cNvSpPr/>
          <p:nvPr/>
        </p:nvSpPr>
        <p:spPr>
          <a:xfrm>
            <a:off x="152399" y="1556792"/>
            <a:ext cx="8865172" cy="1152128"/>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pic>
        <p:nvPicPr>
          <p:cNvPr id="2050" name="Picture 2" descr="JX Nippon Oil &amp; Gas Exploration"/>
          <p:cNvPicPr>
            <a:picLocks noChangeAspect="1" noChangeArrowheads="1"/>
          </p:cNvPicPr>
          <p:nvPr/>
        </p:nvPicPr>
        <p:blipFill rotWithShape="1">
          <a:blip r:embed="rId3" cstate="print">
            <a:extLst>
              <a:ext uri="{28A0092B-C50C-407E-A947-70E740481C1C}">
                <a14:useLocalDpi xmlns:a14="http://schemas.microsoft.com/office/drawing/2010/main" xmlns="" val="0"/>
              </a:ext>
            </a:extLst>
          </a:blip>
          <a:srcRect r="87206"/>
          <a:stretch/>
        </p:blipFill>
        <p:spPr bwMode="auto">
          <a:xfrm>
            <a:off x="8244408" y="44624"/>
            <a:ext cx="841931" cy="765642"/>
          </a:xfrm>
          <a:prstGeom prst="rect">
            <a:avLst/>
          </a:prstGeom>
          <a:noFill/>
          <a:extLst>
            <a:ext uri="{909E8E84-426E-40DD-AFC4-6F175D3DCCD1}">
              <a14:hiddenFill xmlns:a14="http://schemas.microsoft.com/office/drawing/2010/main" xmlns="">
                <a:solidFill>
                  <a:srgbClr val="FFFFFF"/>
                </a:solidFill>
              </a14:hiddenFill>
            </a:ext>
          </a:extLst>
        </p:spPr>
      </p:pic>
      <p:sp>
        <p:nvSpPr>
          <p:cNvPr id="2" name="Rectangle 1"/>
          <p:cNvSpPr/>
          <p:nvPr/>
        </p:nvSpPr>
        <p:spPr>
          <a:xfrm>
            <a:off x="152400" y="1575083"/>
            <a:ext cx="8740080" cy="1061829"/>
          </a:xfrm>
          <a:prstGeom prst="rect">
            <a:avLst/>
          </a:prstGeom>
        </p:spPr>
        <p:txBody>
          <a:bodyPr wrap="square">
            <a:spAutoFit/>
          </a:bodyPr>
          <a:lstStyle/>
          <a:p>
            <a:pPr algn="just">
              <a:lnSpc>
                <a:spcPct val="150000"/>
              </a:lnSpc>
              <a:buFont typeface="Wingdings" pitchFamily="2" charset="2"/>
              <a:buChar char="§"/>
            </a:pPr>
            <a:r>
              <a:rPr lang="en-US" sz="1400" dirty="0" smtClean="0"/>
              <a:t> JX </a:t>
            </a:r>
            <a:r>
              <a:rPr lang="en-US" sz="1400" dirty="0"/>
              <a:t>Nippon Oil &amp; Energy </a:t>
            </a:r>
            <a:r>
              <a:rPr lang="en-US" sz="1400" dirty="0" smtClean="0"/>
              <a:t>Corporation is Japan based company dealing in refined carbon materials and petrochemical </a:t>
            </a:r>
            <a:r>
              <a:rPr lang="en-US" sz="1400" dirty="0"/>
              <a:t>products. </a:t>
            </a:r>
            <a:endParaRPr lang="en-US" sz="1400" dirty="0" smtClean="0"/>
          </a:p>
          <a:p>
            <a:pPr algn="just">
              <a:lnSpc>
                <a:spcPct val="150000"/>
              </a:lnSpc>
              <a:buFont typeface="Wingdings" pitchFamily="2" charset="2"/>
              <a:buChar char="§"/>
            </a:pPr>
            <a:r>
              <a:rPr lang="en-US" sz="1400" dirty="0" smtClean="0"/>
              <a:t> It is also actively engaged </a:t>
            </a:r>
            <a:r>
              <a:rPr lang="en-US" sz="1400" dirty="0"/>
              <a:t>in </a:t>
            </a:r>
            <a:r>
              <a:rPr lang="en-US" sz="1400" dirty="0" smtClean="0"/>
              <a:t>importing </a:t>
            </a:r>
            <a:r>
              <a:rPr lang="en-US" sz="1400" dirty="0"/>
              <a:t>and selling of gas </a:t>
            </a:r>
            <a:r>
              <a:rPr lang="en-US" sz="1400" dirty="0" smtClean="0"/>
              <a:t>&amp; </a:t>
            </a:r>
            <a:r>
              <a:rPr lang="en-US" sz="1400" dirty="0"/>
              <a:t>coal and supply of electricity </a:t>
            </a:r>
            <a:r>
              <a:rPr lang="en-US" sz="1400" dirty="0" smtClean="0"/>
              <a:t>&amp; hydrogen</a:t>
            </a:r>
            <a:r>
              <a:rPr lang="en-US" sz="1400" dirty="0"/>
              <a:t>. </a:t>
            </a:r>
            <a:endParaRPr lang="en-IN" sz="1400" dirty="0"/>
          </a:p>
        </p:txBody>
      </p:sp>
      <p:graphicFrame>
        <p:nvGraphicFramePr>
          <p:cNvPr id="21" name="Chart 20"/>
          <p:cNvGraphicFramePr>
            <a:graphicFrameLocks/>
          </p:cNvGraphicFramePr>
          <p:nvPr>
            <p:extLst>
              <p:ext uri="{D42A27DB-BD31-4B8C-83A1-F6EECF244321}">
                <p14:modId xmlns:p14="http://schemas.microsoft.com/office/powerpoint/2010/main" xmlns="" val="264872490"/>
              </p:ext>
            </p:extLst>
          </p:nvPr>
        </p:nvGraphicFramePr>
        <p:xfrm>
          <a:off x="179512" y="3284984"/>
          <a:ext cx="3833969" cy="2491716"/>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22" name="Chart 21"/>
          <p:cNvGraphicFramePr>
            <a:graphicFrameLocks/>
          </p:cNvGraphicFramePr>
          <p:nvPr>
            <p:extLst>
              <p:ext uri="{D42A27DB-BD31-4B8C-83A1-F6EECF244321}">
                <p14:modId xmlns:p14="http://schemas.microsoft.com/office/powerpoint/2010/main" xmlns="" val="1553204164"/>
              </p:ext>
            </p:extLst>
          </p:nvPr>
        </p:nvGraphicFramePr>
        <p:xfrm>
          <a:off x="2555776" y="3356992"/>
          <a:ext cx="3888432" cy="2448272"/>
        </p:xfrm>
        <a:graphic>
          <a:graphicData uri="http://schemas.openxmlformats.org/drawingml/2006/chart">
            <c:chart xmlns:c="http://schemas.openxmlformats.org/drawingml/2006/chart" xmlns:r="http://schemas.openxmlformats.org/officeDocument/2006/relationships" r:id="rId5"/>
          </a:graphicData>
        </a:graphic>
      </p:graphicFrame>
      <p:sp>
        <p:nvSpPr>
          <p:cNvPr id="23" name="TextBox 1"/>
          <p:cNvSpPr txBox="1"/>
          <p:nvPr/>
        </p:nvSpPr>
        <p:spPr>
          <a:xfrm>
            <a:off x="3707904" y="3356992"/>
            <a:ext cx="1584176" cy="288032"/>
          </a:xfrm>
          <a:prstGeom prst="rect">
            <a:avLst/>
          </a:prstGeom>
        </p:spPr>
        <p:txBody>
          <a:bodyPr wrap="non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IN" sz="1400" b="1" dirty="0" smtClean="0"/>
              <a:t>Raw Materials Used</a:t>
            </a:r>
            <a:endParaRPr lang="en-IN" sz="1400" b="1" dirty="0"/>
          </a:p>
        </p:txBody>
      </p:sp>
      <p:graphicFrame>
        <p:nvGraphicFramePr>
          <p:cNvPr id="13" name="Chart 12"/>
          <p:cNvGraphicFramePr>
            <a:graphicFrameLocks/>
          </p:cNvGraphicFramePr>
          <p:nvPr>
            <p:extLst>
              <p:ext uri="{D42A27DB-BD31-4B8C-83A1-F6EECF244321}">
                <p14:modId xmlns:p14="http://schemas.microsoft.com/office/powerpoint/2010/main" xmlns="" val="2268547436"/>
              </p:ext>
            </p:extLst>
          </p:nvPr>
        </p:nvGraphicFramePr>
        <p:xfrm>
          <a:off x="5940152" y="3429000"/>
          <a:ext cx="3384376" cy="2312687"/>
        </p:xfrm>
        <a:graphic>
          <a:graphicData uri="http://schemas.openxmlformats.org/drawingml/2006/chart">
            <c:chart xmlns:c="http://schemas.openxmlformats.org/drawingml/2006/chart" xmlns:r="http://schemas.openxmlformats.org/officeDocument/2006/relationships" r:id="rId6"/>
          </a:graphicData>
        </a:graphic>
      </p:graphicFrame>
      <p:sp>
        <p:nvSpPr>
          <p:cNvPr id="14" name="TextBox 1"/>
          <p:cNvSpPr txBox="1"/>
          <p:nvPr/>
        </p:nvSpPr>
        <p:spPr>
          <a:xfrm>
            <a:off x="6876256" y="3356992"/>
            <a:ext cx="1861032" cy="288032"/>
          </a:xfrm>
          <a:prstGeom prst="rect">
            <a:avLst/>
          </a:prstGeom>
        </p:spPr>
        <p:txBody>
          <a:bodyPr wrap="non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IN" sz="1400" b="1" dirty="0" smtClean="0"/>
              <a:t>Application Area</a:t>
            </a:r>
            <a:endParaRPr lang="en-IN" sz="1400" b="1" dirty="0"/>
          </a:p>
        </p:txBody>
      </p:sp>
      <p:sp>
        <p:nvSpPr>
          <p:cNvPr id="17" name="Rounded Rectangle 16"/>
          <p:cNvSpPr/>
          <p:nvPr/>
        </p:nvSpPr>
        <p:spPr>
          <a:xfrm>
            <a:off x="179512" y="3284984"/>
            <a:ext cx="2808312" cy="2304256"/>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18" name="Rounded Rectangle 17"/>
          <p:cNvSpPr/>
          <p:nvPr/>
        </p:nvSpPr>
        <p:spPr>
          <a:xfrm>
            <a:off x="3203848" y="3356992"/>
            <a:ext cx="2880320" cy="2304256"/>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19" name="Rounded Rectangle 18"/>
          <p:cNvSpPr/>
          <p:nvPr/>
        </p:nvSpPr>
        <p:spPr>
          <a:xfrm>
            <a:off x="6335688" y="3356992"/>
            <a:ext cx="2628800" cy="2376264"/>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Tree>
    <p:extLst>
      <p:ext uri="{BB962C8B-B14F-4D97-AF65-F5344CB8AC3E}">
        <p14:creationId xmlns:p14="http://schemas.microsoft.com/office/powerpoint/2010/main" xmlns="" val="14672701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4" name="TextBox 4"/>
          <p:cNvSpPr txBox="1">
            <a:spLocks noChangeArrowheads="1"/>
          </p:cNvSpPr>
          <p:nvPr/>
        </p:nvSpPr>
        <p:spPr bwMode="auto">
          <a:xfrm>
            <a:off x="7391400" y="1752600"/>
            <a:ext cx="1447800" cy="708025"/>
          </a:xfrm>
          <a:prstGeom prst="rect">
            <a:avLst/>
          </a:prstGeom>
          <a:noFill/>
          <a:ln w="9525">
            <a:noFill/>
            <a:miter lim="800000"/>
            <a:headEnd/>
            <a:tailEnd/>
          </a:ln>
        </p:spPr>
        <p:txBody>
          <a:bodyPr>
            <a:spAutoFit/>
          </a:bodyPr>
          <a:lstStyle/>
          <a:p>
            <a:pPr algn="ctr"/>
            <a:r>
              <a:rPr lang="en-US" sz="1000" dirty="0">
                <a:solidFill>
                  <a:schemeClr val="bg1"/>
                </a:solidFill>
                <a:latin typeface="Calibri (Body)"/>
              </a:rPr>
              <a:t>US8981037B2</a:t>
            </a:r>
          </a:p>
          <a:p>
            <a:pPr algn="ctr"/>
            <a:r>
              <a:rPr lang="en-US" sz="1000" dirty="0">
                <a:solidFill>
                  <a:schemeClr val="bg1"/>
                </a:solidFill>
                <a:latin typeface="Calibri (Body)"/>
              </a:rPr>
              <a:t>PEF used in preparation of a polyester resin </a:t>
            </a:r>
          </a:p>
        </p:txBody>
      </p:sp>
      <p:sp>
        <p:nvSpPr>
          <p:cNvPr id="20488" name="TextBox 9"/>
          <p:cNvSpPr txBox="1">
            <a:spLocks noChangeArrowheads="1"/>
          </p:cNvSpPr>
          <p:nvPr/>
        </p:nvSpPr>
        <p:spPr bwMode="auto">
          <a:xfrm>
            <a:off x="5867400" y="3200400"/>
            <a:ext cx="990600" cy="307975"/>
          </a:xfrm>
          <a:prstGeom prst="rect">
            <a:avLst/>
          </a:prstGeom>
          <a:noFill/>
          <a:ln w="9525">
            <a:noFill/>
            <a:miter lim="800000"/>
            <a:headEnd/>
            <a:tailEnd/>
          </a:ln>
        </p:spPr>
        <p:txBody>
          <a:bodyPr>
            <a:spAutoFit/>
          </a:bodyPr>
          <a:lstStyle/>
          <a:p>
            <a:r>
              <a:rPr lang="en-US" sz="1400" b="1">
                <a:solidFill>
                  <a:schemeClr val="bg1"/>
                </a:solidFill>
              </a:rPr>
              <a:t>CANON</a:t>
            </a:r>
          </a:p>
        </p:txBody>
      </p:sp>
      <p:sp>
        <p:nvSpPr>
          <p:cNvPr id="20489" name="TextBox 10"/>
          <p:cNvSpPr txBox="1">
            <a:spLocks noChangeArrowheads="1"/>
          </p:cNvSpPr>
          <p:nvPr/>
        </p:nvSpPr>
        <p:spPr bwMode="auto">
          <a:xfrm>
            <a:off x="4572000" y="1600200"/>
            <a:ext cx="1371600" cy="1169988"/>
          </a:xfrm>
          <a:prstGeom prst="rect">
            <a:avLst/>
          </a:prstGeom>
          <a:noFill/>
          <a:ln w="9525">
            <a:noFill/>
            <a:miter lim="800000"/>
            <a:headEnd/>
            <a:tailEnd/>
          </a:ln>
        </p:spPr>
        <p:txBody>
          <a:bodyPr>
            <a:spAutoFit/>
          </a:bodyPr>
          <a:lstStyle/>
          <a:p>
            <a:pPr algn="ctr"/>
            <a:r>
              <a:rPr lang="en-US" sz="1000">
                <a:solidFill>
                  <a:schemeClr val="bg1"/>
                </a:solidFill>
                <a:latin typeface="Calibri (Body)"/>
              </a:rPr>
              <a:t>US7741389B2</a:t>
            </a:r>
          </a:p>
          <a:p>
            <a:pPr algn="ctr"/>
            <a:r>
              <a:rPr lang="en-IN" sz="1000">
                <a:solidFill>
                  <a:schemeClr val="bg1"/>
                </a:solidFill>
                <a:latin typeface="Calibri (Body)"/>
              </a:rPr>
              <a:t>Resin composition containing  a polyalkylene furan dicarboxylate resin and a porphyrin compound</a:t>
            </a:r>
            <a:endParaRPr lang="en-US" sz="1000">
              <a:solidFill>
                <a:schemeClr val="bg1"/>
              </a:solidFill>
              <a:latin typeface="Calibri (Body)"/>
            </a:endParaRPr>
          </a:p>
        </p:txBody>
      </p:sp>
      <p:sp>
        <p:nvSpPr>
          <p:cNvPr id="20490" name="TextBox 11"/>
          <p:cNvSpPr txBox="1">
            <a:spLocks noChangeArrowheads="1"/>
          </p:cNvSpPr>
          <p:nvPr/>
        </p:nvSpPr>
        <p:spPr bwMode="auto">
          <a:xfrm>
            <a:off x="8001000" y="2895600"/>
            <a:ext cx="1143000" cy="862013"/>
          </a:xfrm>
          <a:prstGeom prst="rect">
            <a:avLst/>
          </a:prstGeom>
          <a:noFill/>
          <a:ln w="9525">
            <a:noFill/>
            <a:miter lim="800000"/>
            <a:headEnd/>
            <a:tailEnd/>
          </a:ln>
        </p:spPr>
        <p:txBody>
          <a:bodyPr>
            <a:spAutoFit/>
          </a:bodyPr>
          <a:lstStyle/>
          <a:p>
            <a:r>
              <a:rPr lang="en-IN" sz="1000" dirty="0">
                <a:solidFill>
                  <a:schemeClr val="bg1"/>
                </a:solidFill>
                <a:latin typeface="Calibri (Body)"/>
              </a:rPr>
              <a:t>US20120258299</a:t>
            </a:r>
          </a:p>
          <a:p>
            <a:r>
              <a:rPr lang="en-IN" sz="1000" dirty="0">
                <a:solidFill>
                  <a:schemeClr val="bg1"/>
                </a:solidFill>
                <a:latin typeface="Calibri (Body)"/>
              </a:rPr>
              <a:t>PEF  is used in preparation of a polyester resin </a:t>
            </a:r>
          </a:p>
          <a:p>
            <a:endParaRPr lang="en-US" sz="1000" dirty="0">
              <a:solidFill>
                <a:schemeClr val="bg1"/>
              </a:solidFill>
            </a:endParaRPr>
          </a:p>
        </p:txBody>
      </p:sp>
      <p:graphicFrame>
        <p:nvGraphicFramePr>
          <p:cNvPr id="16" name="Table 15"/>
          <p:cNvGraphicFramePr>
            <a:graphicFrameLocks noGrp="1"/>
          </p:cNvGraphicFramePr>
          <p:nvPr>
            <p:extLst>
              <p:ext uri="{D42A27DB-BD31-4B8C-83A1-F6EECF244321}">
                <p14:modId xmlns:p14="http://schemas.microsoft.com/office/powerpoint/2010/main" xmlns="" val="394315024"/>
              </p:ext>
            </p:extLst>
          </p:nvPr>
        </p:nvGraphicFramePr>
        <p:xfrm>
          <a:off x="179512" y="1595198"/>
          <a:ext cx="8686800" cy="4210066"/>
        </p:xfrm>
        <a:graphic>
          <a:graphicData uri="http://schemas.openxmlformats.org/drawingml/2006/table">
            <a:tbl>
              <a:tblPr firstRow="1" bandRow="1">
                <a:tableStyleId>{5C22544A-7EE6-4342-B048-85BDC9FD1C3A}</a:tableStyleId>
              </a:tblPr>
              <a:tblGrid>
                <a:gridCol w="1676400"/>
                <a:gridCol w="7010400"/>
              </a:tblGrid>
              <a:tr h="369673">
                <a:tc>
                  <a:txBody>
                    <a:bodyPr/>
                    <a:lstStyle/>
                    <a:p>
                      <a:pPr algn="ctr"/>
                      <a:r>
                        <a:rPr lang="en-US" sz="1600" dirty="0" smtClean="0">
                          <a:latin typeface="Arial" pitchFamily="34" charset="0"/>
                          <a:cs typeface="Arial" pitchFamily="34" charset="0"/>
                        </a:rPr>
                        <a:t>Patent No.</a:t>
                      </a:r>
                      <a:endParaRPr lang="en-US" sz="1600" dirty="0">
                        <a:latin typeface="Arial" pitchFamily="34" charset="0"/>
                        <a:cs typeface="Arial" pitchFamily="34" charset="0"/>
                      </a:endParaRPr>
                    </a:p>
                  </a:txBody>
                  <a:tcPr anchor="ctr"/>
                </a:tc>
                <a:tc>
                  <a:txBody>
                    <a:bodyPr/>
                    <a:lstStyle/>
                    <a:p>
                      <a:pPr algn="ctr"/>
                      <a:r>
                        <a:rPr lang="en-US" sz="1600" dirty="0" smtClean="0">
                          <a:latin typeface="Arial" pitchFamily="34" charset="0"/>
                          <a:cs typeface="Arial" pitchFamily="34" charset="0"/>
                        </a:rPr>
                        <a:t>Key Features</a:t>
                      </a:r>
                      <a:endParaRPr lang="en-US" sz="1600" dirty="0">
                        <a:latin typeface="Arial" pitchFamily="34" charset="0"/>
                        <a:cs typeface="Arial" pitchFamily="34" charset="0"/>
                      </a:endParaRPr>
                    </a:p>
                  </a:txBody>
                  <a:tcPr anchor="ctr"/>
                </a:tc>
              </a:tr>
              <a:tr h="2065545">
                <a:tc>
                  <a:txBody>
                    <a:bodyPr/>
                    <a:lstStyle/>
                    <a:p>
                      <a:pPr algn="ctr" fontAlgn="t"/>
                      <a:r>
                        <a:rPr lang="en-IN" sz="1400" b="1" i="0" u="sng" strike="noStrike" dirty="0" smtClean="0">
                          <a:solidFill>
                            <a:srgbClr val="0000FF"/>
                          </a:solidFill>
                          <a:effectLst/>
                          <a:latin typeface="+mn-lt"/>
                          <a:cs typeface="Arial" pitchFamily="34" charset="0"/>
                          <a:hlinkClick r:id="rId2"/>
                        </a:rPr>
                        <a:t>US8664155B2</a:t>
                      </a:r>
                      <a:endParaRPr lang="en-IN" sz="1400" b="1" i="0" u="sng" strike="noStrike" dirty="0" smtClean="0">
                        <a:solidFill>
                          <a:srgbClr val="0000FF"/>
                        </a:solidFill>
                        <a:effectLst/>
                        <a:latin typeface="+mn-lt"/>
                        <a:cs typeface="Arial" pitchFamily="34" charset="0"/>
                      </a:endParaRPr>
                    </a:p>
                  </a:txBody>
                  <a:tcPr marL="9525" marR="9525" marT="9525" marB="0" anchor="ctr"/>
                </a:tc>
                <a:tc>
                  <a:txBody>
                    <a:bodyPr/>
                    <a:lstStyle/>
                    <a:p>
                      <a:pPr marL="0" marR="0" indent="0" algn="just" defTabSz="914400" eaLnBrk="1" fontAlgn="b" latinLnBrk="0" hangingPunct="1">
                        <a:lnSpc>
                          <a:spcPct val="150000"/>
                        </a:lnSpc>
                        <a:spcBef>
                          <a:spcPts val="0"/>
                        </a:spcBef>
                        <a:spcAft>
                          <a:spcPts val="0"/>
                        </a:spcAft>
                        <a:buClrTx/>
                        <a:buSzTx/>
                        <a:buFontTx/>
                        <a:buNone/>
                        <a:tabLst/>
                        <a:defRPr/>
                      </a:pPr>
                      <a:r>
                        <a:rPr lang="en-US" sz="1400" b="0" i="0" dirty="0" smtClean="0">
                          <a:solidFill>
                            <a:schemeClr val="dk1"/>
                          </a:solidFill>
                          <a:effectLst/>
                          <a:latin typeface="+mn-lt"/>
                          <a:ea typeface="+mn-ea"/>
                          <a:cs typeface="+mn-cs"/>
                        </a:rPr>
                        <a:t>The patent document disclose a process for producing  </a:t>
                      </a:r>
                      <a:r>
                        <a:rPr lang="en-US" sz="1400" b="0" i="0" u="sng" dirty="0" smtClean="0">
                          <a:solidFill>
                            <a:schemeClr val="dk1"/>
                          </a:solidFill>
                          <a:effectLst/>
                          <a:latin typeface="+mn-lt"/>
                          <a:ea typeface="+mn-ea"/>
                          <a:cs typeface="+mn-cs"/>
                        </a:rPr>
                        <a:t>uniform sized powdered </a:t>
                      </a:r>
                      <a:r>
                        <a:rPr lang="en-US" sz="1400" b="0" i="0" u="sng" strike="noStrike" dirty="0" smtClean="0">
                          <a:solidFill>
                            <a:schemeClr val="dk1"/>
                          </a:solidFill>
                          <a:effectLst/>
                          <a:latin typeface="+mn-lt"/>
                          <a:ea typeface="+mn-ea"/>
                          <a:cs typeface="+mn-cs"/>
                        </a:rPr>
                        <a:t>activated</a:t>
                      </a:r>
                      <a:r>
                        <a:rPr lang="en-US" sz="1400" b="0" i="0" u="sng" dirty="0" smtClean="0">
                          <a:solidFill>
                            <a:schemeClr val="dk1"/>
                          </a:solidFill>
                          <a:effectLst/>
                          <a:latin typeface="+mn-lt"/>
                          <a:ea typeface="+mn-ea"/>
                          <a:cs typeface="+mn-cs"/>
                        </a:rPr>
                        <a:t> </a:t>
                      </a:r>
                      <a:r>
                        <a:rPr lang="en-US" sz="1400" b="0" i="0" u="sng" strike="noStrike" dirty="0" smtClean="0">
                          <a:solidFill>
                            <a:schemeClr val="dk1"/>
                          </a:solidFill>
                          <a:effectLst/>
                          <a:latin typeface="+mn-lt"/>
                          <a:ea typeface="+mn-ea"/>
                          <a:cs typeface="+mn-cs"/>
                        </a:rPr>
                        <a:t>carbon with </a:t>
                      </a:r>
                      <a:r>
                        <a:rPr lang="en-US" sz="1400" b="0" i="0" u="sng" dirty="0" smtClean="0">
                          <a:solidFill>
                            <a:schemeClr val="dk1"/>
                          </a:solidFill>
                          <a:effectLst/>
                          <a:latin typeface="+mn-lt"/>
                          <a:ea typeface="+mn-ea"/>
                          <a:cs typeface="+mn-cs"/>
                        </a:rPr>
                        <a:t>large specific surface area </a:t>
                      </a:r>
                      <a:r>
                        <a:rPr lang="en-US" sz="1400" b="0" i="0" dirty="0" smtClean="0">
                          <a:solidFill>
                            <a:schemeClr val="dk1"/>
                          </a:solidFill>
                          <a:effectLst/>
                          <a:latin typeface="+mn-lt"/>
                          <a:ea typeface="+mn-ea"/>
                          <a:cs typeface="+mn-cs"/>
                        </a:rPr>
                        <a:t>suitable for an electric double layer capacitor electrode. The process comprises carbonizing</a:t>
                      </a:r>
                      <a:r>
                        <a:rPr lang="en-US" sz="1400" b="0" i="0" baseline="0" dirty="0" smtClean="0">
                          <a:solidFill>
                            <a:schemeClr val="dk1"/>
                          </a:solidFill>
                          <a:effectLst/>
                          <a:latin typeface="+mn-lt"/>
                          <a:ea typeface="+mn-ea"/>
                          <a:cs typeface="+mn-cs"/>
                        </a:rPr>
                        <a:t> the</a:t>
                      </a:r>
                      <a:r>
                        <a:rPr lang="en-US" sz="1400" b="0" i="0" dirty="0" smtClean="0">
                          <a:solidFill>
                            <a:schemeClr val="dk1"/>
                          </a:solidFill>
                          <a:effectLst/>
                          <a:latin typeface="+mn-lt"/>
                          <a:ea typeface="+mn-ea"/>
                          <a:cs typeface="+mn-cs"/>
                        </a:rPr>
                        <a:t> </a:t>
                      </a:r>
                      <a:r>
                        <a:rPr lang="en-US" sz="1400" b="0" i="0" u="sng" dirty="0" smtClean="0">
                          <a:solidFill>
                            <a:schemeClr val="dk1"/>
                          </a:solidFill>
                          <a:effectLst/>
                          <a:latin typeface="+mn-lt"/>
                          <a:ea typeface="+mn-ea"/>
                          <a:cs typeface="+mn-cs"/>
                        </a:rPr>
                        <a:t>petroleum coke or </a:t>
                      </a:r>
                      <a:r>
                        <a:rPr lang="en-US" sz="1400" b="0" i="0" u="sng" strike="noStrike" dirty="0" smtClean="0">
                          <a:solidFill>
                            <a:schemeClr val="dk1"/>
                          </a:solidFill>
                          <a:effectLst/>
                          <a:latin typeface="+mn-lt"/>
                          <a:ea typeface="+mn-ea"/>
                          <a:cs typeface="+mn-cs"/>
                        </a:rPr>
                        <a:t>coal</a:t>
                      </a:r>
                      <a:r>
                        <a:rPr lang="en-US" sz="1400" b="0" i="0" u="sng" dirty="0" smtClean="0">
                          <a:solidFill>
                            <a:schemeClr val="dk1"/>
                          </a:solidFill>
                          <a:effectLst/>
                          <a:latin typeface="+mn-lt"/>
                          <a:ea typeface="+mn-ea"/>
                          <a:cs typeface="+mn-cs"/>
                        </a:rPr>
                        <a:t> coke </a:t>
                      </a:r>
                      <a:r>
                        <a:rPr lang="en-US" sz="1400" b="0" i="0" u="sng" strike="noStrike" dirty="0" smtClean="0">
                          <a:solidFill>
                            <a:schemeClr val="dk1"/>
                          </a:solidFill>
                          <a:effectLst/>
                          <a:latin typeface="+mn-lt"/>
                          <a:ea typeface="+mn-ea"/>
                          <a:cs typeface="+mn-cs"/>
                        </a:rPr>
                        <a:t>raw</a:t>
                      </a:r>
                      <a:r>
                        <a:rPr lang="en-US" sz="1400" b="0" i="0" u="sng" dirty="0" smtClean="0">
                          <a:solidFill>
                            <a:schemeClr val="dk1"/>
                          </a:solidFill>
                          <a:effectLst/>
                          <a:latin typeface="+mn-lt"/>
                          <a:ea typeface="+mn-ea"/>
                          <a:cs typeface="+mn-cs"/>
                        </a:rPr>
                        <a:t> material </a:t>
                      </a:r>
                      <a:r>
                        <a:rPr lang="en-US" sz="1400" b="0" i="0" dirty="0" smtClean="0">
                          <a:solidFill>
                            <a:schemeClr val="dk1"/>
                          </a:solidFill>
                          <a:effectLst/>
                          <a:latin typeface="+mn-lt"/>
                          <a:ea typeface="+mn-ea"/>
                          <a:cs typeface="+mn-cs"/>
                        </a:rPr>
                        <a:t>under an oxidizing gas atmosphere preferably</a:t>
                      </a:r>
                      <a:r>
                        <a:rPr lang="en-US" sz="1400" b="0" i="0" baseline="0" dirty="0" smtClean="0">
                          <a:solidFill>
                            <a:schemeClr val="dk1"/>
                          </a:solidFill>
                          <a:effectLst/>
                          <a:latin typeface="+mn-lt"/>
                          <a:ea typeface="+mn-ea"/>
                          <a:cs typeface="+mn-cs"/>
                        </a:rPr>
                        <a:t> mixture of air and nitrogen. </a:t>
                      </a:r>
                      <a:r>
                        <a:rPr lang="en-US" sz="1400" b="0" i="0" dirty="0" smtClean="0">
                          <a:solidFill>
                            <a:schemeClr val="dk1"/>
                          </a:solidFill>
                          <a:effectLst/>
                          <a:latin typeface="+mn-lt"/>
                          <a:ea typeface="+mn-ea"/>
                          <a:cs typeface="+mn-cs"/>
                        </a:rPr>
                        <a:t>The use of the </a:t>
                      </a:r>
                      <a:r>
                        <a:rPr lang="en-US" sz="1400" b="0" i="0" u="none" strike="noStrike" dirty="0" smtClean="0">
                          <a:solidFill>
                            <a:schemeClr val="dk1"/>
                          </a:solidFill>
                          <a:effectLst/>
                          <a:latin typeface="+mn-lt"/>
                          <a:ea typeface="+mn-ea"/>
                          <a:cs typeface="+mn-cs"/>
                        </a:rPr>
                        <a:t>activated</a:t>
                      </a:r>
                      <a:r>
                        <a:rPr lang="en-US" sz="1400" b="0" i="0" u="none" strike="noStrike" baseline="0" dirty="0" smtClean="0">
                          <a:solidFill>
                            <a:schemeClr val="dk1"/>
                          </a:solidFill>
                          <a:effectLst/>
                          <a:latin typeface="+mn-lt"/>
                          <a:ea typeface="+mn-ea"/>
                          <a:cs typeface="+mn-cs"/>
                        </a:rPr>
                        <a:t> c</a:t>
                      </a:r>
                      <a:r>
                        <a:rPr lang="en-US" sz="1400" b="0" i="0" u="none" strike="noStrike" dirty="0" smtClean="0">
                          <a:solidFill>
                            <a:schemeClr val="dk1"/>
                          </a:solidFill>
                          <a:effectLst/>
                          <a:latin typeface="+mn-lt"/>
                          <a:ea typeface="+mn-ea"/>
                          <a:cs typeface="+mn-cs"/>
                        </a:rPr>
                        <a:t>arbon</a:t>
                      </a:r>
                      <a:r>
                        <a:rPr lang="en-US" sz="1400" b="0" i="0" dirty="0" smtClean="0">
                          <a:solidFill>
                            <a:schemeClr val="dk1"/>
                          </a:solidFill>
                          <a:effectLst/>
                          <a:latin typeface="+mn-lt"/>
                          <a:ea typeface="+mn-ea"/>
                          <a:cs typeface="+mn-cs"/>
                        </a:rPr>
                        <a:t> produced by the process of the present invention in an electrode can provide an electric double layer capacitor having a large capacitance per unit volume.</a:t>
                      </a:r>
                      <a:endParaRPr lang="en-US" sz="1400" dirty="0" smtClean="0">
                        <a:solidFill>
                          <a:schemeClr val="dk1"/>
                        </a:solidFill>
                        <a:latin typeface="+mn-lt"/>
                        <a:ea typeface="+mn-ea"/>
                        <a:cs typeface="Arial" pitchFamily="34" charset="0"/>
                      </a:endParaRPr>
                    </a:p>
                  </a:txBody>
                  <a:tcPr marL="9525" marR="9525" marT="9525" marB="0" anchor="ctr"/>
                </a:tc>
              </a:tr>
              <a:tr h="1774848">
                <a:tc>
                  <a:txBody>
                    <a:bodyPr/>
                    <a:lstStyle/>
                    <a:p>
                      <a:pPr algn="ctr" fontAlgn="t"/>
                      <a:r>
                        <a:rPr lang="en-IN" sz="1400" b="1" i="0" u="sng" strike="noStrike" dirty="0" smtClean="0">
                          <a:solidFill>
                            <a:srgbClr val="0000FF"/>
                          </a:solidFill>
                          <a:effectLst/>
                          <a:latin typeface="+mn-lt"/>
                          <a:cs typeface="Arial" pitchFamily="34" charset="0"/>
                          <a:hlinkClick r:id="rId3"/>
                        </a:rPr>
                        <a:t>JP2017135154A</a:t>
                      </a:r>
                      <a:endParaRPr lang="en-IN" sz="1400" b="1" i="0" u="sng" strike="noStrike" dirty="0" smtClean="0">
                        <a:solidFill>
                          <a:srgbClr val="0000FF"/>
                        </a:solidFill>
                        <a:effectLst/>
                        <a:latin typeface="+mn-lt"/>
                        <a:cs typeface="Arial" pitchFamily="34" charset="0"/>
                      </a:endParaRPr>
                    </a:p>
                  </a:txBody>
                  <a:tcPr marL="9525" marR="9525" marT="9525" marB="0" anchor="ctr"/>
                </a:tc>
                <a:tc>
                  <a:txBody>
                    <a:bodyPr/>
                    <a:lstStyle/>
                    <a:p>
                      <a:pPr marL="0" marR="0" indent="0" algn="just" defTabSz="914400" eaLnBrk="1" fontAlgn="b" latinLnBrk="0" hangingPunct="1">
                        <a:lnSpc>
                          <a:spcPct val="150000"/>
                        </a:lnSpc>
                        <a:spcBef>
                          <a:spcPts val="0"/>
                        </a:spcBef>
                        <a:spcAft>
                          <a:spcPts val="0"/>
                        </a:spcAft>
                        <a:buClrTx/>
                        <a:buSzTx/>
                        <a:buFontTx/>
                        <a:buNone/>
                        <a:tabLst/>
                        <a:defRPr/>
                      </a:pPr>
                      <a:r>
                        <a:rPr lang="en-US" sz="1400" b="0" i="0" dirty="0" smtClean="0">
                          <a:solidFill>
                            <a:schemeClr val="dk1"/>
                          </a:solidFill>
                          <a:effectLst/>
                          <a:latin typeface="+mn-lt"/>
                          <a:ea typeface="+mn-ea"/>
                          <a:cs typeface="+mn-cs"/>
                        </a:rPr>
                        <a:t>The</a:t>
                      </a:r>
                      <a:r>
                        <a:rPr lang="en-US" sz="1400" b="0" i="0" baseline="0" dirty="0" smtClean="0">
                          <a:solidFill>
                            <a:schemeClr val="dk1"/>
                          </a:solidFill>
                          <a:effectLst/>
                          <a:latin typeface="+mn-lt"/>
                          <a:ea typeface="+mn-ea"/>
                          <a:cs typeface="+mn-cs"/>
                        </a:rPr>
                        <a:t> patent document discloses a </a:t>
                      </a:r>
                      <a:r>
                        <a:rPr lang="en-US" sz="1400" b="0" i="0" u="sng" baseline="0" dirty="0" smtClean="0">
                          <a:solidFill>
                            <a:schemeClr val="dk1"/>
                          </a:solidFill>
                          <a:effectLst/>
                          <a:latin typeface="+mn-lt"/>
                          <a:ea typeface="+mn-ea"/>
                          <a:cs typeface="+mn-cs"/>
                        </a:rPr>
                        <a:t>metho</a:t>
                      </a:r>
                      <a:r>
                        <a:rPr lang="en-US" sz="1400" b="0" i="0" u="sng" strike="noStrike" dirty="0" smtClean="0">
                          <a:solidFill>
                            <a:schemeClr val="dk1"/>
                          </a:solidFill>
                          <a:effectLst/>
                          <a:latin typeface="+mn-lt"/>
                          <a:ea typeface="+mn-ea"/>
                          <a:cs typeface="+mn-cs"/>
                        </a:rPr>
                        <a:t>d</a:t>
                      </a:r>
                      <a:r>
                        <a:rPr lang="en-US" sz="1400" b="0" i="0" u="sng" dirty="0" smtClean="0">
                          <a:solidFill>
                            <a:schemeClr val="dk1"/>
                          </a:solidFill>
                          <a:effectLst/>
                          <a:latin typeface="+mn-lt"/>
                          <a:ea typeface="+mn-ea"/>
                          <a:cs typeface="+mn-cs"/>
                        </a:rPr>
                        <a:t> for producing </a:t>
                      </a:r>
                      <a:r>
                        <a:rPr lang="en-US" sz="1400" b="0" i="0" u="sng" strike="noStrike" dirty="0" smtClean="0">
                          <a:solidFill>
                            <a:schemeClr val="dk1"/>
                          </a:solidFill>
                          <a:effectLst/>
                          <a:latin typeface="+mn-lt"/>
                          <a:ea typeface="+mn-ea"/>
                          <a:cs typeface="+mn-cs"/>
                        </a:rPr>
                        <a:t>activated carbon</a:t>
                      </a:r>
                      <a:r>
                        <a:rPr lang="en-US" sz="1400" b="0" i="0" u="sng" strike="noStrike" baseline="0" dirty="0" smtClean="0">
                          <a:solidFill>
                            <a:schemeClr val="dk1"/>
                          </a:solidFill>
                          <a:effectLst/>
                          <a:latin typeface="+mn-lt"/>
                          <a:ea typeface="+mn-ea"/>
                          <a:cs typeface="+mn-cs"/>
                        </a:rPr>
                        <a:t> from cellulose raw material</a:t>
                      </a:r>
                      <a:r>
                        <a:rPr lang="en-US" sz="1400" b="0" i="0" u="none" strike="noStrike" baseline="0" dirty="0" smtClean="0">
                          <a:solidFill>
                            <a:schemeClr val="dk1"/>
                          </a:solidFill>
                          <a:effectLst/>
                          <a:latin typeface="+mn-lt"/>
                          <a:ea typeface="+mn-ea"/>
                          <a:cs typeface="+mn-cs"/>
                        </a:rPr>
                        <a:t>. The method </a:t>
                      </a:r>
                      <a:r>
                        <a:rPr lang="en-US" sz="1400" b="0" i="0" dirty="0" smtClean="0">
                          <a:solidFill>
                            <a:schemeClr val="dk1"/>
                          </a:solidFill>
                          <a:effectLst/>
                          <a:latin typeface="+mn-lt"/>
                          <a:ea typeface="+mn-ea"/>
                          <a:cs typeface="+mn-cs"/>
                        </a:rPr>
                        <a:t>comprises the step of carbonization cellulose under an inert atmosphere to obtain a carbonized substance and</a:t>
                      </a:r>
                      <a:r>
                        <a:rPr lang="en-US" sz="1400" b="0" i="0" baseline="0" dirty="0" smtClean="0">
                          <a:solidFill>
                            <a:schemeClr val="dk1"/>
                          </a:solidFill>
                          <a:effectLst/>
                          <a:latin typeface="+mn-lt"/>
                          <a:ea typeface="+mn-ea"/>
                          <a:cs typeface="+mn-cs"/>
                        </a:rPr>
                        <a:t> </a:t>
                      </a:r>
                      <a:r>
                        <a:rPr lang="en-US" sz="1400" b="0" i="0" dirty="0" smtClean="0">
                          <a:solidFill>
                            <a:schemeClr val="dk1"/>
                          </a:solidFill>
                          <a:effectLst/>
                          <a:latin typeface="+mn-lt"/>
                          <a:ea typeface="+mn-ea"/>
                          <a:cs typeface="+mn-cs"/>
                        </a:rPr>
                        <a:t>mixing the carbonized substance with sodium</a:t>
                      </a:r>
                      <a:r>
                        <a:rPr lang="en-US" sz="1400" b="0" i="0" baseline="0" dirty="0" smtClean="0">
                          <a:solidFill>
                            <a:schemeClr val="dk1"/>
                          </a:solidFill>
                          <a:effectLst/>
                          <a:latin typeface="+mn-lt"/>
                          <a:ea typeface="+mn-ea"/>
                          <a:cs typeface="+mn-cs"/>
                        </a:rPr>
                        <a:t> hydroxide or potassium hydroxide a</a:t>
                      </a:r>
                      <a:r>
                        <a:rPr lang="en-US" sz="1400" b="0" i="0" dirty="0" smtClean="0">
                          <a:solidFill>
                            <a:schemeClr val="dk1"/>
                          </a:solidFill>
                          <a:effectLst/>
                          <a:latin typeface="+mn-lt"/>
                          <a:ea typeface="+mn-ea"/>
                          <a:cs typeface="+mn-cs"/>
                        </a:rPr>
                        <a:t>nd a phosphorus compound to obtain a mixture. The mixture</a:t>
                      </a:r>
                      <a:r>
                        <a:rPr lang="en-US" sz="1400" b="0" i="0" baseline="0" dirty="0" smtClean="0">
                          <a:solidFill>
                            <a:schemeClr val="dk1"/>
                          </a:solidFill>
                          <a:effectLst/>
                          <a:latin typeface="+mn-lt"/>
                          <a:ea typeface="+mn-ea"/>
                          <a:cs typeface="+mn-cs"/>
                        </a:rPr>
                        <a:t> is crushed and activated  </a:t>
                      </a:r>
                      <a:r>
                        <a:rPr lang="en-US" sz="1400" b="0" i="0" dirty="0" smtClean="0">
                          <a:solidFill>
                            <a:schemeClr val="dk1"/>
                          </a:solidFill>
                          <a:effectLst/>
                          <a:latin typeface="+mn-lt"/>
                          <a:ea typeface="+mn-ea"/>
                          <a:cs typeface="+mn-cs"/>
                        </a:rPr>
                        <a:t>under the inert atmosphere to obtain the </a:t>
                      </a:r>
                      <a:r>
                        <a:rPr lang="en-US" sz="1400" b="0" i="0" u="none" strike="noStrike" dirty="0" smtClean="0">
                          <a:solidFill>
                            <a:schemeClr val="dk1"/>
                          </a:solidFill>
                          <a:effectLst/>
                          <a:latin typeface="+mn-lt"/>
                          <a:ea typeface="+mn-ea"/>
                          <a:cs typeface="+mn-cs"/>
                        </a:rPr>
                        <a:t>activated</a:t>
                      </a:r>
                      <a:r>
                        <a:rPr lang="en-US" sz="1400" b="0" i="0" dirty="0" smtClean="0">
                          <a:solidFill>
                            <a:schemeClr val="dk1"/>
                          </a:solidFill>
                          <a:effectLst/>
                          <a:latin typeface="+mn-lt"/>
                          <a:ea typeface="+mn-ea"/>
                          <a:cs typeface="+mn-cs"/>
                        </a:rPr>
                        <a:t> </a:t>
                      </a:r>
                      <a:r>
                        <a:rPr lang="en-US" sz="1400" b="0" i="0" u="none" strike="noStrike" dirty="0" smtClean="0">
                          <a:solidFill>
                            <a:schemeClr val="dk1"/>
                          </a:solidFill>
                          <a:effectLst/>
                          <a:latin typeface="+mn-lt"/>
                          <a:ea typeface="+mn-ea"/>
                          <a:cs typeface="+mn-cs"/>
                        </a:rPr>
                        <a:t>carbon</a:t>
                      </a:r>
                      <a:endParaRPr lang="en-US" sz="1400" dirty="0" smtClean="0">
                        <a:solidFill>
                          <a:schemeClr val="dk1"/>
                        </a:solidFill>
                        <a:latin typeface="+mn-lt"/>
                        <a:ea typeface="+mn-ea"/>
                        <a:cs typeface="Arial" pitchFamily="34" charset="0"/>
                      </a:endParaRPr>
                    </a:p>
                  </a:txBody>
                  <a:tcPr marL="9525" marR="9525" marT="9525" marB="0" anchor="ctr"/>
                </a:tc>
              </a:tr>
            </a:tbl>
          </a:graphicData>
        </a:graphic>
      </p:graphicFrame>
      <p:sp>
        <p:nvSpPr>
          <p:cNvPr id="17" name="Rectangle 16"/>
          <p:cNvSpPr/>
          <p:nvPr/>
        </p:nvSpPr>
        <p:spPr>
          <a:xfrm>
            <a:off x="228600" y="1074222"/>
            <a:ext cx="1447800" cy="338554"/>
          </a:xfrm>
          <a:prstGeom prst="rect">
            <a:avLst/>
          </a:prstGeom>
        </p:spPr>
        <p:txBody>
          <a:bodyPr wrap="square">
            <a:spAutoFit/>
          </a:bodyPr>
          <a:lstStyle/>
          <a:p>
            <a:pPr algn="just"/>
            <a:r>
              <a:rPr lang="en-IN" sz="1600" b="1" dirty="0" smtClean="0">
                <a:latin typeface="Calibri (Body)"/>
              </a:rPr>
              <a:t>Key Patents </a:t>
            </a:r>
          </a:p>
        </p:txBody>
      </p:sp>
      <p:sp>
        <p:nvSpPr>
          <p:cNvPr id="24" name="Slide Number Placeholder 23"/>
          <p:cNvSpPr>
            <a:spLocks noGrp="1"/>
          </p:cNvSpPr>
          <p:nvPr>
            <p:ph type="sldNum" sz="quarter" idx="12"/>
          </p:nvPr>
        </p:nvSpPr>
        <p:spPr/>
        <p:txBody>
          <a:bodyPr/>
          <a:lstStyle/>
          <a:p>
            <a:pPr>
              <a:defRPr/>
            </a:pPr>
            <a:fld id="{46318E3D-C770-4D91-B40E-7E88DA3097BF}" type="slidenum">
              <a:rPr lang="en-IN" smtClean="0"/>
              <a:pPr>
                <a:defRPr/>
              </a:pPr>
              <a:t>18</a:t>
            </a:fld>
            <a:endParaRPr lang="en-IN" dirty="0"/>
          </a:p>
        </p:txBody>
      </p:sp>
      <p:pic>
        <p:nvPicPr>
          <p:cNvPr id="20492" name="Picture 2"/>
          <p:cNvPicPr>
            <a:picLocks noChangeAspect="1" noChangeArrowheads="1"/>
          </p:cNvPicPr>
          <p:nvPr/>
        </p:nvPicPr>
        <p:blipFill>
          <a:blip r:embed="rId4" cstate="print"/>
          <a:srcRect/>
          <a:stretch>
            <a:fillRect/>
          </a:stretch>
        </p:blipFill>
        <p:spPr bwMode="auto">
          <a:xfrm>
            <a:off x="152400" y="6309320"/>
            <a:ext cx="1143000" cy="440730"/>
          </a:xfrm>
          <a:prstGeom prst="rect">
            <a:avLst/>
          </a:prstGeom>
          <a:noFill/>
          <a:ln w="9525">
            <a:noFill/>
            <a:miter lim="800000"/>
            <a:headEnd/>
            <a:tailEnd/>
          </a:ln>
        </p:spPr>
      </p:pic>
      <p:sp>
        <p:nvSpPr>
          <p:cNvPr id="13" name="Title 1"/>
          <p:cNvSpPr txBox="1">
            <a:spLocks/>
          </p:cNvSpPr>
          <p:nvPr/>
        </p:nvSpPr>
        <p:spPr>
          <a:xfrm>
            <a:off x="216024" y="188640"/>
            <a:ext cx="7956376" cy="386650"/>
          </a:xfrm>
          <a:prstGeom prst="rect">
            <a:avLst/>
          </a:prstGeom>
          <a:noFill/>
        </p:spPr>
        <p:txBody>
          <a:bodyPr/>
          <a:lstStyle>
            <a:lvl1pPr algn="ctr" rtl="0" eaLnBrk="0" fontAlgn="base" hangingPunct="0">
              <a:spcBef>
                <a:spcPct val="0"/>
              </a:spcBef>
              <a:spcAft>
                <a:spcPct val="0"/>
              </a:spcAft>
              <a:defRPr sz="4400">
                <a:solidFill>
                  <a:schemeClr val="tx2"/>
                </a:solidFill>
                <a:latin typeface="Arial" pitchFamily="34" charset="0"/>
              </a:defRPr>
            </a:lvl1pPr>
            <a:lvl2pPr algn="ctr" rtl="0" eaLnBrk="0" fontAlgn="base" hangingPunct="0">
              <a:spcBef>
                <a:spcPct val="0"/>
              </a:spcBef>
              <a:spcAft>
                <a:spcPct val="0"/>
              </a:spcAft>
              <a:defRPr sz="4400">
                <a:solidFill>
                  <a:schemeClr val="tx2"/>
                </a:solidFill>
                <a:latin typeface="Arial" pitchFamily="34" charset="0"/>
              </a:defRPr>
            </a:lvl2pPr>
            <a:lvl3pPr algn="ctr" rtl="0" eaLnBrk="0" fontAlgn="base" hangingPunct="0">
              <a:spcBef>
                <a:spcPct val="0"/>
              </a:spcBef>
              <a:spcAft>
                <a:spcPct val="0"/>
              </a:spcAft>
              <a:defRPr sz="4400">
                <a:solidFill>
                  <a:schemeClr val="tx2"/>
                </a:solidFill>
                <a:latin typeface="Arial" pitchFamily="34" charset="0"/>
              </a:defRPr>
            </a:lvl3pPr>
            <a:lvl4pPr algn="ctr" rtl="0" eaLnBrk="0" fontAlgn="base" hangingPunct="0">
              <a:spcBef>
                <a:spcPct val="0"/>
              </a:spcBef>
              <a:spcAft>
                <a:spcPct val="0"/>
              </a:spcAft>
              <a:defRPr sz="4400">
                <a:solidFill>
                  <a:schemeClr val="tx2"/>
                </a:solidFill>
                <a:latin typeface="Arial" pitchFamily="34" charset="0"/>
              </a:defRPr>
            </a:lvl4pPr>
            <a:lvl5pPr algn="ctr" rtl="0" eaLnBrk="0" fontAlgn="base" hangingPunct="0">
              <a:spcBef>
                <a:spcPct val="0"/>
              </a:spcBef>
              <a:spcAft>
                <a:spcPct val="0"/>
              </a:spcAft>
              <a:defRPr sz="4400">
                <a:solidFill>
                  <a:schemeClr val="tx2"/>
                </a:solidFill>
                <a:latin typeface="Arial" pitchFamily="34" charset="0"/>
              </a:defRPr>
            </a:lvl5pPr>
            <a:lvl6pPr marL="457200" algn="ctr" rtl="0" eaLnBrk="0" fontAlgn="base" hangingPunct="0">
              <a:spcBef>
                <a:spcPct val="0"/>
              </a:spcBef>
              <a:spcAft>
                <a:spcPct val="0"/>
              </a:spcAft>
              <a:defRPr sz="4400">
                <a:solidFill>
                  <a:schemeClr val="tx2"/>
                </a:solidFill>
                <a:latin typeface="Arial" pitchFamily="34" charset="0"/>
              </a:defRPr>
            </a:lvl6pPr>
            <a:lvl7pPr marL="914400" algn="ctr" rtl="0" eaLnBrk="0" fontAlgn="base" hangingPunct="0">
              <a:spcBef>
                <a:spcPct val="0"/>
              </a:spcBef>
              <a:spcAft>
                <a:spcPct val="0"/>
              </a:spcAft>
              <a:defRPr sz="4400">
                <a:solidFill>
                  <a:schemeClr val="tx2"/>
                </a:solidFill>
                <a:latin typeface="Arial" pitchFamily="34" charset="0"/>
              </a:defRPr>
            </a:lvl7pPr>
            <a:lvl8pPr marL="1371600" algn="ctr" rtl="0" eaLnBrk="0" fontAlgn="base" hangingPunct="0">
              <a:spcBef>
                <a:spcPct val="0"/>
              </a:spcBef>
              <a:spcAft>
                <a:spcPct val="0"/>
              </a:spcAft>
              <a:defRPr sz="4400">
                <a:solidFill>
                  <a:schemeClr val="tx2"/>
                </a:solidFill>
                <a:latin typeface="Arial" pitchFamily="34" charset="0"/>
              </a:defRPr>
            </a:lvl8pPr>
            <a:lvl9pPr marL="1828800" algn="ctr" rtl="0" eaLnBrk="0" fontAlgn="base" hangingPunct="0">
              <a:spcBef>
                <a:spcPct val="0"/>
              </a:spcBef>
              <a:spcAft>
                <a:spcPct val="0"/>
              </a:spcAft>
              <a:defRPr sz="4400">
                <a:solidFill>
                  <a:schemeClr val="tx2"/>
                </a:solidFill>
                <a:latin typeface="Arial" pitchFamily="34" charset="0"/>
              </a:defRPr>
            </a:lvl9pPr>
          </a:lstStyle>
          <a:p>
            <a:pPr algn="l">
              <a:defRPr/>
            </a:pPr>
            <a:r>
              <a:rPr lang="en-US" sz="2400" b="1" kern="1200" dirty="0" smtClean="0">
                <a:solidFill>
                  <a:schemeClr val="bg1"/>
                </a:solidFill>
                <a:latin typeface="+mn-lt"/>
              </a:rPr>
              <a:t>Patent Portfolio Analysis</a:t>
            </a:r>
            <a:r>
              <a:rPr lang="en-US" sz="2400" b="1" spc="-10" dirty="0" smtClean="0">
                <a:solidFill>
                  <a:schemeClr val="bg1"/>
                </a:solidFill>
                <a:latin typeface="+mn-lt"/>
              </a:rPr>
              <a:t> </a:t>
            </a:r>
            <a:r>
              <a:rPr lang="en-US" sz="2400" b="1" spc="-10" dirty="0">
                <a:solidFill>
                  <a:schemeClr val="bg1"/>
                </a:solidFill>
                <a:latin typeface="+mn-lt"/>
              </a:rPr>
              <a:t>– </a:t>
            </a:r>
            <a:r>
              <a:rPr lang="en-US" sz="2400" b="1" spc="-10" dirty="0" smtClean="0">
                <a:solidFill>
                  <a:schemeClr val="bg1"/>
                </a:solidFill>
                <a:latin typeface="+mn-lt"/>
              </a:rPr>
              <a:t>JX Nippon Oil &amp; Energy Exploration </a:t>
            </a:r>
          </a:p>
        </p:txBody>
      </p:sp>
      <p:pic>
        <p:nvPicPr>
          <p:cNvPr id="14" name="Picture 2" descr="JX Nippon Oil &amp; Gas Exploration"/>
          <p:cNvPicPr>
            <a:picLocks noChangeAspect="1" noChangeArrowheads="1"/>
          </p:cNvPicPr>
          <p:nvPr/>
        </p:nvPicPr>
        <p:blipFill rotWithShape="1">
          <a:blip r:embed="rId5" cstate="print">
            <a:extLst>
              <a:ext uri="{28A0092B-C50C-407E-A947-70E740481C1C}">
                <a14:useLocalDpi xmlns:a14="http://schemas.microsoft.com/office/drawing/2010/main" xmlns="" val="0"/>
              </a:ext>
            </a:extLst>
          </a:blip>
          <a:srcRect r="87206"/>
          <a:stretch/>
        </p:blipFill>
        <p:spPr bwMode="auto">
          <a:xfrm>
            <a:off x="8266573" y="44624"/>
            <a:ext cx="841931" cy="765642"/>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36680266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p:cNvSpPr>
            <a:spLocks noGrp="1"/>
          </p:cNvSpPr>
          <p:nvPr>
            <p:ph type="sldNum" sz="quarter" idx="12"/>
          </p:nvPr>
        </p:nvSpPr>
        <p:spPr/>
        <p:txBody>
          <a:bodyPr/>
          <a:lstStyle/>
          <a:p>
            <a:pPr>
              <a:defRPr/>
            </a:pPr>
            <a:fld id="{F464AE3C-6DE8-4057-A5E9-FE67EE97612B}" type="slidenum">
              <a:rPr lang="en-IN" smtClean="0"/>
              <a:pPr>
                <a:defRPr/>
              </a:pPr>
              <a:t>19</a:t>
            </a:fld>
            <a:endParaRPr lang="en-IN"/>
          </a:p>
        </p:txBody>
      </p:sp>
      <p:sp>
        <p:nvSpPr>
          <p:cNvPr id="8" name="Title 1"/>
          <p:cNvSpPr txBox="1">
            <a:spLocks/>
          </p:cNvSpPr>
          <p:nvPr/>
        </p:nvSpPr>
        <p:spPr>
          <a:xfrm>
            <a:off x="54421" y="188640"/>
            <a:ext cx="7901956" cy="504056"/>
          </a:xfrm>
          <a:prstGeom prst="rect">
            <a:avLst/>
          </a:prstGeom>
          <a:noFill/>
        </p:spPr>
        <p:txBody>
          <a:bodyPr/>
          <a:lstStyle>
            <a:lvl1pPr algn="ctr" rtl="0" eaLnBrk="0" fontAlgn="base" hangingPunct="0">
              <a:spcBef>
                <a:spcPct val="0"/>
              </a:spcBef>
              <a:spcAft>
                <a:spcPct val="0"/>
              </a:spcAft>
              <a:defRPr sz="4400">
                <a:solidFill>
                  <a:schemeClr val="tx2"/>
                </a:solidFill>
                <a:latin typeface="Arial" pitchFamily="34" charset="0"/>
              </a:defRPr>
            </a:lvl1pPr>
            <a:lvl2pPr algn="ctr" rtl="0" eaLnBrk="0" fontAlgn="base" hangingPunct="0">
              <a:spcBef>
                <a:spcPct val="0"/>
              </a:spcBef>
              <a:spcAft>
                <a:spcPct val="0"/>
              </a:spcAft>
              <a:defRPr sz="4400">
                <a:solidFill>
                  <a:schemeClr val="tx2"/>
                </a:solidFill>
                <a:latin typeface="Arial" pitchFamily="34" charset="0"/>
              </a:defRPr>
            </a:lvl2pPr>
            <a:lvl3pPr algn="ctr" rtl="0" eaLnBrk="0" fontAlgn="base" hangingPunct="0">
              <a:spcBef>
                <a:spcPct val="0"/>
              </a:spcBef>
              <a:spcAft>
                <a:spcPct val="0"/>
              </a:spcAft>
              <a:defRPr sz="4400">
                <a:solidFill>
                  <a:schemeClr val="tx2"/>
                </a:solidFill>
                <a:latin typeface="Arial" pitchFamily="34" charset="0"/>
              </a:defRPr>
            </a:lvl3pPr>
            <a:lvl4pPr algn="ctr" rtl="0" eaLnBrk="0" fontAlgn="base" hangingPunct="0">
              <a:spcBef>
                <a:spcPct val="0"/>
              </a:spcBef>
              <a:spcAft>
                <a:spcPct val="0"/>
              </a:spcAft>
              <a:defRPr sz="4400">
                <a:solidFill>
                  <a:schemeClr val="tx2"/>
                </a:solidFill>
                <a:latin typeface="Arial" pitchFamily="34" charset="0"/>
              </a:defRPr>
            </a:lvl4pPr>
            <a:lvl5pPr algn="ctr" rtl="0" eaLnBrk="0" fontAlgn="base" hangingPunct="0">
              <a:spcBef>
                <a:spcPct val="0"/>
              </a:spcBef>
              <a:spcAft>
                <a:spcPct val="0"/>
              </a:spcAft>
              <a:defRPr sz="4400">
                <a:solidFill>
                  <a:schemeClr val="tx2"/>
                </a:solidFill>
                <a:latin typeface="Arial" pitchFamily="34" charset="0"/>
              </a:defRPr>
            </a:lvl5pPr>
            <a:lvl6pPr marL="457200" algn="ctr" rtl="0" eaLnBrk="0" fontAlgn="base" hangingPunct="0">
              <a:spcBef>
                <a:spcPct val="0"/>
              </a:spcBef>
              <a:spcAft>
                <a:spcPct val="0"/>
              </a:spcAft>
              <a:defRPr sz="4400">
                <a:solidFill>
                  <a:schemeClr val="tx2"/>
                </a:solidFill>
                <a:latin typeface="Arial" pitchFamily="34" charset="0"/>
              </a:defRPr>
            </a:lvl6pPr>
            <a:lvl7pPr marL="914400" algn="ctr" rtl="0" eaLnBrk="0" fontAlgn="base" hangingPunct="0">
              <a:spcBef>
                <a:spcPct val="0"/>
              </a:spcBef>
              <a:spcAft>
                <a:spcPct val="0"/>
              </a:spcAft>
              <a:defRPr sz="4400">
                <a:solidFill>
                  <a:schemeClr val="tx2"/>
                </a:solidFill>
                <a:latin typeface="Arial" pitchFamily="34" charset="0"/>
              </a:defRPr>
            </a:lvl7pPr>
            <a:lvl8pPr marL="1371600" algn="ctr" rtl="0" eaLnBrk="0" fontAlgn="base" hangingPunct="0">
              <a:spcBef>
                <a:spcPct val="0"/>
              </a:spcBef>
              <a:spcAft>
                <a:spcPct val="0"/>
              </a:spcAft>
              <a:defRPr sz="4400">
                <a:solidFill>
                  <a:schemeClr val="tx2"/>
                </a:solidFill>
                <a:latin typeface="Arial" pitchFamily="34" charset="0"/>
              </a:defRPr>
            </a:lvl8pPr>
            <a:lvl9pPr marL="1828800" algn="ctr" rtl="0" eaLnBrk="0" fontAlgn="base" hangingPunct="0">
              <a:spcBef>
                <a:spcPct val="0"/>
              </a:spcBef>
              <a:spcAft>
                <a:spcPct val="0"/>
              </a:spcAft>
              <a:defRPr sz="4400">
                <a:solidFill>
                  <a:schemeClr val="tx2"/>
                </a:solidFill>
                <a:latin typeface="Arial" pitchFamily="34" charset="0"/>
              </a:defRPr>
            </a:lvl9pPr>
          </a:lstStyle>
          <a:p>
            <a:pPr>
              <a:defRPr/>
            </a:pPr>
            <a:r>
              <a:rPr lang="en-US" sz="2400" b="1" kern="1200" dirty="0" smtClean="0">
                <a:solidFill>
                  <a:schemeClr val="bg1"/>
                </a:solidFill>
                <a:latin typeface="+mn-lt"/>
              </a:rPr>
              <a:t>Patent Portfolio Analysis</a:t>
            </a:r>
            <a:r>
              <a:rPr lang="en-US" sz="2400" b="1" spc="-10" dirty="0" smtClean="0">
                <a:solidFill>
                  <a:schemeClr val="bg1"/>
                </a:solidFill>
                <a:latin typeface="+mn-lt"/>
              </a:rPr>
              <a:t> </a:t>
            </a:r>
            <a:r>
              <a:rPr lang="en-US" sz="2400" b="1" spc="-10" dirty="0">
                <a:solidFill>
                  <a:schemeClr val="bg1"/>
                </a:solidFill>
                <a:latin typeface="+mn-lt"/>
              </a:rPr>
              <a:t>– </a:t>
            </a:r>
            <a:r>
              <a:rPr lang="en-US" sz="2400" b="1" spc="-10" dirty="0" smtClean="0">
                <a:solidFill>
                  <a:schemeClr val="bg1"/>
                </a:solidFill>
                <a:latin typeface="+mn-lt"/>
              </a:rPr>
              <a:t>Osaka Gas Chemicals Co Ltd</a:t>
            </a:r>
          </a:p>
        </p:txBody>
      </p:sp>
      <p:sp>
        <p:nvSpPr>
          <p:cNvPr id="9" name="Rectangle 8"/>
          <p:cNvSpPr/>
          <p:nvPr/>
        </p:nvSpPr>
        <p:spPr>
          <a:xfrm>
            <a:off x="3691734" y="888975"/>
            <a:ext cx="1608133" cy="307777"/>
          </a:xfrm>
          <a:prstGeom prst="rect">
            <a:avLst/>
          </a:prstGeom>
        </p:spPr>
        <p:txBody>
          <a:bodyPr wrap="none">
            <a:spAutoFit/>
          </a:bodyPr>
          <a:lstStyle/>
          <a:p>
            <a:r>
              <a:rPr lang="en-IN" sz="1400" b="1" dirty="0">
                <a:solidFill>
                  <a:srgbClr val="C00000"/>
                </a:solidFill>
              </a:rPr>
              <a:t>Company Profile</a:t>
            </a:r>
          </a:p>
        </p:txBody>
      </p:sp>
      <p:pic>
        <p:nvPicPr>
          <p:cNvPr id="16" name="Picture 2"/>
          <p:cNvPicPr>
            <a:picLocks noChangeAspect="1" noChangeArrowheads="1"/>
          </p:cNvPicPr>
          <p:nvPr/>
        </p:nvPicPr>
        <p:blipFill>
          <a:blip r:embed="rId2" cstate="print"/>
          <a:srcRect/>
          <a:stretch>
            <a:fillRect/>
          </a:stretch>
        </p:blipFill>
        <p:spPr bwMode="auto">
          <a:xfrm>
            <a:off x="152400" y="6356350"/>
            <a:ext cx="1143000" cy="349250"/>
          </a:xfrm>
          <a:prstGeom prst="rect">
            <a:avLst/>
          </a:prstGeom>
          <a:noFill/>
          <a:ln w="9525">
            <a:noFill/>
            <a:miter lim="800000"/>
            <a:headEnd/>
            <a:tailEnd/>
          </a:ln>
        </p:spPr>
      </p:pic>
      <p:sp>
        <p:nvSpPr>
          <p:cNvPr id="32" name="Rounded Rectangle 31"/>
          <p:cNvSpPr/>
          <p:nvPr/>
        </p:nvSpPr>
        <p:spPr>
          <a:xfrm>
            <a:off x="152400" y="1283277"/>
            <a:ext cx="8884096" cy="1425643"/>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pic>
        <p:nvPicPr>
          <p:cNvPr id="3074" name="Picture 2" descr="OSAKA GAS CHEMICALS GROUP"/>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7956377" y="116632"/>
            <a:ext cx="1187624" cy="612565"/>
          </a:xfrm>
          <a:prstGeom prst="rect">
            <a:avLst/>
          </a:prstGeom>
          <a:noFill/>
          <a:extLst>
            <a:ext uri="{909E8E84-426E-40DD-AFC4-6F175D3DCCD1}">
              <a14:hiddenFill xmlns:a14="http://schemas.microsoft.com/office/drawing/2010/main" xmlns="">
                <a:solidFill>
                  <a:srgbClr val="FFFFFF"/>
                </a:solidFill>
              </a14:hiddenFill>
            </a:ext>
          </a:extLst>
        </p:spPr>
      </p:pic>
      <p:sp>
        <p:nvSpPr>
          <p:cNvPr id="5" name="Rectangle 4"/>
          <p:cNvSpPr/>
          <p:nvPr/>
        </p:nvSpPr>
        <p:spPr>
          <a:xfrm>
            <a:off x="152400" y="1347733"/>
            <a:ext cx="8812088" cy="1384995"/>
          </a:xfrm>
          <a:prstGeom prst="rect">
            <a:avLst/>
          </a:prstGeom>
        </p:spPr>
        <p:txBody>
          <a:bodyPr wrap="square">
            <a:spAutoFit/>
          </a:bodyPr>
          <a:lstStyle/>
          <a:p>
            <a:pPr algn="just">
              <a:lnSpc>
                <a:spcPct val="150000"/>
              </a:lnSpc>
              <a:buFont typeface="Wingdings" pitchFamily="2" charset="2"/>
              <a:buChar char="§"/>
            </a:pPr>
            <a:r>
              <a:rPr lang="en-US" sz="1400" dirty="0" smtClean="0"/>
              <a:t> Osaka </a:t>
            </a:r>
            <a:r>
              <a:rPr lang="en-US" sz="1400" dirty="0"/>
              <a:t>Gas Chemicals Co., Ltd. produces </a:t>
            </a:r>
            <a:r>
              <a:rPr lang="en-US" sz="1400" dirty="0" smtClean="0"/>
              <a:t>activated carbon with higher performance and special applications like air and water purification, food &amp; beverages, medical, etc. </a:t>
            </a:r>
          </a:p>
          <a:p>
            <a:pPr algn="just">
              <a:lnSpc>
                <a:spcPct val="150000"/>
              </a:lnSpc>
              <a:buFont typeface="Wingdings" pitchFamily="2" charset="2"/>
              <a:buChar char="§"/>
            </a:pPr>
            <a:r>
              <a:rPr lang="en-US" sz="1400" dirty="0" smtClean="0"/>
              <a:t> The </a:t>
            </a:r>
            <a:r>
              <a:rPr lang="en-US" sz="1400" dirty="0"/>
              <a:t>company </a:t>
            </a:r>
            <a:r>
              <a:rPr lang="en-US" sz="1400" dirty="0" smtClean="0"/>
              <a:t>develop, manufacture and sell materials and components to manufacture products in different fields such energy, environment and electronics. </a:t>
            </a:r>
            <a:endParaRPr lang="en-IN" sz="1400" dirty="0"/>
          </a:p>
        </p:txBody>
      </p:sp>
      <p:graphicFrame>
        <p:nvGraphicFramePr>
          <p:cNvPr id="10" name="Chart 9"/>
          <p:cNvGraphicFramePr>
            <a:graphicFrameLocks/>
          </p:cNvGraphicFramePr>
          <p:nvPr>
            <p:extLst>
              <p:ext uri="{D42A27DB-BD31-4B8C-83A1-F6EECF244321}">
                <p14:modId xmlns:p14="http://schemas.microsoft.com/office/powerpoint/2010/main" xmlns="" val="1206032895"/>
              </p:ext>
            </p:extLst>
          </p:nvPr>
        </p:nvGraphicFramePr>
        <p:xfrm>
          <a:off x="-252536" y="3140968"/>
          <a:ext cx="4427984" cy="2599184"/>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11" name="Chart 10"/>
          <p:cNvGraphicFramePr>
            <a:graphicFrameLocks/>
          </p:cNvGraphicFramePr>
          <p:nvPr>
            <p:extLst>
              <p:ext uri="{D42A27DB-BD31-4B8C-83A1-F6EECF244321}">
                <p14:modId xmlns:p14="http://schemas.microsoft.com/office/powerpoint/2010/main" xmlns="" val="2632652728"/>
              </p:ext>
            </p:extLst>
          </p:nvPr>
        </p:nvGraphicFramePr>
        <p:xfrm>
          <a:off x="2195736" y="3284984"/>
          <a:ext cx="4175956" cy="2610776"/>
        </p:xfrm>
        <a:graphic>
          <a:graphicData uri="http://schemas.openxmlformats.org/drawingml/2006/chart">
            <c:chart xmlns:c="http://schemas.openxmlformats.org/drawingml/2006/chart" xmlns:r="http://schemas.openxmlformats.org/officeDocument/2006/relationships" r:id="rId5"/>
          </a:graphicData>
        </a:graphic>
      </p:graphicFrame>
      <p:sp>
        <p:nvSpPr>
          <p:cNvPr id="13" name="TextBox 1"/>
          <p:cNvSpPr txBox="1"/>
          <p:nvPr/>
        </p:nvSpPr>
        <p:spPr>
          <a:xfrm>
            <a:off x="611560" y="3068960"/>
            <a:ext cx="2088232" cy="288032"/>
          </a:xfrm>
          <a:prstGeom prst="rect">
            <a:avLst/>
          </a:prstGeom>
        </p:spPr>
        <p:txBody>
          <a:bodyPr wrap="non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IN" sz="1400" b="1" dirty="0" smtClean="0"/>
              <a:t>Activated Carbon Type</a:t>
            </a:r>
            <a:endParaRPr lang="en-IN" sz="1400" b="1" dirty="0"/>
          </a:p>
        </p:txBody>
      </p:sp>
      <p:sp>
        <p:nvSpPr>
          <p:cNvPr id="17" name="TextBox 1"/>
          <p:cNvSpPr txBox="1"/>
          <p:nvPr/>
        </p:nvSpPr>
        <p:spPr>
          <a:xfrm>
            <a:off x="3635896" y="3140968"/>
            <a:ext cx="2592289" cy="306521"/>
          </a:xfrm>
          <a:prstGeom prst="rect">
            <a:avLst/>
          </a:prstGeom>
        </p:spPr>
        <p:txBody>
          <a:bodyPr wrap="non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IN" sz="1400" b="1" dirty="0" smtClean="0"/>
              <a:t>Raw Materials Used</a:t>
            </a:r>
            <a:endParaRPr lang="en-IN" sz="1400" b="1" dirty="0"/>
          </a:p>
        </p:txBody>
      </p:sp>
      <p:graphicFrame>
        <p:nvGraphicFramePr>
          <p:cNvPr id="20" name="Chart 19"/>
          <p:cNvGraphicFramePr>
            <a:graphicFrameLocks/>
          </p:cNvGraphicFramePr>
          <p:nvPr>
            <p:extLst>
              <p:ext uri="{D42A27DB-BD31-4B8C-83A1-F6EECF244321}">
                <p14:modId xmlns:p14="http://schemas.microsoft.com/office/powerpoint/2010/main" xmlns="" val="138176971"/>
              </p:ext>
            </p:extLst>
          </p:nvPr>
        </p:nvGraphicFramePr>
        <p:xfrm>
          <a:off x="5508104" y="3284984"/>
          <a:ext cx="3816424" cy="2304256"/>
        </p:xfrm>
        <a:graphic>
          <a:graphicData uri="http://schemas.openxmlformats.org/drawingml/2006/chart">
            <c:chart xmlns:c="http://schemas.openxmlformats.org/drawingml/2006/chart" xmlns:r="http://schemas.openxmlformats.org/officeDocument/2006/relationships" r:id="rId6"/>
          </a:graphicData>
        </a:graphic>
      </p:graphicFrame>
      <p:sp>
        <p:nvSpPr>
          <p:cNvPr id="21" name="TextBox 1"/>
          <p:cNvSpPr txBox="1"/>
          <p:nvPr/>
        </p:nvSpPr>
        <p:spPr>
          <a:xfrm>
            <a:off x="6732240" y="3140968"/>
            <a:ext cx="1872952" cy="288032"/>
          </a:xfrm>
          <a:prstGeom prst="rect">
            <a:avLst/>
          </a:prstGeom>
        </p:spPr>
        <p:txBody>
          <a:bodyPr wrap="non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IN" sz="1400" b="1" dirty="0" smtClean="0"/>
              <a:t>Application Area</a:t>
            </a:r>
            <a:endParaRPr lang="en-IN" sz="1400" b="1" dirty="0"/>
          </a:p>
        </p:txBody>
      </p:sp>
      <p:sp>
        <p:nvSpPr>
          <p:cNvPr id="18" name="Rounded Rectangle 17"/>
          <p:cNvSpPr/>
          <p:nvPr/>
        </p:nvSpPr>
        <p:spPr>
          <a:xfrm>
            <a:off x="251520" y="2996952"/>
            <a:ext cx="2592288" cy="2592288"/>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19" name="Rounded Rectangle 18"/>
          <p:cNvSpPr/>
          <p:nvPr/>
        </p:nvSpPr>
        <p:spPr>
          <a:xfrm>
            <a:off x="3275856" y="3068960"/>
            <a:ext cx="2592288" cy="2592288"/>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22" name="Rounded Rectangle 21"/>
          <p:cNvSpPr/>
          <p:nvPr/>
        </p:nvSpPr>
        <p:spPr>
          <a:xfrm>
            <a:off x="6228184" y="3140968"/>
            <a:ext cx="2592288" cy="2592288"/>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Tree>
    <p:extLst>
      <p:ext uri="{BB962C8B-B14F-4D97-AF65-F5344CB8AC3E}">
        <p14:creationId xmlns:p14="http://schemas.microsoft.com/office/powerpoint/2010/main" xmlns="" val="42902310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a:spLocks noGrp="1"/>
          </p:cNvSpPr>
          <p:nvPr>
            <p:ph type="title"/>
          </p:nvPr>
        </p:nvSpPr>
        <p:spPr/>
        <p:txBody>
          <a:bodyPr rtlCol="0">
            <a:noAutofit/>
          </a:bodyPr>
          <a:lstStyle/>
          <a:p>
            <a:pPr marL="12700" eaLnBrk="1" fontAlgn="auto" hangingPunct="1">
              <a:spcBef>
                <a:spcPts val="0"/>
              </a:spcBef>
              <a:spcAft>
                <a:spcPts val="0"/>
              </a:spcAft>
              <a:defRPr/>
            </a:pPr>
            <a:r>
              <a:rPr lang="en-US" sz="2800" b="1" spc="-30" dirty="0" smtClean="0">
                <a:solidFill>
                  <a:srgbClr val="FFFFFF"/>
                </a:solidFill>
                <a:latin typeface="+mn-lt"/>
                <a:cs typeface="Arial"/>
              </a:rPr>
              <a:t>Contents</a:t>
            </a:r>
            <a:endParaRPr sz="2800" b="1" dirty="0">
              <a:solidFill>
                <a:sysClr val="windowText" lastClr="000000"/>
              </a:solidFill>
              <a:latin typeface="+mn-lt"/>
              <a:cs typeface="Arial"/>
            </a:endParaRPr>
          </a:p>
        </p:txBody>
      </p:sp>
      <p:sp>
        <p:nvSpPr>
          <p:cNvPr id="3076" name="object 4"/>
          <p:cNvSpPr>
            <a:spLocks noGrp="1"/>
          </p:cNvSpPr>
          <p:nvPr>
            <p:ph type="body" idx="1"/>
          </p:nvPr>
        </p:nvSpPr>
        <p:spPr>
          <a:xfrm>
            <a:off x="533400" y="1143000"/>
            <a:ext cx="8359080" cy="4950296"/>
          </a:xfrm>
        </p:spPr>
        <p:txBody>
          <a:bodyPr/>
          <a:lstStyle/>
          <a:p>
            <a:pPr marL="469900" indent="-457200" eaLnBrk="1" hangingPunct="1">
              <a:lnSpc>
                <a:spcPct val="150000"/>
              </a:lnSpc>
              <a:spcBef>
                <a:spcPts val="200"/>
              </a:spcBef>
              <a:spcAft>
                <a:spcPts val="200"/>
              </a:spcAft>
              <a:buClr>
                <a:srgbClr val="353B37"/>
              </a:buClr>
              <a:buFont typeface="Wingdings" pitchFamily="2" charset="2"/>
              <a:buChar char="ü"/>
              <a:tabLst>
                <a:tab pos="468313" algn="l"/>
              </a:tabLst>
              <a:defRPr/>
            </a:pPr>
            <a:r>
              <a:rPr lang="en-US" sz="1600" dirty="0" smtClean="0">
                <a:cs typeface="Arial" pitchFamily="34" charset="0"/>
              </a:rPr>
              <a:t>Introduction to Activated Carbon</a:t>
            </a:r>
          </a:p>
          <a:p>
            <a:pPr marL="469900" indent="-457200" eaLnBrk="1" hangingPunct="1">
              <a:lnSpc>
                <a:spcPct val="150000"/>
              </a:lnSpc>
              <a:spcBef>
                <a:spcPts val="200"/>
              </a:spcBef>
              <a:spcAft>
                <a:spcPts val="200"/>
              </a:spcAft>
              <a:buClr>
                <a:srgbClr val="353B37"/>
              </a:buClr>
              <a:buFont typeface="Wingdings" pitchFamily="2" charset="2"/>
              <a:buChar char="ü"/>
              <a:tabLst>
                <a:tab pos="468313" algn="l"/>
              </a:tabLst>
              <a:defRPr/>
            </a:pPr>
            <a:r>
              <a:rPr lang="en-US" sz="1600" dirty="0" smtClean="0">
                <a:cs typeface="Arial" pitchFamily="34" charset="0"/>
              </a:rPr>
              <a:t>Growth Prospects</a:t>
            </a:r>
          </a:p>
          <a:p>
            <a:pPr marL="469900" indent="-457200" eaLnBrk="1" hangingPunct="1">
              <a:lnSpc>
                <a:spcPct val="150000"/>
              </a:lnSpc>
              <a:spcBef>
                <a:spcPts val="200"/>
              </a:spcBef>
              <a:spcAft>
                <a:spcPts val="200"/>
              </a:spcAft>
              <a:buClr>
                <a:srgbClr val="353B37"/>
              </a:buClr>
              <a:buFont typeface="Wingdings" pitchFamily="2" charset="2"/>
              <a:buChar char="ü"/>
              <a:tabLst>
                <a:tab pos="468313" algn="l"/>
              </a:tabLst>
              <a:defRPr/>
            </a:pPr>
            <a:r>
              <a:rPr lang="en-US" sz="1600" dirty="0" smtClean="0">
                <a:cs typeface="Arial" pitchFamily="34" charset="0"/>
              </a:rPr>
              <a:t>Objectives of the Landscape Study</a:t>
            </a:r>
          </a:p>
          <a:p>
            <a:pPr marL="469900" indent="-457200" eaLnBrk="1" hangingPunct="1">
              <a:lnSpc>
                <a:spcPct val="150000"/>
              </a:lnSpc>
              <a:spcBef>
                <a:spcPts val="200"/>
              </a:spcBef>
              <a:spcAft>
                <a:spcPts val="200"/>
              </a:spcAft>
              <a:buClr>
                <a:srgbClr val="353B37"/>
              </a:buClr>
              <a:buFont typeface="Wingdings" pitchFamily="2" charset="2"/>
              <a:buChar char="ü"/>
              <a:tabLst>
                <a:tab pos="468313" algn="l"/>
              </a:tabLst>
              <a:defRPr/>
            </a:pPr>
            <a:r>
              <a:rPr lang="en-US" sz="1600" dirty="0" smtClean="0">
                <a:cs typeface="Arial" pitchFamily="34" charset="0"/>
              </a:rPr>
              <a:t>Trend Analysis and Graphical Representation</a:t>
            </a:r>
          </a:p>
          <a:p>
            <a:pPr marL="469900" indent="-457200" eaLnBrk="1" hangingPunct="1">
              <a:lnSpc>
                <a:spcPct val="150000"/>
              </a:lnSpc>
              <a:spcBef>
                <a:spcPts val="200"/>
              </a:spcBef>
              <a:spcAft>
                <a:spcPts val="200"/>
              </a:spcAft>
              <a:buClr>
                <a:srgbClr val="353B37"/>
              </a:buClr>
              <a:buFont typeface="Wingdings" pitchFamily="2" charset="2"/>
              <a:buChar char="ü"/>
              <a:tabLst>
                <a:tab pos="468313" algn="l"/>
              </a:tabLst>
              <a:defRPr/>
            </a:pPr>
            <a:r>
              <a:rPr lang="en-US" sz="1600" dirty="0" smtClean="0">
                <a:cs typeface="Arial" pitchFamily="34" charset="0"/>
              </a:rPr>
              <a:t>Key Technology Trends</a:t>
            </a:r>
          </a:p>
          <a:p>
            <a:pPr marL="469900" indent="-457200" eaLnBrk="1" hangingPunct="1">
              <a:lnSpc>
                <a:spcPct val="150000"/>
              </a:lnSpc>
              <a:spcBef>
                <a:spcPts val="200"/>
              </a:spcBef>
              <a:spcAft>
                <a:spcPts val="200"/>
              </a:spcAft>
              <a:buClr>
                <a:srgbClr val="353B37"/>
              </a:buClr>
              <a:buFont typeface="Wingdings" pitchFamily="2" charset="2"/>
              <a:buChar char="ü"/>
              <a:tabLst>
                <a:tab pos="468313" algn="l"/>
              </a:tabLst>
              <a:defRPr/>
            </a:pPr>
            <a:r>
              <a:rPr lang="en-US" sz="1600" kern="1200" dirty="0" smtClean="0">
                <a:cs typeface="Arial" pitchFamily="34" charset="0"/>
              </a:rPr>
              <a:t>Patent Portfolio Analysis – Technological Dissection of Patent Portfolio and Analysis of Key Granted Patents/ Patent Applications</a:t>
            </a:r>
          </a:p>
          <a:p>
            <a:pPr marL="469900" indent="-457200" eaLnBrk="1" hangingPunct="1">
              <a:lnSpc>
                <a:spcPct val="150000"/>
              </a:lnSpc>
              <a:spcBef>
                <a:spcPts val="200"/>
              </a:spcBef>
              <a:spcAft>
                <a:spcPts val="200"/>
              </a:spcAft>
              <a:buClr>
                <a:srgbClr val="353B37"/>
              </a:buClr>
              <a:buFont typeface="Wingdings" pitchFamily="2" charset="2"/>
              <a:buChar char="ü"/>
              <a:tabLst>
                <a:tab pos="468313" algn="l"/>
              </a:tabLst>
              <a:defRPr/>
            </a:pPr>
            <a:r>
              <a:rPr lang="en-US" sz="1600" kern="1200" dirty="0" smtClean="0">
                <a:cs typeface="Arial" pitchFamily="34" charset="0"/>
              </a:rPr>
              <a:t>Analysis of Key Granted Patents/ Patent Applications Assigned to Educational Institutes and Universities </a:t>
            </a:r>
          </a:p>
          <a:p>
            <a:pPr marL="469900" indent="-457200" eaLnBrk="1" hangingPunct="1">
              <a:lnSpc>
                <a:spcPct val="150000"/>
              </a:lnSpc>
              <a:spcBef>
                <a:spcPts val="200"/>
              </a:spcBef>
              <a:spcAft>
                <a:spcPts val="200"/>
              </a:spcAft>
              <a:buClr>
                <a:srgbClr val="353B37"/>
              </a:buClr>
              <a:buFont typeface="Wingdings" pitchFamily="2" charset="2"/>
              <a:buChar char="ü"/>
              <a:tabLst>
                <a:tab pos="468313" algn="l"/>
              </a:tabLst>
              <a:defRPr/>
            </a:pPr>
            <a:r>
              <a:rPr lang="en-US" sz="1600" kern="1200" dirty="0" smtClean="0">
                <a:cs typeface="Arial" pitchFamily="34" charset="0"/>
              </a:rPr>
              <a:t>Appendix A – Sources </a:t>
            </a:r>
          </a:p>
          <a:p>
            <a:pPr marL="469900" indent="-457200" eaLnBrk="1" hangingPunct="1">
              <a:lnSpc>
                <a:spcPct val="150000"/>
              </a:lnSpc>
              <a:spcBef>
                <a:spcPts val="200"/>
              </a:spcBef>
              <a:spcAft>
                <a:spcPts val="200"/>
              </a:spcAft>
              <a:buClr>
                <a:srgbClr val="353B37"/>
              </a:buClr>
              <a:buFont typeface="Wingdings" pitchFamily="2" charset="2"/>
              <a:buChar char="ü"/>
              <a:tabLst>
                <a:tab pos="468313" algn="l"/>
              </a:tabLst>
              <a:defRPr/>
            </a:pPr>
            <a:r>
              <a:rPr lang="en-US" sz="1600" kern="1200" dirty="0" smtClean="0">
                <a:cs typeface="Arial" pitchFamily="34" charset="0"/>
              </a:rPr>
              <a:t>Appendix B – Definition of IPC Classes</a:t>
            </a:r>
          </a:p>
        </p:txBody>
      </p:sp>
      <p:sp>
        <p:nvSpPr>
          <p:cNvPr id="5" name="Rectangle 4"/>
          <p:cNvSpPr/>
          <p:nvPr/>
        </p:nvSpPr>
        <p:spPr>
          <a:xfrm>
            <a:off x="76200" y="6324600"/>
            <a:ext cx="1504950" cy="533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pic>
        <p:nvPicPr>
          <p:cNvPr id="3077" name="Picture 2"/>
          <p:cNvPicPr>
            <a:picLocks noChangeAspect="1" noChangeArrowheads="1"/>
          </p:cNvPicPr>
          <p:nvPr/>
        </p:nvPicPr>
        <p:blipFill>
          <a:blip r:embed="rId3" cstate="print"/>
          <a:srcRect/>
          <a:stretch>
            <a:fillRect/>
          </a:stretch>
        </p:blipFill>
        <p:spPr bwMode="auto">
          <a:xfrm>
            <a:off x="152400" y="6432550"/>
            <a:ext cx="1066800" cy="349250"/>
          </a:xfrm>
          <a:prstGeom prst="rect">
            <a:avLst/>
          </a:prstGeom>
          <a:noFill/>
          <a:ln w="9525">
            <a:noFill/>
            <a:miter lim="800000"/>
            <a:headEnd/>
            <a:tailEnd/>
          </a:ln>
        </p:spPr>
      </p:pic>
      <p:sp>
        <p:nvSpPr>
          <p:cNvPr id="7" name="Slide Number Placeholder 6"/>
          <p:cNvSpPr>
            <a:spLocks noGrp="1"/>
          </p:cNvSpPr>
          <p:nvPr>
            <p:ph type="sldNum" sz="quarter" idx="12"/>
          </p:nvPr>
        </p:nvSpPr>
        <p:spPr/>
        <p:txBody>
          <a:bodyPr/>
          <a:lstStyle/>
          <a:p>
            <a:pPr>
              <a:defRPr/>
            </a:pPr>
            <a:fld id="{46318E3D-C770-4D91-B40E-7E88DA3097BF}" type="slidenum">
              <a:rPr lang="en-IN" smtClean="0"/>
              <a:pPr>
                <a:defRPr/>
              </a:pPr>
              <a:t>2</a:t>
            </a:fld>
            <a:endParaRPr lang="en-IN"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4" name="TextBox 4"/>
          <p:cNvSpPr txBox="1">
            <a:spLocks noChangeArrowheads="1"/>
          </p:cNvSpPr>
          <p:nvPr/>
        </p:nvSpPr>
        <p:spPr bwMode="auto">
          <a:xfrm>
            <a:off x="7391400" y="1752600"/>
            <a:ext cx="1447800" cy="708025"/>
          </a:xfrm>
          <a:prstGeom prst="rect">
            <a:avLst/>
          </a:prstGeom>
          <a:noFill/>
          <a:ln w="9525">
            <a:noFill/>
            <a:miter lim="800000"/>
            <a:headEnd/>
            <a:tailEnd/>
          </a:ln>
        </p:spPr>
        <p:txBody>
          <a:bodyPr>
            <a:spAutoFit/>
          </a:bodyPr>
          <a:lstStyle/>
          <a:p>
            <a:pPr algn="ctr"/>
            <a:r>
              <a:rPr lang="en-US" sz="1000" dirty="0">
                <a:solidFill>
                  <a:schemeClr val="bg1"/>
                </a:solidFill>
                <a:latin typeface="Calibri (Body)"/>
              </a:rPr>
              <a:t>US8981037B2</a:t>
            </a:r>
          </a:p>
          <a:p>
            <a:pPr algn="ctr"/>
            <a:r>
              <a:rPr lang="en-US" sz="1000" dirty="0">
                <a:solidFill>
                  <a:schemeClr val="bg1"/>
                </a:solidFill>
                <a:latin typeface="Calibri (Body)"/>
              </a:rPr>
              <a:t>PEF used in preparation of a polyester resin </a:t>
            </a:r>
          </a:p>
        </p:txBody>
      </p:sp>
      <p:sp>
        <p:nvSpPr>
          <p:cNvPr id="20488" name="TextBox 9"/>
          <p:cNvSpPr txBox="1">
            <a:spLocks noChangeArrowheads="1"/>
          </p:cNvSpPr>
          <p:nvPr/>
        </p:nvSpPr>
        <p:spPr bwMode="auto">
          <a:xfrm>
            <a:off x="5867400" y="3200400"/>
            <a:ext cx="990600" cy="307975"/>
          </a:xfrm>
          <a:prstGeom prst="rect">
            <a:avLst/>
          </a:prstGeom>
          <a:noFill/>
          <a:ln w="9525">
            <a:noFill/>
            <a:miter lim="800000"/>
            <a:headEnd/>
            <a:tailEnd/>
          </a:ln>
        </p:spPr>
        <p:txBody>
          <a:bodyPr>
            <a:spAutoFit/>
          </a:bodyPr>
          <a:lstStyle/>
          <a:p>
            <a:r>
              <a:rPr lang="en-US" sz="1400" b="1">
                <a:solidFill>
                  <a:schemeClr val="bg1"/>
                </a:solidFill>
              </a:rPr>
              <a:t>CANON</a:t>
            </a:r>
          </a:p>
        </p:txBody>
      </p:sp>
      <p:sp>
        <p:nvSpPr>
          <p:cNvPr id="20489" name="TextBox 10"/>
          <p:cNvSpPr txBox="1">
            <a:spLocks noChangeArrowheads="1"/>
          </p:cNvSpPr>
          <p:nvPr/>
        </p:nvSpPr>
        <p:spPr bwMode="auto">
          <a:xfrm>
            <a:off x="4572000" y="1600200"/>
            <a:ext cx="1371600" cy="1169988"/>
          </a:xfrm>
          <a:prstGeom prst="rect">
            <a:avLst/>
          </a:prstGeom>
          <a:noFill/>
          <a:ln w="9525">
            <a:noFill/>
            <a:miter lim="800000"/>
            <a:headEnd/>
            <a:tailEnd/>
          </a:ln>
        </p:spPr>
        <p:txBody>
          <a:bodyPr>
            <a:spAutoFit/>
          </a:bodyPr>
          <a:lstStyle/>
          <a:p>
            <a:pPr algn="ctr"/>
            <a:r>
              <a:rPr lang="en-US" sz="1000">
                <a:solidFill>
                  <a:schemeClr val="bg1"/>
                </a:solidFill>
                <a:latin typeface="Calibri (Body)"/>
              </a:rPr>
              <a:t>US7741389B2</a:t>
            </a:r>
          </a:p>
          <a:p>
            <a:pPr algn="ctr"/>
            <a:r>
              <a:rPr lang="en-IN" sz="1000">
                <a:solidFill>
                  <a:schemeClr val="bg1"/>
                </a:solidFill>
                <a:latin typeface="Calibri (Body)"/>
              </a:rPr>
              <a:t>Resin composition containing  a polyalkylene furan dicarboxylate resin and a porphyrin compound</a:t>
            </a:r>
            <a:endParaRPr lang="en-US" sz="1000">
              <a:solidFill>
                <a:schemeClr val="bg1"/>
              </a:solidFill>
              <a:latin typeface="Calibri (Body)"/>
            </a:endParaRPr>
          </a:p>
        </p:txBody>
      </p:sp>
      <p:sp>
        <p:nvSpPr>
          <p:cNvPr id="20490" name="TextBox 11"/>
          <p:cNvSpPr txBox="1">
            <a:spLocks noChangeArrowheads="1"/>
          </p:cNvSpPr>
          <p:nvPr/>
        </p:nvSpPr>
        <p:spPr bwMode="auto">
          <a:xfrm>
            <a:off x="8001000" y="2895600"/>
            <a:ext cx="1143000" cy="862013"/>
          </a:xfrm>
          <a:prstGeom prst="rect">
            <a:avLst/>
          </a:prstGeom>
          <a:noFill/>
          <a:ln w="9525">
            <a:noFill/>
            <a:miter lim="800000"/>
            <a:headEnd/>
            <a:tailEnd/>
          </a:ln>
        </p:spPr>
        <p:txBody>
          <a:bodyPr>
            <a:spAutoFit/>
          </a:bodyPr>
          <a:lstStyle/>
          <a:p>
            <a:r>
              <a:rPr lang="en-IN" sz="1000" dirty="0">
                <a:solidFill>
                  <a:schemeClr val="bg1"/>
                </a:solidFill>
                <a:latin typeface="Calibri (Body)"/>
              </a:rPr>
              <a:t>US20120258299</a:t>
            </a:r>
          </a:p>
          <a:p>
            <a:r>
              <a:rPr lang="en-IN" sz="1000" dirty="0">
                <a:solidFill>
                  <a:schemeClr val="bg1"/>
                </a:solidFill>
                <a:latin typeface="Calibri (Body)"/>
              </a:rPr>
              <a:t>PEF  is used in preparation of a polyester resin </a:t>
            </a:r>
          </a:p>
          <a:p>
            <a:endParaRPr lang="en-US" sz="1000" dirty="0">
              <a:solidFill>
                <a:schemeClr val="bg1"/>
              </a:solidFill>
            </a:endParaRPr>
          </a:p>
        </p:txBody>
      </p:sp>
      <p:graphicFrame>
        <p:nvGraphicFramePr>
          <p:cNvPr id="16" name="Table 15"/>
          <p:cNvGraphicFramePr>
            <a:graphicFrameLocks noGrp="1"/>
          </p:cNvGraphicFramePr>
          <p:nvPr>
            <p:extLst>
              <p:ext uri="{D42A27DB-BD31-4B8C-83A1-F6EECF244321}">
                <p14:modId xmlns:p14="http://schemas.microsoft.com/office/powerpoint/2010/main" xmlns="" val="4054206420"/>
              </p:ext>
            </p:extLst>
          </p:nvPr>
        </p:nvGraphicFramePr>
        <p:xfrm>
          <a:off x="179512" y="1628800"/>
          <a:ext cx="8807896" cy="4032448"/>
        </p:xfrm>
        <a:graphic>
          <a:graphicData uri="http://schemas.openxmlformats.org/drawingml/2006/table">
            <a:tbl>
              <a:tblPr firstRow="1" bandRow="1">
                <a:tableStyleId>{5C22544A-7EE6-4342-B048-85BDC9FD1C3A}</a:tableStyleId>
              </a:tblPr>
              <a:tblGrid>
                <a:gridCol w="1556487"/>
                <a:gridCol w="7251409"/>
              </a:tblGrid>
              <a:tr h="380338">
                <a:tc>
                  <a:txBody>
                    <a:bodyPr/>
                    <a:lstStyle/>
                    <a:p>
                      <a:pPr algn="ctr"/>
                      <a:r>
                        <a:rPr lang="en-US" sz="1600" dirty="0" smtClean="0">
                          <a:latin typeface="Arial" pitchFamily="34" charset="0"/>
                          <a:cs typeface="Arial" pitchFamily="34" charset="0"/>
                        </a:rPr>
                        <a:t>Patent No.</a:t>
                      </a:r>
                      <a:endParaRPr lang="en-US" sz="1600" dirty="0">
                        <a:latin typeface="Arial" pitchFamily="34" charset="0"/>
                        <a:cs typeface="Arial" pitchFamily="34" charset="0"/>
                      </a:endParaRPr>
                    </a:p>
                  </a:txBody>
                  <a:tcPr anchor="ctr"/>
                </a:tc>
                <a:tc>
                  <a:txBody>
                    <a:bodyPr/>
                    <a:lstStyle/>
                    <a:p>
                      <a:pPr algn="ctr"/>
                      <a:r>
                        <a:rPr lang="en-US" sz="1600" dirty="0" smtClean="0">
                          <a:latin typeface="Arial" pitchFamily="34" charset="0"/>
                          <a:cs typeface="Arial" pitchFamily="34" charset="0"/>
                        </a:rPr>
                        <a:t>Key Features</a:t>
                      </a:r>
                      <a:endParaRPr lang="en-US" sz="1600" dirty="0">
                        <a:latin typeface="Arial" pitchFamily="34" charset="0"/>
                        <a:cs typeface="Arial" pitchFamily="34" charset="0"/>
                      </a:endParaRPr>
                    </a:p>
                  </a:txBody>
                  <a:tcPr anchor="ctr"/>
                </a:tc>
              </a:tr>
              <a:tr h="2189105">
                <a:tc>
                  <a:txBody>
                    <a:bodyPr/>
                    <a:lstStyle/>
                    <a:p>
                      <a:pPr algn="ctr" fontAlgn="t"/>
                      <a:r>
                        <a:rPr lang="en-IN" sz="1400" b="1" i="0" u="sng" strike="noStrike" dirty="0" smtClean="0">
                          <a:solidFill>
                            <a:srgbClr val="0000FF"/>
                          </a:solidFill>
                          <a:effectLst/>
                          <a:latin typeface="+mn-lt"/>
                          <a:cs typeface="Arial" pitchFamily="34" charset="0"/>
                          <a:hlinkClick r:id="rId2"/>
                        </a:rPr>
                        <a:t>US9802824B2</a:t>
                      </a:r>
                      <a:endParaRPr lang="en-IN" sz="1400" b="1" i="0" u="sng" strike="noStrike" dirty="0" smtClean="0">
                        <a:solidFill>
                          <a:srgbClr val="0000FF"/>
                        </a:solidFill>
                        <a:effectLst/>
                        <a:latin typeface="+mn-lt"/>
                        <a:cs typeface="Arial" pitchFamily="34" charset="0"/>
                      </a:endParaRPr>
                    </a:p>
                  </a:txBody>
                  <a:tcPr marL="9525" marR="9525" marT="9525" marB="0" anchor="ctr"/>
                </a:tc>
                <a:tc>
                  <a:txBody>
                    <a:bodyPr/>
                    <a:lstStyle/>
                    <a:p>
                      <a:pPr marL="0" marR="0" indent="0" algn="just" defTabSz="914400" eaLnBrk="1" fontAlgn="b" latinLnBrk="0" hangingPunct="1">
                        <a:lnSpc>
                          <a:spcPct val="150000"/>
                        </a:lnSpc>
                        <a:spcBef>
                          <a:spcPts val="0"/>
                        </a:spcBef>
                        <a:spcAft>
                          <a:spcPts val="0"/>
                        </a:spcAft>
                        <a:buClrTx/>
                        <a:buSzTx/>
                        <a:buFontTx/>
                        <a:buNone/>
                        <a:tabLst/>
                        <a:defRPr/>
                      </a:pPr>
                      <a:r>
                        <a:rPr lang="en-US" sz="1400" b="0" i="0" dirty="0" smtClean="0">
                          <a:solidFill>
                            <a:schemeClr val="dk1"/>
                          </a:solidFill>
                          <a:effectLst/>
                          <a:latin typeface="+mn-lt"/>
                          <a:ea typeface="+mn-ea"/>
                          <a:cs typeface="+mn-cs"/>
                        </a:rPr>
                        <a:t>The patent document provide a </a:t>
                      </a:r>
                      <a:r>
                        <a:rPr lang="en-US" sz="1400" b="0" i="0" u="sng" dirty="0" smtClean="0">
                          <a:solidFill>
                            <a:schemeClr val="dk1"/>
                          </a:solidFill>
                          <a:effectLst/>
                          <a:latin typeface="+mn-lt"/>
                          <a:ea typeface="+mn-ea"/>
                          <a:cs typeface="+mn-cs"/>
                        </a:rPr>
                        <a:t>granular </a:t>
                      </a:r>
                      <a:r>
                        <a:rPr lang="en-US" sz="1400" b="0" i="0" u="sng" strike="noStrike" dirty="0" smtClean="0">
                          <a:solidFill>
                            <a:schemeClr val="dk1"/>
                          </a:solidFill>
                          <a:effectLst/>
                          <a:latin typeface="+mn-lt"/>
                          <a:ea typeface="+mn-ea"/>
                          <a:cs typeface="+mn-cs"/>
                        </a:rPr>
                        <a:t>activated</a:t>
                      </a:r>
                      <a:r>
                        <a:rPr lang="en-US" sz="1400" b="0" i="0" u="sng" dirty="0" smtClean="0">
                          <a:solidFill>
                            <a:schemeClr val="dk1"/>
                          </a:solidFill>
                          <a:effectLst/>
                          <a:latin typeface="+mn-lt"/>
                          <a:ea typeface="+mn-ea"/>
                          <a:cs typeface="+mn-cs"/>
                        </a:rPr>
                        <a:t> </a:t>
                      </a:r>
                      <a:r>
                        <a:rPr lang="en-US" sz="1400" b="0" i="0" u="sng" strike="noStrike" dirty="0" smtClean="0">
                          <a:solidFill>
                            <a:schemeClr val="dk1"/>
                          </a:solidFill>
                          <a:effectLst/>
                          <a:latin typeface="+mn-lt"/>
                          <a:ea typeface="+mn-ea"/>
                          <a:cs typeface="+mn-cs"/>
                        </a:rPr>
                        <a:t>carbon</a:t>
                      </a:r>
                      <a:r>
                        <a:rPr lang="en-US" sz="1400" b="0" i="0" u="sng" dirty="0" smtClean="0">
                          <a:solidFill>
                            <a:schemeClr val="dk1"/>
                          </a:solidFill>
                          <a:effectLst/>
                          <a:latin typeface="+mn-lt"/>
                          <a:ea typeface="+mn-ea"/>
                          <a:cs typeface="+mn-cs"/>
                        </a:rPr>
                        <a:t> and it’s</a:t>
                      </a:r>
                      <a:r>
                        <a:rPr lang="en-US" sz="1400" b="0" i="0" u="sng" baseline="0" dirty="0" smtClean="0">
                          <a:solidFill>
                            <a:schemeClr val="dk1"/>
                          </a:solidFill>
                          <a:effectLst/>
                          <a:latin typeface="+mn-lt"/>
                          <a:ea typeface="+mn-ea"/>
                          <a:cs typeface="+mn-cs"/>
                        </a:rPr>
                        <a:t> manufacturing method from coconut shell raw material</a:t>
                      </a:r>
                      <a:r>
                        <a:rPr lang="en-US" sz="1400" b="0" i="0" baseline="0" dirty="0" smtClean="0">
                          <a:solidFill>
                            <a:schemeClr val="dk1"/>
                          </a:solidFill>
                          <a:effectLst/>
                          <a:latin typeface="+mn-lt"/>
                          <a:ea typeface="+mn-ea"/>
                          <a:cs typeface="+mn-cs"/>
                        </a:rPr>
                        <a:t>. </a:t>
                      </a:r>
                      <a:r>
                        <a:rPr lang="en-US" sz="1400" b="0" i="0" dirty="0" smtClean="0">
                          <a:solidFill>
                            <a:schemeClr val="dk1"/>
                          </a:solidFill>
                          <a:effectLst/>
                          <a:latin typeface="+mn-lt"/>
                          <a:ea typeface="+mn-ea"/>
                          <a:cs typeface="+mn-cs"/>
                        </a:rPr>
                        <a:t>The granular </a:t>
                      </a:r>
                      <a:r>
                        <a:rPr lang="en-US" sz="1400" b="0" i="0" u="none" strike="noStrike" dirty="0" smtClean="0">
                          <a:solidFill>
                            <a:schemeClr val="dk1"/>
                          </a:solidFill>
                          <a:effectLst/>
                          <a:latin typeface="+mn-lt"/>
                          <a:ea typeface="+mn-ea"/>
                          <a:cs typeface="+mn-cs"/>
                        </a:rPr>
                        <a:t>activated</a:t>
                      </a:r>
                      <a:r>
                        <a:rPr lang="en-US" sz="1400" b="0" i="0" dirty="0" smtClean="0">
                          <a:solidFill>
                            <a:schemeClr val="dk1"/>
                          </a:solidFill>
                          <a:effectLst/>
                          <a:latin typeface="+mn-lt"/>
                          <a:ea typeface="+mn-ea"/>
                          <a:cs typeface="+mn-cs"/>
                        </a:rPr>
                        <a:t> </a:t>
                      </a:r>
                      <a:r>
                        <a:rPr lang="en-US" sz="1400" b="0" i="0" u="none" strike="noStrike" dirty="0" smtClean="0">
                          <a:solidFill>
                            <a:schemeClr val="dk1"/>
                          </a:solidFill>
                          <a:effectLst/>
                          <a:latin typeface="+mn-lt"/>
                          <a:ea typeface="+mn-ea"/>
                          <a:cs typeface="+mn-cs"/>
                        </a:rPr>
                        <a:t>carbon</a:t>
                      </a:r>
                      <a:r>
                        <a:rPr lang="en-US" sz="1400" b="0" i="0" dirty="0" smtClean="0">
                          <a:solidFill>
                            <a:schemeClr val="dk1"/>
                          </a:solidFill>
                          <a:effectLst/>
                          <a:latin typeface="+mn-lt"/>
                          <a:ea typeface="+mn-ea"/>
                          <a:cs typeface="+mn-cs"/>
                        </a:rPr>
                        <a:t> is obtained by carbonizing the raw material an</a:t>
                      </a:r>
                      <a:r>
                        <a:rPr lang="en-US" sz="1400" b="0" i="0" baseline="0" dirty="0" smtClean="0">
                          <a:solidFill>
                            <a:schemeClr val="dk1"/>
                          </a:solidFill>
                          <a:effectLst/>
                          <a:latin typeface="+mn-lt"/>
                          <a:ea typeface="+mn-ea"/>
                          <a:cs typeface="+mn-cs"/>
                        </a:rPr>
                        <a:t>d then pulverized. T</a:t>
                      </a:r>
                      <a:r>
                        <a:rPr lang="en-US" sz="1400" b="0" i="0" dirty="0" smtClean="0">
                          <a:solidFill>
                            <a:schemeClr val="dk1"/>
                          </a:solidFill>
                          <a:effectLst/>
                          <a:latin typeface="+mn-lt"/>
                          <a:ea typeface="+mn-ea"/>
                          <a:cs typeface="+mn-cs"/>
                        </a:rPr>
                        <a:t>he pulverized product is then mixed with a calcium component and  molded. The molded</a:t>
                      </a:r>
                      <a:r>
                        <a:rPr lang="en-US" sz="1400" b="0" i="0" baseline="0" dirty="0" smtClean="0">
                          <a:solidFill>
                            <a:schemeClr val="dk1"/>
                          </a:solidFill>
                          <a:effectLst/>
                          <a:latin typeface="+mn-lt"/>
                          <a:ea typeface="+mn-ea"/>
                          <a:cs typeface="+mn-cs"/>
                        </a:rPr>
                        <a:t> product is activated under stream and </a:t>
                      </a:r>
                      <a:r>
                        <a:rPr lang="en-US" sz="1400" b="0" i="0" dirty="0" smtClean="0">
                          <a:solidFill>
                            <a:schemeClr val="dk1"/>
                          </a:solidFill>
                          <a:effectLst/>
                          <a:latin typeface="+mn-lt"/>
                          <a:ea typeface="+mn-ea"/>
                          <a:cs typeface="+mn-cs"/>
                        </a:rPr>
                        <a:t>temperature range of about 800 to 1,000° C</a:t>
                      </a:r>
                      <a:r>
                        <a:rPr lang="en-US" sz="1400" b="0" i="0" baseline="0" dirty="0" smtClean="0">
                          <a:solidFill>
                            <a:schemeClr val="dk1"/>
                          </a:solidFill>
                          <a:effectLst/>
                          <a:latin typeface="+mn-lt"/>
                          <a:ea typeface="+mn-ea"/>
                          <a:cs typeface="+mn-cs"/>
                        </a:rPr>
                        <a:t> follo</a:t>
                      </a:r>
                      <a:r>
                        <a:rPr lang="en-US" sz="1400" b="0" i="0" dirty="0" smtClean="0">
                          <a:solidFill>
                            <a:schemeClr val="dk1"/>
                          </a:solidFill>
                          <a:effectLst/>
                          <a:latin typeface="+mn-lt"/>
                          <a:ea typeface="+mn-ea"/>
                          <a:cs typeface="+mn-cs"/>
                        </a:rPr>
                        <a:t>wed by washing.  The activated carbon can</a:t>
                      </a:r>
                      <a:r>
                        <a:rPr lang="en-US" sz="1400" b="0" i="0" baseline="0" dirty="0" smtClean="0">
                          <a:solidFill>
                            <a:schemeClr val="dk1"/>
                          </a:solidFill>
                          <a:effectLst/>
                          <a:latin typeface="+mn-lt"/>
                          <a:ea typeface="+mn-ea"/>
                          <a:cs typeface="+mn-cs"/>
                        </a:rPr>
                        <a:t> be used for purification of catalyst supports.</a:t>
                      </a:r>
                      <a:endParaRPr lang="en-US" sz="1400" b="0" i="0" u="none" strike="noStrike" dirty="0" smtClean="0">
                        <a:solidFill>
                          <a:srgbClr val="000000"/>
                        </a:solidFill>
                        <a:latin typeface="+mn-lt"/>
                        <a:cs typeface="Arial" pitchFamily="34" charset="0"/>
                      </a:endParaRPr>
                    </a:p>
                  </a:txBody>
                  <a:tcPr marL="9525" marR="9525" marT="9525" marB="0" anchor="ctr"/>
                </a:tc>
              </a:tr>
              <a:tr h="1463005">
                <a:tc>
                  <a:txBody>
                    <a:bodyPr/>
                    <a:lstStyle/>
                    <a:p>
                      <a:pPr algn="ctr" fontAlgn="t"/>
                      <a:r>
                        <a:rPr lang="en-IN" sz="1400" b="1" i="0" u="sng" strike="noStrike" dirty="0" smtClean="0">
                          <a:solidFill>
                            <a:srgbClr val="0000FF"/>
                          </a:solidFill>
                          <a:effectLst/>
                          <a:latin typeface="+mn-lt"/>
                          <a:cs typeface="Arial" pitchFamily="34" charset="0"/>
                          <a:hlinkClick r:id="rId3"/>
                        </a:rPr>
                        <a:t>WO2018116859A1</a:t>
                      </a:r>
                      <a:endParaRPr lang="en-IN" sz="1400" b="1" i="0" u="sng" strike="noStrike" dirty="0" smtClean="0">
                        <a:solidFill>
                          <a:srgbClr val="0000FF"/>
                        </a:solidFill>
                        <a:effectLst/>
                        <a:latin typeface="+mn-lt"/>
                        <a:cs typeface="Arial" pitchFamily="34" charset="0"/>
                      </a:endParaRPr>
                    </a:p>
                  </a:txBody>
                  <a:tcPr marL="9525" marR="9525" marT="9525" marB="0" anchor="ctr"/>
                </a:tc>
                <a:tc>
                  <a:txBody>
                    <a:bodyPr/>
                    <a:lstStyle/>
                    <a:p>
                      <a:pPr algn="just">
                        <a:lnSpc>
                          <a:spcPct val="150000"/>
                        </a:lnSpc>
                      </a:pPr>
                      <a:r>
                        <a:rPr lang="en-US" sz="1400" b="0" i="0" dirty="0" smtClean="0">
                          <a:solidFill>
                            <a:schemeClr val="dk1"/>
                          </a:solidFill>
                          <a:effectLst/>
                          <a:latin typeface="+mn-lt"/>
                          <a:ea typeface="+mn-ea"/>
                          <a:cs typeface="+mn-cs"/>
                        </a:rPr>
                        <a:t>The patent application</a:t>
                      </a:r>
                      <a:r>
                        <a:rPr lang="en-US" sz="1400" b="0" i="0" baseline="0" dirty="0" smtClean="0">
                          <a:solidFill>
                            <a:schemeClr val="dk1"/>
                          </a:solidFill>
                          <a:effectLst/>
                          <a:latin typeface="+mn-lt"/>
                          <a:ea typeface="+mn-ea"/>
                          <a:cs typeface="+mn-cs"/>
                        </a:rPr>
                        <a:t> rel</a:t>
                      </a:r>
                      <a:r>
                        <a:rPr lang="en-US" sz="1400" b="0" i="0" dirty="0" smtClean="0">
                          <a:solidFill>
                            <a:schemeClr val="dk1"/>
                          </a:solidFill>
                          <a:effectLst/>
                          <a:latin typeface="+mn-lt"/>
                          <a:ea typeface="+mn-ea"/>
                          <a:cs typeface="+mn-cs"/>
                        </a:rPr>
                        <a:t>ates to </a:t>
                      </a:r>
                      <a:r>
                        <a:rPr lang="en-US" sz="1400" b="0" i="0" u="sng" dirty="0" smtClean="0">
                          <a:solidFill>
                            <a:schemeClr val="dk1"/>
                          </a:solidFill>
                          <a:effectLst/>
                          <a:latin typeface="+mn-lt"/>
                          <a:ea typeface="+mn-ea"/>
                          <a:cs typeface="+mn-cs"/>
                        </a:rPr>
                        <a:t>manufacturing of </a:t>
                      </a:r>
                      <a:r>
                        <a:rPr lang="en-US" sz="1400" b="0" i="0" u="sng" strike="noStrike" dirty="0" smtClean="0">
                          <a:solidFill>
                            <a:schemeClr val="dk1"/>
                          </a:solidFill>
                          <a:effectLst/>
                          <a:latin typeface="+mn-lt"/>
                          <a:ea typeface="+mn-ea"/>
                          <a:cs typeface="+mn-cs"/>
                        </a:rPr>
                        <a:t>activated</a:t>
                      </a:r>
                      <a:r>
                        <a:rPr lang="en-US" sz="1400" b="0" i="0" u="sng" dirty="0" smtClean="0">
                          <a:solidFill>
                            <a:schemeClr val="dk1"/>
                          </a:solidFill>
                          <a:effectLst/>
                          <a:latin typeface="+mn-lt"/>
                          <a:ea typeface="+mn-ea"/>
                          <a:cs typeface="+mn-cs"/>
                        </a:rPr>
                        <a:t> </a:t>
                      </a:r>
                      <a:r>
                        <a:rPr lang="en-US" sz="1400" b="0" i="0" u="sng" strike="noStrike" dirty="0" smtClean="0">
                          <a:solidFill>
                            <a:schemeClr val="dk1"/>
                          </a:solidFill>
                          <a:effectLst/>
                          <a:latin typeface="+mn-lt"/>
                          <a:ea typeface="+mn-ea"/>
                          <a:cs typeface="+mn-cs"/>
                        </a:rPr>
                        <a:t>carbon</a:t>
                      </a:r>
                      <a:r>
                        <a:rPr lang="en-US" sz="1400" b="0" i="0" u="sng" dirty="0" smtClean="0">
                          <a:solidFill>
                            <a:schemeClr val="dk1"/>
                          </a:solidFill>
                          <a:effectLst/>
                          <a:latin typeface="+mn-lt"/>
                          <a:ea typeface="+mn-ea"/>
                          <a:cs typeface="+mn-cs"/>
                        </a:rPr>
                        <a:t> with excellent filtration capability of trihalomethanes</a:t>
                      </a:r>
                      <a:r>
                        <a:rPr lang="en-US" sz="1400" b="0" i="0" u="sng" baseline="0" dirty="0" smtClean="0">
                          <a:solidFill>
                            <a:schemeClr val="dk1"/>
                          </a:solidFill>
                          <a:effectLst/>
                          <a:latin typeface="+mn-lt"/>
                          <a:ea typeface="+mn-ea"/>
                          <a:cs typeface="+mn-cs"/>
                        </a:rPr>
                        <a:t> from tap water even at h</a:t>
                      </a:r>
                      <a:r>
                        <a:rPr lang="en-US" sz="1400" b="0" i="0" u="sng" dirty="0" smtClean="0">
                          <a:solidFill>
                            <a:schemeClr val="dk1"/>
                          </a:solidFill>
                          <a:effectLst/>
                          <a:latin typeface="+mn-lt"/>
                          <a:ea typeface="+mn-ea"/>
                          <a:cs typeface="+mn-cs"/>
                        </a:rPr>
                        <a:t>igh altitudes</a:t>
                      </a:r>
                      <a:r>
                        <a:rPr lang="en-US" sz="1400" b="0" i="0" dirty="0" smtClean="0">
                          <a:solidFill>
                            <a:schemeClr val="dk1"/>
                          </a:solidFill>
                          <a:effectLst/>
                          <a:latin typeface="+mn-lt"/>
                          <a:ea typeface="+mn-ea"/>
                          <a:cs typeface="+mn-cs"/>
                        </a:rPr>
                        <a:t>.</a:t>
                      </a:r>
                      <a:r>
                        <a:rPr lang="en-US" sz="1400" b="0" i="0" baseline="0" dirty="0" smtClean="0">
                          <a:solidFill>
                            <a:schemeClr val="dk1"/>
                          </a:solidFill>
                          <a:effectLst/>
                          <a:latin typeface="+mn-lt"/>
                          <a:ea typeface="+mn-ea"/>
                          <a:cs typeface="+mn-cs"/>
                        </a:rPr>
                        <a:t> The  method of manufacturing comprises activating the raw material </a:t>
                      </a:r>
                      <a:r>
                        <a:rPr lang="en-US" sz="1400" b="0" i="0" dirty="0" smtClean="0">
                          <a:solidFill>
                            <a:schemeClr val="dk1"/>
                          </a:solidFill>
                          <a:effectLst/>
                          <a:latin typeface="+mn-lt"/>
                          <a:ea typeface="+mn-ea"/>
                          <a:cs typeface="+mn-cs"/>
                        </a:rPr>
                        <a:t>at a temperature of 900 ~ 1000 ° C</a:t>
                      </a:r>
                      <a:r>
                        <a:rPr lang="en-US" sz="1400" b="0" i="0" baseline="0" dirty="0" smtClean="0">
                          <a:solidFill>
                            <a:schemeClr val="dk1"/>
                          </a:solidFill>
                          <a:effectLst/>
                          <a:latin typeface="+mn-lt"/>
                          <a:ea typeface="+mn-ea"/>
                          <a:cs typeface="+mn-cs"/>
                        </a:rPr>
                        <a:t> under CO2 atmosphere. </a:t>
                      </a:r>
                      <a:r>
                        <a:rPr lang="en-US" sz="1400" b="0" i="0" u="sng" baseline="0" dirty="0" smtClean="0">
                          <a:solidFill>
                            <a:schemeClr val="dk1"/>
                          </a:solidFill>
                          <a:effectLst/>
                          <a:latin typeface="+mn-lt"/>
                          <a:ea typeface="+mn-ea"/>
                          <a:cs typeface="+mn-cs"/>
                        </a:rPr>
                        <a:t>The preferred raw material used in the invention is coal pitch</a:t>
                      </a:r>
                      <a:r>
                        <a:rPr lang="en-US" sz="1400" b="0" i="0" baseline="0" dirty="0" smtClean="0">
                          <a:solidFill>
                            <a:schemeClr val="dk1"/>
                          </a:solidFill>
                          <a:effectLst/>
                          <a:latin typeface="+mn-lt"/>
                          <a:ea typeface="+mn-ea"/>
                          <a:cs typeface="+mn-cs"/>
                        </a:rPr>
                        <a:t>. </a:t>
                      </a:r>
                      <a:endParaRPr lang="en-US" sz="1400" b="0" i="0" u="none" strike="noStrike" dirty="0" smtClean="0">
                        <a:solidFill>
                          <a:srgbClr val="000000"/>
                        </a:solidFill>
                        <a:latin typeface="+mn-lt"/>
                        <a:cs typeface="Arial" pitchFamily="34" charset="0"/>
                      </a:endParaRPr>
                    </a:p>
                  </a:txBody>
                  <a:tcPr marL="9525" marR="9525" marT="9525" marB="0" anchor="ctr"/>
                </a:tc>
              </a:tr>
            </a:tbl>
          </a:graphicData>
        </a:graphic>
      </p:graphicFrame>
      <p:sp>
        <p:nvSpPr>
          <p:cNvPr id="17" name="Rectangle 16"/>
          <p:cNvSpPr/>
          <p:nvPr/>
        </p:nvSpPr>
        <p:spPr>
          <a:xfrm>
            <a:off x="228600" y="1002214"/>
            <a:ext cx="3119264" cy="338554"/>
          </a:xfrm>
          <a:prstGeom prst="rect">
            <a:avLst/>
          </a:prstGeom>
        </p:spPr>
        <p:txBody>
          <a:bodyPr wrap="square">
            <a:spAutoFit/>
          </a:bodyPr>
          <a:lstStyle/>
          <a:p>
            <a:pPr algn="just"/>
            <a:r>
              <a:rPr lang="en-IN" sz="1600" b="1" dirty="0" smtClean="0">
                <a:latin typeface="Calibri (Body)"/>
              </a:rPr>
              <a:t>Key Patents/Publications </a:t>
            </a:r>
          </a:p>
        </p:txBody>
      </p:sp>
      <p:sp>
        <p:nvSpPr>
          <p:cNvPr id="24" name="Slide Number Placeholder 23"/>
          <p:cNvSpPr>
            <a:spLocks noGrp="1"/>
          </p:cNvSpPr>
          <p:nvPr>
            <p:ph type="sldNum" sz="quarter" idx="12"/>
          </p:nvPr>
        </p:nvSpPr>
        <p:spPr/>
        <p:txBody>
          <a:bodyPr/>
          <a:lstStyle/>
          <a:p>
            <a:pPr>
              <a:defRPr/>
            </a:pPr>
            <a:fld id="{46318E3D-C770-4D91-B40E-7E88DA3097BF}" type="slidenum">
              <a:rPr lang="en-IN" smtClean="0"/>
              <a:pPr>
                <a:defRPr/>
              </a:pPr>
              <a:t>20</a:t>
            </a:fld>
            <a:endParaRPr lang="en-IN" dirty="0"/>
          </a:p>
        </p:txBody>
      </p:sp>
      <p:pic>
        <p:nvPicPr>
          <p:cNvPr id="20492" name="Picture 2"/>
          <p:cNvPicPr>
            <a:picLocks noChangeAspect="1" noChangeArrowheads="1"/>
          </p:cNvPicPr>
          <p:nvPr/>
        </p:nvPicPr>
        <p:blipFill>
          <a:blip r:embed="rId4" cstate="print"/>
          <a:srcRect/>
          <a:stretch>
            <a:fillRect/>
          </a:stretch>
        </p:blipFill>
        <p:spPr bwMode="auto">
          <a:xfrm>
            <a:off x="152400" y="6309320"/>
            <a:ext cx="1143000" cy="440730"/>
          </a:xfrm>
          <a:prstGeom prst="rect">
            <a:avLst/>
          </a:prstGeom>
          <a:noFill/>
          <a:ln w="9525">
            <a:noFill/>
            <a:miter lim="800000"/>
            <a:headEnd/>
            <a:tailEnd/>
          </a:ln>
        </p:spPr>
      </p:pic>
      <p:sp>
        <p:nvSpPr>
          <p:cNvPr id="12" name="Title 1"/>
          <p:cNvSpPr txBox="1">
            <a:spLocks/>
          </p:cNvSpPr>
          <p:nvPr/>
        </p:nvSpPr>
        <p:spPr>
          <a:xfrm>
            <a:off x="54421" y="188640"/>
            <a:ext cx="7901956" cy="504056"/>
          </a:xfrm>
          <a:prstGeom prst="rect">
            <a:avLst/>
          </a:prstGeom>
          <a:noFill/>
        </p:spPr>
        <p:txBody>
          <a:bodyPr/>
          <a:lstStyle>
            <a:lvl1pPr algn="ctr" rtl="0" eaLnBrk="0" fontAlgn="base" hangingPunct="0">
              <a:spcBef>
                <a:spcPct val="0"/>
              </a:spcBef>
              <a:spcAft>
                <a:spcPct val="0"/>
              </a:spcAft>
              <a:defRPr sz="4400">
                <a:solidFill>
                  <a:schemeClr val="tx2"/>
                </a:solidFill>
                <a:latin typeface="Arial" pitchFamily="34" charset="0"/>
              </a:defRPr>
            </a:lvl1pPr>
            <a:lvl2pPr algn="ctr" rtl="0" eaLnBrk="0" fontAlgn="base" hangingPunct="0">
              <a:spcBef>
                <a:spcPct val="0"/>
              </a:spcBef>
              <a:spcAft>
                <a:spcPct val="0"/>
              </a:spcAft>
              <a:defRPr sz="4400">
                <a:solidFill>
                  <a:schemeClr val="tx2"/>
                </a:solidFill>
                <a:latin typeface="Arial" pitchFamily="34" charset="0"/>
              </a:defRPr>
            </a:lvl2pPr>
            <a:lvl3pPr algn="ctr" rtl="0" eaLnBrk="0" fontAlgn="base" hangingPunct="0">
              <a:spcBef>
                <a:spcPct val="0"/>
              </a:spcBef>
              <a:spcAft>
                <a:spcPct val="0"/>
              </a:spcAft>
              <a:defRPr sz="4400">
                <a:solidFill>
                  <a:schemeClr val="tx2"/>
                </a:solidFill>
                <a:latin typeface="Arial" pitchFamily="34" charset="0"/>
              </a:defRPr>
            </a:lvl3pPr>
            <a:lvl4pPr algn="ctr" rtl="0" eaLnBrk="0" fontAlgn="base" hangingPunct="0">
              <a:spcBef>
                <a:spcPct val="0"/>
              </a:spcBef>
              <a:spcAft>
                <a:spcPct val="0"/>
              </a:spcAft>
              <a:defRPr sz="4400">
                <a:solidFill>
                  <a:schemeClr val="tx2"/>
                </a:solidFill>
                <a:latin typeface="Arial" pitchFamily="34" charset="0"/>
              </a:defRPr>
            </a:lvl4pPr>
            <a:lvl5pPr algn="ctr" rtl="0" eaLnBrk="0" fontAlgn="base" hangingPunct="0">
              <a:spcBef>
                <a:spcPct val="0"/>
              </a:spcBef>
              <a:spcAft>
                <a:spcPct val="0"/>
              </a:spcAft>
              <a:defRPr sz="4400">
                <a:solidFill>
                  <a:schemeClr val="tx2"/>
                </a:solidFill>
                <a:latin typeface="Arial" pitchFamily="34" charset="0"/>
              </a:defRPr>
            </a:lvl5pPr>
            <a:lvl6pPr marL="457200" algn="ctr" rtl="0" eaLnBrk="0" fontAlgn="base" hangingPunct="0">
              <a:spcBef>
                <a:spcPct val="0"/>
              </a:spcBef>
              <a:spcAft>
                <a:spcPct val="0"/>
              </a:spcAft>
              <a:defRPr sz="4400">
                <a:solidFill>
                  <a:schemeClr val="tx2"/>
                </a:solidFill>
                <a:latin typeface="Arial" pitchFamily="34" charset="0"/>
              </a:defRPr>
            </a:lvl6pPr>
            <a:lvl7pPr marL="914400" algn="ctr" rtl="0" eaLnBrk="0" fontAlgn="base" hangingPunct="0">
              <a:spcBef>
                <a:spcPct val="0"/>
              </a:spcBef>
              <a:spcAft>
                <a:spcPct val="0"/>
              </a:spcAft>
              <a:defRPr sz="4400">
                <a:solidFill>
                  <a:schemeClr val="tx2"/>
                </a:solidFill>
                <a:latin typeface="Arial" pitchFamily="34" charset="0"/>
              </a:defRPr>
            </a:lvl7pPr>
            <a:lvl8pPr marL="1371600" algn="ctr" rtl="0" eaLnBrk="0" fontAlgn="base" hangingPunct="0">
              <a:spcBef>
                <a:spcPct val="0"/>
              </a:spcBef>
              <a:spcAft>
                <a:spcPct val="0"/>
              </a:spcAft>
              <a:defRPr sz="4400">
                <a:solidFill>
                  <a:schemeClr val="tx2"/>
                </a:solidFill>
                <a:latin typeface="Arial" pitchFamily="34" charset="0"/>
              </a:defRPr>
            </a:lvl8pPr>
            <a:lvl9pPr marL="1828800" algn="ctr" rtl="0" eaLnBrk="0" fontAlgn="base" hangingPunct="0">
              <a:spcBef>
                <a:spcPct val="0"/>
              </a:spcBef>
              <a:spcAft>
                <a:spcPct val="0"/>
              </a:spcAft>
              <a:defRPr sz="4400">
                <a:solidFill>
                  <a:schemeClr val="tx2"/>
                </a:solidFill>
                <a:latin typeface="Arial" pitchFamily="34" charset="0"/>
              </a:defRPr>
            </a:lvl9pPr>
          </a:lstStyle>
          <a:p>
            <a:pPr>
              <a:defRPr/>
            </a:pPr>
            <a:r>
              <a:rPr lang="en-US" sz="2400" b="1" kern="1200" dirty="0" smtClean="0">
                <a:solidFill>
                  <a:schemeClr val="bg1"/>
                </a:solidFill>
                <a:latin typeface="+mn-lt"/>
              </a:rPr>
              <a:t>Patent Portfolio Analysis</a:t>
            </a:r>
            <a:r>
              <a:rPr lang="en-US" sz="2400" b="1" spc="-10" dirty="0" smtClean="0">
                <a:solidFill>
                  <a:schemeClr val="bg1"/>
                </a:solidFill>
                <a:latin typeface="+mn-lt"/>
              </a:rPr>
              <a:t> </a:t>
            </a:r>
            <a:r>
              <a:rPr lang="en-US" sz="2400" b="1" spc="-10" dirty="0">
                <a:solidFill>
                  <a:schemeClr val="bg1"/>
                </a:solidFill>
                <a:latin typeface="+mn-lt"/>
              </a:rPr>
              <a:t>– </a:t>
            </a:r>
            <a:r>
              <a:rPr lang="en-US" sz="2400" b="1" spc="-10" dirty="0" smtClean="0">
                <a:solidFill>
                  <a:schemeClr val="bg1"/>
                </a:solidFill>
                <a:latin typeface="+mn-lt"/>
              </a:rPr>
              <a:t>Osaka Gas Chemicals Co Ltd</a:t>
            </a:r>
          </a:p>
        </p:txBody>
      </p:sp>
      <p:pic>
        <p:nvPicPr>
          <p:cNvPr id="14" name="Picture 2" descr="OSAKA GAS CHEMICALS GROUP"/>
          <p:cNvPicPr>
            <a:picLocks noChangeAspect="1" noChangeArrowheads="1"/>
          </p:cNvPicPr>
          <p:nvPr/>
        </p:nvPicPr>
        <p:blipFill>
          <a:blip r:embed="rId5" cstate="print">
            <a:extLst>
              <a:ext uri="{28A0092B-C50C-407E-A947-70E740481C1C}">
                <a14:useLocalDpi xmlns:a14="http://schemas.microsoft.com/office/drawing/2010/main" xmlns="" val="0"/>
              </a:ext>
            </a:extLst>
          </a:blip>
          <a:srcRect/>
          <a:stretch>
            <a:fillRect/>
          </a:stretch>
        </p:blipFill>
        <p:spPr bwMode="auto">
          <a:xfrm>
            <a:off x="7956377" y="116632"/>
            <a:ext cx="1187624" cy="612565"/>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3055491918"/>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5297" y="2564904"/>
            <a:ext cx="8457183" cy="2160240"/>
          </a:xfrm>
        </p:spPr>
        <p:txBody>
          <a:bodyPr/>
          <a:lstStyle/>
          <a:p>
            <a:r>
              <a:rPr lang="en-US" sz="3200" b="1" kern="1200" dirty="0" smtClean="0">
                <a:cs typeface="Arial" pitchFamily="34" charset="0"/>
              </a:rPr>
              <a:t>Analysis of Key Granted Patents/Patent Applications </a:t>
            </a:r>
            <a:r>
              <a:rPr lang="en-IN" sz="3200" b="1" kern="1200" dirty="0" smtClean="0">
                <a:cs typeface="Arial" pitchFamily="34" charset="0"/>
              </a:rPr>
              <a:t>Assigned to Educational Institutes, Universities and Other Companies</a:t>
            </a:r>
            <a:endParaRPr lang="en-US" sz="3200" dirty="0"/>
          </a:p>
        </p:txBody>
      </p:sp>
      <p:pic>
        <p:nvPicPr>
          <p:cNvPr id="5" name="Picture 2"/>
          <p:cNvPicPr>
            <a:picLocks noChangeAspect="1" noChangeArrowheads="1"/>
          </p:cNvPicPr>
          <p:nvPr/>
        </p:nvPicPr>
        <p:blipFill>
          <a:blip r:embed="rId2" cstate="print"/>
          <a:srcRect/>
          <a:stretch>
            <a:fillRect/>
          </a:stretch>
        </p:blipFill>
        <p:spPr bwMode="auto">
          <a:xfrm>
            <a:off x="152400" y="6356350"/>
            <a:ext cx="1143000" cy="349250"/>
          </a:xfrm>
          <a:prstGeom prst="rect">
            <a:avLst/>
          </a:prstGeom>
          <a:noFill/>
          <a:ln w="9525">
            <a:noFill/>
            <a:miter lim="800000"/>
            <a:headEnd/>
            <a:tailEnd/>
          </a:ln>
        </p:spPr>
      </p:pic>
      <p:sp>
        <p:nvSpPr>
          <p:cNvPr id="6" name="Rectangle 12"/>
          <p:cNvSpPr>
            <a:spLocks noChangeArrowheads="1"/>
          </p:cNvSpPr>
          <p:nvPr/>
        </p:nvSpPr>
        <p:spPr bwMode="auto">
          <a:xfrm>
            <a:off x="1295400" y="6553200"/>
            <a:ext cx="7239000" cy="215900"/>
          </a:xfrm>
          <a:prstGeom prst="rect">
            <a:avLst/>
          </a:prstGeom>
          <a:noFill/>
          <a:ln w="9525">
            <a:noFill/>
            <a:miter lim="800000"/>
            <a:headEnd/>
            <a:tailEnd/>
          </a:ln>
        </p:spPr>
        <p:txBody>
          <a:bodyPr>
            <a:spAutoFit/>
          </a:bodyPr>
          <a:lstStyle/>
          <a:p>
            <a:r>
              <a:rPr lang="en-US" sz="800"/>
              <a:t>Patent Searching | Research and Analytics | Patent Prosecution/Preparation Support | Litigation and E-Discovery | IP Valuation |  Patent Portfolio Watch</a:t>
            </a:r>
          </a:p>
        </p:txBody>
      </p:sp>
      <p:sp>
        <p:nvSpPr>
          <p:cNvPr id="11" name="Slide Number Placeholder 10"/>
          <p:cNvSpPr>
            <a:spLocks noGrp="1"/>
          </p:cNvSpPr>
          <p:nvPr>
            <p:ph type="sldNum" sz="quarter" idx="12"/>
          </p:nvPr>
        </p:nvSpPr>
        <p:spPr/>
        <p:txBody>
          <a:bodyPr/>
          <a:lstStyle/>
          <a:p>
            <a:pPr>
              <a:defRPr/>
            </a:pPr>
            <a:fld id="{46318E3D-C770-4D91-B40E-7E88DA3097BF}" type="slidenum">
              <a:rPr lang="en-IN" smtClean="0"/>
              <a:pPr>
                <a:defRPr/>
              </a:pPr>
              <a:t>21</a:t>
            </a:fld>
            <a:endParaRPr lang="en-IN"/>
          </a:p>
        </p:txBody>
      </p:sp>
    </p:spTree>
    <p:extLst>
      <p:ext uri="{BB962C8B-B14F-4D97-AF65-F5344CB8AC3E}">
        <p14:creationId xmlns:p14="http://schemas.microsoft.com/office/powerpoint/2010/main" xmlns="" val="350158206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072" y="116632"/>
            <a:ext cx="8988424" cy="720080"/>
          </a:xfrm>
        </p:spPr>
        <p:txBody>
          <a:bodyPr/>
          <a:lstStyle/>
          <a:p>
            <a:pPr fontAlgn="b"/>
            <a:r>
              <a:rPr lang="en-US" sz="2000" b="1" kern="1200" spc="-10" dirty="0" smtClean="0">
                <a:solidFill>
                  <a:schemeClr val="bg1"/>
                </a:solidFill>
                <a:latin typeface="+mn-lt"/>
                <a:cs typeface="Arial" pitchFamily="34" charset="0"/>
              </a:rPr>
              <a:t>Granted Patents/Patent Applications </a:t>
            </a:r>
            <a:r>
              <a:rPr lang="en-US" sz="2000" b="1" spc="-10" dirty="0" smtClean="0">
                <a:solidFill>
                  <a:schemeClr val="bg1"/>
                </a:solidFill>
                <a:latin typeface="+mn-lt"/>
                <a:cs typeface="Arial" pitchFamily="34" charset="0"/>
              </a:rPr>
              <a:t>– Korea Institute of Ceramic Engineering </a:t>
            </a:r>
            <a:br>
              <a:rPr lang="en-US" sz="2000" b="1" spc="-10" dirty="0" smtClean="0">
                <a:solidFill>
                  <a:schemeClr val="bg1"/>
                </a:solidFill>
                <a:latin typeface="+mn-lt"/>
                <a:cs typeface="Arial" pitchFamily="34" charset="0"/>
              </a:rPr>
            </a:br>
            <a:r>
              <a:rPr lang="en-US" sz="2000" b="1" spc="-10" dirty="0" smtClean="0">
                <a:solidFill>
                  <a:schemeClr val="bg1"/>
                </a:solidFill>
                <a:latin typeface="+mn-lt"/>
                <a:cs typeface="Arial" pitchFamily="34" charset="0"/>
              </a:rPr>
              <a:t>&amp; Technology</a:t>
            </a:r>
            <a:endParaRPr lang="en-US" sz="2000" b="1" dirty="0">
              <a:solidFill>
                <a:schemeClr val="bg1"/>
              </a:solidFill>
              <a:cs typeface="Arial" pitchFamily="34" charset="0"/>
            </a:endParaRPr>
          </a:p>
        </p:txBody>
      </p:sp>
      <p:sp>
        <p:nvSpPr>
          <p:cNvPr id="20484" name="TextBox 4"/>
          <p:cNvSpPr txBox="1">
            <a:spLocks noChangeArrowheads="1"/>
          </p:cNvSpPr>
          <p:nvPr/>
        </p:nvSpPr>
        <p:spPr bwMode="auto">
          <a:xfrm>
            <a:off x="7391400" y="1752600"/>
            <a:ext cx="1447800" cy="708025"/>
          </a:xfrm>
          <a:prstGeom prst="rect">
            <a:avLst/>
          </a:prstGeom>
          <a:noFill/>
          <a:ln w="9525">
            <a:noFill/>
            <a:miter lim="800000"/>
            <a:headEnd/>
            <a:tailEnd/>
          </a:ln>
        </p:spPr>
        <p:txBody>
          <a:bodyPr>
            <a:spAutoFit/>
          </a:bodyPr>
          <a:lstStyle/>
          <a:p>
            <a:pPr algn="ctr"/>
            <a:r>
              <a:rPr lang="en-US" sz="1000" dirty="0">
                <a:solidFill>
                  <a:schemeClr val="bg1"/>
                </a:solidFill>
              </a:rPr>
              <a:t>US8981037B2</a:t>
            </a:r>
          </a:p>
          <a:p>
            <a:pPr algn="ctr"/>
            <a:r>
              <a:rPr lang="en-US" sz="1000" dirty="0">
                <a:solidFill>
                  <a:schemeClr val="bg1"/>
                </a:solidFill>
              </a:rPr>
              <a:t>PEF used in preparation of a polyester resin </a:t>
            </a:r>
          </a:p>
        </p:txBody>
      </p:sp>
      <p:sp>
        <p:nvSpPr>
          <p:cNvPr id="20485" name="TextBox 6"/>
          <p:cNvSpPr txBox="1">
            <a:spLocks noChangeArrowheads="1"/>
          </p:cNvSpPr>
          <p:nvPr/>
        </p:nvSpPr>
        <p:spPr bwMode="auto">
          <a:xfrm>
            <a:off x="7239000" y="4191000"/>
            <a:ext cx="1447800" cy="862013"/>
          </a:xfrm>
          <a:prstGeom prst="rect">
            <a:avLst/>
          </a:prstGeom>
          <a:noFill/>
          <a:ln w="9525">
            <a:noFill/>
            <a:miter lim="800000"/>
            <a:headEnd/>
            <a:tailEnd/>
          </a:ln>
        </p:spPr>
        <p:txBody>
          <a:bodyPr>
            <a:spAutoFit/>
          </a:bodyPr>
          <a:lstStyle/>
          <a:p>
            <a:pPr algn="ctr"/>
            <a:r>
              <a:rPr lang="en-US" sz="1000">
                <a:solidFill>
                  <a:schemeClr val="bg1"/>
                </a:solidFill>
              </a:rPr>
              <a:t>EP2235100B1</a:t>
            </a:r>
          </a:p>
          <a:p>
            <a:pPr algn="ctr"/>
            <a:r>
              <a:rPr lang="en-US" sz="1000">
                <a:solidFill>
                  <a:schemeClr val="bg1"/>
                </a:solidFill>
              </a:rPr>
              <a:t>Resin composition containing polyethylene furandicarboxylate</a:t>
            </a:r>
          </a:p>
        </p:txBody>
      </p:sp>
      <p:sp>
        <p:nvSpPr>
          <p:cNvPr id="20487" name="TextBox 8"/>
          <p:cNvSpPr txBox="1">
            <a:spLocks noChangeArrowheads="1"/>
          </p:cNvSpPr>
          <p:nvPr/>
        </p:nvSpPr>
        <p:spPr bwMode="auto">
          <a:xfrm>
            <a:off x="4191000" y="3048000"/>
            <a:ext cx="1219200" cy="1016000"/>
          </a:xfrm>
          <a:prstGeom prst="rect">
            <a:avLst/>
          </a:prstGeom>
          <a:noFill/>
          <a:ln w="9525">
            <a:noFill/>
            <a:miter lim="800000"/>
            <a:headEnd/>
            <a:tailEnd/>
          </a:ln>
        </p:spPr>
        <p:txBody>
          <a:bodyPr>
            <a:spAutoFit/>
          </a:bodyPr>
          <a:lstStyle/>
          <a:p>
            <a:pPr algn="ctr"/>
            <a:r>
              <a:rPr lang="en-US" sz="1000">
                <a:solidFill>
                  <a:schemeClr val="bg1"/>
                </a:solidFill>
              </a:rPr>
              <a:t>EP2257596B1</a:t>
            </a:r>
          </a:p>
          <a:p>
            <a:pPr algn="ctr"/>
            <a:r>
              <a:rPr lang="en-US" sz="1000">
                <a:solidFill>
                  <a:schemeClr val="bg1"/>
                </a:solidFill>
              </a:rPr>
              <a:t>Resin composition containing polyethylene furandicarboxylate</a:t>
            </a:r>
          </a:p>
          <a:p>
            <a:pPr algn="ctr"/>
            <a:endParaRPr lang="en-US" sz="1000">
              <a:solidFill>
                <a:schemeClr val="bg1"/>
              </a:solidFill>
            </a:endParaRPr>
          </a:p>
        </p:txBody>
      </p:sp>
      <p:sp>
        <p:nvSpPr>
          <p:cNvPr id="20488" name="TextBox 9"/>
          <p:cNvSpPr txBox="1">
            <a:spLocks noChangeArrowheads="1"/>
          </p:cNvSpPr>
          <p:nvPr/>
        </p:nvSpPr>
        <p:spPr bwMode="auto">
          <a:xfrm>
            <a:off x="5867400" y="3200400"/>
            <a:ext cx="990600" cy="307975"/>
          </a:xfrm>
          <a:prstGeom prst="rect">
            <a:avLst/>
          </a:prstGeom>
          <a:noFill/>
          <a:ln w="9525">
            <a:noFill/>
            <a:miter lim="800000"/>
            <a:headEnd/>
            <a:tailEnd/>
          </a:ln>
        </p:spPr>
        <p:txBody>
          <a:bodyPr>
            <a:spAutoFit/>
          </a:bodyPr>
          <a:lstStyle/>
          <a:p>
            <a:r>
              <a:rPr lang="en-US" sz="1400" b="1">
                <a:solidFill>
                  <a:schemeClr val="bg1"/>
                </a:solidFill>
              </a:rPr>
              <a:t>CANON</a:t>
            </a:r>
          </a:p>
        </p:txBody>
      </p:sp>
      <p:sp>
        <p:nvSpPr>
          <p:cNvPr id="20489" name="TextBox 10"/>
          <p:cNvSpPr txBox="1">
            <a:spLocks noChangeArrowheads="1"/>
          </p:cNvSpPr>
          <p:nvPr/>
        </p:nvSpPr>
        <p:spPr bwMode="auto">
          <a:xfrm>
            <a:off x="4572000" y="1600200"/>
            <a:ext cx="1371600" cy="1169988"/>
          </a:xfrm>
          <a:prstGeom prst="rect">
            <a:avLst/>
          </a:prstGeom>
          <a:noFill/>
          <a:ln w="9525">
            <a:noFill/>
            <a:miter lim="800000"/>
            <a:headEnd/>
            <a:tailEnd/>
          </a:ln>
        </p:spPr>
        <p:txBody>
          <a:bodyPr>
            <a:spAutoFit/>
          </a:bodyPr>
          <a:lstStyle/>
          <a:p>
            <a:pPr algn="ctr"/>
            <a:r>
              <a:rPr lang="en-US" sz="1000">
                <a:solidFill>
                  <a:schemeClr val="bg1"/>
                </a:solidFill>
              </a:rPr>
              <a:t>US7741389B2</a:t>
            </a:r>
          </a:p>
          <a:p>
            <a:pPr algn="ctr"/>
            <a:r>
              <a:rPr lang="en-IN" sz="1000">
                <a:solidFill>
                  <a:schemeClr val="bg1"/>
                </a:solidFill>
              </a:rPr>
              <a:t>Resin composition containing  a polyalkylene furan dicarboxylate resin and a porphyrin compound</a:t>
            </a:r>
            <a:endParaRPr lang="en-US" sz="1000">
              <a:solidFill>
                <a:schemeClr val="bg1"/>
              </a:solidFill>
            </a:endParaRPr>
          </a:p>
        </p:txBody>
      </p:sp>
      <p:sp>
        <p:nvSpPr>
          <p:cNvPr id="20490" name="TextBox 11"/>
          <p:cNvSpPr txBox="1">
            <a:spLocks noChangeArrowheads="1"/>
          </p:cNvSpPr>
          <p:nvPr/>
        </p:nvSpPr>
        <p:spPr bwMode="auto">
          <a:xfrm>
            <a:off x="8001000" y="2895600"/>
            <a:ext cx="1143000" cy="862013"/>
          </a:xfrm>
          <a:prstGeom prst="rect">
            <a:avLst/>
          </a:prstGeom>
          <a:noFill/>
          <a:ln w="9525">
            <a:noFill/>
            <a:miter lim="800000"/>
            <a:headEnd/>
            <a:tailEnd/>
          </a:ln>
        </p:spPr>
        <p:txBody>
          <a:bodyPr>
            <a:spAutoFit/>
          </a:bodyPr>
          <a:lstStyle/>
          <a:p>
            <a:r>
              <a:rPr lang="en-IN" sz="1000" dirty="0">
                <a:solidFill>
                  <a:schemeClr val="bg1"/>
                </a:solidFill>
              </a:rPr>
              <a:t>US20120258299</a:t>
            </a:r>
          </a:p>
          <a:p>
            <a:r>
              <a:rPr lang="en-IN" sz="1000" dirty="0">
                <a:solidFill>
                  <a:schemeClr val="bg1"/>
                </a:solidFill>
              </a:rPr>
              <a:t>PEF  is used in preparation of a polyester resin </a:t>
            </a:r>
          </a:p>
          <a:p>
            <a:endParaRPr lang="en-US" sz="1000" dirty="0">
              <a:solidFill>
                <a:schemeClr val="bg1"/>
              </a:solidFill>
            </a:endParaRPr>
          </a:p>
        </p:txBody>
      </p:sp>
      <p:sp>
        <p:nvSpPr>
          <p:cNvPr id="20491" name="TextBox 12"/>
          <p:cNvSpPr txBox="1">
            <a:spLocks noChangeArrowheads="1"/>
          </p:cNvSpPr>
          <p:nvPr/>
        </p:nvSpPr>
        <p:spPr bwMode="auto">
          <a:xfrm>
            <a:off x="4800600" y="4343400"/>
            <a:ext cx="1143000" cy="1016000"/>
          </a:xfrm>
          <a:prstGeom prst="rect">
            <a:avLst/>
          </a:prstGeom>
          <a:noFill/>
          <a:ln w="9525">
            <a:noFill/>
            <a:miter lim="800000"/>
            <a:headEnd/>
            <a:tailEnd/>
          </a:ln>
        </p:spPr>
        <p:txBody>
          <a:bodyPr>
            <a:spAutoFit/>
          </a:bodyPr>
          <a:lstStyle/>
          <a:p>
            <a:pPr algn="ctr"/>
            <a:r>
              <a:rPr lang="en-IN" sz="1000">
                <a:solidFill>
                  <a:schemeClr val="bg1"/>
                </a:solidFill>
              </a:rPr>
              <a:t>US20090124763Method of synthesis, PEF having a furan ring</a:t>
            </a:r>
            <a:endParaRPr lang="en-US" sz="1000">
              <a:solidFill>
                <a:schemeClr val="bg1"/>
              </a:solidFill>
            </a:endParaRPr>
          </a:p>
          <a:p>
            <a:pPr algn="ctr"/>
            <a:endParaRPr lang="en-US" sz="1000">
              <a:solidFill>
                <a:schemeClr val="bg1"/>
              </a:solidFill>
            </a:endParaRPr>
          </a:p>
        </p:txBody>
      </p:sp>
      <p:pic>
        <p:nvPicPr>
          <p:cNvPr id="20492" name="Picture 2"/>
          <p:cNvPicPr>
            <a:picLocks noChangeAspect="1" noChangeArrowheads="1"/>
          </p:cNvPicPr>
          <p:nvPr/>
        </p:nvPicPr>
        <p:blipFill>
          <a:blip r:embed="rId2" cstate="print"/>
          <a:srcRect/>
          <a:stretch>
            <a:fillRect/>
          </a:stretch>
        </p:blipFill>
        <p:spPr bwMode="auto">
          <a:xfrm>
            <a:off x="152400" y="6324600"/>
            <a:ext cx="1143000" cy="349250"/>
          </a:xfrm>
          <a:prstGeom prst="rect">
            <a:avLst/>
          </a:prstGeom>
          <a:noFill/>
          <a:ln w="9525">
            <a:noFill/>
            <a:miter lim="800000"/>
            <a:headEnd/>
            <a:tailEnd/>
          </a:ln>
        </p:spPr>
      </p:pic>
      <p:graphicFrame>
        <p:nvGraphicFramePr>
          <p:cNvPr id="19" name="Table 18"/>
          <p:cNvGraphicFramePr>
            <a:graphicFrameLocks noGrp="1"/>
          </p:cNvGraphicFramePr>
          <p:nvPr>
            <p:extLst>
              <p:ext uri="{D42A27DB-BD31-4B8C-83A1-F6EECF244321}">
                <p14:modId xmlns:p14="http://schemas.microsoft.com/office/powerpoint/2010/main" xmlns="" val="844276300"/>
              </p:ext>
            </p:extLst>
          </p:nvPr>
        </p:nvGraphicFramePr>
        <p:xfrm>
          <a:off x="228600" y="1294575"/>
          <a:ext cx="8686800" cy="4222657"/>
        </p:xfrm>
        <a:graphic>
          <a:graphicData uri="http://schemas.openxmlformats.org/drawingml/2006/table">
            <a:tbl>
              <a:tblPr firstRow="1" bandRow="1">
                <a:tableStyleId>{5C22544A-7EE6-4342-B048-85BDC9FD1C3A}</a:tableStyleId>
              </a:tblPr>
              <a:tblGrid>
                <a:gridCol w="1981200"/>
                <a:gridCol w="6705600"/>
              </a:tblGrid>
              <a:tr h="407545">
                <a:tc>
                  <a:txBody>
                    <a:bodyPr/>
                    <a:lstStyle/>
                    <a:p>
                      <a:pPr algn="ctr"/>
                      <a:r>
                        <a:rPr lang="en-US" sz="1400" dirty="0" smtClean="0">
                          <a:latin typeface="+mn-lt"/>
                          <a:cs typeface="Arial" pitchFamily="34" charset="0"/>
                        </a:rPr>
                        <a:t>Patent No.</a:t>
                      </a:r>
                      <a:endParaRPr lang="en-US" sz="1400" dirty="0">
                        <a:latin typeface="+mn-lt"/>
                        <a:cs typeface="Arial" pitchFamily="34" charset="0"/>
                      </a:endParaRPr>
                    </a:p>
                  </a:txBody>
                  <a:tcPr anchor="ctr"/>
                </a:tc>
                <a:tc>
                  <a:txBody>
                    <a:bodyPr/>
                    <a:lstStyle/>
                    <a:p>
                      <a:pPr algn="ctr"/>
                      <a:r>
                        <a:rPr lang="en-US" sz="1400" dirty="0" smtClean="0">
                          <a:latin typeface="+mn-lt"/>
                          <a:cs typeface="Arial" pitchFamily="34" charset="0"/>
                        </a:rPr>
                        <a:t>Key Features</a:t>
                      </a:r>
                      <a:endParaRPr lang="en-US" sz="1400" dirty="0">
                        <a:latin typeface="+mn-lt"/>
                        <a:cs typeface="Arial" pitchFamily="34" charset="0"/>
                      </a:endParaRPr>
                    </a:p>
                  </a:txBody>
                  <a:tcPr anchor="ctr"/>
                </a:tc>
              </a:tr>
              <a:tr h="1717010">
                <a:tc>
                  <a:txBody>
                    <a:bodyPr/>
                    <a:lstStyle/>
                    <a:p>
                      <a:pPr algn="ctr" fontAlgn="b"/>
                      <a:r>
                        <a:rPr lang="en-US" sz="1400" b="1" i="0" u="none" strike="noStrike" dirty="0" smtClean="0">
                          <a:solidFill>
                            <a:srgbClr val="000000"/>
                          </a:solidFill>
                          <a:effectLst/>
                          <a:latin typeface="+mn-lt"/>
                          <a:cs typeface="Arial" pitchFamily="34" charset="0"/>
                          <a:hlinkClick r:id="rId3"/>
                        </a:rPr>
                        <a:t>KR1944247B1</a:t>
                      </a:r>
                      <a:endParaRPr lang="en-US" sz="1400" b="1" i="0" u="none" strike="noStrike" dirty="0" smtClean="0">
                        <a:solidFill>
                          <a:srgbClr val="000000"/>
                        </a:solidFill>
                        <a:effectLst/>
                        <a:latin typeface="+mn-lt"/>
                        <a:cs typeface="Arial" pitchFamily="34" charset="0"/>
                      </a:endParaRPr>
                    </a:p>
                  </a:txBody>
                  <a:tcPr marL="9525" marR="9525" marT="9525" marB="0" anchor="ctr"/>
                </a:tc>
                <a:tc>
                  <a:txBody>
                    <a:bodyPr/>
                    <a:lstStyle/>
                    <a:p>
                      <a:pPr marL="53975" indent="0" algn="just" fontAlgn="b">
                        <a:lnSpc>
                          <a:spcPct val="150000"/>
                        </a:lnSpc>
                      </a:pPr>
                      <a:r>
                        <a:rPr lang="en-IN" sz="1400" b="0" i="0" u="none" strike="noStrike" dirty="0" smtClean="0">
                          <a:solidFill>
                            <a:srgbClr val="000000"/>
                          </a:solidFill>
                          <a:latin typeface="+mn-lt"/>
                          <a:ea typeface="+mn-ea"/>
                          <a:cs typeface="Arial" pitchFamily="34" charset="0"/>
                        </a:rPr>
                        <a:t>The patent document</a:t>
                      </a:r>
                      <a:r>
                        <a:rPr lang="en-IN" sz="1400" b="0" i="0" u="none" strike="noStrike" baseline="0" dirty="0" smtClean="0">
                          <a:solidFill>
                            <a:srgbClr val="000000"/>
                          </a:solidFill>
                          <a:latin typeface="+mn-lt"/>
                          <a:ea typeface="+mn-ea"/>
                          <a:cs typeface="Arial" pitchFamily="34" charset="0"/>
                        </a:rPr>
                        <a:t> relates to the </a:t>
                      </a:r>
                      <a:r>
                        <a:rPr lang="en-IN" sz="1400" b="0" i="0" u="sng" strike="noStrike" baseline="0" dirty="0" smtClean="0">
                          <a:solidFill>
                            <a:srgbClr val="000000"/>
                          </a:solidFill>
                          <a:latin typeface="+mn-lt"/>
                          <a:ea typeface="+mn-ea"/>
                          <a:cs typeface="Arial" pitchFamily="34" charset="0"/>
                        </a:rPr>
                        <a:t>manufacture of partially crystalline porous activated carbon from wood based biomass raw material. </a:t>
                      </a:r>
                      <a:r>
                        <a:rPr lang="en-IN" sz="1400" b="0" i="0" u="none" strike="noStrike" baseline="0" dirty="0" smtClean="0">
                          <a:solidFill>
                            <a:srgbClr val="000000"/>
                          </a:solidFill>
                          <a:latin typeface="+mn-lt"/>
                          <a:ea typeface="+mn-ea"/>
                          <a:cs typeface="Arial" pitchFamily="34" charset="0"/>
                        </a:rPr>
                        <a:t>The raw material is carbonized under inert atmosphere and immersed in a alkali solution (KOH or </a:t>
                      </a:r>
                      <a:r>
                        <a:rPr lang="en-IN" sz="1400" b="0" i="0" u="none" strike="noStrike" baseline="0" dirty="0" err="1" smtClean="0">
                          <a:solidFill>
                            <a:srgbClr val="000000"/>
                          </a:solidFill>
                          <a:latin typeface="+mn-lt"/>
                          <a:ea typeface="+mn-ea"/>
                          <a:cs typeface="Arial" pitchFamily="34" charset="0"/>
                        </a:rPr>
                        <a:t>NaOH</a:t>
                      </a:r>
                      <a:r>
                        <a:rPr lang="en-IN" sz="1400" b="0" i="0" u="none" strike="noStrike" baseline="0" dirty="0" smtClean="0">
                          <a:solidFill>
                            <a:srgbClr val="000000"/>
                          </a:solidFill>
                          <a:latin typeface="+mn-lt"/>
                          <a:ea typeface="+mn-ea"/>
                          <a:cs typeface="Arial" pitchFamily="34" charset="0"/>
                        </a:rPr>
                        <a:t>). The carbonization material is activated under inert atmosphere and washed the dried product to obtain partially crystalline active carbon which can be used in the super capacitors. </a:t>
                      </a:r>
                    </a:p>
                  </a:txBody>
                  <a:tcPr marL="9525" marR="9525" marT="9525" marB="0" anchor="ctr"/>
                </a:tc>
              </a:tr>
              <a:tr h="2098102">
                <a:tc>
                  <a:txBody>
                    <a:bodyPr/>
                    <a:lstStyle/>
                    <a:p>
                      <a:pPr algn="ctr" fontAlgn="b"/>
                      <a:r>
                        <a:rPr lang="en-US" sz="1400" b="1" i="0" u="none" strike="noStrike" dirty="0" smtClean="0">
                          <a:solidFill>
                            <a:srgbClr val="000000"/>
                          </a:solidFill>
                          <a:latin typeface="+mn-lt"/>
                          <a:ea typeface="+mn-ea"/>
                          <a:cs typeface="Arial" pitchFamily="34" charset="0"/>
                          <a:hlinkClick r:id="rId4"/>
                        </a:rPr>
                        <a:t>KR101660297B1</a:t>
                      </a:r>
                      <a:endParaRPr lang="en-US" sz="1400" b="1" i="0" u="none" strike="noStrike" dirty="0" smtClean="0">
                        <a:solidFill>
                          <a:srgbClr val="000000"/>
                        </a:solidFill>
                        <a:latin typeface="+mn-lt"/>
                        <a:ea typeface="+mn-ea"/>
                        <a:cs typeface="Arial" pitchFamily="34" charset="0"/>
                      </a:endParaRPr>
                    </a:p>
                  </a:txBody>
                  <a:tcPr marL="9525" marR="9525" marT="9525" marB="0" anchor="ctr"/>
                </a:tc>
                <a:tc>
                  <a:txBody>
                    <a:bodyPr/>
                    <a:lstStyle/>
                    <a:p>
                      <a:pPr algn="just" fontAlgn="b">
                        <a:lnSpc>
                          <a:spcPct val="150000"/>
                        </a:lnSpc>
                      </a:pPr>
                      <a:r>
                        <a:rPr lang="en-US" sz="1400" b="0" i="0" dirty="0" smtClean="0">
                          <a:solidFill>
                            <a:schemeClr val="dk1"/>
                          </a:solidFill>
                          <a:effectLst/>
                          <a:latin typeface="+mn-lt"/>
                          <a:ea typeface="+mn-ea"/>
                          <a:cs typeface="+mn-cs"/>
                        </a:rPr>
                        <a:t>The patent document relates to a </a:t>
                      </a:r>
                      <a:r>
                        <a:rPr lang="en-US" sz="1400" b="0" i="0" u="sng" strike="noStrike" dirty="0" smtClean="0">
                          <a:solidFill>
                            <a:schemeClr val="dk1"/>
                          </a:solidFill>
                          <a:effectLst/>
                          <a:latin typeface="+mn-lt"/>
                          <a:ea typeface="+mn-ea"/>
                          <a:cs typeface="+mn-cs"/>
                        </a:rPr>
                        <a:t>method</a:t>
                      </a:r>
                      <a:r>
                        <a:rPr lang="en-US" sz="1400" b="0" i="0" u="sng" dirty="0" smtClean="0">
                          <a:solidFill>
                            <a:schemeClr val="dk1"/>
                          </a:solidFill>
                          <a:effectLst/>
                          <a:latin typeface="+mn-lt"/>
                          <a:ea typeface="+mn-ea"/>
                          <a:cs typeface="+mn-cs"/>
                        </a:rPr>
                        <a:t> of manufacturing of porous</a:t>
                      </a:r>
                      <a:r>
                        <a:rPr lang="en-US" sz="1400" b="0" i="0" u="sng" baseline="0" dirty="0" smtClean="0">
                          <a:solidFill>
                            <a:schemeClr val="dk1"/>
                          </a:solidFill>
                          <a:effectLst/>
                          <a:latin typeface="+mn-lt"/>
                          <a:ea typeface="+mn-ea"/>
                          <a:cs typeface="+mn-cs"/>
                        </a:rPr>
                        <a:t> </a:t>
                      </a:r>
                      <a:r>
                        <a:rPr lang="en-US" sz="1400" b="0" i="0" u="sng" dirty="0" smtClean="0">
                          <a:solidFill>
                            <a:schemeClr val="dk1"/>
                          </a:solidFill>
                          <a:effectLst/>
                          <a:latin typeface="+mn-lt"/>
                          <a:ea typeface="+mn-ea"/>
                          <a:cs typeface="+mn-cs"/>
                        </a:rPr>
                        <a:t>activated carbon having a nitrogen containing functional group</a:t>
                      </a:r>
                      <a:r>
                        <a:rPr lang="en-US" sz="1400" b="0" i="0" u="sng" baseline="0" dirty="0" smtClean="0">
                          <a:solidFill>
                            <a:schemeClr val="dk1"/>
                          </a:solidFill>
                          <a:effectLst/>
                          <a:latin typeface="+mn-lt"/>
                          <a:ea typeface="+mn-ea"/>
                          <a:cs typeface="+mn-cs"/>
                        </a:rPr>
                        <a:t> with high specific surface area</a:t>
                      </a:r>
                      <a:r>
                        <a:rPr lang="en-US" sz="1400" b="0" i="0" baseline="0" dirty="0" smtClean="0">
                          <a:solidFill>
                            <a:schemeClr val="dk1"/>
                          </a:solidFill>
                          <a:effectLst/>
                          <a:latin typeface="+mn-lt"/>
                          <a:ea typeface="+mn-ea"/>
                          <a:cs typeface="+mn-cs"/>
                        </a:rPr>
                        <a:t>. The activated carbon showing a high specific capacitance and can be used as a electrode material in super capacitors.  The method comprises </a:t>
                      </a:r>
                      <a:r>
                        <a:rPr lang="en-US" sz="1400" b="0" i="0" u="sng" baseline="0" dirty="0" smtClean="0">
                          <a:solidFill>
                            <a:schemeClr val="dk1"/>
                          </a:solidFill>
                          <a:effectLst/>
                          <a:latin typeface="+mn-lt"/>
                          <a:ea typeface="+mn-ea"/>
                          <a:cs typeface="+mn-cs"/>
                        </a:rPr>
                        <a:t>carbonization of ionic liquid  containing nitrogen as raw material</a:t>
                      </a:r>
                      <a:r>
                        <a:rPr lang="en-US" sz="1400" b="0" i="0" baseline="0" dirty="0" smtClean="0">
                          <a:solidFill>
                            <a:schemeClr val="dk1"/>
                          </a:solidFill>
                          <a:effectLst/>
                          <a:latin typeface="+mn-lt"/>
                          <a:ea typeface="+mn-ea"/>
                          <a:cs typeface="+mn-cs"/>
                        </a:rPr>
                        <a:t> with alkali  (KOH/</a:t>
                      </a:r>
                      <a:r>
                        <a:rPr lang="en-US" sz="1400" b="0" i="0" baseline="0" dirty="0" err="1" smtClean="0">
                          <a:solidFill>
                            <a:schemeClr val="dk1"/>
                          </a:solidFill>
                          <a:effectLst/>
                          <a:latin typeface="+mn-lt"/>
                          <a:ea typeface="+mn-ea"/>
                          <a:cs typeface="+mn-cs"/>
                        </a:rPr>
                        <a:t>NaOH</a:t>
                      </a:r>
                      <a:r>
                        <a:rPr lang="en-US" sz="1400" b="0" i="0" baseline="0" dirty="0" smtClean="0">
                          <a:solidFill>
                            <a:schemeClr val="dk1"/>
                          </a:solidFill>
                          <a:effectLst/>
                          <a:latin typeface="+mn-lt"/>
                          <a:ea typeface="+mn-ea"/>
                          <a:cs typeface="+mn-cs"/>
                        </a:rPr>
                        <a:t>) at </a:t>
                      </a:r>
                      <a:r>
                        <a:rPr lang="en-IN" sz="1400" b="0" i="0" dirty="0" smtClean="0">
                          <a:solidFill>
                            <a:schemeClr val="dk1"/>
                          </a:solidFill>
                          <a:effectLst/>
                          <a:latin typeface="+mn-lt"/>
                          <a:ea typeface="+mn-ea"/>
                          <a:cs typeface="+mn-cs"/>
                        </a:rPr>
                        <a:t>temperature range of 500~1000 ℃ under</a:t>
                      </a:r>
                      <a:r>
                        <a:rPr lang="en-IN" sz="1400" b="0" i="0" baseline="0" dirty="0" smtClean="0">
                          <a:solidFill>
                            <a:schemeClr val="dk1"/>
                          </a:solidFill>
                          <a:effectLst/>
                          <a:latin typeface="+mn-lt"/>
                          <a:ea typeface="+mn-ea"/>
                          <a:cs typeface="+mn-cs"/>
                        </a:rPr>
                        <a:t> inert atmosphere. </a:t>
                      </a:r>
                      <a:endParaRPr lang="en-IN" sz="1400" b="0" i="0" u="none" strike="noStrike" dirty="0" smtClean="0">
                        <a:solidFill>
                          <a:srgbClr val="000000"/>
                        </a:solidFill>
                        <a:latin typeface="+mn-lt"/>
                        <a:ea typeface="+mn-ea"/>
                        <a:cs typeface="Arial" pitchFamily="34" charset="0"/>
                      </a:endParaRPr>
                    </a:p>
                  </a:txBody>
                  <a:tcPr marL="9525" marR="9525" marT="9525" marB="0" anchor="ctr"/>
                </a:tc>
              </a:tr>
            </a:tbl>
          </a:graphicData>
        </a:graphic>
      </p:graphicFrame>
      <p:sp>
        <p:nvSpPr>
          <p:cNvPr id="18" name="Slide Number Placeholder 17"/>
          <p:cNvSpPr>
            <a:spLocks noGrp="1"/>
          </p:cNvSpPr>
          <p:nvPr>
            <p:ph type="sldNum" sz="quarter" idx="12"/>
          </p:nvPr>
        </p:nvSpPr>
        <p:spPr/>
        <p:txBody>
          <a:bodyPr/>
          <a:lstStyle/>
          <a:p>
            <a:pPr>
              <a:defRPr/>
            </a:pPr>
            <a:fld id="{46318E3D-C770-4D91-B40E-7E88DA3097BF}" type="slidenum">
              <a:rPr lang="en-IN" smtClean="0"/>
              <a:pPr>
                <a:defRPr/>
              </a:pPr>
              <a:t>22</a:t>
            </a:fld>
            <a:endParaRPr lang="en-IN"/>
          </a:p>
        </p:txBody>
      </p:sp>
    </p:spTree>
    <p:extLst>
      <p:ext uri="{BB962C8B-B14F-4D97-AF65-F5344CB8AC3E}">
        <p14:creationId xmlns:p14="http://schemas.microsoft.com/office/powerpoint/2010/main" xmlns="" val="2785609575"/>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072" y="116632"/>
            <a:ext cx="8988424" cy="720080"/>
          </a:xfrm>
        </p:spPr>
        <p:txBody>
          <a:bodyPr/>
          <a:lstStyle/>
          <a:p>
            <a:pPr fontAlgn="b"/>
            <a:r>
              <a:rPr lang="en-US" sz="2000" b="1" kern="1200" spc="-10" dirty="0" smtClean="0">
                <a:solidFill>
                  <a:schemeClr val="bg1"/>
                </a:solidFill>
                <a:latin typeface="+mn-lt"/>
                <a:cs typeface="Arial" pitchFamily="34" charset="0"/>
              </a:rPr>
              <a:t>Granted Patents/Patent Applications </a:t>
            </a:r>
            <a:r>
              <a:rPr lang="en-US" sz="2000" b="1" spc="-10" dirty="0" smtClean="0">
                <a:solidFill>
                  <a:schemeClr val="bg1"/>
                </a:solidFill>
                <a:latin typeface="+mn-lt"/>
                <a:cs typeface="Arial" pitchFamily="34" charset="0"/>
              </a:rPr>
              <a:t>– </a:t>
            </a:r>
            <a:r>
              <a:rPr lang="pl-PL" sz="2000" b="1" spc="-10" dirty="0">
                <a:solidFill>
                  <a:schemeClr val="bg1"/>
                </a:solidFill>
                <a:latin typeface="+mn-lt"/>
                <a:cs typeface="Arial" pitchFamily="34" charset="0"/>
              </a:rPr>
              <a:t>Zachodniopomorski Uniwersytet Technologiczny w </a:t>
            </a:r>
            <a:r>
              <a:rPr lang="pl-PL" sz="2000" b="1" spc="-10" dirty="0" smtClean="0">
                <a:solidFill>
                  <a:schemeClr val="bg1"/>
                </a:solidFill>
                <a:latin typeface="+mn-lt"/>
                <a:cs typeface="Arial" pitchFamily="34" charset="0"/>
              </a:rPr>
              <a:t>Szczecinie</a:t>
            </a:r>
            <a:endParaRPr lang="en-US" sz="2000" b="1" dirty="0">
              <a:solidFill>
                <a:schemeClr val="bg1"/>
              </a:solidFill>
              <a:cs typeface="Arial" pitchFamily="34" charset="0"/>
            </a:endParaRPr>
          </a:p>
        </p:txBody>
      </p:sp>
      <p:sp>
        <p:nvSpPr>
          <p:cNvPr id="20484" name="TextBox 4"/>
          <p:cNvSpPr txBox="1">
            <a:spLocks noChangeArrowheads="1"/>
          </p:cNvSpPr>
          <p:nvPr/>
        </p:nvSpPr>
        <p:spPr bwMode="auto">
          <a:xfrm>
            <a:off x="7391400" y="1752600"/>
            <a:ext cx="1447800" cy="708025"/>
          </a:xfrm>
          <a:prstGeom prst="rect">
            <a:avLst/>
          </a:prstGeom>
          <a:noFill/>
          <a:ln w="9525">
            <a:noFill/>
            <a:miter lim="800000"/>
            <a:headEnd/>
            <a:tailEnd/>
          </a:ln>
        </p:spPr>
        <p:txBody>
          <a:bodyPr>
            <a:spAutoFit/>
          </a:bodyPr>
          <a:lstStyle/>
          <a:p>
            <a:pPr algn="ctr"/>
            <a:r>
              <a:rPr lang="en-US" sz="1000" dirty="0">
                <a:solidFill>
                  <a:schemeClr val="bg1"/>
                </a:solidFill>
              </a:rPr>
              <a:t>US8981037B2</a:t>
            </a:r>
          </a:p>
          <a:p>
            <a:pPr algn="ctr"/>
            <a:r>
              <a:rPr lang="en-US" sz="1000" dirty="0">
                <a:solidFill>
                  <a:schemeClr val="bg1"/>
                </a:solidFill>
              </a:rPr>
              <a:t>PEF used in preparation of a polyester resin </a:t>
            </a:r>
          </a:p>
        </p:txBody>
      </p:sp>
      <p:sp>
        <p:nvSpPr>
          <p:cNvPr id="20485" name="TextBox 6"/>
          <p:cNvSpPr txBox="1">
            <a:spLocks noChangeArrowheads="1"/>
          </p:cNvSpPr>
          <p:nvPr/>
        </p:nvSpPr>
        <p:spPr bwMode="auto">
          <a:xfrm>
            <a:off x="7239000" y="4191000"/>
            <a:ext cx="1447800" cy="862013"/>
          </a:xfrm>
          <a:prstGeom prst="rect">
            <a:avLst/>
          </a:prstGeom>
          <a:noFill/>
          <a:ln w="9525">
            <a:noFill/>
            <a:miter lim="800000"/>
            <a:headEnd/>
            <a:tailEnd/>
          </a:ln>
        </p:spPr>
        <p:txBody>
          <a:bodyPr>
            <a:spAutoFit/>
          </a:bodyPr>
          <a:lstStyle/>
          <a:p>
            <a:pPr algn="ctr"/>
            <a:r>
              <a:rPr lang="en-US" sz="1000">
                <a:solidFill>
                  <a:schemeClr val="bg1"/>
                </a:solidFill>
              </a:rPr>
              <a:t>EP2235100B1</a:t>
            </a:r>
          </a:p>
          <a:p>
            <a:pPr algn="ctr"/>
            <a:r>
              <a:rPr lang="en-US" sz="1000">
                <a:solidFill>
                  <a:schemeClr val="bg1"/>
                </a:solidFill>
              </a:rPr>
              <a:t>Resin composition containing polyethylene furandicarboxylate</a:t>
            </a:r>
          </a:p>
        </p:txBody>
      </p:sp>
      <p:sp>
        <p:nvSpPr>
          <p:cNvPr id="20487" name="TextBox 8"/>
          <p:cNvSpPr txBox="1">
            <a:spLocks noChangeArrowheads="1"/>
          </p:cNvSpPr>
          <p:nvPr/>
        </p:nvSpPr>
        <p:spPr bwMode="auto">
          <a:xfrm>
            <a:off x="4191000" y="3048000"/>
            <a:ext cx="1219200" cy="1016000"/>
          </a:xfrm>
          <a:prstGeom prst="rect">
            <a:avLst/>
          </a:prstGeom>
          <a:noFill/>
          <a:ln w="9525">
            <a:noFill/>
            <a:miter lim="800000"/>
            <a:headEnd/>
            <a:tailEnd/>
          </a:ln>
        </p:spPr>
        <p:txBody>
          <a:bodyPr>
            <a:spAutoFit/>
          </a:bodyPr>
          <a:lstStyle/>
          <a:p>
            <a:pPr algn="ctr"/>
            <a:r>
              <a:rPr lang="en-US" sz="1000">
                <a:solidFill>
                  <a:schemeClr val="bg1"/>
                </a:solidFill>
              </a:rPr>
              <a:t>EP2257596B1</a:t>
            </a:r>
          </a:p>
          <a:p>
            <a:pPr algn="ctr"/>
            <a:r>
              <a:rPr lang="en-US" sz="1000">
                <a:solidFill>
                  <a:schemeClr val="bg1"/>
                </a:solidFill>
              </a:rPr>
              <a:t>Resin composition containing polyethylene furandicarboxylate</a:t>
            </a:r>
          </a:p>
          <a:p>
            <a:pPr algn="ctr"/>
            <a:endParaRPr lang="en-US" sz="1000">
              <a:solidFill>
                <a:schemeClr val="bg1"/>
              </a:solidFill>
            </a:endParaRPr>
          </a:p>
        </p:txBody>
      </p:sp>
      <p:sp>
        <p:nvSpPr>
          <p:cNvPr id="20488" name="TextBox 9"/>
          <p:cNvSpPr txBox="1">
            <a:spLocks noChangeArrowheads="1"/>
          </p:cNvSpPr>
          <p:nvPr/>
        </p:nvSpPr>
        <p:spPr bwMode="auto">
          <a:xfrm>
            <a:off x="5867400" y="3200400"/>
            <a:ext cx="990600" cy="307975"/>
          </a:xfrm>
          <a:prstGeom prst="rect">
            <a:avLst/>
          </a:prstGeom>
          <a:noFill/>
          <a:ln w="9525">
            <a:noFill/>
            <a:miter lim="800000"/>
            <a:headEnd/>
            <a:tailEnd/>
          </a:ln>
        </p:spPr>
        <p:txBody>
          <a:bodyPr>
            <a:spAutoFit/>
          </a:bodyPr>
          <a:lstStyle/>
          <a:p>
            <a:r>
              <a:rPr lang="en-US" sz="1400" b="1">
                <a:solidFill>
                  <a:schemeClr val="bg1"/>
                </a:solidFill>
              </a:rPr>
              <a:t>CANON</a:t>
            </a:r>
          </a:p>
        </p:txBody>
      </p:sp>
      <p:sp>
        <p:nvSpPr>
          <p:cNvPr id="20489" name="TextBox 10"/>
          <p:cNvSpPr txBox="1">
            <a:spLocks noChangeArrowheads="1"/>
          </p:cNvSpPr>
          <p:nvPr/>
        </p:nvSpPr>
        <p:spPr bwMode="auto">
          <a:xfrm>
            <a:off x="4572000" y="1600200"/>
            <a:ext cx="1371600" cy="1169988"/>
          </a:xfrm>
          <a:prstGeom prst="rect">
            <a:avLst/>
          </a:prstGeom>
          <a:noFill/>
          <a:ln w="9525">
            <a:noFill/>
            <a:miter lim="800000"/>
            <a:headEnd/>
            <a:tailEnd/>
          </a:ln>
        </p:spPr>
        <p:txBody>
          <a:bodyPr>
            <a:spAutoFit/>
          </a:bodyPr>
          <a:lstStyle/>
          <a:p>
            <a:pPr algn="ctr"/>
            <a:r>
              <a:rPr lang="en-US" sz="1000">
                <a:solidFill>
                  <a:schemeClr val="bg1"/>
                </a:solidFill>
              </a:rPr>
              <a:t>US7741389B2</a:t>
            </a:r>
          </a:p>
          <a:p>
            <a:pPr algn="ctr"/>
            <a:r>
              <a:rPr lang="en-IN" sz="1000">
                <a:solidFill>
                  <a:schemeClr val="bg1"/>
                </a:solidFill>
              </a:rPr>
              <a:t>Resin composition containing  a polyalkylene furan dicarboxylate resin and a porphyrin compound</a:t>
            </a:r>
            <a:endParaRPr lang="en-US" sz="1000">
              <a:solidFill>
                <a:schemeClr val="bg1"/>
              </a:solidFill>
            </a:endParaRPr>
          </a:p>
        </p:txBody>
      </p:sp>
      <p:sp>
        <p:nvSpPr>
          <p:cNvPr id="20490" name="TextBox 11"/>
          <p:cNvSpPr txBox="1">
            <a:spLocks noChangeArrowheads="1"/>
          </p:cNvSpPr>
          <p:nvPr/>
        </p:nvSpPr>
        <p:spPr bwMode="auto">
          <a:xfrm>
            <a:off x="8001000" y="2895600"/>
            <a:ext cx="1143000" cy="862013"/>
          </a:xfrm>
          <a:prstGeom prst="rect">
            <a:avLst/>
          </a:prstGeom>
          <a:noFill/>
          <a:ln w="9525">
            <a:noFill/>
            <a:miter lim="800000"/>
            <a:headEnd/>
            <a:tailEnd/>
          </a:ln>
        </p:spPr>
        <p:txBody>
          <a:bodyPr>
            <a:spAutoFit/>
          </a:bodyPr>
          <a:lstStyle/>
          <a:p>
            <a:r>
              <a:rPr lang="en-IN" sz="1000" dirty="0">
                <a:solidFill>
                  <a:schemeClr val="bg1"/>
                </a:solidFill>
              </a:rPr>
              <a:t>US20120258299</a:t>
            </a:r>
          </a:p>
          <a:p>
            <a:r>
              <a:rPr lang="en-IN" sz="1000" dirty="0">
                <a:solidFill>
                  <a:schemeClr val="bg1"/>
                </a:solidFill>
              </a:rPr>
              <a:t>PEF  is used in preparation of a polyester resin </a:t>
            </a:r>
          </a:p>
          <a:p>
            <a:endParaRPr lang="en-US" sz="1000" dirty="0">
              <a:solidFill>
                <a:schemeClr val="bg1"/>
              </a:solidFill>
            </a:endParaRPr>
          </a:p>
        </p:txBody>
      </p:sp>
      <p:sp>
        <p:nvSpPr>
          <p:cNvPr id="20491" name="TextBox 12"/>
          <p:cNvSpPr txBox="1">
            <a:spLocks noChangeArrowheads="1"/>
          </p:cNvSpPr>
          <p:nvPr/>
        </p:nvSpPr>
        <p:spPr bwMode="auto">
          <a:xfrm>
            <a:off x="4800600" y="4343400"/>
            <a:ext cx="1143000" cy="1016000"/>
          </a:xfrm>
          <a:prstGeom prst="rect">
            <a:avLst/>
          </a:prstGeom>
          <a:noFill/>
          <a:ln w="9525">
            <a:noFill/>
            <a:miter lim="800000"/>
            <a:headEnd/>
            <a:tailEnd/>
          </a:ln>
        </p:spPr>
        <p:txBody>
          <a:bodyPr>
            <a:spAutoFit/>
          </a:bodyPr>
          <a:lstStyle/>
          <a:p>
            <a:pPr algn="ctr"/>
            <a:r>
              <a:rPr lang="en-IN" sz="1000">
                <a:solidFill>
                  <a:schemeClr val="bg1"/>
                </a:solidFill>
              </a:rPr>
              <a:t>US20090124763Method of synthesis, PEF having a furan ring</a:t>
            </a:r>
            <a:endParaRPr lang="en-US" sz="1000">
              <a:solidFill>
                <a:schemeClr val="bg1"/>
              </a:solidFill>
            </a:endParaRPr>
          </a:p>
          <a:p>
            <a:pPr algn="ctr"/>
            <a:endParaRPr lang="en-US" sz="1000">
              <a:solidFill>
                <a:schemeClr val="bg1"/>
              </a:solidFill>
            </a:endParaRPr>
          </a:p>
        </p:txBody>
      </p:sp>
      <p:pic>
        <p:nvPicPr>
          <p:cNvPr id="20492" name="Picture 2"/>
          <p:cNvPicPr>
            <a:picLocks noChangeAspect="1" noChangeArrowheads="1"/>
          </p:cNvPicPr>
          <p:nvPr/>
        </p:nvPicPr>
        <p:blipFill>
          <a:blip r:embed="rId2" cstate="print"/>
          <a:srcRect/>
          <a:stretch>
            <a:fillRect/>
          </a:stretch>
        </p:blipFill>
        <p:spPr bwMode="auto">
          <a:xfrm>
            <a:off x="152400" y="6324600"/>
            <a:ext cx="1143000" cy="349250"/>
          </a:xfrm>
          <a:prstGeom prst="rect">
            <a:avLst/>
          </a:prstGeom>
          <a:noFill/>
          <a:ln w="9525">
            <a:noFill/>
            <a:miter lim="800000"/>
            <a:headEnd/>
            <a:tailEnd/>
          </a:ln>
        </p:spPr>
      </p:pic>
      <p:graphicFrame>
        <p:nvGraphicFramePr>
          <p:cNvPr id="19" name="Table 18"/>
          <p:cNvGraphicFramePr>
            <a:graphicFrameLocks noGrp="1"/>
          </p:cNvGraphicFramePr>
          <p:nvPr>
            <p:extLst>
              <p:ext uri="{D42A27DB-BD31-4B8C-83A1-F6EECF244321}">
                <p14:modId xmlns:p14="http://schemas.microsoft.com/office/powerpoint/2010/main" xmlns="" val="1005326667"/>
              </p:ext>
            </p:extLst>
          </p:nvPr>
        </p:nvGraphicFramePr>
        <p:xfrm>
          <a:off x="228600" y="1052736"/>
          <a:ext cx="8686800" cy="5227195"/>
        </p:xfrm>
        <a:graphic>
          <a:graphicData uri="http://schemas.openxmlformats.org/drawingml/2006/table">
            <a:tbl>
              <a:tblPr firstRow="1" bandRow="1">
                <a:tableStyleId>{5C22544A-7EE6-4342-B048-85BDC9FD1C3A}</a:tableStyleId>
              </a:tblPr>
              <a:tblGrid>
                <a:gridCol w="1981200"/>
                <a:gridCol w="6705600"/>
              </a:tblGrid>
              <a:tr h="407545">
                <a:tc>
                  <a:txBody>
                    <a:bodyPr/>
                    <a:lstStyle/>
                    <a:p>
                      <a:pPr algn="ctr"/>
                      <a:r>
                        <a:rPr lang="en-US" sz="1400" dirty="0" smtClean="0">
                          <a:latin typeface="+mn-lt"/>
                          <a:cs typeface="Arial" pitchFamily="34" charset="0"/>
                        </a:rPr>
                        <a:t>Patent No.</a:t>
                      </a:r>
                      <a:endParaRPr lang="en-US" sz="1400" dirty="0">
                        <a:latin typeface="+mn-lt"/>
                        <a:cs typeface="Arial" pitchFamily="34" charset="0"/>
                      </a:endParaRPr>
                    </a:p>
                  </a:txBody>
                  <a:tcPr anchor="ctr"/>
                </a:tc>
                <a:tc>
                  <a:txBody>
                    <a:bodyPr/>
                    <a:lstStyle/>
                    <a:p>
                      <a:pPr algn="ctr"/>
                      <a:r>
                        <a:rPr lang="en-US" sz="1400" dirty="0" smtClean="0">
                          <a:latin typeface="+mn-lt"/>
                          <a:cs typeface="Arial" pitchFamily="34" charset="0"/>
                        </a:rPr>
                        <a:t>Key Features</a:t>
                      </a:r>
                      <a:endParaRPr lang="en-US" sz="1400" dirty="0">
                        <a:latin typeface="+mn-lt"/>
                        <a:cs typeface="Arial" pitchFamily="34" charset="0"/>
                      </a:endParaRPr>
                    </a:p>
                  </a:txBody>
                  <a:tcPr anchor="ctr"/>
                </a:tc>
              </a:tr>
              <a:tr h="1717010">
                <a:tc>
                  <a:txBody>
                    <a:bodyPr/>
                    <a:lstStyle/>
                    <a:p>
                      <a:pPr algn="ctr" fontAlgn="b"/>
                      <a:r>
                        <a:rPr lang="en-US" sz="1400" b="1" i="0" u="none" strike="noStrike" dirty="0" smtClean="0">
                          <a:solidFill>
                            <a:srgbClr val="000000"/>
                          </a:solidFill>
                          <a:effectLst/>
                          <a:latin typeface="+mn-lt"/>
                          <a:cs typeface="Arial" pitchFamily="34" charset="0"/>
                          <a:hlinkClick r:id="rId3"/>
                        </a:rPr>
                        <a:t>PL419638A1</a:t>
                      </a:r>
                      <a:endParaRPr lang="en-US" sz="1400" b="1" i="0" u="none" strike="noStrike" dirty="0" smtClean="0">
                        <a:solidFill>
                          <a:srgbClr val="000000"/>
                        </a:solidFill>
                        <a:effectLst/>
                        <a:latin typeface="+mn-lt"/>
                        <a:cs typeface="Arial" pitchFamily="34" charset="0"/>
                      </a:endParaRPr>
                    </a:p>
                  </a:txBody>
                  <a:tcPr marL="9525" marR="9525" marT="9525" marB="0" anchor="ctr"/>
                </a:tc>
                <a:tc>
                  <a:txBody>
                    <a:bodyPr/>
                    <a:lstStyle/>
                    <a:p>
                      <a:pPr marL="53975" indent="0" algn="just" fontAlgn="b">
                        <a:lnSpc>
                          <a:spcPct val="150000"/>
                        </a:lnSpc>
                      </a:pPr>
                      <a:r>
                        <a:rPr lang="en-US" sz="1400" b="0" i="0" u="none" strike="noStrike" dirty="0" smtClean="0">
                          <a:solidFill>
                            <a:srgbClr val="000000"/>
                          </a:solidFill>
                          <a:latin typeface="+mn-lt"/>
                          <a:ea typeface="+mn-ea"/>
                          <a:cs typeface="Arial" pitchFamily="34" charset="0"/>
                        </a:rPr>
                        <a:t>The patent document relates</a:t>
                      </a:r>
                      <a:r>
                        <a:rPr lang="en-US" sz="1400" b="0" i="0" u="none" strike="noStrike" baseline="0" dirty="0" smtClean="0">
                          <a:solidFill>
                            <a:srgbClr val="000000"/>
                          </a:solidFill>
                          <a:latin typeface="+mn-lt"/>
                          <a:ea typeface="+mn-ea"/>
                          <a:cs typeface="Arial" pitchFamily="34" charset="0"/>
                        </a:rPr>
                        <a:t> to </a:t>
                      </a:r>
                      <a:r>
                        <a:rPr lang="en-US" sz="1400" b="0" i="0" u="none" strike="noStrike" dirty="0" smtClean="0">
                          <a:solidFill>
                            <a:srgbClr val="000000"/>
                          </a:solidFill>
                          <a:latin typeface="+mn-lt"/>
                          <a:ea typeface="+mn-ea"/>
                          <a:cs typeface="Arial" pitchFamily="34" charset="0"/>
                        </a:rPr>
                        <a:t>a </a:t>
                      </a:r>
                      <a:r>
                        <a:rPr lang="en-US" sz="1400" b="0" i="0" u="sng" strike="noStrike" dirty="0" smtClean="0">
                          <a:solidFill>
                            <a:srgbClr val="000000"/>
                          </a:solidFill>
                          <a:latin typeface="+mn-lt"/>
                          <a:ea typeface="+mn-ea"/>
                          <a:cs typeface="Arial" pitchFamily="34" charset="0"/>
                        </a:rPr>
                        <a:t>method for manufacturing activated carbon from cotton. </a:t>
                      </a:r>
                      <a:r>
                        <a:rPr lang="en-US" sz="1400" b="0" i="0" u="none" strike="noStrike" dirty="0" smtClean="0">
                          <a:solidFill>
                            <a:srgbClr val="000000"/>
                          </a:solidFill>
                          <a:latin typeface="+mn-lt"/>
                          <a:ea typeface="+mn-ea"/>
                          <a:cs typeface="Arial" pitchFamily="34" charset="0"/>
                        </a:rPr>
                        <a:t>The method comprises adding cotton material to an activator solution and drying the resulting mixture. KOH and / or Na2CO3, and / or K2CO3 are used</a:t>
                      </a:r>
                      <a:r>
                        <a:rPr lang="en-US" sz="1400" b="0" i="0" u="none" strike="noStrike" baseline="0" dirty="0" smtClean="0">
                          <a:solidFill>
                            <a:srgbClr val="000000"/>
                          </a:solidFill>
                          <a:latin typeface="+mn-lt"/>
                          <a:ea typeface="+mn-ea"/>
                          <a:cs typeface="Arial" pitchFamily="34" charset="0"/>
                        </a:rPr>
                        <a:t> as activators. T</a:t>
                      </a:r>
                      <a:r>
                        <a:rPr lang="en-US" sz="1400" b="0" i="0" u="none" strike="noStrike" dirty="0" smtClean="0">
                          <a:solidFill>
                            <a:srgbClr val="000000"/>
                          </a:solidFill>
                          <a:latin typeface="+mn-lt"/>
                          <a:ea typeface="+mn-ea"/>
                          <a:cs typeface="Arial" pitchFamily="34" charset="0"/>
                        </a:rPr>
                        <a:t>he carbonization is done in an inert gas atmosphere at a temperature of 500-1000 ° C.</a:t>
                      </a:r>
                      <a:r>
                        <a:rPr lang="en-US" sz="1400" b="0" i="0" u="none" strike="noStrike" baseline="0" dirty="0" smtClean="0">
                          <a:solidFill>
                            <a:srgbClr val="000000"/>
                          </a:solidFill>
                          <a:latin typeface="+mn-lt"/>
                          <a:ea typeface="+mn-ea"/>
                          <a:cs typeface="Arial" pitchFamily="34" charset="0"/>
                        </a:rPr>
                        <a:t> The resulting product was washed with distilled water to obtain activated carbon. </a:t>
                      </a:r>
                      <a:r>
                        <a:rPr lang="en-US" sz="1400" b="0" i="0" u="sng" strike="noStrike" baseline="0" dirty="0" smtClean="0">
                          <a:solidFill>
                            <a:srgbClr val="000000"/>
                          </a:solidFill>
                          <a:latin typeface="+mn-lt"/>
                          <a:ea typeface="+mn-ea"/>
                          <a:cs typeface="Arial" pitchFamily="34" charset="0"/>
                        </a:rPr>
                        <a:t>The resultant activated carbon can be used for air purification systems. </a:t>
                      </a:r>
                      <a:endParaRPr lang="en-IN" sz="1400" b="0" i="0" u="sng" strike="noStrike" baseline="0" dirty="0" smtClean="0">
                        <a:solidFill>
                          <a:srgbClr val="000000"/>
                        </a:solidFill>
                        <a:latin typeface="+mn-lt"/>
                        <a:ea typeface="+mn-ea"/>
                        <a:cs typeface="Arial" pitchFamily="34" charset="0"/>
                      </a:endParaRPr>
                    </a:p>
                  </a:txBody>
                  <a:tcPr marL="9525" marR="9525" marT="9525" marB="0" anchor="ctr"/>
                </a:tc>
              </a:tr>
              <a:tr h="2098102">
                <a:tc>
                  <a:txBody>
                    <a:bodyPr/>
                    <a:lstStyle/>
                    <a:p>
                      <a:pPr algn="ctr" fontAlgn="b"/>
                      <a:r>
                        <a:rPr lang="en-US" sz="1400" b="1" i="0" u="none" strike="noStrike" dirty="0" smtClean="0">
                          <a:solidFill>
                            <a:srgbClr val="000000"/>
                          </a:solidFill>
                          <a:latin typeface="+mn-lt"/>
                          <a:ea typeface="+mn-ea"/>
                          <a:cs typeface="Arial" pitchFamily="34" charset="0"/>
                          <a:hlinkClick r:id="rId4"/>
                        </a:rPr>
                        <a:t>PL419186A1</a:t>
                      </a:r>
                      <a:endParaRPr lang="en-US" sz="1400" b="1" i="0" u="none" strike="noStrike" dirty="0" smtClean="0">
                        <a:solidFill>
                          <a:srgbClr val="000000"/>
                        </a:solidFill>
                        <a:latin typeface="+mn-lt"/>
                        <a:ea typeface="+mn-ea"/>
                        <a:cs typeface="Arial" pitchFamily="34" charset="0"/>
                      </a:endParaRPr>
                    </a:p>
                  </a:txBody>
                  <a:tcPr marL="9525" marR="9525" marT="9525" marB="0" anchor="ctr"/>
                </a:tc>
                <a:tc>
                  <a:txBody>
                    <a:bodyPr/>
                    <a:lstStyle/>
                    <a:p>
                      <a:pPr algn="just" fontAlgn="b">
                        <a:lnSpc>
                          <a:spcPct val="150000"/>
                        </a:lnSpc>
                      </a:pPr>
                      <a:r>
                        <a:rPr lang="en-US" sz="1400" b="0" i="0" dirty="0" smtClean="0">
                          <a:solidFill>
                            <a:schemeClr val="dk1"/>
                          </a:solidFill>
                          <a:effectLst/>
                          <a:latin typeface="+mn-lt"/>
                          <a:ea typeface="+mn-ea"/>
                          <a:cs typeface="+mn-cs"/>
                        </a:rPr>
                        <a:t>The patent document relates to a method for producing activated carbon which comprises mixing in a source of the dried activated carbon with an aqueous activator solution. </a:t>
                      </a:r>
                      <a:r>
                        <a:rPr lang="en-US" sz="1400" b="0" i="0" u="sng" dirty="0" smtClean="0">
                          <a:solidFill>
                            <a:schemeClr val="dk1"/>
                          </a:solidFill>
                          <a:effectLst/>
                          <a:latin typeface="+mn-lt"/>
                          <a:ea typeface="+mn-ea"/>
                          <a:cs typeface="+mn-cs"/>
                        </a:rPr>
                        <a:t>mistletoe leaves</a:t>
                      </a:r>
                      <a:r>
                        <a:rPr lang="en-US" sz="1400" b="0" i="0" u="sng" baseline="0" dirty="0" smtClean="0">
                          <a:solidFill>
                            <a:schemeClr val="dk1"/>
                          </a:solidFill>
                          <a:effectLst/>
                          <a:latin typeface="+mn-lt"/>
                          <a:ea typeface="+mn-ea"/>
                          <a:cs typeface="+mn-cs"/>
                        </a:rPr>
                        <a:t> are used as source of activated carbon </a:t>
                      </a:r>
                      <a:r>
                        <a:rPr lang="en-US" sz="1400" b="0" i="0" baseline="0" dirty="0" smtClean="0">
                          <a:solidFill>
                            <a:schemeClr val="dk1"/>
                          </a:solidFill>
                          <a:effectLst/>
                          <a:latin typeface="+mn-lt"/>
                          <a:ea typeface="+mn-ea"/>
                          <a:cs typeface="+mn-cs"/>
                        </a:rPr>
                        <a:t>and </a:t>
                      </a:r>
                      <a:r>
                        <a:rPr lang="en-US" sz="1400" b="0" i="0" dirty="0" smtClean="0">
                          <a:solidFill>
                            <a:schemeClr val="dk1"/>
                          </a:solidFill>
                          <a:effectLst/>
                          <a:latin typeface="+mn-lt"/>
                          <a:ea typeface="+mn-ea"/>
                          <a:cs typeface="+mn-cs"/>
                        </a:rPr>
                        <a:t>KOH and / or </a:t>
                      </a:r>
                      <a:r>
                        <a:rPr lang="en-US" sz="1400" b="0" i="0" dirty="0" err="1" smtClean="0">
                          <a:solidFill>
                            <a:schemeClr val="dk1"/>
                          </a:solidFill>
                          <a:effectLst/>
                          <a:latin typeface="+mn-lt"/>
                          <a:ea typeface="+mn-ea"/>
                          <a:cs typeface="+mn-cs"/>
                        </a:rPr>
                        <a:t>NaOH</a:t>
                      </a:r>
                      <a:r>
                        <a:rPr lang="en-US" sz="1400" b="0" i="0" dirty="0" smtClean="0">
                          <a:solidFill>
                            <a:schemeClr val="dk1"/>
                          </a:solidFill>
                          <a:effectLst/>
                          <a:latin typeface="+mn-lt"/>
                          <a:ea typeface="+mn-ea"/>
                          <a:cs typeface="+mn-cs"/>
                        </a:rPr>
                        <a:t> and / or </a:t>
                      </a:r>
                      <a:r>
                        <a:rPr lang="en-US" sz="1400" b="0" i="0" dirty="0" err="1" smtClean="0">
                          <a:solidFill>
                            <a:schemeClr val="dk1"/>
                          </a:solidFill>
                          <a:effectLst/>
                          <a:latin typeface="+mn-lt"/>
                          <a:ea typeface="+mn-ea"/>
                          <a:cs typeface="+mn-cs"/>
                        </a:rPr>
                        <a:t>ZnCl</a:t>
                      </a:r>
                      <a:r>
                        <a:rPr lang="en-US" sz="1400" b="0" i="0" dirty="0" smtClean="0">
                          <a:solidFill>
                            <a:schemeClr val="dk1"/>
                          </a:solidFill>
                          <a:effectLst/>
                          <a:latin typeface="+mn-lt"/>
                          <a:ea typeface="+mn-ea"/>
                          <a:cs typeface="+mn-cs"/>
                        </a:rPr>
                        <a:t> 2 and / or Na2CO3, and / or K2CO3, are used as activators.</a:t>
                      </a:r>
                      <a:r>
                        <a:rPr lang="en-US" sz="1400" b="0" i="0" baseline="0" dirty="0" smtClean="0">
                          <a:solidFill>
                            <a:schemeClr val="dk1"/>
                          </a:solidFill>
                          <a:effectLst/>
                          <a:latin typeface="+mn-lt"/>
                          <a:ea typeface="+mn-ea"/>
                          <a:cs typeface="+mn-cs"/>
                        </a:rPr>
                        <a:t> T</a:t>
                      </a:r>
                      <a:r>
                        <a:rPr lang="en-US" sz="1400" b="0" i="0" dirty="0" smtClean="0">
                          <a:solidFill>
                            <a:schemeClr val="dk1"/>
                          </a:solidFill>
                          <a:effectLst/>
                          <a:latin typeface="+mn-lt"/>
                          <a:ea typeface="+mn-ea"/>
                          <a:cs typeface="+mn-cs"/>
                        </a:rPr>
                        <a:t>he resulting mixture</a:t>
                      </a:r>
                      <a:r>
                        <a:rPr lang="en-US" sz="1400" b="0" i="0" baseline="0" dirty="0" smtClean="0">
                          <a:solidFill>
                            <a:schemeClr val="dk1"/>
                          </a:solidFill>
                          <a:effectLst/>
                          <a:latin typeface="+mn-lt"/>
                          <a:ea typeface="+mn-ea"/>
                          <a:cs typeface="+mn-cs"/>
                        </a:rPr>
                        <a:t> is carbonized in </a:t>
                      </a:r>
                      <a:r>
                        <a:rPr lang="en-US" sz="1400" b="0" i="0" dirty="0" smtClean="0">
                          <a:solidFill>
                            <a:schemeClr val="dk1"/>
                          </a:solidFill>
                          <a:effectLst/>
                          <a:latin typeface="+mn-lt"/>
                          <a:ea typeface="+mn-ea"/>
                          <a:cs typeface="+mn-cs"/>
                        </a:rPr>
                        <a:t>an inert gas atmosphere chemically washing and drying at a temperature of 400 - 1000 ° C for 1 - 5 hours. After cooling, the carbonization, the product obtained is washed with distilled water until neutral, treated with hydrochloric acid and again washed with distilled water until neutral, and the obtained active carbon is dried.  </a:t>
                      </a:r>
                      <a:r>
                        <a:rPr lang="en-US" sz="1400" b="0" i="0" u="sng" dirty="0" smtClean="0">
                          <a:solidFill>
                            <a:schemeClr val="dk1"/>
                          </a:solidFill>
                          <a:effectLst/>
                          <a:latin typeface="+mn-lt"/>
                          <a:ea typeface="+mn-ea"/>
                          <a:cs typeface="+mn-cs"/>
                        </a:rPr>
                        <a:t>The resultant</a:t>
                      </a:r>
                      <a:r>
                        <a:rPr lang="en-US" sz="1400" b="0" i="0" u="sng" baseline="0" dirty="0" smtClean="0">
                          <a:solidFill>
                            <a:schemeClr val="dk1"/>
                          </a:solidFill>
                          <a:effectLst/>
                          <a:latin typeface="+mn-lt"/>
                          <a:ea typeface="+mn-ea"/>
                          <a:cs typeface="+mn-cs"/>
                        </a:rPr>
                        <a:t> activated carbon can be used for CO2 absorption in air purification systems</a:t>
                      </a:r>
                      <a:r>
                        <a:rPr lang="en-IN" sz="1400" b="0" i="0" u="sng" strike="noStrike" baseline="0" dirty="0" smtClean="0">
                          <a:solidFill>
                            <a:srgbClr val="000000"/>
                          </a:solidFill>
                          <a:effectLst/>
                          <a:latin typeface="+mn-lt"/>
                          <a:ea typeface="+mn-ea"/>
                          <a:cs typeface="Arial" pitchFamily="34" charset="0"/>
                        </a:rPr>
                        <a:t>.</a:t>
                      </a:r>
                      <a:endParaRPr lang="en-US" sz="1400" b="0" i="0" u="sng" baseline="0" dirty="0" smtClean="0">
                        <a:solidFill>
                          <a:schemeClr val="dk1"/>
                        </a:solidFill>
                        <a:effectLst/>
                        <a:latin typeface="+mn-lt"/>
                        <a:ea typeface="+mn-ea"/>
                        <a:cs typeface="+mn-cs"/>
                      </a:endParaRPr>
                    </a:p>
                  </a:txBody>
                  <a:tcPr marL="9525" marR="9525" marT="9525" marB="0" anchor="ctr"/>
                </a:tc>
              </a:tr>
            </a:tbl>
          </a:graphicData>
        </a:graphic>
      </p:graphicFrame>
      <p:sp>
        <p:nvSpPr>
          <p:cNvPr id="18" name="Slide Number Placeholder 17"/>
          <p:cNvSpPr>
            <a:spLocks noGrp="1"/>
          </p:cNvSpPr>
          <p:nvPr>
            <p:ph type="sldNum" sz="quarter" idx="12"/>
          </p:nvPr>
        </p:nvSpPr>
        <p:spPr/>
        <p:txBody>
          <a:bodyPr/>
          <a:lstStyle/>
          <a:p>
            <a:pPr>
              <a:defRPr/>
            </a:pPr>
            <a:fld id="{46318E3D-C770-4D91-B40E-7E88DA3097BF}" type="slidenum">
              <a:rPr lang="en-IN" smtClean="0"/>
              <a:pPr>
                <a:defRPr/>
              </a:pPr>
              <a:t>23</a:t>
            </a:fld>
            <a:endParaRPr lang="en-IN"/>
          </a:p>
        </p:txBody>
      </p:sp>
    </p:spTree>
    <p:extLst>
      <p:ext uri="{BB962C8B-B14F-4D97-AF65-F5344CB8AC3E}">
        <p14:creationId xmlns:p14="http://schemas.microsoft.com/office/powerpoint/2010/main" xmlns="" val="189999915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2009" y="216024"/>
            <a:ext cx="8964487" cy="476672"/>
          </a:xfrm>
        </p:spPr>
        <p:txBody>
          <a:bodyPr/>
          <a:lstStyle/>
          <a:p>
            <a:pPr>
              <a:defRPr/>
            </a:pPr>
            <a:r>
              <a:rPr lang="en-US" sz="2400" b="1" kern="1200" spc="-10" dirty="0" smtClean="0">
                <a:solidFill>
                  <a:schemeClr val="bg1"/>
                </a:solidFill>
                <a:latin typeface="+mn-lt"/>
                <a:cs typeface="Arial" pitchFamily="34" charset="0"/>
              </a:rPr>
              <a:t>Granted Patents/ Patent Application </a:t>
            </a:r>
            <a:r>
              <a:rPr lang="en-US" sz="2400" b="1" spc="-10" dirty="0" smtClean="0">
                <a:solidFill>
                  <a:schemeClr val="bg1"/>
                </a:solidFill>
                <a:latin typeface="+mn-lt"/>
                <a:cs typeface="Arial" pitchFamily="34" charset="0"/>
              </a:rPr>
              <a:t>– Other Companies</a:t>
            </a:r>
            <a:endParaRPr lang="en-US" sz="2400" b="1" dirty="0">
              <a:latin typeface="+mn-lt"/>
              <a:cs typeface="Arial" pitchFamily="34" charset="0"/>
            </a:endParaRPr>
          </a:p>
        </p:txBody>
      </p:sp>
      <p:sp>
        <p:nvSpPr>
          <p:cNvPr id="20484" name="TextBox 4"/>
          <p:cNvSpPr txBox="1">
            <a:spLocks noChangeArrowheads="1"/>
          </p:cNvSpPr>
          <p:nvPr/>
        </p:nvSpPr>
        <p:spPr bwMode="auto">
          <a:xfrm>
            <a:off x="7391400" y="1752600"/>
            <a:ext cx="1447800" cy="708025"/>
          </a:xfrm>
          <a:prstGeom prst="rect">
            <a:avLst/>
          </a:prstGeom>
          <a:noFill/>
          <a:ln w="9525">
            <a:noFill/>
            <a:miter lim="800000"/>
            <a:headEnd/>
            <a:tailEnd/>
          </a:ln>
        </p:spPr>
        <p:txBody>
          <a:bodyPr>
            <a:spAutoFit/>
          </a:bodyPr>
          <a:lstStyle/>
          <a:p>
            <a:pPr algn="ctr"/>
            <a:r>
              <a:rPr lang="en-US" sz="1000" dirty="0">
                <a:solidFill>
                  <a:schemeClr val="bg1"/>
                </a:solidFill>
              </a:rPr>
              <a:t>US8981037B2</a:t>
            </a:r>
          </a:p>
          <a:p>
            <a:pPr algn="ctr"/>
            <a:r>
              <a:rPr lang="en-US" sz="1000" dirty="0">
                <a:solidFill>
                  <a:schemeClr val="bg1"/>
                </a:solidFill>
              </a:rPr>
              <a:t>PEF used in preparation of a polyester resin </a:t>
            </a:r>
          </a:p>
        </p:txBody>
      </p:sp>
      <p:sp>
        <p:nvSpPr>
          <p:cNvPr id="20485" name="TextBox 6"/>
          <p:cNvSpPr txBox="1">
            <a:spLocks noChangeArrowheads="1"/>
          </p:cNvSpPr>
          <p:nvPr/>
        </p:nvSpPr>
        <p:spPr bwMode="auto">
          <a:xfrm>
            <a:off x="7239000" y="4191000"/>
            <a:ext cx="1447800" cy="862013"/>
          </a:xfrm>
          <a:prstGeom prst="rect">
            <a:avLst/>
          </a:prstGeom>
          <a:noFill/>
          <a:ln w="9525">
            <a:noFill/>
            <a:miter lim="800000"/>
            <a:headEnd/>
            <a:tailEnd/>
          </a:ln>
        </p:spPr>
        <p:txBody>
          <a:bodyPr>
            <a:spAutoFit/>
          </a:bodyPr>
          <a:lstStyle/>
          <a:p>
            <a:pPr algn="ctr"/>
            <a:r>
              <a:rPr lang="en-US" sz="1000">
                <a:solidFill>
                  <a:schemeClr val="bg1"/>
                </a:solidFill>
              </a:rPr>
              <a:t>EP2235100B1</a:t>
            </a:r>
          </a:p>
          <a:p>
            <a:pPr algn="ctr"/>
            <a:r>
              <a:rPr lang="en-US" sz="1000">
                <a:solidFill>
                  <a:schemeClr val="bg1"/>
                </a:solidFill>
              </a:rPr>
              <a:t>Resin composition containing polyethylene furandicarboxylate</a:t>
            </a:r>
          </a:p>
        </p:txBody>
      </p:sp>
      <p:sp>
        <p:nvSpPr>
          <p:cNvPr id="20486" name="TextBox 7"/>
          <p:cNvSpPr txBox="1">
            <a:spLocks noChangeArrowheads="1"/>
          </p:cNvSpPr>
          <p:nvPr/>
        </p:nvSpPr>
        <p:spPr bwMode="auto">
          <a:xfrm>
            <a:off x="6096000" y="4800600"/>
            <a:ext cx="1066800" cy="862013"/>
          </a:xfrm>
          <a:prstGeom prst="rect">
            <a:avLst/>
          </a:prstGeom>
          <a:noFill/>
          <a:ln w="9525">
            <a:noFill/>
            <a:miter lim="800000"/>
            <a:headEnd/>
            <a:tailEnd/>
          </a:ln>
        </p:spPr>
        <p:txBody>
          <a:bodyPr>
            <a:spAutoFit/>
          </a:bodyPr>
          <a:lstStyle/>
          <a:p>
            <a:pPr algn="ctr"/>
            <a:r>
              <a:rPr lang="en-US" sz="1000">
                <a:solidFill>
                  <a:schemeClr val="bg1"/>
                </a:solidFill>
              </a:rPr>
              <a:t>EP2252645B1</a:t>
            </a:r>
          </a:p>
          <a:p>
            <a:pPr algn="ctr"/>
            <a:r>
              <a:rPr lang="en-US" sz="1000">
                <a:solidFill>
                  <a:schemeClr val="bg1"/>
                </a:solidFill>
              </a:rPr>
              <a:t>Polyester resin used for producing a molded article</a:t>
            </a:r>
          </a:p>
        </p:txBody>
      </p:sp>
      <p:sp>
        <p:nvSpPr>
          <p:cNvPr id="20487" name="TextBox 8"/>
          <p:cNvSpPr txBox="1">
            <a:spLocks noChangeArrowheads="1"/>
          </p:cNvSpPr>
          <p:nvPr/>
        </p:nvSpPr>
        <p:spPr bwMode="auto">
          <a:xfrm>
            <a:off x="4191000" y="3048000"/>
            <a:ext cx="1219200" cy="1016000"/>
          </a:xfrm>
          <a:prstGeom prst="rect">
            <a:avLst/>
          </a:prstGeom>
          <a:noFill/>
          <a:ln w="9525">
            <a:noFill/>
            <a:miter lim="800000"/>
            <a:headEnd/>
            <a:tailEnd/>
          </a:ln>
        </p:spPr>
        <p:txBody>
          <a:bodyPr>
            <a:spAutoFit/>
          </a:bodyPr>
          <a:lstStyle/>
          <a:p>
            <a:pPr algn="ctr"/>
            <a:r>
              <a:rPr lang="en-US" sz="1000">
                <a:solidFill>
                  <a:schemeClr val="bg1"/>
                </a:solidFill>
              </a:rPr>
              <a:t>EP2257596B1</a:t>
            </a:r>
          </a:p>
          <a:p>
            <a:pPr algn="ctr"/>
            <a:r>
              <a:rPr lang="en-US" sz="1000">
                <a:solidFill>
                  <a:schemeClr val="bg1"/>
                </a:solidFill>
              </a:rPr>
              <a:t>Resin composition containing polyethylene furandicarboxylate</a:t>
            </a:r>
          </a:p>
          <a:p>
            <a:pPr algn="ctr"/>
            <a:endParaRPr lang="en-US" sz="1000">
              <a:solidFill>
                <a:schemeClr val="bg1"/>
              </a:solidFill>
            </a:endParaRPr>
          </a:p>
        </p:txBody>
      </p:sp>
      <p:sp>
        <p:nvSpPr>
          <p:cNvPr id="20488" name="TextBox 9"/>
          <p:cNvSpPr txBox="1">
            <a:spLocks noChangeArrowheads="1"/>
          </p:cNvSpPr>
          <p:nvPr/>
        </p:nvSpPr>
        <p:spPr bwMode="auto">
          <a:xfrm>
            <a:off x="5867400" y="3200400"/>
            <a:ext cx="990600" cy="307975"/>
          </a:xfrm>
          <a:prstGeom prst="rect">
            <a:avLst/>
          </a:prstGeom>
          <a:noFill/>
          <a:ln w="9525">
            <a:noFill/>
            <a:miter lim="800000"/>
            <a:headEnd/>
            <a:tailEnd/>
          </a:ln>
        </p:spPr>
        <p:txBody>
          <a:bodyPr>
            <a:spAutoFit/>
          </a:bodyPr>
          <a:lstStyle/>
          <a:p>
            <a:r>
              <a:rPr lang="en-US" sz="1400" b="1">
                <a:solidFill>
                  <a:schemeClr val="bg1"/>
                </a:solidFill>
              </a:rPr>
              <a:t>CANON</a:t>
            </a:r>
          </a:p>
        </p:txBody>
      </p:sp>
      <p:sp>
        <p:nvSpPr>
          <p:cNvPr id="20489" name="TextBox 10"/>
          <p:cNvSpPr txBox="1">
            <a:spLocks noChangeArrowheads="1"/>
          </p:cNvSpPr>
          <p:nvPr/>
        </p:nvSpPr>
        <p:spPr bwMode="auto">
          <a:xfrm>
            <a:off x="4572000" y="1600200"/>
            <a:ext cx="1371600" cy="1169988"/>
          </a:xfrm>
          <a:prstGeom prst="rect">
            <a:avLst/>
          </a:prstGeom>
          <a:noFill/>
          <a:ln w="9525">
            <a:noFill/>
            <a:miter lim="800000"/>
            <a:headEnd/>
            <a:tailEnd/>
          </a:ln>
        </p:spPr>
        <p:txBody>
          <a:bodyPr>
            <a:spAutoFit/>
          </a:bodyPr>
          <a:lstStyle/>
          <a:p>
            <a:pPr algn="ctr"/>
            <a:r>
              <a:rPr lang="en-US" sz="1000">
                <a:solidFill>
                  <a:schemeClr val="bg1"/>
                </a:solidFill>
              </a:rPr>
              <a:t>US7741389B2</a:t>
            </a:r>
          </a:p>
          <a:p>
            <a:pPr algn="ctr"/>
            <a:r>
              <a:rPr lang="en-IN" sz="1000">
                <a:solidFill>
                  <a:schemeClr val="bg1"/>
                </a:solidFill>
              </a:rPr>
              <a:t>Resin composition containing  a polyalkylene furan dicarboxylate resin and a porphyrin compound</a:t>
            </a:r>
            <a:endParaRPr lang="en-US" sz="1000">
              <a:solidFill>
                <a:schemeClr val="bg1"/>
              </a:solidFill>
            </a:endParaRPr>
          </a:p>
        </p:txBody>
      </p:sp>
      <p:pic>
        <p:nvPicPr>
          <p:cNvPr id="20492" name="Picture 2"/>
          <p:cNvPicPr>
            <a:picLocks noChangeAspect="1" noChangeArrowheads="1"/>
          </p:cNvPicPr>
          <p:nvPr/>
        </p:nvPicPr>
        <p:blipFill>
          <a:blip r:embed="rId2" cstate="print"/>
          <a:srcRect/>
          <a:stretch>
            <a:fillRect/>
          </a:stretch>
        </p:blipFill>
        <p:spPr bwMode="auto">
          <a:xfrm>
            <a:off x="152400" y="6324600"/>
            <a:ext cx="1143000" cy="349250"/>
          </a:xfrm>
          <a:prstGeom prst="rect">
            <a:avLst/>
          </a:prstGeom>
          <a:noFill/>
          <a:ln w="9525">
            <a:noFill/>
            <a:miter lim="800000"/>
            <a:headEnd/>
            <a:tailEnd/>
          </a:ln>
        </p:spPr>
      </p:pic>
      <p:graphicFrame>
        <p:nvGraphicFramePr>
          <p:cNvPr id="19" name="Table 18"/>
          <p:cNvGraphicFramePr>
            <a:graphicFrameLocks noGrp="1"/>
          </p:cNvGraphicFramePr>
          <p:nvPr>
            <p:extLst>
              <p:ext uri="{D42A27DB-BD31-4B8C-83A1-F6EECF244321}">
                <p14:modId xmlns:p14="http://schemas.microsoft.com/office/powerpoint/2010/main" xmlns="" val="246940502"/>
              </p:ext>
            </p:extLst>
          </p:nvPr>
        </p:nvGraphicFramePr>
        <p:xfrm>
          <a:off x="228600" y="980728"/>
          <a:ext cx="8686800" cy="5227732"/>
        </p:xfrm>
        <a:graphic>
          <a:graphicData uri="http://schemas.openxmlformats.org/drawingml/2006/table">
            <a:tbl>
              <a:tblPr firstRow="1" bandRow="1">
                <a:tableStyleId>{5C22544A-7EE6-4342-B048-85BDC9FD1C3A}</a:tableStyleId>
              </a:tblPr>
              <a:tblGrid>
                <a:gridCol w="1751112"/>
                <a:gridCol w="6935688"/>
              </a:tblGrid>
              <a:tr h="313022">
                <a:tc>
                  <a:txBody>
                    <a:bodyPr/>
                    <a:lstStyle/>
                    <a:p>
                      <a:pPr algn="ctr"/>
                      <a:r>
                        <a:rPr lang="en-US" sz="1600" dirty="0" smtClean="0">
                          <a:latin typeface="+mn-lt"/>
                          <a:cs typeface="Arial" pitchFamily="34" charset="0"/>
                        </a:rPr>
                        <a:t>Patent No.</a:t>
                      </a:r>
                      <a:endParaRPr lang="en-US" sz="1600" dirty="0">
                        <a:latin typeface="+mn-lt"/>
                        <a:cs typeface="Arial" pitchFamily="34" charset="0"/>
                      </a:endParaRPr>
                    </a:p>
                  </a:txBody>
                  <a:tcPr anchor="ctr"/>
                </a:tc>
                <a:tc>
                  <a:txBody>
                    <a:bodyPr/>
                    <a:lstStyle/>
                    <a:p>
                      <a:pPr algn="ctr"/>
                      <a:r>
                        <a:rPr lang="en-US" sz="1600" dirty="0" smtClean="0">
                          <a:latin typeface="+mn-lt"/>
                          <a:cs typeface="Arial" pitchFamily="34" charset="0"/>
                        </a:rPr>
                        <a:t>Key Features</a:t>
                      </a:r>
                      <a:endParaRPr lang="en-US" sz="1600" dirty="0">
                        <a:latin typeface="+mn-lt"/>
                        <a:cs typeface="Arial" pitchFamily="34" charset="0"/>
                      </a:endParaRPr>
                    </a:p>
                  </a:txBody>
                  <a:tcPr anchor="ctr"/>
                </a:tc>
              </a:tr>
              <a:tr h="1352962">
                <a:tc>
                  <a:txBody>
                    <a:bodyPr/>
                    <a:lstStyle/>
                    <a:p>
                      <a:pPr algn="ctr" fontAlgn="t"/>
                      <a:r>
                        <a:rPr lang="en-IN" sz="1400" b="1" i="0" u="none" strike="noStrike" dirty="0" smtClean="0">
                          <a:solidFill>
                            <a:schemeClr val="tx1"/>
                          </a:solidFill>
                          <a:effectLst/>
                          <a:latin typeface="+mn-lt"/>
                          <a:cs typeface="Arial" pitchFamily="34" charset="0"/>
                        </a:rPr>
                        <a:t>JP2013023405A</a:t>
                      </a:r>
                    </a:p>
                    <a:p>
                      <a:pPr algn="ctr" fontAlgn="t"/>
                      <a:r>
                        <a:rPr lang="en-US" sz="1400" b="1" spc="-10" dirty="0" smtClean="0">
                          <a:solidFill>
                            <a:schemeClr val="tx1"/>
                          </a:solidFill>
                          <a:latin typeface="+mn-lt"/>
                          <a:cs typeface="Arial" pitchFamily="34" charset="0"/>
                        </a:rPr>
                        <a:t>Kansai Coke &amp; Chemicals</a:t>
                      </a:r>
                      <a:endParaRPr lang="en-IN" sz="1400" b="1" i="0" u="none" strike="noStrike" dirty="0" smtClean="0">
                        <a:solidFill>
                          <a:schemeClr val="tx1"/>
                        </a:solidFill>
                        <a:effectLst/>
                        <a:latin typeface="+mn-lt"/>
                        <a:cs typeface="Arial" pitchFamily="34" charset="0"/>
                      </a:endParaRPr>
                    </a:p>
                    <a:p>
                      <a:pPr algn="ctr" fontAlgn="t"/>
                      <a:endParaRPr lang="en-IN" sz="1400" b="1" i="0" u="none" strike="noStrike" dirty="0" smtClean="0">
                        <a:solidFill>
                          <a:schemeClr val="tx1"/>
                        </a:solidFill>
                        <a:effectLst/>
                        <a:latin typeface="+mn-lt"/>
                        <a:cs typeface="Arial" pitchFamily="34" charset="0"/>
                      </a:endParaRPr>
                    </a:p>
                  </a:txBody>
                  <a:tcPr marL="9525" marR="9525" marT="9525" marB="0" anchor="ctr"/>
                </a:tc>
                <a:tc>
                  <a:txBody>
                    <a:bodyPr/>
                    <a:lstStyle/>
                    <a:p>
                      <a:pPr marL="53975" indent="0" algn="just" fontAlgn="b">
                        <a:lnSpc>
                          <a:spcPct val="150000"/>
                        </a:lnSpc>
                        <a:buNone/>
                      </a:pPr>
                      <a:r>
                        <a:rPr lang="en-US" sz="1400" b="0" i="0" dirty="0" smtClean="0">
                          <a:solidFill>
                            <a:schemeClr val="tx1"/>
                          </a:solidFill>
                          <a:effectLst/>
                          <a:latin typeface="+mn-lt"/>
                          <a:ea typeface="+mn-ea"/>
                          <a:cs typeface="+mn-cs"/>
                        </a:rPr>
                        <a:t>The patent document discloses</a:t>
                      </a:r>
                      <a:r>
                        <a:rPr lang="en-US" sz="1400" b="0" i="0" baseline="0" dirty="0" smtClean="0">
                          <a:solidFill>
                            <a:schemeClr val="tx1"/>
                          </a:solidFill>
                          <a:effectLst/>
                          <a:latin typeface="+mn-lt"/>
                          <a:ea typeface="+mn-ea"/>
                          <a:cs typeface="+mn-cs"/>
                        </a:rPr>
                        <a:t> a </a:t>
                      </a:r>
                      <a:r>
                        <a:rPr lang="en-US" sz="1400" b="0" i="0" u="sng" strike="noStrike" dirty="0" smtClean="0">
                          <a:solidFill>
                            <a:schemeClr val="tx1"/>
                          </a:solidFill>
                          <a:effectLst/>
                          <a:latin typeface="+mn-lt"/>
                          <a:ea typeface="+mn-ea"/>
                          <a:cs typeface="+mn-cs"/>
                        </a:rPr>
                        <a:t>method</a:t>
                      </a:r>
                      <a:r>
                        <a:rPr lang="en-US" sz="1400" b="0" i="0" u="sng" dirty="0" smtClean="0">
                          <a:solidFill>
                            <a:schemeClr val="tx1"/>
                          </a:solidFill>
                          <a:effectLst/>
                          <a:latin typeface="+mn-lt"/>
                          <a:ea typeface="+mn-ea"/>
                          <a:cs typeface="+mn-cs"/>
                        </a:rPr>
                        <a:t> for producing the </a:t>
                      </a:r>
                      <a:r>
                        <a:rPr lang="en-US" sz="1400" b="0" i="0" u="sng" strike="noStrike" dirty="0" smtClean="0">
                          <a:solidFill>
                            <a:schemeClr val="tx1"/>
                          </a:solidFill>
                          <a:effectLst/>
                          <a:latin typeface="+mn-lt"/>
                          <a:ea typeface="+mn-ea"/>
                          <a:cs typeface="+mn-cs"/>
                        </a:rPr>
                        <a:t>activated</a:t>
                      </a:r>
                      <a:r>
                        <a:rPr lang="en-US" sz="1400" b="0" i="0" u="sng" dirty="0" smtClean="0">
                          <a:solidFill>
                            <a:schemeClr val="tx1"/>
                          </a:solidFill>
                          <a:effectLst/>
                          <a:latin typeface="+mn-lt"/>
                          <a:ea typeface="+mn-ea"/>
                          <a:cs typeface="+mn-cs"/>
                        </a:rPr>
                        <a:t> </a:t>
                      </a:r>
                      <a:r>
                        <a:rPr lang="en-US" sz="1400" b="0" i="0" u="sng" strike="noStrike" dirty="0" smtClean="0">
                          <a:solidFill>
                            <a:schemeClr val="tx1"/>
                          </a:solidFill>
                          <a:effectLst/>
                          <a:latin typeface="+mn-lt"/>
                          <a:ea typeface="+mn-ea"/>
                          <a:cs typeface="+mn-cs"/>
                        </a:rPr>
                        <a:t>carbon with reduced silicon content</a:t>
                      </a:r>
                      <a:r>
                        <a:rPr lang="en-US" sz="1400" b="0" i="0" u="sng" strike="noStrike" baseline="0" dirty="0" smtClean="0">
                          <a:solidFill>
                            <a:schemeClr val="tx1"/>
                          </a:solidFill>
                          <a:effectLst/>
                          <a:latin typeface="+mn-lt"/>
                          <a:ea typeface="+mn-ea"/>
                          <a:cs typeface="+mn-cs"/>
                        </a:rPr>
                        <a:t> for </a:t>
                      </a:r>
                      <a:r>
                        <a:rPr lang="en-US" sz="1400" b="0" i="0" u="sng" dirty="0" smtClean="0">
                          <a:solidFill>
                            <a:schemeClr val="tx1"/>
                          </a:solidFill>
                          <a:effectLst/>
                          <a:latin typeface="+mn-lt"/>
                          <a:ea typeface="+mn-ea"/>
                          <a:cs typeface="+mn-cs"/>
                        </a:rPr>
                        <a:t>an electric double-layer capacitor electrode</a:t>
                      </a:r>
                      <a:r>
                        <a:rPr lang="en-US" sz="1400" b="0" i="0" dirty="0" smtClean="0">
                          <a:solidFill>
                            <a:schemeClr val="tx1"/>
                          </a:solidFill>
                          <a:effectLst/>
                          <a:latin typeface="+mn-lt"/>
                          <a:ea typeface="+mn-ea"/>
                          <a:cs typeface="+mn-cs"/>
                        </a:rPr>
                        <a:t>. The method comprises</a:t>
                      </a:r>
                      <a:r>
                        <a:rPr lang="en-US" sz="1400" b="0" i="0" baseline="0" dirty="0" smtClean="0">
                          <a:solidFill>
                            <a:schemeClr val="tx1"/>
                          </a:solidFill>
                          <a:effectLst/>
                          <a:latin typeface="+mn-lt"/>
                          <a:ea typeface="+mn-ea"/>
                          <a:cs typeface="+mn-cs"/>
                        </a:rPr>
                        <a:t> a</a:t>
                      </a:r>
                      <a:r>
                        <a:rPr lang="en-US" sz="1400" b="0" i="0" dirty="0" smtClean="0">
                          <a:solidFill>
                            <a:schemeClr val="tx1"/>
                          </a:solidFill>
                          <a:effectLst/>
                          <a:latin typeface="+mn-lt"/>
                          <a:ea typeface="+mn-ea"/>
                          <a:cs typeface="+mn-cs"/>
                        </a:rPr>
                        <a:t> </a:t>
                      </a:r>
                      <a:r>
                        <a:rPr lang="en-US" sz="1400" b="0" i="0" u="sng" strike="noStrike" dirty="0" smtClean="0">
                          <a:solidFill>
                            <a:schemeClr val="tx1"/>
                          </a:solidFill>
                          <a:effectLst/>
                          <a:latin typeface="+mn-lt"/>
                          <a:ea typeface="+mn-ea"/>
                          <a:cs typeface="+mn-cs"/>
                        </a:rPr>
                        <a:t>carbon</a:t>
                      </a:r>
                      <a:r>
                        <a:rPr lang="en-US" sz="1400" b="0" i="0" u="sng" dirty="0" smtClean="0">
                          <a:solidFill>
                            <a:schemeClr val="tx1"/>
                          </a:solidFill>
                          <a:effectLst/>
                          <a:latin typeface="+mn-lt"/>
                          <a:ea typeface="+mn-ea"/>
                          <a:cs typeface="+mn-cs"/>
                        </a:rPr>
                        <a:t> </a:t>
                      </a:r>
                      <a:r>
                        <a:rPr lang="en-US" sz="1400" b="0" i="0" u="sng" strike="noStrike" dirty="0" smtClean="0">
                          <a:solidFill>
                            <a:schemeClr val="tx1"/>
                          </a:solidFill>
                          <a:effectLst/>
                          <a:latin typeface="+mn-lt"/>
                          <a:ea typeface="+mn-ea"/>
                          <a:cs typeface="+mn-cs"/>
                        </a:rPr>
                        <a:t>raw</a:t>
                      </a:r>
                      <a:r>
                        <a:rPr lang="en-US" sz="1400" b="0" i="0" u="sng" dirty="0" smtClean="0">
                          <a:solidFill>
                            <a:schemeClr val="tx1"/>
                          </a:solidFill>
                          <a:effectLst/>
                          <a:latin typeface="+mn-lt"/>
                          <a:ea typeface="+mn-ea"/>
                          <a:cs typeface="+mn-cs"/>
                        </a:rPr>
                        <a:t> material paper</a:t>
                      </a:r>
                      <a:r>
                        <a:rPr lang="en-US" sz="1400" b="0" i="0" u="sng" baseline="0" dirty="0" smtClean="0">
                          <a:solidFill>
                            <a:schemeClr val="tx1"/>
                          </a:solidFill>
                          <a:effectLst/>
                          <a:latin typeface="+mn-lt"/>
                          <a:ea typeface="+mn-ea"/>
                          <a:cs typeface="+mn-cs"/>
                        </a:rPr>
                        <a:t> phenol resin laminate </a:t>
                      </a:r>
                      <a:r>
                        <a:rPr lang="en-US" sz="1400" b="0" i="0" dirty="0" smtClean="0">
                          <a:solidFill>
                            <a:schemeClr val="tx1"/>
                          </a:solidFill>
                          <a:effectLst/>
                          <a:latin typeface="+mn-lt"/>
                          <a:ea typeface="+mn-ea"/>
                          <a:cs typeface="+mn-cs"/>
                        </a:rPr>
                        <a:t>is treated with an alkaline solution having a alkali metal hydroxide and activated followed by </a:t>
                      </a:r>
                      <a:r>
                        <a:rPr lang="en-US" sz="1400" b="0" i="0" u="sng" dirty="0" smtClean="0">
                          <a:solidFill>
                            <a:schemeClr val="tx1"/>
                          </a:solidFill>
                          <a:effectLst/>
                          <a:latin typeface="+mn-lt"/>
                          <a:ea typeface="+mn-ea"/>
                          <a:cs typeface="+mn-cs"/>
                        </a:rPr>
                        <a:t>steam</a:t>
                      </a:r>
                      <a:r>
                        <a:rPr lang="en-US" sz="1400" b="0" i="0" u="sng" baseline="0" dirty="0" smtClean="0">
                          <a:solidFill>
                            <a:schemeClr val="tx1"/>
                          </a:solidFill>
                          <a:effectLst/>
                          <a:latin typeface="+mn-lt"/>
                          <a:ea typeface="+mn-ea"/>
                          <a:cs typeface="+mn-cs"/>
                        </a:rPr>
                        <a:t> activation</a:t>
                      </a:r>
                      <a:r>
                        <a:rPr lang="en-US" sz="1400" b="0" i="0" baseline="0" dirty="0" smtClean="0">
                          <a:solidFill>
                            <a:schemeClr val="tx1"/>
                          </a:solidFill>
                          <a:effectLst/>
                          <a:latin typeface="+mn-lt"/>
                          <a:ea typeface="+mn-ea"/>
                          <a:cs typeface="+mn-cs"/>
                        </a:rPr>
                        <a:t>. </a:t>
                      </a:r>
                      <a:endParaRPr lang="en-US" sz="1400" b="0" i="0" u="none" strike="noStrike" dirty="0">
                        <a:solidFill>
                          <a:schemeClr val="tx1"/>
                        </a:solidFill>
                        <a:latin typeface="+mn-lt"/>
                        <a:cs typeface="Arial" pitchFamily="34" charset="0"/>
                      </a:endParaRPr>
                    </a:p>
                  </a:txBody>
                  <a:tcPr marL="9525" marR="9525" marT="9525" marB="0" anchor="ctr"/>
                </a:tc>
              </a:tr>
              <a:tr h="1143000">
                <a:tc>
                  <a:txBody>
                    <a:bodyPr/>
                    <a:lstStyle/>
                    <a:p>
                      <a:pPr algn="ctr" fontAlgn="t"/>
                      <a:r>
                        <a:rPr lang="en-US" sz="1400" b="1" i="0" u="none" strike="noStrike" dirty="0" smtClean="0">
                          <a:solidFill>
                            <a:schemeClr val="tx1"/>
                          </a:solidFill>
                          <a:effectLst/>
                          <a:latin typeface="+mn-lt"/>
                          <a:cs typeface="Arial" pitchFamily="34" charset="0"/>
                        </a:rPr>
                        <a:t>JP2012101948A</a:t>
                      </a:r>
                    </a:p>
                    <a:p>
                      <a:pPr marL="0" marR="0" indent="0" algn="ctr" defTabSz="914400" eaLnBrk="1" fontAlgn="t" latinLnBrk="0" hangingPunct="1">
                        <a:lnSpc>
                          <a:spcPct val="100000"/>
                        </a:lnSpc>
                        <a:spcBef>
                          <a:spcPts val="0"/>
                        </a:spcBef>
                        <a:spcAft>
                          <a:spcPts val="0"/>
                        </a:spcAft>
                        <a:buClrTx/>
                        <a:buSzTx/>
                        <a:buFontTx/>
                        <a:buNone/>
                        <a:tabLst/>
                        <a:defRPr/>
                      </a:pPr>
                      <a:r>
                        <a:rPr lang="en-US" sz="1400" b="1" spc="-10" dirty="0" smtClean="0">
                          <a:solidFill>
                            <a:schemeClr val="tx1"/>
                          </a:solidFill>
                          <a:latin typeface="+mn-lt"/>
                          <a:cs typeface="Arial" pitchFamily="34" charset="0"/>
                        </a:rPr>
                        <a:t>Kansai Coke &amp; Chemicals</a:t>
                      </a:r>
                      <a:endParaRPr lang="en-IN" sz="1400" b="1" i="0" u="none" strike="noStrike" dirty="0" smtClean="0">
                        <a:solidFill>
                          <a:schemeClr val="tx1"/>
                        </a:solidFill>
                        <a:effectLst/>
                        <a:latin typeface="+mn-lt"/>
                        <a:cs typeface="Arial" pitchFamily="34" charset="0"/>
                      </a:endParaRPr>
                    </a:p>
                  </a:txBody>
                  <a:tcPr marL="9525" marR="9525" marT="9525" marB="0" anchor="ctr"/>
                </a:tc>
                <a:tc>
                  <a:txBody>
                    <a:bodyPr/>
                    <a:lstStyle/>
                    <a:p>
                      <a:pPr marL="53975" marR="0" indent="0" algn="just" defTabSz="914400" eaLnBrk="1" fontAlgn="b" latinLnBrk="0" hangingPunct="1">
                        <a:lnSpc>
                          <a:spcPct val="150000"/>
                        </a:lnSpc>
                        <a:spcBef>
                          <a:spcPts val="0"/>
                        </a:spcBef>
                        <a:spcAft>
                          <a:spcPts val="0"/>
                        </a:spcAft>
                        <a:buClrTx/>
                        <a:buSzTx/>
                        <a:buFontTx/>
                        <a:buNone/>
                        <a:tabLst/>
                        <a:defRPr/>
                      </a:pPr>
                      <a:r>
                        <a:rPr lang="en-US" sz="1400" b="0" i="0" dirty="0" smtClean="0">
                          <a:solidFill>
                            <a:schemeClr val="tx1"/>
                          </a:solidFill>
                          <a:effectLst/>
                          <a:latin typeface="+mn-lt"/>
                          <a:ea typeface="+mn-ea"/>
                          <a:cs typeface="+mn-cs"/>
                        </a:rPr>
                        <a:t>The patent document discloses a </a:t>
                      </a:r>
                      <a:r>
                        <a:rPr lang="en-US" sz="1400" b="0" i="0" u="none" strike="noStrike" dirty="0" smtClean="0">
                          <a:solidFill>
                            <a:schemeClr val="tx1"/>
                          </a:solidFill>
                          <a:effectLst/>
                          <a:latin typeface="+mn-lt"/>
                          <a:ea typeface="+mn-ea"/>
                          <a:cs typeface="+mn-cs"/>
                        </a:rPr>
                        <a:t>method</a:t>
                      </a:r>
                      <a:r>
                        <a:rPr lang="en-US" sz="1400" b="0" i="0" dirty="0" smtClean="0">
                          <a:solidFill>
                            <a:schemeClr val="tx1"/>
                          </a:solidFill>
                          <a:effectLst/>
                          <a:latin typeface="+mn-lt"/>
                          <a:ea typeface="+mn-ea"/>
                          <a:cs typeface="+mn-cs"/>
                        </a:rPr>
                        <a:t> for producing </a:t>
                      </a:r>
                      <a:r>
                        <a:rPr lang="en-US" sz="1400" b="0" i="0" u="none" strike="noStrike" dirty="0" smtClean="0">
                          <a:solidFill>
                            <a:schemeClr val="tx1"/>
                          </a:solidFill>
                          <a:effectLst/>
                          <a:latin typeface="+mn-lt"/>
                          <a:ea typeface="+mn-ea"/>
                          <a:cs typeface="+mn-cs"/>
                        </a:rPr>
                        <a:t>activated</a:t>
                      </a:r>
                      <a:r>
                        <a:rPr lang="en-US" sz="1400" b="0" i="0" dirty="0" smtClean="0">
                          <a:solidFill>
                            <a:schemeClr val="tx1"/>
                          </a:solidFill>
                          <a:effectLst/>
                          <a:latin typeface="+mn-lt"/>
                          <a:ea typeface="+mn-ea"/>
                          <a:cs typeface="+mn-cs"/>
                        </a:rPr>
                        <a:t> </a:t>
                      </a:r>
                      <a:r>
                        <a:rPr lang="en-US" sz="1400" b="0" i="0" u="none" strike="noStrike" dirty="0" smtClean="0">
                          <a:solidFill>
                            <a:schemeClr val="tx1"/>
                          </a:solidFill>
                          <a:effectLst/>
                          <a:latin typeface="+mn-lt"/>
                          <a:ea typeface="+mn-ea"/>
                          <a:cs typeface="+mn-cs"/>
                        </a:rPr>
                        <a:t>carbon. The method</a:t>
                      </a:r>
                      <a:r>
                        <a:rPr lang="en-US" sz="1400" b="0" i="0" u="none" strike="noStrike" baseline="0" dirty="0" smtClean="0">
                          <a:solidFill>
                            <a:schemeClr val="tx1"/>
                          </a:solidFill>
                          <a:effectLst/>
                          <a:latin typeface="+mn-lt"/>
                          <a:ea typeface="+mn-ea"/>
                          <a:cs typeface="+mn-cs"/>
                        </a:rPr>
                        <a:t> comprises the </a:t>
                      </a:r>
                      <a:r>
                        <a:rPr lang="en-US" sz="1400" b="0" i="0" u="sng" strike="noStrike" baseline="0" dirty="0" smtClean="0">
                          <a:solidFill>
                            <a:schemeClr val="tx1"/>
                          </a:solidFill>
                          <a:effectLst/>
                          <a:latin typeface="+mn-lt"/>
                          <a:ea typeface="+mn-ea"/>
                          <a:cs typeface="+mn-cs"/>
                        </a:rPr>
                        <a:t>heat treatment of raw material </a:t>
                      </a:r>
                      <a:r>
                        <a:rPr lang="en-US" sz="1400" b="0" i="0" u="sng" strike="noStrike" baseline="0" dirty="0" err="1" smtClean="0">
                          <a:solidFill>
                            <a:schemeClr val="tx1"/>
                          </a:solidFill>
                          <a:effectLst/>
                          <a:latin typeface="+mn-lt"/>
                          <a:ea typeface="+mn-ea"/>
                          <a:cs typeface="+mn-cs"/>
                        </a:rPr>
                        <a:t>ashless</a:t>
                      </a:r>
                      <a:r>
                        <a:rPr lang="en-US" sz="1400" b="0" i="0" u="sng" strike="noStrike" baseline="0" dirty="0" smtClean="0">
                          <a:solidFill>
                            <a:schemeClr val="tx1"/>
                          </a:solidFill>
                          <a:effectLst/>
                          <a:latin typeface="+mn-lt"/>
                          <a:ea typeface="+mn-ea"/>
                          <a:cs typeface="+mn-cs"/>
                        </a:rPr>
                        <a:t> coal </a:t>
                      </a:r>
                      <a:r>
                        <a:rPr lang="en-US" sz="1400" b="0" i="0" dirty="0" smtClean="0">
                          <a:solidFill>
                            <a:schemeClr val="tx1"/>
                          </a:solidFill>
                          <a:effectLst/>
                          <a:latin typeface="+mn-lt"/>
                          <a:ea typeface="+mn-ea"/>
                          <a:cs typeface="+mn-cs"/>
                        </a:rPr>
                        <a:t>at a temperature below 800°C in an inert atmosphere and mixing with </a:t>
                      </a:r>
                      <a:r>
                        <a:rPr lang="en-US" sz="1400" b="0" i="0" u="sng" dirty="0" smtClean="0">
                          <a:solidFill>
                            <a:schemeClr val="tx1"/>
                          </a:solidFill>
                          <a:effectLst/>
                          <a:latin typeface="+mn-lt"/>
                          <a:ea typeface="+mn-ea"/>
                          <a:cs typeface="+mn-cs"/>
                        </a:rPr>
                        <a:t>an alkali activating</a:t>
                      </a:r>
                      <a:r>
                        <a:rPr lang="en-US" sz="1400" b="0" i="0" u="sng" baseline="0" dirty="0" smtClean="0">
                          <a:solidFill>
                            <a:schemeClr val="tx1"/>
                          </a:solidFill>
                          <a:effectLst/>
                          <a:latin typeface="+mn-lt"/>
                          <a:ea typeface="+mn-ea"/>
                          <a:cs typeface="+mn-cs"/>
                        </a:rPr>
                        <a:t> agent</a:t>
                      </a:r>
                      <a:r>
                        <a:rPr lang="en-US" sz="1400" b="0" i="0" u="sng" dirty="0" smtClean="0">
                          <a:solidFill>
                            <a:schemeClr val="tx1"/>
                          </a:solidFill>
                          <a:effectLst/>
                          <a:latin typeface="+mn-lt"/>
                          <a:ea typeface="+mn-ea"/>
                          <a:cs typeface="+mn-cs"/>
                        </a:rPr>
                        <a:t> </a:t>
                      </a:r>
                      <a:r>
                        <a:rPr lang="en-US" sz="1400" b="0" i="0" dirty="0" smtClean="0">
                          <a:solidFill>
                            <a:schemeClr val="tx1"/>
                          </a:solidFill>
                          <a:effectLst/>
                          <a:latin typeface="+mn-lt"/>
                          <a:ea typeface="+mn-ea"/>
                          <a:cs typeface="+mn-cs"/>
                        </a:rPr>
                        <a:t>and subjecting the mixture to </a:t>
                      </a:r>
                      <a:r>
                        <a:rPr lang="en-US" sz="1400" b="0" i="0" u="none" strike="noStrike" dirty="0" smtClean="0">
                          <a:solidFill>
                            <a:schemeClr val="tx1"/>
                          </a:solidFill>
                          <a:effectLst/>
                          <a:latin typeface="+mn-lt"/>
                          <a:ea typeface="+mn-ea"/>
                          <a:cs typeface="+mn-cs"/>
                        </a:rPr>
                        <a:t>activation</a:t>
                      </a:r>
                      <a:r>
                        <a:rPr lang="en-US" sz="1400" b="0" i="0" dirty="0" smtClean="0">
                          <a:solidFill>
                            <a:schemeClr val="tx1"/>
                          </a:solidFill>
                          <a:effectLst/>
                          <a:latin typeface="+mn-lt"/>
                          <a:ea typeface="+mn-ea"/>
                          <a:cs typeface="+mn-cs"/>
                        </a:rPr>
                        <a:t> treatment at a temperature of 600°C or higher and 950°C or lower</a:t>
                      </a:r>
                      <a:r>
                        <a:rPr lang="en-US" sz="1400" b="0" i="0" baseline="0" dirty="0" smtClean="0">
                          <a:solidFill>
                            <a:schemeClr val="tx1"/>
                          </a:solidFill>
                          <a:effectLst/>
                          <a:latin typeface="+mn-lt"/>
                          <a:ea typeface="+mn-ea"/>
                          <a:cs typeface="+mn-cs"/>
                        </a:rPr>
                        <a:t> to get activated carbon. </a:t>
                      </a:r>
                      <a:r>
                        <a:rPr lang="en-US" sz="1400" b="0" i="0" u="sng" baseline="0" dirty="0" smtClean="0">
                          <a:solidFill>
                            <a:schemeClr val="tx1"/>
                          </a:solidFill>
                          <a:effectLst/>
                          <a:latin typeface="+mn-lt"/>
                          <a:ea typeface="+mn-ea"/>
                          <a:cs typeface="+mn-cs"/>
                        </a:rPr>
                        <a:t>The resulting activated carbon can be used as electrode materials in electric double layer super capacitors</a:t>
                      </a:r>
                      <a:r>
                        <a:rPr lang="en-US" sz="1400" b="0" i="0" baseline="0" dirty="0" smtClean="0">
                          <a:solidFill>
                            <a:schemeClr val="tx1"/>
                          </a:solidFill>
                          <a:effectLst/>
                          <a:latin typeface="+mn-lt"/>
                          <a:ea typeface="+mn-ea"/>
                          <a:cs typeface="+mn-cs"/>
                        </a:rPr>
                        <a:t>. </a:t>
                      </a:r>
                      <a:endParaRPr lang="en-IN" sz="1400" b="0" i="0" dirty="0" smtClean="0">
                        <a:solidFill>
                          <a:schemeClr val="tx1"/>
                        </a:solidFill>
                        <a:effectLst/>
                        <a:latin typeface="+mn-lt"/>
                        <a:ea typeface="+mn-ea"/>
                        <a:cs typeface="+mn-cs"/>
                      </a:endParaRPr>
                    </a:p>
                  </a:txBody>
                  <a:tcPr marL="9525" marR="9525" marT="9525" marB="0" anchor="ctr"/>
                </a:tc>
              </a:tr>
              <a:tr h="1143000">
                <a:tc>
                  <a:txBody>
                    <a:bodyPr/>
                    <a:lstStyle/>
                    <a:p>
                      <a:pPr algn="ctr" fontAlgn="t"/>
                      <a:r>
                        <a:rPr lang="en-IN" sz="1400" b="1" i="0" u="none" strike="noStrike" dirty="0" smtClean="0">
                          <a:solidFill>
                            <a:schemeClr val="tx1"/>
                          </a:solidFill>
                          <a:effectLst/>
                          <a:latin typeface="+mn-lt"/>
                          <a:cs typeface="Arial" pitchFamily="34" charset="0"/>
                        </a:rPr>
                        <a:t>JP6371787B2</a:t>
                      </a:r>
                    </a:p>
                    <a:p>
                      <a:pPr algn="ctr" fontAlgn="t"/>
                      <a:r>
                        <a:rPr lang="en-US" sz="1400" b="1" spc="-10" dirty="0" smtClean="0">
                          <a:solidFill>
                            <a:schemeClr val="tx1"/>
                          </a:solidFill>
                          <a:latin typeface="+mn-lt"/>
                          <a:cs typeface="Arial" pitchFamily="34" charset="0"/>
                        </a:rPr>
                        <a:t>Kansai </a:t>
                      </a:r>
                      <a:r>
                        <a:rPr lang="en-US" sz="1400" b="1" spc="-10" dirty="0" err="1" smtClean="0">
                          <a:solidFill>
                            <a:schemeClr val="tx1"/>
                          </a:solidFill>
                          <a:latin typeface="+mn-lt"/>
                          <a:cs typeface="Arial" pitchFamily="34" charset="0"/>
                        </a:rPr>
                        <a:t>Netsukagaku</a:t>
                      </a:r>
                      <a:r>
                        <a:rPr lang="en-US" sz="1400" b="1" spc="-10" dirty="0" smtClean="0">
                          <a:solidFill>
                            <a:schemeClr val="tx1"/>
                          </a:solidFill>
                          <a:latin typeface="+mn-lt"/>
                          <a:cs typeface="Arial" pitchFamily="34" charset="0"/>
                        </a:rPr>
                        <a:t> </a:t>
                      </a:r>
                      <a:endParaRPr lang="en-IN" sz="1400" b="1" i="0" u="none" strike="noStrike" dirty="0" smtClean="0">
                        <a:solidFill>
                          <a:schemeClr val="tx1"/>
                        </a:solidFill>
                        <a:effectLst/>
                        <a:latin typeface="+mn-lt"/>
                        <a:cs typeface="Arial" pitchFamily="34" charset="0"/>
                      </a:endParaRPr>
                    </a:p>
                  </a:txBody>
                  <a:tcPr marL="9525" marR="9525" marT="9525" marB="0" anchor="ctr"/>
                </a:tc>
                <a:tc>
                  <a:txBody>
                    <a:bodyPr/>
                    <a:lstStyle/>
                    <a:p>
                      <a:pPr marL="53975" indent="0" algn="just" fontAlgn="b">
                        <a:lnSpc>
                          <a:spcPct val="150000"/>
                        </a:lnSpc>
                        <a:buNone/>
                      </a:pPr>
                      <a:r>
                        <a:rPr lang="en-US" sz="1400" b="0" i="0" u="none" strike="noStrike" dirty="0" smtClean="0">
                          <a:solidFill>
                            <a:srgbClr val="000000"/>
                          </a:solidFill>
                          <a:latin typeface="+mn-lt"/>
                          <a:cs typeface="Arial" pitchFamily="34" charset="0"/>
                        </a:rPr>
                        <a:t>The patent document relate</a:t>
                      </a:r>
                      <a:r>
                        <a:rPr lang="en-US" sz="1400" b="0" i="0" u="none" strike="noStrike" baseline="0" dirty="0" smtClean="0">
                          <a:solidFill>
                            <a:srgbClr val="000000"/>
                          </a:solidFill>
                          <a:latin typeface="+mn-lt"/>
                          <a:cs typeface="Arial" pitchFamily="34" charset="0"/>
                        </a:rPr>
                        <a:t>s to a manufacturing method of </a:t>
                      </a:r>
                      <a:r>
                        <a:rPr lang="en-US" sz="1400" b="0" i="0" u="sng" strike="noStrike" baseline="0" dirty="0" smtClean="0">
                          <a:solidFill>
                            <a:srgbClr val="000000"/>
                          </a:solidFill>
                          <a:latin typeface="+mn-lt"/>
                          <a:cs typeface="Arial" pitchFamily="34" charset="0"/>
                        </a:rPr>
                        <a:t>activated carbon from different raw materials like </a:t>
                      </a:r>
                      <a:r>
                        <a:rPr lang="en-US" sz="1400" b="0" i="0" u="sng" dirty="0" smtClean="0">
                          <a:solidFill>
                            <a:schemeClr val="dk1"/>
                          </a:solidFill>
                          <a:effectLst/>
                          <a:latin typeface="+mn-lt"/>
                          <a:ea typeface="+mn-ea"/>
                          <a:cs typeface="+mn-cs"/>
                        </a:rPr>
                        <a:t>coconut shell, phenol resin, coal, carbon materials such as rayon</a:t>
                      </a:r>
                      <a:r>
                        <a:rPr lang="en-US" sz="1400" b="0" i="0" dirty="0" smtClean="0">
                          <a:solidFill>
                            <a:schemeClr val="dk1"/>
                          </a:solidFill>
                          <a:effectLst/>
                          <a:latin typeface="+mn-lt"/>
                          <a:ea typeface="+mn-ea"/>
                          <a:cs typeface="+mn-cs"/>
                        </a:rPr>
                        <a:t>. The carbonized material is activated</a:t>
                      </a:r>
                      <a:r>
                        <a:rPr lang="en-US" sz="1400" b="0" i="0" baseline="0" dirty="0" smtClean="0">
                          <a:solidFill>
                            <a:schemeClr val="dk1"/>
                          </a:solidFill>
                          <a:effectLst/>
                          <a:latin typeface="+mn-lt"/>
                          <a:ea typeface="+mn-ea"/>
                          <a:cs typeface="+mn-cs"/>
                        </a:rPr>
                        <a:t> through steam activation method to get the activated carbon. </a:t>
                      </a:r>
                      <a:r>
                        <a:rPr lang="en-US" sz="1400" b="0" i="0" u="sng" baseline="0" dirty="0" smtClean="0">
                          <a:solidFill>
                            <a:schemeClr val="dk1"/>
                          </a:solidFill>
                          <a:effectLst/>
                          <a:latin typeface="+mn-lt"/>
                          <a:ea typeface="+mn-ea"/>
                          <a:cs typeface="+mn-cs"/>
                        </a:rPr>
                        <a:t>The resultant carbon material can be used as a electrode material in electric double layer super capacitors</a:t>
                      </a:r>
                      <a:r>
                        <a:rPr lang="en-US" sz="1400" b="0" i="0" baseline="0" dirty="0" smtClean="0">
                          <a:solidFill>
                            <a:schemeClr val="dk1"/>
                          </a:solidFill>
                          <a:effectLst/>
                          <a:latin typeface="+mn-lt"/>
                          <a:ea typeface="+mn-ea"/>
                          <a:cs typeface="+mn-cs"/>
                        </a:rPr>
                        <a:t>. </a:t>
                      </a:r>
                      <a:endParaRPr lang="en-US" sz="1400" b="0" i="0" u="none" strike="noStrike" dirty="0">
                        <a:solidFill>
                          <a:srgbClr val="000000"/>
                        </a:solidFill>
                        <a:latin typeface="+mn-lt"/>
                        <a:cs typeface="Arial" pitchFamily="34" charset="0"/>
                      </a:endParaRPr>
                    </a:p>
                  </a:txBody>
                  <a:tcPr marL="9525" marR="9525" marT="9525" marB="0" anchor="ctr"/>
                </a:tc>
              </a:tr>
            </a:tbl>
          </a:graphicData>
        </a:graphic>
      </p:graphicFrame>
      <p:sp>
        <p:nvSpPr>
          <p:cNvPr id="18" name="Slide Number Placeholder 17"/>
          <p:cNvSpPr>
            <a:spLocks noGrp="1"/>
          </p:cNvSpPr>
          <p:nvPr>
            <p:ph type="sldNum" sz="quarter" idx="12"/>
          </p:nvPr>
        </p:nvSpPr>
        <p:spPr/>
        <p:txBody>
          <a:bodyPr/>
          <a:lstStyle/>
          <a:p>
            <a:pPr>
              <a:defRPr/>
            </a:pPr>
            <a:fld id="{46318E3D-C770-4D91-B40E-7E88DA3097BF}" type="slidenum">
              <a:rPr lang="en-IN" smtClean="0"/>
              <a:pPr>
                <a:defRPr/>
              </a:pPr>
              <a:t>24</a:t>
            </a:fld>
            <a:endParaRPr lang="en-IN"/>
          </a:p>
        </p:txBody>
      </p:sp>
    </p:spTree>
    <p:extLst>
      <p:ext uri="{BB962C8B-B14F-4D97-AF65-F5344CB8AC3E}">
        <p14:creationId xmlns:p14="http://schemas.microsoft.com/office/powerpoint/2010/main" xmlns="" val="4159488598"/>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28600"/>
            <a:ext cx="8385175" cy="436562"/>
          </a:xfrm>
        </p:spPr>
        <p:txBody>
          <a:bodyPr/>
          <a:lstStyle/>
          <a:p>
            <a:r>
              <a:rPr lang="en-US" sz="2800" b="1" dirty="0" smtClean="0">
                <a:solidFill>
                  <a:schemeClr val="bg1"/>
                </a:solidFill>
                <a:latin typeface="+mn-lt"/>
                <a:cs typeface="Arial" pitchFamily="34" charset="0"/>
              </a:rPr>
              <a:t>Appendix 1: Sources</a:t>
            </a:r>
            <a:endParaRPr lang="en-US" sz="2800" b="1" dirty="0">
              <a:solidFill>
                <a:schemeClr val="bg1"/>
              </a:solidFill>
              <a:latin typeface="+mn-lt"/>
              <a:cs typeface="Arial" pitchFamily="34" charset="0"/>
            </a:endParaRPr>
          </a:p>
        </p:txBody>
      </p:sp>
      <p:pic>
        <p:nvPicPr>
          <p:cNvPr id="20492" name="Picture 2"/>
          <p:cNvPicPr>
            <a:picLocks noChangeAspect="1" noChangeArrowheads="1"/>
          </p:cNvPicPr>
          <p:nvPr/>
        </p:nvPicPr>
        <p:blipFill>
          <a:blip r:embed="rId2" cstate="print"/>
          <a:srcRect/>
          <a:stretch>
            <a:fillRect/>
          </a:stretch>
        </p:blipFill>
        <p:spPr bwMode="auto">
          <a:xfrm>
            <a:off x="152400" y="6381328"/>
            <a:ext cx="1143000" cy="349250"/>
          </a:xfrm>
          <a:prstGeom prst="rect">
            <a:avLst/>
          </a:prstGeom>
          <a:noFill/>
          <a:ln w="9525">
            <a:noFill/>
            <a:miter lim="800000"/>
            <a:headEnd/>
            <a:tailEnd/>
          </a:ln>
        </p:spPr>
      </p:pic>
      <p:sp>
        <p:nvSpPr>
          <p:cNvPr id="18" name="Slide Number Placeholder 17"/>
          <p:cNvSpPr>
            <a:spLocks noGrp="1"/>
          </p:cNvSpPr>
          <p:nvPr>
            <p:ph type="sldNum" sz="quarter" idx="12"/>
          </p:nvPr>
        </p:nvSpPr>
        <p:spPr/>
        <p:txBody>
          <a:bodyPr/>
          <a:lstStyle/>
          <a:p>
            <a:pPr>
              <a:defRPr/>
            </a:pPr>
            <a:fld id="{46318E3D-C770-4D91-B40E-7E88DA3097BF}" type="slidenum">
              <a:rPr lang="en-IN" smtClean="0"/>
              <a:pPr>
                <a:defRPr/>
              </a:pPr>
              <a:t>25</a:t>
            </a:fld>
            <a:endParaRPr lang="en-IN" dirty="0"/>
          </a:p>
        </p:txBody>
      </p:sp>
      <p:sp>
        <p:nvSpPr>
          <p:cNvPr id="3" name="Rectangle 2"/>
          <p:cNvSpPr/>
          <p:nvPr/>
        </p:nvSpPr>
        <p:spPr>
          <a:xfrm>
            <a:off x="467544" y="980728"/>
            <a:ext cx="8352928" cy="5196102"/>
          </a:xfrm>
          <a:prstGeom prst="rect">
            <a:avLst/>
          </a:prstGeom>
        </p:spPr>
        <p:txBody>
          <a:bodyPr wrap="square">
            <a:spAutoFit/>
          </a:bodyPr>
          <a:lstStyle/>
          <a:p>
            <a:pPr marL="285750" indent="-285750">
              <a:lnSpc>
                <a:spcPct val="200000"/>
              </a:lnSpc>
              <a:buFont typeface="Arial" pitchFamily="34" charset="0"/>
              <a:buChar char="•"/>
            </a:pPr>
            <a:r>
              <a:rPr lang="en-IN" sz="1400" dirty="0">
                <a:hlinkClick r:id="rId3"/>
              </a:rPr>
              <a:t>https://feeco.com/introduction-to-activated-carbon</a:t>
            </a:r>
            <a:r>
              <a:rPr lang="en-IN" sz="1400" dirty="0" smtClean="0">
                <a:hlinkClick r:id="rId3"/>
              </a:rPr>
              <a:t>/</a:t>
            </a:r>
            <a:endParaRPr lang="en-IN" sz="1400" dirty="0" smtClean="0"/>
          </a:p>
          <a:p>
            <a:pPr marL="285750" indent="-285750">
              <a:lnSpc>
                <a:spcPct val="200000"/>
              </a:lnSpc>
              <a:buFont typeface="Arial" pitchFamily="34" charset="0"/>
              <a:buChar char="•"/>
            </a:pPr>
            <a:r>
              <a:rPr lang="en-IN" sz="1400" dirty="0">
                <a:hlinkClick r:id="rId4"/>
              </a:rPr>
              <a:t>https://</a:t>
            </a:r>
            <a:r>
              <a:rPr lang="en-IN" sz="1400" dirty="0" smtClean="0">
                <a:hlinkClick r:id="rId4"/>
              </a:rPr>
              <a:t>www.thomasnet.com/articles/chemicals/producing-activated-carbon</a:t>
            </a:r>
            <a:endParaRPr lang="en-IN" sz="1400" dirty="0" smtClean="0"/>
          </a:p>
          <a:p>
            <a:pPr marL="285750" indent="-285750">
              <a:lnSpc>
                <a:spcPct val="200000"/>
              </a:lnSpc>
              <a:buFont typeface="Arial" pitchFamily="34" charset="0"/>
              <a:buChar char="•"/>
            </a:pPr>
            <a:r>
              <a:rPr lang="en-IN" sz="1400" dirty="0">
                <a:hlinkClick r:id="rId5"/>
              </a:rPr>
              <a:t>https://</a:t>
            </a:r>
            <a:r>
              <a:rPr lang="en-IN" sz="1400" dirty="0" smtClean="0">
                <a:hlinkClick r:id="rId5"/>
              </a:rPr>
              <a:t>www.grandviewresearch.com/industry-analysis/activated-carbon-market</a:t>
            </a:r>
            <a:endParaRPr lang="en-IN" sz="1400" dirty="0" smtClean="0"/>
          </a:p>
          <a:p>
            <a:pPr marL="285750" indent="-285750">
              <a:lnSpc>
                <a:spcPct val="200000"/>
              </a:lnSpc>
              <a:buFont typeface="Arial" pitchFamily="34" charset="0"/>
              <a:buChar char="•"/>
            </a:pPr>
            <a:r>
              <a:rPr lang="en-IN" sz="1400" dirty="0">
                <a:hlinkClick r:id="rId6"/>
              </a:rPr>
              <a:t>https://businessherald.co/activated-charcoal-market-2018-2024-with-strategic-trends-growth-revenue-demand-future-potential-of-industry/</a:t>
            </a:r>
            <a:endParaRPr lang="en-IN" sz="1400" dirty="0" smtClean="0"/>
          </a:p>
          <a:p>
            <a:pPr marL="285750" indent="-285750">
              <a:lnSpc>
                <a:spcPct val="200000"/>
              </a:lnSpc>
              <a:buFont typeface="Arial" pitchFamily="34" charset="0"/>
              <a:buChar char="•"/>
            </a:pPr>
            <a:r>
              <a:rPr lang="en-IN" sz="1400" dirty="0">
                <a:hlinkClick r:id="rId7"/>
              </a:rPr>
              <a:t>https://</a:t>
            </a:r>
            <a:r>
              <a:rPr lang="en-IN" sz="1400" dirty="0" smtClean="0">
                <a:hlinkClick r:id="rId7"/>
              </a:rPr>
              <a:t>www.alliedmarketresearch.com/activated-carbon-market</a:t>
            </a:r>
            <a:r>
              <a:rPr lang="en-IN" sz="1400" dirty="0" smtClean="0"/>
              <a:t> </a:t>
            </a:r>
          </a:p>
          <a:p>
            <a:pPr marL="285750" indent="-285750">
              <a:lnSpc>
                <a:spcPct val="200000"/>
              </a:lnSpc>
              <a:buFont typeface="Arial" pitchFamily="34" charset="0"/>
              <a:buChar char="•"/>
            </a:pPr>
            <a:r>
              <a:rPr lang="en-IN" sz="1400" dirty="0">
                <a:hlinkClick r:id="rId8"/>
              </a:rPr>
              <a:t>https://www.chemviron.eu/products/activated-carbon</a:t>
            </a:r>
            <a:r>
              <a:rPr lang="en-IN" sz="1400" dirty="0" smtClean="0">
                <a:hlinkClick r:id="rId8"/>
              </a:rPr>
              <a:t>/</a:t>
            </a:r>
            <a:endParaRPr lang="en-IN" sz="1400" dirty="0" smtClean="0"/>
          </a:p>
          <a:p>
            <a:pPr marL="285750" indent="-285750">
              <a:lnSpc>
                <a:spcPct val="200000"/>
              </a:lnSpc>
              <a:buFont typeface="Arial" pitchFamily="34" charset="0"/>
              <a:buChar char="•"/>
            </a:pPr>
            <a:r>
              <a:rPr lang="en-IN" sz="1400" dirty="0">
                <a:hlinkClick r:id="rId9"/>
              </a:rPr>
              <a:t>https://</a:t>
            </a:r>
            <a:r>
              <a:rPr lang="en-IN" sz="1400" dirty="0" smtClean="0">
                <a:hlinkClick r:id="rId9"/>
              </a:rPr>
              <a:t>www.jurassiccarbon.com/blogs/news/12186281-the-history-of-activated-carbon</a:t>
            </a:r>
            <a:endParaRPr lang="en-IN" sz="1400" dirty="0" smtClean="0"/>
          </a:p>
          <a:p>
            <a:pPr marL="285750" indent="-285750">
              <a:lnSpc>
                <a:spcPct val="200000"/>
              </a:lnSpc>
              <a:buFont typeface="Arial" pitchFamily="34" charset="0"/>
              <a:buChar char="•"/>
            </a:pPr>
            <a:r>
              <a:rPr lang="en-IN" sz="1400" dirty="0">
                <a:hlinkClick r:id="rId10"/>
              </a:rPr>
              <a:t>https://</a:t>
            </a:r>
            <a:r>
              <a:rPr lang="en-IN" sz="1400" dirty="0" smtClean="0">
                <a:hlinkClick r:id="rId10"/>
              </a:rPr>
              <a:t>www.sciencedirect.com/science/article/pii/S1876619616000991</a:t>
            </a:r>
            <a:endParaRPr lang="en-IN" sz="1400" dirty="0" smtClean="0"/>
          </a:p>
          <a:p>
            <a:pPr marL="285750" indent="-285750">
              <a:lnSpc>
                <a:spcPct val="200000"/>
              </a:lnSpc>
              <a:buFont typeface="Arial" pitchFamily="34" charset="0"/>
              <a:buChar char="•"/>
            </a:pPr>
            <a:r>
              <a:rPr lang="en-IN" sz="1400" dirty="0" smtClean="0">
                <a:hlinkClick r:id="rId11"/>
              </a:rPr>
              <a:t>A review on activated carbon: process, application and prospects</a:t>
            </a:r>
            <a:endParaRPr lang="en-IN" sz="1400" dirty="0" smtClean="0"/>
          </a:p>
          <a:p>
            <a:pPr marL="285750" indent="-285750">
              <a:lnSpc>
                <a:spcPct val="200000"/>
              </a:lnSpc>
              <a:buFont typeface="Arial" pitchFamily="34" charset="0"/>
              <a:buChar char="•"/>
            </a:pPr>
            <a:r>
              <a:rPr lang="en-IN" sz="1400" dirty="0" smtClean="0">
                <a:hlinkClick r:id="rId12"/>
              </a:rPr>
              <a:t>https</a:t>
            </a:r>
            <a:r>
              <a:rPr lang="en-IN" sz="1400" dirty="0">
                <a:hlinkClick r:id="rId12"/>
              </a:rPr>
              <a:t>://</a:t>
            </a:r>
            <a:r>
              <a:rPr lang="en-IN" sz="1400" dirty="0" smtClean="0">
                <a:hlinkClick r:id="rId12"/>
              </a:rPr>
              <a:t>www.sciencedirect.com/science/article/pii/S095965261732989X</a:t>
            </a:r>
            <a:endParaRPr lang="en-IN" sz="1400" dirty="0" smtClean="0"/>
          </a:p>
          <a:p>
            <a:pPr marL="285750" indent="-285750">
              <a:lnSpc>
                <a:spcPct val="200000"/>
              </a:lnSpc>
              <a:buFont typeface="Arial" pitchFamily="34" charset="0"/>
              <a:buChar char="•"/>
            </a:pPr>
            <a:r>
              <a:rPr lang="en-IN" sz="1400" dirty="0">
                <a:hlinkClick r:id="rId13"/>
              </a:rPr>
              <a:t>https://www.ncbi.nlm.nih.gov/pmc/articles/PMC1306980/</a:t>
            </a:r>
            <a:endParaRPr lang="en-IN" sz="1400" dirty="0" smtClean="0"/>
          </a:p>
        </p:txBody>
      </p:sp>
    </p:spTree>
    <p:extLst>
      <p:ext uri="{BB962C8B-B14F-4D97-AF65-F5344CB8AC3E}">
        <p14:creationId xmlns:p14="http://schemas.microsoft.com/office/powerpoint/2010/main" xmlns="" val="3157278919"/>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28600"/>
            <a:ext cx="8385175" cy="436562"/>
          </a:xfrm>
        </p:spPr>
        <p:txBody>
          <a:bodyPr/>
          <a:lstStyle/>
          <a:p>
            <a:r>
              <a:rPr lang="en-US" sz="2800" b="1" dirty="0" smtClean="0">
                <a:solidFill>
                  <a:schemeClr val="bg1"/>
                </a:solidFill>
                <a:latin typeface="+mn-lt"/>
                <a:cs typeface="Arial" pitchFamily="34" charset="0"/>
              </a:rPr>
              <a:t>Appendix 2: Definition of IPC Classes</a:t>
            </a:r>
            <a:endParaRPr lang="en-US" sz="2800" b="1" dirty="0">
              <a:solidFill>
                <a:schemeClr val="bg1"/>
              </a:solidFill>
              <a:latin typeface="+mn-lt"/>
              <a:cs typeface="Arial" pitchFamily="34" charset="0"/>
            </a:endParaRPr>
          </a:p>
        </p:txBody>
      </p:sp>
      <p:sp>
        <p:nvSpPr>
          <p:cNvPr id="20484" name="TextBox 4"/>
          <p:cNvSpPr txBox="1">
            <a:spLocks noChangeArrowheads="1"/>
          </p:cNvSpPr>
          <p:nvPr/>
        </p:nvSpPr>
        <p:spPr bwMode="auto">
          <a:xfrm>
            <a:off x="7391400" y="1752600"/>
            <a:ext cx="1447800" cy="708025"/>
          </a:xfrm>
          <a:prstGeom prst="rect">
            <a:avLst/>
          </a:prstGeom>
          <a:noFill/>
          <a:ln w="9525">
            <a:noFill/>
            <a:miter lim="800000"/>
            <a:headEnd/>
            <a:tailEnd/>
          </a:ln>
        </p:spPr>
        <p:txBody>
          <a:bodyPr>
            <a:spAutoFit/>
          </a:bodyPr>
          <a:lstStyle/>
          <a:p>
            <a:pPr algn="ctr"/>
            <a:r>
              <a:rPr lang="en-US" sz="1000" dirty="0">
                <a:solidFill>
                  <a:schemeClr val="bg1"/>
                </a:solidFill>
                <a:latin typeface="Calibri (Body)"/>
              </a:rPr>
              <a:t>US8981037B2</a:t>
            </a:r>
          </a:p>
          <a:p>
            <a:pPr algn="ctr"/>
            <a:r>
              <a:rPr lang="en-US" sz="1000" dirty="0">
                <a:solidFill>
                  <a:schemeClr val="bg1"/>
                </a:solidFill>
                <a:latin typeface="Calibri (Body)"/>
              </a:rPr>
              <a:t>PEF used in preparation of a polyester resin </a:t>
            </a:r>
          </a:p>
        </p:txBody>
      </p:sp>
      <p:sp>
        <p:nvSpPr>
          <p:cNvPr id="20485" name="TextBox 6"/>
          <p:cNvSpPr txBox="1">
            <a:spLocks noChangeArrowheads="1"/>
          </p:cNvSpPr>
          <p:nvPr/>
        </p:nvSpPr>
        <p:spPr bwMode="auto">
          <a:xfrm>
            <a:off x="7239000" y="4191000"/>
            <a:ext cx="1447800" cy="862013"/>
          </a:xfrm>
          <a:prstGeom prst="rect">
            <a:avLst/>
          </a:prstGeom>
          <a:noFill/>
          <a:ln w="9525">
            <a:noFill/>
            <a:miter lim="800000"/>
            <a:headEnd/>
            <a:tailEnd/>
          </a:ln>
        </p:spPr>
        <p:txBody>
          <a:bodyPr>
            <a:spAutoFit/>
          </a:bodyPr>
          <a:lstStyle/>
          <a:p>
            <a:pPr algn="ctr"/>
            <a:r>
              <a:rPr lang="en-US" sz="1000">
                <a:solidFill>
                  <a:schemeClr val="bg1"/>
                </a:solidFill>
                <a:latin typeface="Calibri (Body)"/>
              </a:rPr>
              <a:t>EP2235100B1</a:t>
            </a:r>
          </a:p>
          <a:p>
            <a:pPr algn="ctr"/>
            <a:r>
              <a:rPr lang="en-US" sz="1000">
                <a:solidFill>
                  <a:schemeClr val="bg1"/>
                </a:solidFill>
                <a:latin typeface="Calibri (Body)"/>
              </a:rPr>
              <a:t>Resin composition containing polyethylene furandicarboxylate</a:t>
            </a:r>
          </a:p>
        </p:txBody>
      </p:sp>
      <p:sp>
        <p:nvSpPr>
          <p:cNvPr id="20486" name="TextBox 7"/>
          <p:cNvSpPr txBox="1">
            <a:spLocks noChangeArrowheads="1"/>
          </p:cNvSpPr>
          <p:nvPr/>
        </p:nvSpPr>
        <p:spPr bwMode="auto">
          <a:xfrm>
            <a:off x="6096000" y="4800600"/>
            <a:ext cx="1066800" cy="862013"/>
          </a:xfrm>
          <a:prstGeom prst="rect">
            <a:avLst/>
          </a:prstGeom>
          <a:noFill/>
          <a:ln w="9525">
            <a:noFill/>
            <a:miter lim="800000"/>
            <a:headEnd/>
            <a:tailEnd/>
          </a:ln>
        </p:spPr>
        <p:txBody>
          <a:bodyPr>
            <a:spAutoFit/>
          </a:bodyPr>
          <a:lstStyle/>
          <a:p>
            <a:pPr algn="ctr"/>
            <a:r>
              <a:rPr lang="en-US" sz="1000">
                <a:solidFill>
                  <a:schemeClr val="bg1"/>
                </a:solidFill>
                <a:latin typeface="Calibri (Body)"/>
              </a:rPr>
              <a:t>EP2252645B1</a:t>
            </a:r>
          </a:p>
          <a:p>
            <a:pPr algn="ctr"/>
            <a:r>
              <a:rPr lang="en-US" sz="1000">
                <a:solidFill>
                  <a:schemeClr val="bg1"/>
                </a:solidFill>
                <a:latin typeface="Calibri (Body)"/>
              </a:rPr>
              <a:t>Polyester resin used for producing a molded article</a:t>
            </a:r>
          </a:p>
        </p:txBody>
      </p:sp>
      <p:sp>
        <p:nvSpPr>
          <p:cNvPr id="20488" name="TextBox 9"/>
          <p:cNvSpPr txBox="1">
            <a:spLocks noChangeArrowheads="1"/>
          </p:cNvSpPr>
          <p:nvPr/>
        </p:nvSpPr>
        <p:spPr bwMode="auto">
          <a:xfrm>
            <a:off x="5867400" y="3200400"/>
            <a:ext cx="990600" cy="307975"/>
          </a:xfrm>
          <a:prstGeom prst="rect">
            <a:avLst/>
          </a:prstGeom>
          <a:noFill/>
          <a:ln w="9525">
            <a:noFill/>
            <a:miter lim="800000"/>
            <a:headEnd/>
            <a:tailEnd/>
          </a:ln>
        </p:spPr>
        <p:txBody>
          <a:bodyPr>
            <a:spAutoFit/>
          </a:bodyPr>
          <a:lstStyle/>
          <a:p>
            <a:r>
              <a:rPr lang="en-US" sz="1400" b="1">
                <a:solidFill>
                  <a:schemeClr val="bg1"/>
                </a:solidFill>
              </a:rPr>
              <a:t>CANON</a:t>
            </a:r>
          </a:p>
        </p:txBody>
      </p:sp>
      <p:sp>
        <p:nvSpPr>
          <p:cNvPr id="20489" name="TextBox 10"/>
          <p:cNvSpPr txBox="1">
            <a:spLocks noChangeArrowheads="1"/>
          </p:cNvSpPr>
          <p:nvPr/>
        </p:nvSpPr>
        <p:spPr bwMode="auto">
          <a:xfrm>
            <a:off x="4572000" y="1600200"/>
            <a:ext cx="1371600" cy="1169988"/>
          </a:xfrm>
          <a:prstGeom prst="rect">
            <a:avLst/>
          </a:prstGeom>
          <a:noFill/>
          <a:ln w="9525">
            <a:noFill/>
            <a:miter lim="800000"/>
            <a:headEnd/>
            <a:tailEnd/>
          </a:ln>
        </p:spPr>
        <p:txBody>
          <a:bodyPr>
            <a:spAutoFit/>
          </a:bodyPr>
          <a:lstStyle/>
          <a:p>
            <a:pPr algn="ctr"/>
            <a:r>
              <a:rPr lang="en-US" sz="1000">
                <a:solidFill>
                  <a:schemeClr val="bg1"/>
                </a:solidFill>
                <a:latin typeface="Calibri (Body)"/>
              </a:rPr>
              <a:t>US7741389B2</a:t>
            </a:r>
          </a:p>
          <a:p>
            <a:pPr algn="ctr"/>
            <a:r>
              <a:rPr lang="en-IN" sz="1000">
                <a:solidFill>
                  <a:schemeClr val="bg1"/>
                </a:solidFill>
                <a:latin typeface="Calibri (Body)"/>
              </a:rPr>
              <a:t>Resin composition containing  a polyalkylene furan dicarboxylate resin and a porphyrin compound</a:t>
            </a:r>
            <a:endParaRPr lang="en-US" sz="1000">
              <a:solidFill>
                <a:schemeClr val="bg1"/>
              </a:solidFill>
              <a:latin typeface="Calibri (Body)"/>
            </a:endParaRPr>
          </a:p>
        </p:txBody>
      </p:sp>
      <p:sp>
        <p:nvSpPr>
          <p:cNvPr id="20490" name="TextBox 11"/>
          <p:cNvSpPr txBox="1">
            <a:spLocks noChangeArrowheads="1"/>
          </p:cNvSpPr>
          <p:nvPr/>
        </p:nvSpPr>
        <p:spPr bwMode="auto">
          <a:xfrm>
            <a:off x="8001000" y="2895600"/>
            <a:ext cx="1143000" cy="862013"/>
          </a:xfrm>
          <a:prstGeom prst="rect">
            <a:avLst/>
          </a:prstGeom>
          <a:noFill/>
          <a:ln w="9525">
            <a:noFill/>
            <a:miter lim="800000"/>
            <a:headEnd/>
            <a:tailEnd/>
          </a:ln>
        </p:spPr>
        <p:txBody>
          <a:bodyPr>
            <a:spAutoFit/>
          </a:bodyPr>
          <a:lstStyle/>
          <a:p>
            <a:r>
              <a:rPr lang="en-IN" sz="1000" dirty="0">
                <a:solidFill>
                  <a:schemeClr val="bg1"/>
                </a:solidFill>
                <a:latin typeface="Calibri (Body)"/>
              </a:rPr>
              <a:t>US20120258299</a:t>
            </a:r>
          </a:p>
          <a:p>
            <a:r>
              <a:rPr lang="en-IN" sz="1000" dirty="0">
                <a:solidFill>
                  <a:schemeClr val="bg1"/>
                </a:solidFill>
                <a:latin typeface="Calibri (Body)"/>
              </a:rPr>
              <a:t>PEF  is used in preparation of a polyester resin </a:t>
            </a:r>
          </a:p>
          <a:p>
            <a:endParaRPr lang="en-US" sz="1000" dirty="0">
              <a:solidFill>
                <a:schemeClr val="bg1"/>
              </a:solidFill>
            </a:endParaRPr>
          </a:p>
        </p:txBody>
      </p:sp>
      <p:sp>
        <p:nvSpPr>
          <p:cNvPr id="20491" name="TextBox 12"/>
          <p:cNvSpPr txBox="1">
            <a:spLocks noChangeArrowheads="1"/>
          </p:cNvSpPr>
          <p:nvPr/>
        </p:nvSpPr>
        <p:spPr bwMode="auto">
          <a:xfrm>
            <a:off x="4800600" y="4343400"/>
            <a:ext cx="1143000" cy="1016000"/>
          </a:xfrm>
          <a:prstGeom prst="rect">
            <a:avLst/>
          </a:prstGeom>
          <a:noFill/>
          <a:ln w="9525">
            <a:noFill/>
            <a:miter lim="800000"/>
            <a:headEnd/>
            <a:tailEnd/>
          </a:ln>
        </p:spPr>
        <p:txBody>
          <a:bodyPr>
            <a:spAutoFit/>
          </a:bodyPr>
          <a:lstStyle/>
          <a:p>
            <a:pPr algn="ctr"/>
            <a:r>
              <a:rPr lang="en-IN" sz="1000">
                <a:solidFill>
                  <a:schemeClr val="bg1"/>
                </a:solidFill>
                <a:latin typeface="Calibri (Body)"/>
              </a:rPr>
              <a:t>US20090124763Method of synthesis, PEF having a furan ring</a:t>
            </a:r>
            <a:endParaRPr lang="en-US" sz="1000">
              <a:solidFill>
                <a:schemeClr val="bg1"/>
              </a:solidFill>
              <a:latin typeface="Calibri (Body)"/>
            </a:endParaRPr>
          </a:p>
          <a:p>
            <a:pPr algn="ctr"/>
            <a:endParaRPr lang="en-US" sz="1000">
              <a:solidFill>
                <a:schemeClr val="bg1"/>
              </a:solidFill>
              <a:latin typeface="Calibri (Body)"/>
            </a:endParaRPr>
          </a:p>
        </p:txBody>
      </p:sp>
      <p:pic>
        <p:nvPicPr>
          <p:cNvPr id="20492" name="Picture 2"/>
          <p:cNvPicPr>
            <a:picLocks noChangeAspect="1" noChangeArrowheads="1"/>
          </p:cNvPicPr>
          <p:nvPr/>
        </p:nvPicPr>
        <p:blipFill>
          <a:blip r:embed="rId2" cstate="print"/>
          <a:srcRect/>
          <a:stretch>
            <a:fillRect/>
          </a:stretch>
        </p:blipFill>
        <p:spPr bwMode="auto">
          <a:xfrm>
            <a:off x="152400" y="6324600"/>
            <a:ext cx="1143000" cy="349250"/>
          </a:xfrm>
          <a:prstGeom prst="rect">
            <a:avLst/>
          </a:prstGeom>
          <a:noFill/>
          <a:ln w="9525">
            <a:noFill/>
            <a:miter lim="800000"/>
            <a:headEnd/>
            <a:tailEnd/>
          </a:ln>
        </p:spPr>
      </p:pic>
      <p:sp>
        <p:nvSpPr>
          <p:cNvPr id="20493" name="Rectangle 14"/>
          <p:cNvSpPr>
            <a:spLocks noChangeArrowheads="1"/>
          </p:cNvSpPr>
          <p:nvPr/>
        </p:nvSpPr>
        <p:spPr bwMode="auto">
          <a:xfrm>
            <a:off x="1295400" y="6565900"/>
            <a:ext cx="7467600" cy="215900"/>
          </a:xfrm>
          <a:prstGeom prst="rect">
            <a:avLst/>
          </a:prstGeom>
          <a:noFill/>
          <a:ln w="9525">
            <a:noFill/>
            <a:miter lim="800000"/>
            <a:headEnd/>
            <a:tailEnd/>
          </a:ln>
        </p:spPr>
        <p:txBody>
          <a:bodyPr>
            <a:spAutoFit/>
          </a:bodyPr>
          <a:lstStyle/>
          <a:p>
            <a:r>
              <a:rPr lang="en-US" sz="800"/>
              <a:t>Patent Searching | Research and Analytics | Patent Prosecution/Preparation Support | Litigation and E-Discovery | IP Valuation |  Patent Portfolio Watch</a:t>
            </a:r>
          </a:p>
        </p:txBody>
      </p:sp>
      <p:sp>
        <p:nvSpPr>
          <p:cNvPr id="19" name="Slide Number Placeholder 18"/>
          <p:cNvSpPr>
            <a:spLocks noGrp="1"/>
          </p:cNvSpPr>
          <p:nvPr>
            <p:ph type="sldNum" sz="quarter" idx="12"/>
          </p:nvPr>
        </p:nvSpPr>
        <p:spPr/>
        <p:txBody>
          <a:bodyPr/>
          <a:lstStyle/>
          <a:p>
            <a:pPr>
              <a:defRPr/>
            </a:pPr>
            <a:fld id="{46318E3D-C770-4D91-B40E-7E88DA3097BF}" type="slidenum">
              <a:rPr lang="en-IN" smtClean="0"/>
              <a:pPr>
                <a:defRPr/>
              </a:pPr>
              <a:t>26</a:t>
            </a:fld>
            <a:endParaRPr lang="en-IN"/>
          </a:p>
        </p:txBody>
      </p:sp>
      <p:graphicFrame>
        <p:nvGraphicFramePr>
          <p:cNvPr id="15" name="Table 14">
            <a:extLst>
              <a:ext uri="{FF2B5EF4-FFF2-40B4-BE49-F238E27FC236}">
                <a16:creationId xmlns:a16="http://schemas.microsoft.com/office/drawing/2014/main" xmlns="" id="{70EE21AC-3EC5-4E45-AE63-A853073946AD}"/>
              </a:ext>
            </a:extLst>
          </p:cNvPr>
          <p:cNvGraphicFramePr>
            <a:graphicFrameLocks noGrp="1"/>
          </p:cNvGraphicFramePr>
          <p:nvPr>
            <p:extLst>
              <p:ext uri="{D42A27DB-BD31-4B8C-83A1-F6EECF244321}">
                <p14:modId xmlns:p14="http://schemas.microsoft.com/office/powerpoint/2010/main" xmlns="" val="1561029918"/>
              </p:ext>
            </p:extLst>
          </p:nvPr>
        </p:nvGraphicFramePr>
        <p:xfrm>
          <a:off x="395537" y="1304254"/>
          <a:ext cx="8443664" cy="4150786"/>
        </p:xfrm>
        <a:graphic>
          <a:graphicData uri="http://schemas.openxmlformats.org/drawingml/2006/table">
            <a:tbl>
              <a:tblPr firstRow="1" bandRow="1">
                <a:tableStyleId>{5C22544A-7EE6-4342-B048-85BDC9FD1C3A}</a:tableStyleId>
              </a:tblPr>
              <a:tblGrid>
                <a:gridCol w="1224135">
                  <a:extLst>
                    <a:ext uri="{9D8B030D-6E8A-4147-A177-3AD203B41FA5}">
                      <a16:colId xmlns:a16="http://schemas.microsoft.com/office/drawing/2014/main" xmlns="" val="1432319583"/>
                    </a:ext>
                  </a:extLst>
                </a:gridCol>
                <a:gridCol w="7219529">
                  <a:extLst>
                    <a:ext uri="{9D8B030D-6E8A-4147-A177-3AD203B41FA5}">
                      <a16:colId xmlns:a16="http://schemas.microsoft.com/office/drawing/2014/main" xmlns="" val="368250330"/>
                    </a:ext>
                  </a:extLst>
                </a:gridCol>
              </a:tblGrid>
              <a:tr h="609997">
                <a:tc>
                  <a:txBody>
                    <a:bodyPr/>
                    <a:lstStyle/>
                    <a:p>
                      <a:pPr algn="ctr">
                        <a:lnSpc>
                          <a:spcPct val="150000"/>
                        </a:lnSpc>
                      </a:pPr>
                      <a:r>
                        <a:rPr lang="sv-SE" sz="1400" dirty="0">
                          <a:latin typeface="+mn-lt"/>
                        </a:rPr>
                        <a:t>IPC</a:t>
                      </a:r>
                      <a:endParaRPr lang="en-IN" sz="1400" dirty="0">
                        <a:latin typeface="+mn-lt"/>
                      </a:endParaRPr>
                    </a:p>
                  </a:txBody>
                  <a:tcPr/>
                </a:tc>
                <a:tc>
                  <a:txBody>
                    <a:bodyPr/>
                    <a:lstStyle/>
                    <a:p>
                      <a:pPr algn="ctr">
                        <a:lnSpc>
                          <a:spcPct val="150000"/>
                        </a:lnSpc>
                      </a:pPr>
                      <a:r>
                        <a:rPr lang="sv-SE" sz="1400" dirty="0" smtClean="0">
                          <a:latin typeface="+mn-lt"/>
                        </a:rPr>
                        <a:t>DEFINITION</a:t>
                      </a:r>
                      <a:endParaRPr lang="en-IN" sz="1400" dirty="0">
                        <a:latin typeface="+mn-lt"/>
                      </a:endParaRPr>
                    </a:p>
                  </a:txBody>
                  <a:tcPr/>
                </a:tc>
                <a:extLst>
                  <a:ext uri="{0D108BD9-81ED-4DB2-BD59-A6C34878D82A}">
                    <a16:rowId xmlns:a16="http://schemas.microsoft.com/office/drawing/2014/main" xmlns="" val="2068178045"/>
                  </a:ext>
                </a:extLst>
              </a:tr>
              <a:tr h="609997">
                <a:tc>
                  <a:txBody>
                    <a:bodyPr/>
                    <a:lstStyle/>
                    <a:p>
                      <a:pPr algn="ctr"/>
                      <a:r>
                        <a:rPr lang="en-IN" sz="1400" b="1" dirty="0" smtClean="0">
                          <a:solidFill>
                            <a:schemeClr val="tx1"/>
                          </a:solidFill>
                          <a:latin typeface="+mn-lt"/>
                          <a:ea typeface="+mn-ea"/>
                          <a:cs typeface="Arial" panose="020B0604020202020204" pitchFamily="34" charset="0"/>
                        </a:rPr>
                        <a:t>B01J</a:t>
                      </a:r>
                      <a:endParaRPr lang="en-IN" sz="1400" b="1" dirty="0">
                        <a:solidFill>
                          <a:schemeClr val="tx1"/>
                        </a:solidFill>
                        <a:latin typeface="+mn-lt"/>
                        <a:ea typeface="+mn-ea"/>
                        <a:cs typeface="Arial" panose="020B0604020202020204" pitchFamily="34" charset="0"/>
                      </a:endParaRPr>
                    </a:p>
                  </a:txBody>
                  <a:tcPr anchor="ctr"/>
                </a:tc>
                <a:tc>
                  <a:txBody>
                    <a:bodyPr/>
                    <a:lstStyle/>
                    <a:p>
                      <a:pPr algn="just"/>
                      <a:r>
                        <a:rPr lang="en-US" sz="1400" b="0" smtClean="0">
                          <a:latin typeface="+mn-lt"/>
                          <a:cs typeface="Arial" panose="020B0604020202020204" pitchFamily="34" charset="0"/>
                        </a:rPr>
                        <a:t>CHEMICAL OR PHYSICAL PROCESSES, e.g. CATALYSIS OR COLLOID CHEMISTRY; THEIR RELEVANT APPARATUS</a:t>
                      </a:r>
                      <a:endParaRPr lang="en-IN" sz="1400" b="0" dirty="0">
                        <a:latin typeface="+mn-lt"/>
                        <a:cs typeface="Arial" panose="020B0604020202020204" pitchFamily="34" charset="0"/>
                      </a:endParaRPr>
                    </a:p>
                  </a:txBody>
                  <a:tcPr anchor="ctr"/>
                </a:tc>
              </a:tr>
              <a:tr h="616720">
                <a:tc>
                  <a:txBody>
                    <a:bodyPr/>
                    <a:lstStyle/>
                    <a:p>
                      <a:pPr algn="ctr"/>
                      <a:r>
                        <a:rPr lang="en-IN" sz="1400" b="1" dirty="0" smtClean="0">
                          <a:solidFill>
                            <a:schemeClr val="tx1"/>
                          </a:solidFill>
                          <a:latin typeface="+mn-lt"/>
                          <a:ea typeface="+mn-ea"/>
                          <a:cs typeface="Arial" panose="020B0604020202020204" pitchFamily="34" charset="0"/>
                        </a:rPr>
                        <a:t>C01B</a:t>
                      </a:r>
                      <a:endParaRPr lang="en-IN" sz="1400" b="1" dirty="0">
                        <a:solidFill>
                          <a:schemeClr val="tx1"/>
                        </a:solidFill>
                        <a:latin typeface="+mn-lt"/>
                        <a:ea typeface="+mn-ea"/>
                        <a:cs typeface="Arial" panose="020B0604020202020204" pitchFamily="34" charset="0"/>
                      </a:endParaRPr>
                    </a:p>
                  </a:txBody>
                  <a:tcPr anchor="ctr"/>
                </a:tc>
                <a:tc>
                  <a:txBody>
                    <a:bodyPr/>
                    <a:lstStyle/>
                    <a:p>
                      <a:pPr algn="just"/>
                      <a:r>
                        <a:rPr lang="en-US" sz="1400" b="0" dirty="0" smtClean="0">
                          <a:latin typeface="+mn-lt"/>
                        </a:rPr>
                        <a:t>NON-METALLIC ELEMENTS; COMPOUNDS THEREOF</a:t>
                      </a:r>
                      <a:endParaRPr lang="en-IN" sz="1400" b="0" dirty="0">
                        <a:latin typeface="+mn-lt"/>
                      </a:endParaRPr>
                    </a:p>
                  </a:txBody>
                  <a:tcPr anchor="ctr"/>
                </a:tc>
              </a:tr>
              <a:tr h="578518">
                <a:tc>
                  <a:txBody>
                    <a:bodyPr/>
                    <a:lstStyle/>
                    <a:p>
                      <a:pPr algn="ctr" fontAlgn="b"/>
                      <a:r>
                        <a:rPr lang="en-IN" sz="1400" b="1" dirty="0" smtClean="0">
                          <a:solidFill>
                            <a:schemeClr val="tx1"/>
                          </a:solidFill>
                          <a:latin typeface="+mn-lt"/>
                          <a:ea typeface="+mn-ea"/>
                          <a:cs typeface="Arial" panose="020B0604020202020204" pitchFamily="34" charset="0"/>
                        </a:rPr>
                        <a:t>C01B 32/30</a:t>
                      </a:r>
                    </a:p>
                  </a:txBody>
                  <a:tcPr marL="0" marR="0" marT="0" marB="0" anchor="ctr"/>
                </a:tc>
                <a:tc>
                  <a:txBody>
                    <a:bodyPr/>
                    <a:lstStyle/>
                    <a:p>
                      <a:pPr marL="0" marR="0" indent="0" algn="just" defTabSz="914400" eaLnBrk="1" fontAlgn="auto" latinLnBrk="0" hangingPunct="1">
                        <a:lnSpc>
                          <a:spcPct val="100000"/>
                        </a:lnSpc>
                        <a:spcBef>
                          <a:spcPts val="0"/>
                        </a:spcBef>
                        <a:spcAft>
                          <a:spcPts val="0"/>
                        </a:spcAft>
                        <a:buClrTx/>
                        <a:buSzTx/>
                        <a:buFontTx/>
                        <a:buNone/>
                        <a:tabLst/>
                        <a:defRPr/>
                      </a:pPr>
                      <a:r>
                        <a:rPr lang="en-IN" sz="1400" b="0" dirty="0" smtClean="0">
                          <a:latin typeface="+mn-lt"/>
                          <a:cs typeface="Arial" panose="020B0604020202020204" pitchFamily="34" charset="0"/>
                        </a:rPr>
                        <a:t>ACTIVE CARBON</a:t>
                      </a:r>
                      <a:endParaRPr lang="en-IN" sz="1400" b="0" dirty="0">
                        <a:latin typeface="+mn-lt"/>
                        <a:cs typeface="Arial" panose="020B0604020202020204" pitchFamily="34" charset="0"/>
                      </a:endParaRPr>
                    </a:p>
                  </a:txBody>
                  <a:tcPr anchor="ctr"/>
                </a:tc>
              </a:tr>
              <a:tr h="578518">
                <a:tc>
                  <a:txBody>
                    <a:bodyPr/>
                    <a:lstStyle/>
                    <a:p>
                      <a:pPr algn="ctr" fontAlgn="b"/>
                      <a:r>
                        <a:rPr lang="en-IN" sz="1400" b="1" dirty="0" smtClean="0">
                          <a:solidFill>
                            <a:schemeClr val="tx1"/>
                          </a:solidFill>
                          <a:latin typeface="+mn-lt"/>
                          <a:ea typeface="+mn-ea"/>
                          <a:cs typeface="Arial" panose="020B0604020202020204" pitchFamily="34" charset="0"/>
                        </a:rPr>
                        <a:t>C01B</a:t>
                      </a:r>
                      <a:r>
                        <a:rPr lang="en-IN" sz="1400" b="1" baseline="0" dirty="0" smtClean="0">
                          <a:solidFill>
                            <a:schemeClr val="tx1"/>
                          </a:solidFill>
                          <a:latin typeface="+mn-lt"/>
                          <a:ea typeface="+mn-ea"/>
                          <a:cs typeface="Arial" panose="020B0604020202020204" pitchFamily="34" charset="0"/>
                        </a:rPr>
                        <a:t> 32/312</a:t>
                      </a:r>
                      <a:endParaRPr lang="en-IN" sz="1400" b="1" dirty="0" smtClean="0">
                        <a:solidFill>
                          <a:schemeClr val="tx1"/>
                        </a:solidFill>
                        <a:latin typeface="+mn-lt"/>
                        <a:ea typeface="+mn-ea"/>
                        <a:cs typeface="Arial" panose="020B0604020202020204" pitchFamily="34" charset="0"/>
                      </a:endParaRPr>
                    </a:p>
                  </a:txBody>
                  <a:tcPr marL="0" marR="0" marT="0" marB="0" anchor="ctr"/>
                </a:tc>
                <a:tc>
                  <a:txBody>
                    <a:bodyPr/>
                    <a:lstStyle/>
                    <a:p>
                      <a:pPr marL="0" marR="0" indent="0" algn="just" defTabSz="914400" eaLnBrk="1" fontAlgn="auto" latinLnBrk="0" hangingPunct="1">
                        <a:lnSpc>
                          <a:spcPct val="100000"/>
                        </a:lnSpc>
                        <a:spcBef>
                          <a:spcPts val="0"/>
                        </a:spcBef>
                        <a:spcAft>
                          <a:spcPts val="0"/>
                        </a:spcAft>
                        <a:buClrTx/>
                        <a:buSzTx/>
                        <a:buFontTx/>
                        <a:buNone/>
                        <a:tabLst/>
                        <a:defRPr/>
                      </a:pPr>
                      <a:r>
                        <a:rPr lang="en-IN" sz="1400" b="0" i="0" dirty="0" smtClean="0">
                          <a:solidFill>
                            <a:schemeClr val="dk1"/>
                          </a:solidFill>
                          <a:effectLst/>
                          <a:latin typeface="+mn-lt"/>
                          <a:ea typeface="+mn-ea"/>
                          <a:cs typeface="+mn-cs"/>
                        </a:rPr>
                        <a:t>PREPARATION</a:t>
                      </a:r>
                      <a:endParaRPr lang="en-IN" sz="1400" b="0" dirty="0">
                        <a:latin typeface="+mn-lt"/>
                        <a:cs typeface="Arial" panose="020B0604020202020204" pitchFamily="34" charset="0"/>
                      </a:endParaRPr>
                    </a:p>
                  </a:txBody>
                  <a:tcPr anchor="ctr"/>
                </a:tc>
              </a:tr>
              <a:tr h="578518">
                <a:tc>
                  <a:txBody>
                    <a:bodyPr/>
                    <a:lstStyle/>
                    <a:p>
                      <a:pPr algn="ctr"/>
                      <a:r>
                        <a:rPr lang="en-IN" sz="1400" b="1" dirty="0" smtClean="0">
                          <a:solidFill>
                            <a:schemeClr val="tx1"/>
                          </a:solidFill>
                          <a:latin typeface="+mn-lt"/>
                          <a:ea typeface="+mn-ea"/>
                          <a:cs typeface="Arial" panose="020B0604020202020204" pitchFamily="34" charset="0"/>
                        </a:rPr>
                        <a:t>C01B 32/336</a:t>
                      </a:r>
                      <a:endParaRPr lang="en-IN" sz="1400" b="1" dirty="0">
                        <a:solidFill>
                          <a:schemeClr val="tx1"/>
                        </a:solidFill>
                        <a:latin typeface="+mn-lt"/>
                        <a:ea typeface="+mn-ea"/>
                        <a:cs typeface="Arial" panose="020B0604020202020204" pitchFamily="34" charset="0"/>
                      </a:endParaRPr>
                    </a:p>
                  </a:txBody>
                  <a:tcPr anchor="ctr"/>
                </a:tc>
                <a:tc>
                  <a:txBody>
                    <a:bodyPr/>
                    <a:lstStyle/>
                    <a:p>
                      <a:pPr algn="just"/>
                      <a:r>
                        <a:rPr lang="en-US" sz="1400" b="0" i="0" smtClean="0">
                          <a:solidFill>
                            <a:schemeClr val="dk1"/>
                          </a:solidFill>
                          <a:effectLst/>
                          <a:latin typeface="+mn-lt"/>
                          <a:ea typeface="+mn-ea"/>
                          <a:cs typeface="+mn-cs"/>
                        </a:rPr>
                        <a:t>CHARACTERIZED BY GASEOUS ACTIVATING AGENTS</a:t>
                      </a:r>
                      <a:endParaRPr lang="en-IN" sz="1400" b="0" dirty="0">
                        <a:latin typeface="+mn-lt"/>
                      </a:endParaRPr>
                    </a:p>
                  </a:txBody>
                  <a:tcPr anchor="ctr"/>
                </a:tc>
              </a:tr>
              <a:tr h="578518">
                <a:tc>
                  <a:txBody>
                    <a:bodyPr/>
                    <a:lstStyle/>
                    <a:p>
                      <a:pPr algn="ctr"/>
                      <a:r>
                        <a:rPr lang="en-IN" sz="1400" b="1" dirty="0" smtClean="0">
                          <a:solidFill>
                            <a:schemeClr val="tx1"/>
                          </a:solidFill>
                          <a:latin typeface="+mn-lt"/>
                          <a:ea typeface="+mn-ea"/>
                          <a:cs typeface="Arial" panose="020B0604020202020204" pitchFamily="34" charset="0"/>
                        </a:rPr>
                        <a:t>C01B 32/342</a:t>
                      </a:r>
                      <a:endParaRPr lang="en-IN" sz="1400" b="1" dirty="0">
                        <a:solidFill>
                          <a:schemeClr val="tx1"/>
                        </a:solidFill>
                        <a:latin typeface="+mn-lt"/>
                        <a:ea typeface="+mn-ea"/>
                        <a:cs typeface="Arial" panose="020B0604020202020204" pitchFamily="34" charset="0"/>
                      </a:endParaRPr>
                    </a:p>
                  </a:txBody>
                  <a:tcPr anchor="ctr"/>
                </a:tc>
                <a:tc>
                  <a:txBody>
                    <a:bodyPr/>
                    <a:lstStyle/>
                    <a:p>
                      <a:pPr algn="just"/>
                      <a:r>
                        <a:rPr lang="en-US" sz="1400" b="0" i="0" dirty="0" smtClean="0">
                          <a:solidFill>
                            <a:schemeClr val="dk1"/>
                          </a:solidFill>
                          <a:effectLst/>
                          <a:latin typeface="+mn-lt"/>
                          <a:ea typeface="+mn-ea"/>
                          <a:cs typeface="+mn-cs"/>
                        </a:rPr>
                        <a:t>CHARACTERIZED BY NON-GASEOUS ACTIVATING AGENTS</a:t>
                      </a:r>
                      <a:endParaRPr lang="en-IN" sz="1400" b="0" dirty="0">
                        <a:latin typeface="+mn-lt"/>
                        <a:cs typeface="Arial" panose="020B0604020202020204" pitchFamily="34" charset="0"/>
                      </a:endParaRPr>
                    </a:p>
                  </a:txBody>
                  <a:tcPr anchor="ctr"/>
                </a:tc>
              </a:tr>
            </a:tbl>
          </a:graphicData>
        </a:graphic>
      </p:graphicFrame>
    </p:spTree>
    <p:extLst>
      <p:ext uri="{BB962C8B-B14F-4D97-AF65-F5344CB8AC3E}">
        <p14:creationId xmlns:p14="http://schemas.microsoft.com/office/powerpoint/2010/main" xmlns="" val="933501235"/>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1" name="object 3"/>
          <p:cNvSpPr>
            <a:spLocks noChangeArrowheads="1"/>
          </p:cNvSpPr>
          <p:nvPr/>
        </p:nvSpPr>
        <p:spPr bwMode="auto">
          <a:xfrm>
            <a:off x="85725" y="6276975"/>
            <a:ext cx="1250950" cy="506413"/>
          </a:xfrm>
          <a:prstGeom prst="rect">
            <a:avLst/>
          </a:prstGeom>
          <a:blipFill dpi="0" rotWithShape="1">
            <a:blip r:embed="rId2" cstate="print"/>
            <a:srcRect/>
            <a:stretch>
              <a:fillRect/>
            </a:stretch>
          </a:blipFill>
          <a:ln w="9525">
            <a:noFill/>
            <a:miter lim="800000"/>
            <a:headEnd/>
            <a:tailEnd/>
          </a:ln>
        </p:spPr>
        <p:txBody>
          <a:bodyPr lIns="0" tIns="0" rIns="0" bIns="0"/>
          <a:lstStyle/>
          <a:p>
            <a:endParaRPr lang="en-US">
              <a:latin typeface="Calibri" pitchFamily="34" charset="0"/>
            </a:endParaRPr>
          </a:p>
        </p:txBody>
      </p:sp>
      <p:sp>
        <p:nvSpPr>
          <p:cNvPr id="6" name="object 6"/>
          <p:cNvSpPr txBox="1">
            <a:spLocks noGrp="1"/>
          </p:cNvSpPr>
          <p:nvPr>
            <p:ph type="title"/>
          </p:nvPr>
        </p:nvSpPr>
        <p:spPr>
          <a:xfrm>
            <a:off x="379413" y="207963"/>
            <a:ext cx="8385175" cy="431800"/>
          </a:xfrm>
        </p:spPr>
        <p:txBody>
          <a:bodyPr rtlCol="0">
            <a:spAutoFit/>
          </a:bodyPr>
          <a:lstStyle/>
          <a:p>
            <a:pPr marL="12700" eaLnBrk="1" fontAlgn="auto" hangingPunct="1">
              <a:spcBef>
                <a:spcPts val="0"/>
              </a:spcBef>
              <a:spcAft>
                <a:spcPts val="0"/>
              </a:spcAft>
              <a:defRPr/>
            </a:pPr>
            <a:r>
              <a:rPr lang="en-US" sz="2800" b="1" spc="-10" dirty="0">
                <a:solidFill>
                  <a:schemeClr val="bg1"/>
                </a:solidFill>
                <a:latin typeface="+mn-lt"/>
                <a:cs typeface="Arial" pitchFamily="34" charset="0"/>
              </a:rPr>
              <a:t>Disclaimer</a:t>
            </a:r>
            <a:endParaRPr sz="2800" b="1" spc="-10" dirty="0">
              <a:solidFill>
                <a:schemeClr val="bg1"/>
              </a:solidFill>
              <a:latin typeface="+mn-lt"/>
              <a:cs typeface="Arial" pitchFamily="34" charset="0"/>
            </a:endParaRPr>
          </a:p>
        </p:txBody>
      </p:sp>
      <p:sp>
        <p:nvSpPr>
          <p:cNvPr id="10" name="Rectangle 9"/>
          <p:cNvSpPr/>
          <p:nvPr/>
        </p:nvSpPr>
        <p:spPr>
          <a:xfrm>
            <a:off x="76200" y="6324600"/>
            <a:ext cx="1504950" cy="533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pic>
        <p:nvPicPr>
          <p:cNvPr id="32774" name="Picture 2"/>
          <p:cNvPicPr>
            <a:picLocks noChangeAspect="1" noChangeArrowheads="1"/>
          </p:cNvPicPr>
          <p:nvPr/>
        </p:nvPicPr>
        <p:blipFill>
          <a:blip r:embed="rId3" cstate="print"/>
          <a:srcRect/>
          <a:stretch>
            <a:fillRect/>
          </a:stretch>
        </p:blipFill>
        <p:spPr bwMode="auto">
          <a:xfrm>
            <a:off x="228600" y="6432550"/>
            <a:ext cx="1066800" cy="349250"/>
          </a:xfrm>
          <a:prstGeom prst="rect">
            <a:avLst/>
          </a:prstGeom>
          <a:noFill/>
          <a:ln w="9525">
            <a:noFill/>
            <a:miter lim="800000"/>
            <a:headEnd/>
            <a:tailEnd/>
          </a:ln>
        </p:spPr>
      </p:pic>
      <p:sp>
        <p:nvSpPr>
          <p:cNvPr id="16" name="Footer Placeholder 13"/>
          <p:cNvSpPr txBox="1">
            <a:spLocks/>
          </p:cNvSpPr>
          <p:nvPr/>
        </p:nvSpPr>
        <p:spPr>
          <a:xfrm>
            <a:off x="1371600" y="6553200"/>
            <a:ext cx="7315200" cy="304800"/>
          </a:xfrm>
          <a:prstGeom prst="rect">
            <a:avLst/>
          </a:prstGeom>
        </p:spPr>
        <p:txBody>
          <a:bodyPr lIns="0" tIns="0" rIns="0" bIns="0"/>
          <a:lstStyle/>
          <a:p>
            <a:pPr fontAlgn="auto">
              <a:spcBef>
                <a:spcPts val="0"/>
              </a:spcBef>
              <a:spcAft>
                <a:spcPts val="0"/>
              </a:spcAft>
              <a:defRPr/>
            </a:pPr>
            <a:endParaRPr lang="en-US" sz="800" dirty="0">
              <a:solidFill>
                <a:schemeClr val="tx1">
                  <a:tint val="75000"/>
                </a:schemeClr>
              </a:solidFill>
            </a:endParaRPr>
          </a:p>
        </p:txBody>
      </p:sp>
      <p:sp>
        <p:nvSpPr>
          <p:cNvPr id="32777" name="TextBox 14"/>
          <p:cNvSpPr txBox="1">
            <a:spLocks noChangeArrowheads="1"/>
          </p:cNvSpPr>
          <p:nvPr/>
        </p:nvSpPr>
        <p:spPr bwMode="auto">
          <a:xfrm>
            <a:off x="304800" y="990600"/>
            <a:ext cx="8534400" cy="3416300"/>
          </a:xfrm>
          <a:prstGeom prst="rect">
            <a:avLst/>
          </a:prstGeom>
          <a:noFill/>
          <a:ln w="9525">
            <a:noFill/>
            <a:miter lim="800000"/>
            <a:headEnd/>
            <a:tailEnd/>
          </a:ln>
        </p:spPr>
        <p:txBody>
          <a:bodyPr>
            <a:spAutoFit/>
          </a:bodyPr>
          <a:lstStyle/>
          <a:p>
            <a:pPr algn="just"/>
            <a:r>
              <a:rPr lang="en-US" dirty="0">
                <a:solidFill>
                  <a:srgbClr val="4D4D4D"/>
                </a:solidFill>
              </a:rPr>
              <a:t>IIPRD has prepared this sample report as an exemplary report, wherein the content of the report is based on internal evaluation of Patents and Non-Patent Literature that is conducted based on Databases and Information sources that are believed to be reliable by IIPRD. A complete list of patent documents retrieved is not disclosed herein as the report is exemplary but can be shared if desired based on terms and conditions of IIPRD. IIPRD disclaims all warranties as to the accuracy, completeness or adequacy of such information. The above sample report is prepared based on the search conducted on the keywords and other information extracted from the understanding of the Patent Analysts of IIPRD, and subjectivity of the researcher and analyst. Neither IIPRD nor its affiliates nor any of its proprietors, employees (together, "personnel") are intending to provide legal advice in this matter.</a:t>
            </a:r>
          </a:p>
        </p:txBody>
      </p:sp>
      <p:sp>
        <p:nvSpPr>
          <p:cNvPr id="15" name="Slide Number Placeholder 14"/>
          <p:cNvSpPr>
            <a:spLocks noGrp="1"/>
          </p:cNvSpPr>
          <p:nvPr>
            <p:ph type="sldNum" sz="quarter" idx="12"/>
          </p:nvPr>
        </p:nvSpPr>
        <p:spPr/>
        <p:txBody>
          <a:bodyPr/>
          <a:lstStyle/>
          <a:p>
            <a:pPr>
              <a:defRPr/>
            </a:pPr>
            <a:fld id="{46318E3D-C770-4D91-B40E-7E88DA3097BF}" type="slidenum">
              <a:rPr lang="en-IN" smtClean="0"/>
              <a:pPr>
                <a:defRPr/>
              </a:pPr>
              <a:t>27</a:t>
            </a:fld>
            <a:endParaRPr lang="en-IN"/>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5" name="object 3"/>
          <p:cNvSpPr>
            <a:spLocks noChangeArrowheads="1"/>
          </p:cNvSpPr>
          <p:nvPr/>
        </p:nvSpPr>
        <p:spPr bwMode="auto">
          <a:xfrm>
            <a:off x="85725" y="6276975"/>
            <a:ext cx="1250950" cy="506413"/>
          </a:xfrm>
          <a:prstGeom prst="rect">
            <a:avLst/>
          </a:prstGeom>
          <a:blipFill dpi="0" rotWithShape="1">
            <a:blip r:embed="rId2" cstate="print"/>
            <a:srcRect/>
            <a:stretch>
              <a:fillRect/>
            </a:stretch>
          </a:blipFill>
          <a:ln w="9525">
            <a:noFill/>
            <a:miter lim="800000"/>
            <a:headEnd/>
            <a:tailEnd/>
          </a:ln>
        </p:spPr>
        <p:txBody>
          <a:bodyPr lIns="0" tIns="0" rIns="0" bIns="0"/>
          <a:lstStyle/>
          <a:p>
            <a:endParaRPr lang="en-US">
              <a:latin typeface="Calibri" pitchFamily="34" charset="0"/>
            </a:endParaRPr>
          </a:p>
        </p:txBody>
      </p:sp>
      <p:sp>
        <p:nvSpPr>
          <p:cNvPr id="6" name="object 6"/>
          <p:cNvSpPr txBox="1">
            <a:spLocks noGrp="1"/>
          </p:cNvSpPr>
          <p:nvPr>
            <p:ph type="title"/>
          </p:nvPr>
        </p:nvSpPr>
        <p:spPr>
          <a:xfrm>
            <a:off x="379413" y="207963"/>
            <a:ext cx="8385175" cy="431800"/>
          </a:xfrm>
        </p:spPr>
        <p:txBody>
          <a:bodyPr rtlCol="0">
            <a:spAutoFit/>
          </a:bodyPr>
          <a:lstStyle/>
          <a:p>
            <a:pPr marL="12700" eaLnBrk="1" fontAlgn="auto" hangingPunct="1">
              <a:spcBef>
                <a:spcPts val="0"/>
              </a:spcBef>
              <a:spcAft>
                <a:spcPts val="0"/>
              </a:spcAft>
              <a:defRPr/>
            </a:pPr>
            <a:r>
              <a:rPr lang="en-US" sz="2800" b="1" spc="-10" dirty="0">
                <a:solidFill>
                  <a:schemeClr val="bg1"/>
                </a:solidFill>
                <a:latin typeface="+mn-lt"/>
                <a:cs typeface="Arial" pitchFamily="34" charset="0"/>
              </a:rPr>
              <a:t>Contact</a:t>
            </a:r>
            <a:r>
              <a:rPr lang="en-US" sz="2800" spc="-10" dirty="0">
                <a:solidFill>
                  <a:schemeClr val="bg1"/>
                </a:solidFill>
                <a:latin typeface="+mn-lt"/>
                <a:cs typeface="Arial" pitchFamily="34" charset="0"/>
              </a:rPr>
              <a:t> </a:t>
            </a:r>
            <a:r>
              <a:rPr lang="en-US" sz="2800" b="1" spc="-10" dirty="0">
                <a:solidFill>
                  <a:schemeClr val="bg1"/>
                </a:solidFill>
                <a:latin typeface="+mn-lt"/>
                <a:cs typeface="Arial" pitchFamily="34" charset="0"/>
              </a:rPr>
              <a:t>Details</a:t>
            </a:r>
            <a:endParaRPr sz="2800" b="1" spc="-10" dirty="0">
              <a:solidFill>
                <a:schemeClr val="bg1"/>
              </a:solidFill>
              <a:latin typeface="+mn-lt"/>
              <a:cs typeface="Arial" pitchFamily="34" charset="0"/>
            </a:endParaRPr>
          </a:p>
        </p:txBody>
      </p:sp>
      <p:sp>
        <p:nvSpPr>
          <p:cNvPr id="10" name="Rectangle 9"/>
          <p:cNvSpPr/>
          <p:nvPr/>
        </p:nvSpPr>
        <p:spPr>
          <a:xfrm>
            <a:off x="76200" y="6324600"/>
            <a:ext cx="1504950" cy="533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pic>
        <p:nvPicPr>
          <p:cNvPr id="33798" name="Picture 2"/>
          <p:cNvPicPr>
            <a:picLocks noChangeAspect="1" noChangeArrowheads="1"/>
          </p:cNvPicPr>
          <p:nvPr/>
        </p:nvPicPr>
        <p:blipFill>
          <a:blip r:embed="rId3" cstate="print"/>
          <a:srcRect/>
          <a:stretch>
            <a:fillRect/>
          </a:stretch>
        </p:blipFill>
        <p:spPr bwMode="auto">
          <a:xfrm>
            <a:off x="228600" y="6432550"/>
            <a:ext cx="1066800" cy="349250"/>
          </a:xfrm>
          <a:prstGeom prst="rect">
            <a:avLst/>
          </a:prstGeom>
          <a:noFill/>
          <a:ln w="9525">
            <a:noFill/>
            <a:miter lim="800000"/>
            <a:headEnd/>
            <a:tailEnd/>
          </a:ln>
        </p:spPr>
      </p:pic>
      <p:sp>
        <p:nvSpPr>
          <p:cNvPr id="33800" name="Text Box 1"/>
          <p:cNvSpPr txBox="1">
            <a:spLocks noChangeArrowheads="1"/>
          </p:cNvSpPr>
          <p:nvPr/>
        </p:nvSpPr>
        <p:spPr bwMode="auto">
          <a:xfrm>
            <a:off x="457200" y="1036638"/>
            <a:ext cx="8305800" cy="1020762"/>
          </a:xfrm>
          <a:prstGeom prst="rect">
            <a:avLst/>
          </a:prstGeom>
          <a:noFill/>
          <a:ln w="9525">
            <a:noFill/>
            <a:miter lim="800000"/>
            <a:headEnd/>
            <a:tailEnd/>
          </a:ln>
        </p:spPr>
        <p:txBody>
          <a:bodyPr lIns="45720" rIns="45720" anchor="ctr"/>
          <a:lstStyle/>
          <a:p>
            <a:pPr algn="ctr">
              <a:buClr>
                <a:srgbClr val="FFFFFF"/>
              </a:buClr>
              <a:buSzPct val="100000"/>
              <a:buFont typeface="Corbel" pitchFamily="34" charset="0"/>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pPr>
            <a:r>
              <a:rPr lang="en-GB" sz="3600">
                <a:solidFill>
                  <a:srgbClr val="FFFFFF"/>
                </a:solidFill>
                <a:latin typeface="Corbel" pitchFamily="34" charset="0"/>
                <a:ea typeface="MS PGothic" pitchFamily="34" charset="-128"/>
              </a:rPr>
              <a:t>CONTACT DETAILS</a:t>
            </a:r>
          </a:p>
        </p:txBody>
      </p:sp>
      <p:sp>
        <p:nvSpPr>
          <p:cNvPr id="17" name="Slide Number Placeholder 16"/>
          <p:cNvSpPr>
            <a:spLocks noGrp="1"/>
          </p:cNvSpPr>
          <p:nvPr>
            <p:ph type="sldNum" sz="quarter" idx="12"/>
          </p:nvPr>
        </p:nvSpPr>
        <p:spPr/>
        <p:txBody>
          <a:bodyPr/>
          <a:lstStyle/>
          <a:p>
            <a:pPr>
              <a:defRPr/>
            </a:pPr>
            <a:fld id="{46318E3D-C770-4D91-B40E-7E88DA3097BF}" type="slidenum">
              <a:rPr lang="en-IN" smtClean="0"/>
              <a:pPr>
                <a:defRPr/>
              </a:pPr>
              <a:t>28</a:t>
            </a:fld>
            <a:endParaRPr lang="en-IN"/>
          </a:p>
        </p:txBody>
      </p:sp>
      <p:sp>
        <p:nvSpPr>
          <p:cNvPr id="14" name="object 9"/>
          <p:cNvSpPr txBox="1"/>
          <p:nvPr/>
        </p:nvSpPr>
        <p:spPr>
          <a:xfrm>
            <a:off x="323528" y="5301208"/>
            <a:ext cx="8604448" cy="579005"/>
          </a:xfrm>
          <a:prstGeom prst="rect">
            <a:avLst/>
          </a:prstGeom>
        </p:spPr>
        <p:txBody>
          <a:bodyPr vert="horz" wrap="square" lIns="0" tIns="12065" rIns="0" bIns="0" rtlCol="0">
            <a:spAutoFit/>
          </a:bodyPr>
          <a:lstStyle/>
          <a:p>
            <a:pPr marL="769620" marR="5080" indent="-757555" algn="ctr">
              <a:lnSpc>
                <a:spcPct val="100000"/>
              </a:lnSpc>
              <a:spcBef>
                <a:spcPts val="95"/>
              </a:spcBef>
            </a:pPr>
            <a:r>
              <a:rPr spc="-5" dirty="0"/>
              <a:t>Delhi | Noida | Mumbai | Pune | </a:t>
            </a:r>
            <a:r>
              <a:rPr spc="-10" dirty="0"/>
              <a:t>Bangalore </a:t>
            </a:r>
            <a:r>
              <a:rPr spc="-5" dirty="0"/>
              <a:t>| </a:t>
            </a:r>
            <a:r>
              <a:rPr spc="-15" dirty="0"/>
              <a:t>Hyderabad </a:t>
            </a:r>
            <a:r>
              <a:rPr spc="-5" dirty="0"/>
              <a:t>| </a:t>
            </a:r>
            <a:r>
              <a:rPr spc="-10" dirty="0"/>
              <a:t>Indore </a:t>
            </a:r>
            <a:r>
              <a:rPr lang="en-IN" spc="-10" dirty="0" smtClean="0"/>
              <a:t>| Jalandhar | Chennai</a:t>
            </a:r>
            <a:r>
              <a:rPr spc="-10" dirty="0" smtClean="0"/>
              <a:t> </a:t>
            </a:r>
            <a:endParaRPr lang="en-US" spc="-10" dirty="0"/>
          </a:p>
          <a:p>
            <a:pPr marL="769620" marR="5080" indent="-757555" algn="ctr">
              <a:lnSpc>
                <a:spcPct val="100000"/>
              </a:lnSpc>
              <a:spcBef>
                <a:spcPts val="95"/>
              </a:spcBef>
            </a:pPr>
            <a:r>
              <a:rPr spc="-5" dirty="0"/>
              <a:t>US | Bangladesh | </a:t>
            </a:r>
            <a:r>
              <a:rPr spc="-10" dirty="0"/>
              <a:t>Myanmar </a:t>
            </a:r>
            <a:r>
              <a:rPr spc="-5" dirty="0"/>
              <a:t>| Vietnam |</a:t>
            </a:r>
            <a:r>
              <a:rPr spc="20" dirty="0"/>
              <a:t> </a:t>
            </a:r>
            <a:r>
              <a:rPr spc="-5" dirty="0"/>
              <a:t>Nepal</a:t>
            </a:r>
            <a:r>
              <a:rPr lang="en-US" spc="-5" dirty="0"/>
              <a:t> | Sri </a:t>
            </a:r>
            <a:r>
              <a:rPr lang="en-US" spc="-5" dirty="0" smtClean="0"/>
              <a:t>Lanka | Malaysia</a:t>
            </a:r>
            <a:endParaRPr dirty="0"/>
          </a:p>
        </p:txBody>
      </p:sp>
      <p:sp>
        <p:nvSpPr>
          <p:cNvPr id="16" name="Flowchart: Alternate Process 15"/>
          <p:cNvSpPr/>
          <p:nvPr/>
        </p:nvSpPr>
        <p:spPr>
          <a:xfrm>
            <a:off x="611560" y="1412776"/>
            <a:ext cx="8077200" cy="2808312"/>
          </a:xfrm>
          <a:prstGeom prst="flowChartAlternateProcess">
            <a:avLst/>
          </a:prstGeom>
        </p:spPr>
        <p:style>
          <a:lnRef idx="2">
            <a:schemeClr val="dk1"/>
          </a:lnRef>
          <a:fillRef idx="1">
            <a:schemeClr val="lt1"/>
          </a:fillRef>
          <a:effectRef idx="0">
            <a:schemeClr val="dk1"/>
          </a:effectRef>
          <a:fontRef idx="minor">
            <a:schemeClr val="dk1"/>
          </a:fontRef>
        </p:style>
        <p:txBody>
          <a:bodyPr rtlCol="0" anchor="ctr"/>
          <a:lstStyle/>
          <a:p>
            <a:pPr algn="ctr"/>
            <a:endParaRPr lang="en-IN"/>
          </a:p>
        </p:txBody>
      </p:sp>
      <p:sp>
        <p:nvSpPr>
          <p:cNvPr id="19" name="object 5"/>
          <p:cNvSpPr txBox="1"/>
          <p:nvPr/>
        </p:nvSpPr>
        <p:spPr>
          <a:xfrm>
            <a:off x="533400" y="1412776"/>
            <a:ext cx="8153400" cy="2513509"/>
          </a:xfrm>
          <a:prstGeom prst="rect">
            <a:avLst/>
          </a:prstGeom>
        </p:spPr>
        <p:txBody>
          <a:bodyPr vert="horz" wrap="square" lIns="0" tIns="12700" rIns="0" bIns="0" rtlCol="0">
            <a:spAutoFit/>
          </a:bodyPr>
          <a:lstStyle/>
          <a:p>
            <a:pPr>
              <a:lnSpc>
                <a:spcPct val="100000"/>
              </a:lnSpc>
              <a:spcBef>
                <a:spcPts val="30"/>
              </a:spcBef>
            </a:pPr>
            <a:endParaRPr sz="1850" dirty="0" smtClean="0">
              <a:latin typeface="Times New Roman"/>
              <a:cs typeface="Times New Roman"/>
            </a:endParaRPr>
          </a:p>
          <a:p>
            <a:pPr algn="ctr">
              <a:lnSpc>
                <a:spcPct val="100000"/>
              </a:lnSpc>
            </a:pPr>
            <a:r>
              <a:rPr spc="-5" dirty="0" smtClean="0"/>
              <a:t>Noida (NCR) Office </a:t>
            </a:r>
            <a:r>
              <a:rPr dirty="0" smtClean="0"/>
              <a:t>– </a:t>
            </a:r>
            <a:r>
              <a:rPr spc="-5" dirty="0" smtClean="0"/>
              <a:t>Head</a:t>
            </a:r>
            <a:r>
              <a:rPr spc="50" dirty="0" smtClean="0"/>
              <a:t> </a:t>
            </a:r>
            <a:r>
              <a:rPr spc="-10" dirty="0" smtClean="0"/>
              <a:t>Office</a:t>
            </a:r>
            <a:endParaRPr dirty="0" smtClean="0"/>
          </a:p>
          <a:p>
            <a:pPr algn="ctr">
              <a:lnSpc>
                <a:spcPct val="100000"/>
              </a:lnSpc>
            </a:pPr>
            <a:r>
              <a:rPr spc="-5" dirty="0" smtClean="0"/>
              <a:t>E-13, UPSIDC </a:t>
            </a:r>
            <a:r>
              <a:rPr spc="-25" dirty="0" smtClean="0"/>
              <a:t>Site-IV, </a:t>
            </a:r>
            <a:r>
              <a:rPr spc="-5" dirty="0" smtClean="0"/>
              <a:t>Behind </a:t>
            </a:r>
            <a:r>
              <a:rPr spc="-10" dirty="0" smtClean="0"/>
              <a:t>Grand </a:t>
            </a:r>
            <a:r>
              <a:rPr spc="-15" dirty="0" smtClean="0"/>
              <a:t>Venice, Greater </a:t>
            </a:r>
            <a:r>
              <a:rPr spc="-5" dirty="0" smtClean="0"/>
              <a:t>Noida,</a:t>
            </a:r>
            <a:r>
              <a:rPr spc="140" dirty="0" smtClean="0"/>
              <a:t> </a:t>
            </a:r>
            <a:r>
              <a:rPr spc="-5" dirty="0" smtClean="0"/>
              <a:t>2013</a:t>
            </a:r>
            <a:r>
              <a:rPr lang="en-IN" spc="-5" dirty="0" smtClean="0"/>
              <a:t>10</a:t>
            </a:r>
            <a:endParaRPr dirty="0" smtClean="0"/>
          </a:p>
          <a:p>
            <a:pPr>
              <a:lnSpc>
                <a:spcPct val="100000"/>
              </a:lnSpc>
              <a:spcBef>
                <a:spcPts val="35"/>
              </a:spcBef>
            </a:pPr>
            <a:endParaRPr dirty="0" smtClean="0"/>
          </a:p>
          <a:p>
            <a:pPr marL="635" algn="ctr">
              <a:lnSpc>
                <a:spcPct val="100000"/>
              </a:lnSpc>
            </a:pPr>
            <a:r>
              <a:rPr spc="-10" dirty="0" smtClean="0"/>
              <a:t>Contact </a:t>
            </a:r>
            <a:r>
              <a:rPr spc="-15" dirty="0" smtClean="0"/>
              <a:t>Person: </a:t>
            </a:r>
            <a:r>
              <a:rPr spc="-35" dirty="0" err="1" smtClean="0"/>
              <a:t>Tarun</a:t>
            </a:r>
            <a:r>
              <a:rPr spc="40" dirty="0" smtClean="0"/>
              <a:t> </a:t>
            </a:r>
            <a:r>
              <a:rPr spc="-10" dirty="0" err="1" smtClean="0"/>
              <a:t>Khurana</a:t>
            </a:r>
            <a:endParaRPr dirty="0" smtClean="0"/>
          </a:p>
          <a:p>
            <a:pPr marL="2540" algn="ctr">
              <a:lnSpc>
                <a:spcPct val="100000"/>
              </a:lnSpc>
            </a:pPr>
            <a:r>
              <a:rPr spc="-10" dirty="0" smtClean="0"/>
              <a:t>Contact </a:t>
            </a:r>
            <a:r>
              <a:rPr spc="-5" dirty="0" smtClean="0"/>
              <a:t>No(s):+91-(120) </a:t>
            </a:r>
            <a:r>
              <a:rPr dirty="0" smtClean="0"/>
              <a:t>4296878, 4909201,</a:t>
            </a:r>
            <a:r>
              <a:rPr spc="45" dirty="0" smtClean="0"/>
              <a:t> </a:t>
            </a:r>
            <a:r>
              <a:rPr dirty="0" smtClean="0"/>
              <a:t>4516201</a:t>
            </a:r>
          </a:p>
          <a:p>
            <a:pPr>
              <a:lnSpc>
                <a:spcPct val="100000"/>
              </a:lnSpc>
              <a:spcBef>
                <a:spcPts val="30"/>
              </a:spcBef>
            </a:pPr>
            <a:endParaRPr dirty="0" smtClean="0"/>
          </a:p>
          <a:p>
            <a:pPr marL="401320" marR="393065" algn="ctr">
              <a:lnSpc>
                <a:spcPct val="100000"/>
              </a:lnSpc>
            </a:pPr>
            <a:r>
              <a:rPr spc="-5" dirty="0" smtClean="0"/>
              <a:t>E-Mail: </a:t>
            </a:r>
            <a:r>
              <a:rPr u="sng" spc="-10" dirty="0" smtClean="0">
                <a:solidFill>
                  <a:srgbClr val="0462C1"/>
                </a:solidFill>
                <a:uFill>
                  <a:solidFill>
                    <a:srgbClr val="0462C1"/>
                  </a:solidFill>
                </a:uFill>
                <a:hlinkClick r:id="rId4"/>
              </a:rPr>
              <a:t>iiprd@iiprd.com</a:t>
            </a:r>
            <a:r>
              <a:rPr spc="-10" dirty="0" smtClean="0"/>
              <a:t>, </a:t>
            </a:r>
            <a:r>
              <a:rPr u="sng" spc="-10" dirty="0" smtClean="0">
                <a:solidFill>
                  <a:srgbClr val="0462C1"/>
                </a:solidFill>
                <a:uFill>
                  <a:solidFill>
                    <a:srgbClr val="0462C1"/>
                  </a:solidFill>
                </a:uFill>
                <a:hlinkClick r:id="rId5"/>
              </a:rPr>
              <a:t>info@khuranaandkhurana.com </a:t>
            </a:r>
            <a:r>
              <a:rPr spc="-10" dirty="0" smtClean="0">
                <a:solidFill>
                  <a:srgbClr val="0462C1"/>
                </a:solidFill>
              </a:rPr>
              <a:t> </a:t>
            </a:r>
            <a:endParaRPr lang="en-IN" spc="-10" dirty="0" smtClean="0">
              <a:solidFill>
                <a:srgbClr val="0462C1"/>
              </a:solidFill>
            </a:endParaRPr>
          </a:p>
          <a:p>
            <a:pPr marL="401320" marR="393065" algn="ctr">
              <a:lnSpc>
                <a:spcPct val="100000"/>
              </a:lnSpc>
            </a:pPr>
            <a:r>
              <a:rPr spc="-15" dirty="0" smtClean="0"/>
              <a:t>Website: </a:t>
            </a:r>
            <a:r>
              <a:rPr u="sng" spc="-15" dirty="0" smtClean="0">
                <a:solidFill>
                  <a:srgbClr val="0462C1"/>
                </a:solidFill>
                <a:uFill>
                  <a:solidFill>
                    <a:srgbClr val="0462C1"/>
                  </a:solidFill>
                </a:uFill>
                <a:hlinkClick r:id="rId6"/>
              </a:rPr>
              <a:t>www.iiprd.com</a:t>
            </a:r>
            <a:r>
              <a:rPr spc="-15" dirty="0" smtClean="0">
                <a:solidFill>
                  <a:srgbClr val="0462C1"/>
                </a:solidFill>
                <a:hlinkClick r:id="rId6"/>
              </a:rPr>
              <a:t> </a:t>
            </a:r>
            <a:r>
              <a:rPr lang="en-IN" spc="-15" dirty="0" smtClean="0">
                <a:solidFill>
                  <a:srgbClr val="0462C1"/>
                </a:solidFill>
              </a:rPr>
              <a:t> </a:t>
            </a:r>
            <a:r>
              <a:rPr dirty="0" smtClean="0"/>
              <a:t>|</a:t>
            </a:r>
            <a:r>
              <a:rPr spc="-15" dirty="0" smtClean="0"/>
              <a:t> </a:t>
            </a:r>
            <a:r>
              <a:rPr u="sng" spc="-10" dirty="0" smtClean="0">
                <a:solidFill>
                  <a:srgbClr val="0462C1"/>
                </a:solidFill>
                <a:uFill>
                  <a:solidFill>
                    <a:srgbClr val="0462C1"/>
                  </a:solidFill>
                </a:uFill>
                <a:hlinkClick r:id="rId7"/>
              </a:rPr>
              <a:t>www.khuranaandkhurana.com</a:t>
            </a:r>
            <a:endParaRPr dirty="0"/>
          </a:p>
        </p:txBody>
      </p:sp>
    </p:spTree>
    <p:extLst>
      <p:ext uri="{BB962C8B-B14F-4D97-AF65-F5344CB8AC3E}">
        <p14:creationId xmlns:p14="http://schemas.microsoft.com/office/powerpoint/2010/main" xmlns="" val="3460962051"/>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9" name="object 3"/>
          <p:cNvSpPr>
            <a:spLocks noChangeArrowheads="1"/>
          </p:cNvSpPr>
          <p:nvPr/>
        </p:nvSpPr>
        <p:spPr bwMode="auto">
          <a:xfrm>
            <a:off x="85725" y="6276975"/>
            <a:ext cx="1250950" cy="506413"/>
          </a:xfrm>
          <a:prstGeom prst="rect">
            <a:avLst/>
          </a:prstGeom>
          <a:blipFill dpi="0" rotWithShape="1">
            <a:blip r:embed="rId2" cstate="print"/>
            <a:srcRect/>
            <a:stretch>
              <a:fillRect/>
            </a:stretch>
          </a:blipFill>
          <a:ln w="9525">
            <a:noFill/>
            <a:miter lim="800000"/>
            <a:headEnd/>
            <a:tailEnd/>
          </a:ln>
        </p:spPr>
        <p:txBody>
          <a:bodyPr lIns="0" tIns="0" rIns="0" bIns="0"/>
          <a:lstStyle/>
          <a:p>
            <a:endParaRPr lang="en-US"/>
          </a:p>
        </p:txBody>
      </p:sp>
      <p:sp>
        <p:nvSpPr>
          <p:cNvPr id="6" name="object 6"/>
          <p:cNvSpPr txBox="1">
            <a:spLocks noGrp="1"/>
          </p:cNvSpPr>
          <p:nvPr>
            <p:ph type="title"/>
          </p:nvPr>
        </p:nvSpPr>
        <p:spPr>
          <a:xfrm>
            <a:off x="379413" y="207963"/>
            <a:ext cx="8385175" cy="431800"/>
          </a:xfrm>
        </p:spPr>
        <p:txBody>
          <a:bodyPr rtlCol="0">
            <a:spAutoFit/>
          </a:bodyPr>
          <a:lstStyle/>
          <a:p>
            <a:pPr marL="12700" eaLnBrk="1" fontAlgn="auto" hangingPunct="1">
              <a:spcBef>
                <a:spcPts val="0"/>
              </a:spcBef>
              <a:spcAft>
                <a:spcPts val="0"/>
              </a:spcAft>
              <a:defRPr/>
            </a:pPr>
            <a:r>
              <a:rPr lang="en-US" sz="2800" b="1" spc="-10" dirty="0">
                <a:solidFill>
                  <a:schemeClr val="bg1"/>
                </a:solidFill>
                <a:latin typeface="+mn-lt"/>
                <a:cs typeface="Arial" pitchFamily="34" charset="0"/>
              </a:rPr>
              <a:t>About IIPRD</a:t>
            </a:r>
            <a:endParaRPr sz="2800" b="1" spc="-10" dirty="0">
              <a:solidFill>
                <a:schemeClr val="bg1"/>
              </a:solidFill>
              <a:latin typeface="+mn-lt"/>
              <a:cs typeface="Arial" pitchFamily="34" charset="0"/>
            </a:endParaRPr>
          </a:p>
        </p:txBody>
      </p:sp>
      <p:sp>
        <p:nvSpPr>
          <p:cNvPr id="10" name="Rectangle 9"/>
          <p:cNvSpPr/>
          <p:nvPr/>
        </p:nvSpPr>
        <p:spPr>
          <a:xfrm>
            <a:off x="76200" y="6324600"/>
            <a:ext cx="1504950" cy="533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latin typeface="Arial" pitchFamily="34" charset="0"/>
              <a:cs typeface="Arial" pitchFamily="34" charset="0"/>
            </a:endParaRPr>
          </a:p>
        </p:txBody>
      </p:sp>
      <p:pic>
        <p:nvPicPr>
          <p:cNvPr id="34822" name="Picture 2"/>
          <p:cNvPicPr>
            <a:picLocks noChangeAspect="1" noChangeArrowheads="1"/>
          </p:cNvPicPr>
          <p:nvPr/>
        </p:nvPicPr>
        <p:blipFill>
          <a:blip r:embed="rId3" cstate="print"/>
          <a:srcRect/>
          <a:stretch>
            <a:fillRect/>
          </a:stretch>
        </p:blipFill>
        <p:spPr bwMode="auto">
          <a:xfrm>
            <a:off x="228600" y="6432550"/>
            <a:ext cx="1066800" cy="349250"/>
          </a:xfrm>
          <a:prstGeom prst="rect">
            <a:avLst/>
          </a:prstGeom>
          <a:noFill/>
          <a:ln w="9525">
            <a:noFill/>
            <a:miter lim="800000"/>
            <a:headEnd/>
            <a:tailEnd/>
          </a:ln>
        </p:spPr>
      </p:pic>
      <p:sp>
        <p:nvSpPr>
          <p:cNvPr id="16" name="Footer Placeholder 13"/>
          <p:cNvSpPr txBox="1">
            <a:spLocks/>
          </p:cNvSpPr>
          <p:nvPr/>
        </p:nvSpPr>
        <p:spPr>
          <a:xfrm>
            <a:off x="1371600" y="6553200"/>
            <a:ext cx="7315200" cy="304800"/>
          </a:xfrm>
          <a:prstGeom prst="rect">
            <a:avLst/>
          </a:prstGeom>
        </p:spPr>
        <p:txBody>
          <a:bodyPr lIns="0" tIns="0" rIns="0" bIns="0"/>
          <a:lstStyle/>
          <a:p>
            <a:pPr fontAlgn="auto">
              <a:spcBef>
                <a:spcPts val="0"/>
              </a:spcBef>
              <a:spcAft>
                <a:spcPts val="0"/>
              </a:spcAft>
              <a:defRPr/>
            </a:pPr>
            <a:r>
              <a:rPr lang="en-US" sz="800" dirty="0"/>
              <a:t>Office- E-13, UPSIDC, Site-IV, Kasna Road, Greater Noida, National Capital Region - </a:t>
            </a:r>
            <a:r>
              <a:rPr lang="en-US" sz="800" dirty="0" smtClean="0"/>
              <a:t>201310, </a:t>
            </a:r>
            <a:r>
              <a:rPr lang="en-US" sz="800" dirty="0"/>
              <a:t>India ,Phone: +</a:t>
            </a:r>
            <a:r>
              <a:rPr lang="en-US" sz="800" dirty="0" smtClean="0"/>
              <a:t>91.120.</a:t>
            </a:r>
            <a:r>
              <a:rPr lang="en-IN" sz="800" dirty="0" smtClean="0"/>
              <a:t> 4296878, 4909201,</a:t>
            </a:r>
            <a:r>
              <a:rPr lang="en-IN" sz="800" spc="45" dirty="0" smtClean="0"/>
              <a:t> </a:t>
            </a:r>
            <a:r>
              <a:rPr lang="en-IN" sz="800" dirty="0" smtClean="0"/>
              <a:t>4516201</a:t>
            </a:r>
            <a:r>
              <a:rPr lang="en-US" sz="800" dirty="0" smtClean="0"/>
              <a:t> </a:t>
            </a:r>
            <a:r>
              <a:rPr lang="en-US" sz="800" dirty="0"/>
              <a:t>Fax: 2342011, Website: </a:t>
            </a:r>
            <a:r>
              <a:rPr lang="en-US" sz="800" dirty="0">
                <a:hlinkClick r:id="rId4"/>
              </a:rPr>
              <a:t>www.iiprd.com</a:t>
            </a:r>
            <a:r>
              <a:rPr lang="en-US" sz="800" dirty="0"/>
              <a:t>, Email: iiprd@iiprd.com</a:t>
            </a:r>
          </a:p>
        </p:txBody>
      </p:sp>
      <p:sp>
        <p:nvSpPr>
          <p:cNvPr id="34825" name="TextBox 14"/>
          <p:cNvSpPr txBox="1">
            <a:spLocks noChangeArrowheads="1"/>
          </p:cNvSpPr>
          <p:nvPr/>
        </p:nvSpPr>
        <p:spPr bwMode="auto">
          <a:xfrm>
            <a:off x="539552" y="1052736"/>
            <a:ext cx="8208912" cy="1754188"/>
          </a:xfrm>
          <a:prstGeom prst="rect">
            <a:avLst/>
          </a:prstGeom>
          <a:noFill/>
          <a:ln w="9525">
            <a:noFill/>
            <a:miter lim="800000"/>
            <a:headEnd/>
            <a:tailEnd/>
          </a:ln>
        </p:spPr>
        <p:txBody>
          <a:bodyPr wrap="square">
            <a:spAutoFit/>
          </a:bodyPr>
          <a:lstStyle/>
          <a:p>
            <a:pPr algn="just"/>
            <a:r>
              <a:rPr lang="en-US" dirty="0">
                <a:solidFill>
                  <a:srgbClr val="4D4D4D"/>
                </a:solidFill>
              </a:rPr>
              <a:t>IIPRD is a premier Intellectual Property Consulting and Commercialization</a:t>
            </a:r>
            <a:r>
              <a:rPr lang="en-US" dirty="0" smtClean="0">
                <a:solidFill>
                  <a:srgbClr val="4D4D4D"/>
                </a:solidFill>
              </a:rPr>
              <a:t>/ Licensing </a:t>
            </a:r>
            <a:r>
              <a:rPr lang="en-US" dirty="0">
                <a:solidFill>
                  <a:srgbClr val="4D4D4D"/>
                </a:solidFill>
              </a:rPr>
              <a:t>Firm with a diversified business practice providing services in the domain of Commercialization, Valuation, Licensing, Transfer of Technology and Due-Diligence of Intellectual Property Assets along with providing complete IP and Patent Analytics and Litigation Support Services to International Corporate and Global IP Law Firms.</a:t>
            </a:r>
          </a:p>
        </p:txBody>
      </p:sp>
      <p:sp>
        <p:nvSpPr>
          <p:cNvPr id="15" name="Slide Number Placeholder 14"/>
          <p:cNvSpPr>
            <a:spLocks noGrp="1"/>
          </p:cNvSpPr>
          <p:nvPr>
            <p:ph type="sldNum" sz="quarter" idx="12"/>
          </p:nvPr>
        </p:nvSpPr>
        <p:spPr>
          <a:xfrm>
            <a:off x="8388424" y="6378575"/>
            <a:ext cx="298376" cy="342900"/>
          </a:xfrm>
        </p:spPr>
        <p:txBody>
          <a:bodyPr/>
          <a:lstStyle/>
          <a:p>
            <a:pPr>
              <a:defRPr/>
            </a:pPr>
            <a:fld id="{46318E3D-C770-4D91-B40E-7E88DA3097BF}" type="slidenum">
              <a:rPr lang="en-IN" smtClean="0"/>
              <a:pPr>
                <a:defRPr/>
              </a:pPr>
              <a:t>29</a:t>
            </a:fld>
            <a:endParaRPr lang="en-IN"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88640"/>
            <a:ext cx="9143999" cy="504056"/>
          </a:xfrm>
        </p:spPr>
        <p:txBody>
          <a:bodyPr/>
          <a:lstStyle/>
          <a:p>
            <a:pPr>
              <a:defRPr/>
            </a:pPr>
            <a:r>
              <a:rPr lang="en-IN" sz="2800" b="1" spc="-10" dirty="0" smtClean="0">
                <a:solidFill>
                  <a:prstClr val="white"/>
                </a:solidFill>
                <a:latin typeface="+mn-lt"/>
                <a:cs typeface="Arial" pitchFamily="34" charset="0"/>
              </a:rPr>
              <a:t>Introduction to Activated Carbon</a:t>
            </a:r>
            <a:endParaRPr lang="en-US" b="1" dirty="0">
              <a:latin typeface="+mn-lt"/>
            </a:endParaRPr>
          </a:p>
        </p:txBody>
      </p:sp>
      <p:sp>
        <p:nvSpPr>
          <p:cNvPr id="3" name="Text Placeholder 2"/>
          <p:cNvSpPr>
            <a:spLocks noGrp="1"/>
          </p:cNvSpPr>
          <p:nvPr>
            <p:ph type="body" idx="1"/>
          </p:nvPr>
        </p:nvSpPr>
        <p:spPr>
          <a:xfrm>
            <a:off x="76200" y="961256"/>
            <a:ext cx="8915400" cy="5492080"/>
          </a:xfrm>
          <a:solidFill>
            <a:schemeClr val="bg1"/>
          </a:solidFill>
        </p:spPr>
        <p:txBody>
          <a:bodyPr/>
          <a:lstStyle/>
          <a:p>
            <a:pPr algn="just">
              <a:lnSpc>
                <a:spcPct val="150000"/>
              </a:lnSpc>
              <a:buFont typeface="Wingdings" pitchFamily="2" charset="2"/>
              <a:buChar char="Ø"/>
              <a:defRPr/>
            </a:pPr>
            <a:r>
              <a:rPr lang="en-US" sz="1400" dirty="0"/>
              <a:t>Activated carbon </a:t>
            </a:r>
            <a:r>
              <a:rPr lang="en-US" sz="1400" dirty="0" smtClean="0"/>
              <a:t>(sometimes called as activated charcoal) is </a:t>
            </a:r>
            <a:r>
              <a:rPr lang="en-US" sz="1400" dirty="0"/>
              <a:t>a </a:t>
            </a:r>
            <a:r>
              <a:rPr lang="en-US" sz="1400" dirty="0" smtClean="0"/>
              <a:t>processed carbon-based </a:t>
            </a:r>
            <a:r>
              <a:rPr lang="en-US" sz="1400" dirty="0"/>
              <a:t>material </a:t>
            </a:r>
            <a:r>
              <a:rPr lang="en-US" sz="1400" dirty="0" smtClean="0"/>
              <a:t>to </a:t>
            </a:r>
            <a:r>
              <a:rPr lang="en-US" sz="1400" dirty="0"/>
              <a:t>maximize its adsorptive properties, yielding a superior adsorbent material</a:t>
            </a:r>
            <a:r>
              <a:rPr lang="en-US" sz="1400" dirty="0" smtClean="0"/>
              <a:t>.</a:t>
            </a:r>
          </a:p>
          <a:p>
            <a:pPr algn="just">
              <a:lnSpc>
                <a:spcPct val="150000"/>
              </a:lnSpc>
              <a:buFont typeface="Wingdings" pitchFamily="2" charset="2"/>
              <a:buChar char="Ø"/>
              <a:defRPr/>
            </a:pPr>
            <a:r>
              <a:rPr lang="en-US" sz="1400" dirty="0" smtClean="0"/>
              <a:t>Physical and chemical properties of activated carbon varies significantly depending </a:t>
            </a:r>
            <a:r>
              <a:rPr lang="en-US" sz="1400" dirty="0"/>
              <a:t>on the source material, and the processing methods </a:t>
            </a:r>
            <a:r>
              <a:rPr lang="en-US" sz="1400" dirty="0" smtClean="0"/>
              <a:t>used.</a:t>
            </a:r>
          </a:p>
          <a:p>
            <a:pPr algn="just">
              <a:lnSpc>
                <a:spcPct val="150000"/>
              </a:lnSpc>
              <a:buFont typeface="Wingdings" pitchFamily="2" charset="2"/>
              <a:buChar char="Ø"/>
              <a:defRPr/>
            </a:pPr>
            <a:r>
              <a:rPr lang="en-US" sz="1400" dirty="0" smtClean="0"/>
              <a:t>There </a:t>
            </a:r>
            <a:r>
              <a:rPr lang="en-US" sz="1400" dirty="0"/>
              <a:t>are </a:t>
            </a:r>
            <a:r>
              <a:rPr lang="en-US" sz="1400" dirty="0" smtClean="0"/>
              <a:t>three </a:t>
            </a:r>
            <a:r>
              <a:rPr lang="en-US" sz="1400" dirty="0"/>
              <a:t>main types of activated carbon </a:t>
            </a:r>
            <a:r>
              <a:rPr lang="en-US" sz="1400" dirty="0" smtClean="0"/>
              <a:t>produced: powdered, granular and pelletized or extruded.</a:t>
            </a:r>
          </a:p>
          <a:p>
            <a:pPr algn="just">
              <a:lnSpc>
                <a:spcPct val="150000"/>
              </a:lnSpc>
              <a:buFont typeface="Wingdings" pitchFamily="2" charset="2"/>
              <a:buChar char="Ø"/>
              <a:defRPr/>
            </a:pPr>
            <a:r>
              <a:rPr lang="en-US" sz="1400" dirty="0" smtClean="0"/>
              <a:t>Activated</a:t>
            </a:r>
            <a:r>
              <a:rPr lang="en-US" sz="1400" dirty="0"/>
              <a:t> carbon is </a:t>
            </a:r>
            <a:r>
              <a:rPr lang="en-US" sz="1400" dirty="0" smtClean="0"/>
              <a:t>generally produced </a:t>
            </a:r>
            <a:r>
              <a:rPr lang="en-US" sz="1400" dirty="0"/>
              <a:t>through </a:t>
            </a:r>
            <a:r>
              <a:rPr lang="en-US" sz="1400" dirty="0" smtClean="0"/>
              <a:t>a two stage process: </a:t>
            </a:r>
            <a:r>
              <a:rPr lang="en-US" sz="1400" dirty="0"/>
              <a:t>carbonization and </a:t>
            </a:r>
            <a:r>
              <a:rPr lang="en-US" sz="1400" dirty="0" smtClean="0"/>
              <a:t>activation. During carbonization the</a:t>
            </a:r>
            <a:r>
              <a:rPr lang="en-US" sz="1400" dirty="0"/>
              <a:t> raw material is </a:t>
            </a:r>
            <a:r>
              <a:rPr lang="en-US" sz="1400" dirty="0" smtClean="0"/>
              <a:t>thermally treated (pyrolysis) in </a:t>
            </a:r>
            <a:r>
              <a:rPr lang="en-US" sz="1400" dirty="0"/>
              <a:t>inert </a:t>
            </a:r>
            <a:r>
              <a:rPr lang="en-US" sz="1400" dirty="0" smtClean="0"/>
              <a:t>environment to remove oxygen</a:t>
            </a:r>
            <a:r>
              <a:rPr lang="en-US" sz="1400" dirty="0"/>
              <a:t>, hydrogen, nitrogen, </a:t>
            </a:r>
            <a:r>
              <a:rPr lang="en-US" sz="1400" dirty="0" smtClean="0"/>
              <a:t>sulfur etc. </a:t>
            </a:r>
            <a:r>
              <a:rPr lang="en-US" sz="1400" dirty="0"/>
              <a:t>from the source </a:t>
            </a:r>
            <a:r>
              <a:rPr lang="en-US" sz="1400" dirty="0" smtClean="0"/>
              <a:t>material. During activation, carbonized materials is </a:t>
            </a:r>
            <a:r>
              <a:rPr lang="en-US" sz="1400" dirty="0"/>
              <a:t>oxidized, or treated with oxygen, either by exposure to CO</a:t>
            </a:r>
            <a:r>
              <a:rPr lang="en-US" sz="1400" baseline="-25000" dirty="0"/>
              <a:t>2 </a:t>
            </a:r>
            <a:r>
              <a:rPr lang="en-US" sz="1400" dirty="0"/>
              <a:t>or </a:t>
            </a:r>
            <a:r>
              <a:rPr lang="en-US" sz="1400" dirty="0" smtClean="0"/>
              <a:t>steam (physical) </a:t>
            </a:r>
            <a:r>
              <a:rPr lang="en-US" sz="1400" dirty="0"/>
              <a:t>or by an acid-base chemical </a:t>
            </a:r>
            <a:r>
              <a:rPr lang="en-US" sz="1400" dirty="0" smtClean="0"/>
              <a:t>treatment.</a:t>
            </a:r>
          </a:p>
          <a:p>
            <a:pPr algn="just">
              <a:lnSpc>
                <a:spcPct val="150000"/>
              </a:lnSpc>
              <a:buFont typeface="Wingdings" pitchFamily="2" charset="2"/>
              <a:buChar char="Ø"/>
              <a:defRPr/>
            </a:pPr>
            <a:r>
              <a:rPr lang="en-US" sz="1400" dirty="0" smtClean="0"/>
              <a:t>While selecting an activated carbon for a particular application, variety of characteristics are considered like pore structure, hardness/abrasion, adsorptive properties, apparent density, ash content, pH value, and particle size.</a:t>
            </a:r>
          </a:p>
          <a:p>
            <a:pPr algn="just">
              <a:lnSpc>
                <a:spcPct val="150000"/>
              </a:lnSpc>
              <a:buFont typeface="Wingdings" pitchFamily="2" charset="2"/>
              <a:buChar char="Ø"/>
              <a:defRPr/>
            </a:pPr>
            <a:r>
              <a:rPr lang="en-US" sz="1400" dirty="0" smtClean="0"/>
              <a:t>The </a:t>
            </a:r>
            <a:r>
              <a:rPr lang="en-US" sz="1400" dirty="0"/>
              <a:t>ability to adsorb components from a liquid or gas </a:t>
            </a:r>
            <a:r>
              <a:rPr lang="en-US" sz="1400" dirty="0" smtClean="0"/>
              <a:t>makes activated carbon useful in water purification, air purification, recovery of precious metals such as gold and silver, electrodes in super capacitors, and such other myriad of applications.</a:t>
            </a:r>
          </a:p>
        </p:txBody>
      </p:sp>
      <p:pic>
        <p:nvPicPr>
          <p:cNvPr id="4101" name="Picture 2"/>
          <p:cNvPicPr>
            <a:picLocks noChangeAspect="1" noChangeArrowheads="1"/>
          </p:cNvPicPr>
          <p:nvPr/>
        </p:nvPicPr>
        <p:blipFill>
          <a:blip r:embed="rId2" cstate="print"/>
          <a:srcRect/>
          <a:stretch>
            <a:fillRect/>
          </a:stretch>
        </p:blipFill>
        <p:spPr bwMode="auto">
          <a:xfrm>
            <a:off x="152400" y="6400800"/>
            <a:ext cx="1143000" cy="381000"/>
          </a:xfrm>
          <a:prstGeom prst="rect">
            <a:avLst/>
          </a:prstGeom>
          <a:noFill/>
          <a:ln w="9525">
            <a:noFill/>
            <a:miter lim="800000"/>
            <a:headEnd/>
            <a:tailEnd/>
          </a:ln>
        </p:spPr>
      </p:pic>
      <p:sp>
        <p:nvSpPr>
          <p:cNvPr id="4" name="Slide Number Placeholder 3"/>
          <p:cNvSpPr>
            <a:spLocks noGrp="1"/>
          </p:cNvSpPr>
          <p:nvPr>
            <p:ph type="sldNum" sz="quarter" idx="12"/>
          </p:nvPr>
        </p:nvSpPr>
        <p:spPr/>
        <p:txBody>
          <a:bodyPr/>
          <a:lstStyle/>
          <a:p>
            <a:pPr>
              <a:defRPr/>
            </a:pPr>
            <a:fld id="{46318E3D-C770-4D91-B40E-7E88DA3097BF}" type="slidenum">
              <a:rPr lang="en-IN" smtClean="0"/>
              <a:pPr>
                <a:defRPr/>
              </a:pPr>
              <a:t>3</a:t>
            </a:fld>
            <a:endParaRPr lang="en-IN" dirty="0"/>
          </a:p>
        </p:txBody>
      </p:sp>
      <p:sp>
        <p:nvSpPr>
          <p:cNvPr id="8" name="TextBox 7"/>
          <p:cNvSpPr txBox="1"/>
          <p:nvPr/>
        </p:nvSpPr>
        <p:spPr>
          <a:xfrm>
            <a:off x="5791200" y="6400800"/>
            <a:ext cx="2743200" cy="230832"/>
          </a:xfrm>
          <a:prstGeom prst="rect">
            <a:avLst/>
          </a:prstGeom>
          <a:noFill/>
        </p:spPr>
        <p:txBody>
          <a:bodyPr wrap="square" rtlCol="0">
            <a:spAutoFit/>
          </a:bodyPr>
          <a:lstStyle/>
          <a:p>
            <a:pPr algn="just"/>
            <a:r>
              <a:rPr lang="en-IN" sz="900" dirty="0" smtClean="0">
                <a:latin typeface="+mn-lt"/>
              </a:rPr>
              <a:t>For sources of information, please refer to </a:t>
            </a:r>
            <a:r>
              <a:rPr lang="en-IN" sz="900" dirty="0" smtClean="0">
                <a:latin typeface="+mn-lt"/>
                <a:hlinkClick r:id="" action="ppaction://noaction"/>
              </a:rPr>
              <a:t>Appendix 1</a:t>
            </a:r>
            <a:endParaRPr lang="en-IN" sz="900" dirty="0">
              <a:latin typeface="+mn-lt"/>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object 3"/>
          <p:cNvSpPr>
            <a:spLocks noChangeArrowheads="1"/>
          </p:cNvSpPr>
          <p:nvPr/>
        </p:nvSpPr>
        <p:spPr bwMode="auto">
          <a:xfrm>
            <a:off x="85725" y="6276975"/>
            <a:ext cx="1250950" cy="506413"/>
          </a:xfrm>
          <a:prstGeom prst="rect">
            <a:avLst/>
          </a:prstGeom>
          <a:blipFill dpi="0" rotWithShape="1">
            <a:blip r:embed="rId2" cstate="print"/>
            <a:srcRect/>
            <a:stretch>
              <a:fillRect/>
            </a:stretch>
          </a:blipFill>
          <a:ln w="9525">
            <a:noFill/>
            <a:miter lim="800000"/>
            <a:headEnd/>
            <a:tailEnd/>
          </a:ln>
        </p:spPr>
        <p:txBody>
          <a:bodyPr lIns="0" tIns="0" rIns="0" bIns="0"/>
          <a:lstStyle/>
          <a:p>
            <a:endParaRPr lang="en-US">
              <a:latin typeface="Calibri" pitchFamily="34" charset="0"/>
            </a:endParaRPr>
          </a:p>
        </p:txBody>
      </p:sp>
      <p:sp>
        <p:nvSpPr>
          <p:cNvPr id="6" name="object 6"/>
          <p:cNvSpPr txBox="1">
            <a:spLocks noGrp="1"/>
          </p:cNvSpPr>
          <p:nvPr>
            <p:ph type="title"/>
          </p:nvPr>
        </p:nvSpPr>
        <p:spPr>
          <a:xfrm>
            <a:off x="0" y="189801"/>
            <a:ext cx="9115567" cy="430887"/>
          </a:xfrm>
        </p:spPr>
        <p:txBody>
          <a:bodyPr wrap="square" rtlCol="0">
            <a:spAutoFit/>
          </a:bodyPr>
          <a:lstStyle/>
          <a:p>
            <a:pPr marL="12700" eaLnBrk="1" fontAlgn="auto" hangingPunct="1">
              <a:spcBef>
                <a:spcPts val="0"/>
              </a:spcBef>
              <a:spcAft>
                <a:spcPts val="0"/>
              </a:spcAft>
              <a:defRPr/>
            </a:pPr>
            <a:r>
              <a:rPr lang="en-US" sz="2800" b="1" spc="-10" dirty="0">
                <a:solidFill>
                  <a:schemeClr val="bg1"/>
                </a:solidFill>
                <a:latin typeface="+mn-lt"/>
                <a:cs typeface="Arial" pitchFamily="34" charset="0"/>
              </a:rPr>
              <a:t>Growth </a:t>
            </a:r>
            <a:r>
              <a:rPr lang="en-US" sz="2800" b="1" spc="-10" dirty="0" smtClean="0">
                <a:solidFill>
                  <a:schemeClr val="bg1"/>
                </a:solidFill>
                <a:latin typeface="+mn-lt"/>
                <a:cs typeface="Arial" pitchFamily="34" charset="0"/>
              </a:rPr>
              <a:t>Prospects</a:t>
            </a:r>
            <a:endParaRPr sz="2800" b="1" spc="-10" dirty="0">
              <a:solidFill>
                <a:schemeClr val="bg1"/>
              </a:solidFill>
              <a:latin typeface="+mn-lt"/>
              <a:cs typeface="Arial" pitchFamily="34" charset="0"/>
            </a:endParaRPr>
          </a:p>
        </p:txBody>
      </p:sp>
      <p:sp>
        <p:nvSpPr>
          <p:cNvPr id="10" name="Rectangle 9"/>
          <p:cNvSpPr/>
          <p:nvPr/>
        </p:nvSpPr>
        <p:spPr>
          <a:xfrm>
            <a:off x="76200" y="6324600"/>
            <a:ext cx="1504950" cy="533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pic>
        <p:nvPicPr>
          <p:cNvPr id="6149" name="Picture 2"/>
          <p:cNvPicPr>
            <a:picLocks noChangeAspect="1" noChangeArrowheads="1"/>
          </p:cNvPicPr>
          <p:nvPr/>
        </p:nvPicPr>
        <p:blipFill>
          <a:blip r:embed="rId3" cstate="print"/>
          <a:srcRect/>
          <a:stretch>
            <a:fillRect/>
          </a:stretch>
        </p:blipFill>
        <p:spPr bwMode="auto">
          <a:xfrm>
            <a:off x="228600" y="6432550"/>
            <a:ext cx="1066800" cy="349250"/>
          </a:xfrm>
          <a:prstGeom prst="rect">
            <a:avLst/>
          </a:prstGeom>
          <a:noFill/>
          <a:ln w="9525">
            <a:noFill/>
            <a:miter lim="800000"/>
            <a:headEnd/>
            <a:tailEnd/>
          </a:ln>
        </p:spPr>
      </p:pic>
      <p:sp>
        <p:nvSpPr>
          <p:cNvPr id="12" name="Slide Number Placeholder 11"/>
          <p:cNvSpPr>
            <a:spLocks noGrp="1"/>
          </p:cNvSpPr>
          <p:nvPr>
            <p:ph type="sldNum" sz="quarter" idx="12"/>
          </p:nvPr>
        </p:nvSpPr>
        <p:spPr/>
        <p:txBody>
          <a:bodyPr/>
          <a:lstStyle/>
          <a:p>
            <a:pPr>
              <a:defRPr/>
            </a:pPr>
            <a:fld id="{46318E3D-C770-4D91-B40E-7E88DA3097BF}" type="slidenum">
              <a:rPr lang="en-IN" smtClean="0"/>
              <a:pPr>
                <a:defRPr/>
              </a:pPr>
              <a:t>4</a:t>
            </a:fld>
            <a:endParaRPr lang="en-IN" dirty="0"/>
          </a:p>
        </p:txBody>
      </p:sp>
      <p:sp>
        <p:nvSpPr>
          <p:cNvPr id="2" name="Rectangle 1"/>
          <p:cNvSpPr/>
          <p:nvPr/>
        </p:nvSpPr>
        <p:spPr>
          <a:xfrm>
            <a:off x="92122" y="999594"/>
            <a:ext cx="8886967" cy="5093702"/>
          </a:xfrm>
          <a:prstGeom prst="rect">
            <a:avLst/>
          </a:prstGeom>
          <a:solidFill>
            <a:schemeClr val="bg1"/>
          </a:solidFill>
        </p:spPr>
        <p:txBody>
          <a:bodyPr wrap="square">
            <a:spAutoFit/>
          </a:bodyPr>
          <a:lstStyle/>
          <a:p>
            <a:pPr marL="285750" indent="-285750" algn="just">
              <a:lnSpc>
                <a:spcPct val="150000"/>
              </a:lnSpc>
              <a:spcBef>
                <a:spcPts val="336"/>
              </a:spcBef>
              <a:buFont typeface="Wingdings" pitchFamily="2" charset="2"/>
              <a:buChar char="ü"/>
            </a:pPr>
            <a:r>
              <a:rPr lang="en-US" sz="1400" dirty="0"/>
              <a:t>The global activated carbon market size was estimated at USD 4.72 billion in </a:t>
            </a:r>
            <a:r>
              <a:rPr lang="en-US" sz="1400" dirty="0" smtClean="0"/>
              <a:t>2018 and is </a:t>
            </a:r>
            <a:r>
              <a:rPr lang="en-US" sz="1400" dirty="0"/>
              <a:t>expected to expand at a CAGR of 17.5% during the </a:t>
            </a:r>
            <a:r>
              <a:rPr lang="en-US" sz="1400" dirty="0" smtClean="0"/>
              <a:t>period 2019-2025 with increasing </a:t>
            </a:r>
            <a:r>
              <a:rPr lang="en-US" sz="1400" dirty="0"/>
              <a:t>demand in </a:t>
            </a:r>
            <a:r>
              <a:rPr lang="en-US" sz="1400" dirty="0" smtClean="0"/>
              <a:t>super capacitors, water treatment, </a:t>
            </a:r>
            <a:r>
              <a:rPr lang="en-US" sz="1400" dirty="0"/>
              <a:t>and sewage treatment applications </a:t>
            </a:r>
            <a:r>
              <a:rPr lang="en-US" sz="1400" dirty="0" smtClean="0"/>
              <a:t>to </a:t>
            </a:r>
            <a:r>
              <a:rPr lang="en-US" sz="1400" dirty="0"/>
              <a:t>be </a:t>
            </a:r>
            <a:r>
              <a:rPr lang="en-US" sz="1400" dirty="0" smtClean="0"/>
              <a:t>key </a:t>
            </a:r>
            <a:r>
              <a:rPr lang="en-US" sz="1400" dirty="0"/>
              <a:t>growth </a:t>
            </a:r>
            <a:r>
              <a:rPr lang="en-US" sz="1400" dirty="0" smtClean="0"/>
              <a:t>drivers.</a:t>
            </a:r>
          </a:p>
          <a:p>
            <a:pPr marL="285750" indent="-285750" algn="just">
              <a:lnSpc>
                <a:spcPct val="150000"/>
              </a:lnSpc>
              <a:spcBef>
                <a:spcPts val="336"/>
              </a:spcBef>
              <a:buFont typeface="Wingdings" pitchFamily="2" charset="2"/>
              <a:buChar char="ü"/>
            </a:pPr>
            <a:r>
              <a:rPr lang="en-US" sz="1400" dirty="0"/>
              <a:t>Activated carbon is extensively used in water and sewage treatment owing to its ability to remove particulate and dissolved </a:t>
            </a:r>
            <a:r>
              <a:rPr lang="en-US" sz="1400" dirty="0" smtClean="0"/>
              <a:t>impurities. It </a:t>
            </a:r>
            <a:r>
              <a:rPr lang="en-US" sz="1400" dirty="0"/>
              <a:t>also eliminates certain organic impurities and removes chlorine from water. </a:t>
            </a:r>
            <a:endParaRPr lang="en-US" sz="1400" dirty="0" smtClean="0"/>
          </a:p>
          <a:p>
            <a:pPr marL="285750" indent="-285750" algn="just">
              <a:lnSpc>
                <a:spcPct val="150000"/>
              </a:lnSpc>
              <a:spcBef>
                <a:spcPts val="336"/>
              </a:spcBef>
              <a:buFont typeface="Wingdings" pitchFamily="2" charset="2"/>
              <a:buChar char="ü"/>
            </a:pPr>
            <a:r>
              <a:rPr lang="en-US" sz="1400" dirty="0" smtClean="0"/>
              <a:t>The </a:t>
            </a:r>
            <a:r>
              <a:rPr lang="en-US" sz="1400" dirty="0"/>
              <a:t>United States Environmental Protection Agency (EPA) and government regulatory agencies have recommended activated carbon as the best available material for removing chemical impurities such as mercury.</a:t>
            </a:r>
            <a:endParaRPr lang="en-US" sz="1400" strike="sngStrike" dirty="0" smtClean="0"/>
          </a:p>
          <a:p>
            <a:pPr marL="285750" indent="-285750" algn="just">
              <a:lnSpc>
                <a:spcPct val="150000"/>
              </a:lnSpc>
              <a:spcBef>
                <a:spcPts val="336"/>
              </a:spcBef>
              <a:buFont typeface="Wingdings" pitchFamily="2" charset="2"/>
              <a:buChar char="ü"/>
            </a:pPr>
            <a:r>
              <a:rPr lang="en-US" sz="1400" dirty="0" smtClean="0"/>
              <a:t>It </a:t>
            </a:r>
            <a:r>
              <a:rPr lang="en-US" sz="1400" dirty="0"/>
              <a:t>is a critical time to understand the global competitive environment of </a:t>
            </a:r>
            <a:r>
              <a:rPr lang="en-US" sz="1400" dirty="0" smtClean="0"/>
              <a:t>activated carbon from </a:t>
            </a:r>
            <a:r>
              <a:rPr lang="en-US" sz="1400" dirty="0"/>
              <a:t>a patent </a:t>
            </a:r>
            <a:r>
              <a:rPr lang="en-US" sz="1400" dirty="0" smtClean="0"/>
              <a:t>perspective, </a:t>
            </a:r>
            <a:r>
              <a:rPr lang="en-US" sz="1400" dirty="0"/>
              <a:t>and in-depth patent </a:t>
            </a:r>
            <a:r>
              <a:rPr lang="en-US" sz="1400" dirty="0" smtClean="0"/>
              <a:t>analysis </a:t>
            </a:r>
            <a:r>
              <a:rPr lang="en-US" sz="1400" dirty="0"/>
              <a:t>of key technologies </a:t>
            </a:r>
            <a:r>
              <a:rPr lang="en-US" sz="1400" dirty="0" smtClean="0"/>
              <a:t>&amp; players </a:t>
            </a:r>
            <a:r>
              <a:rPr lang="en-US" sz="1400" dirty="0"/>
              <a:t>can help anticipate changes, detect business opportunities, mitigate </a:t>
            </a:r>
            <a:r>
              <a:rPr lang="en-US" sz="1400" dirty="0" smtClean="0"/>
              <a:t>risks, </a:t>
            </a:r>
            <a:r>
              <a:rPr lang="en-US" sz="1400" dirty="0"/>
              <a:t>and make strategic decisions to strengthen </a:t>
            </a:r>
            <a:r>
              <a:rPr lang="en-US" sz="1400" dirty="0" smtClean="0"/>
              <a:t>one’s market </a:t>
            </a:r>
            <a:r>
              <a:rPr lang="en-US" sz="1400" dirty="0"/>
              <a:t>position and maximize return on one’s IP </a:t>
            </a:r>
            <a:r>
              <a:rPr lang="en-US" sz="1400" dirty="0" smtClean="0"/>
              <a:t>portfolio.</a:t>
            </a:r>
          </a:p>
          <a:p>
            <a:pPr marL="285750" indent="-285750" algn="just">
              <a:lnSpc>
                <a:spcPct val="150000"/>
              </a:lnSpc>
              <a:spcBef>
                <a:spcPts val="336"/>
              </a:spcBef>
              <a:buFont typeface="Wingdings" pitchFamily="2" charset="2"/>
              <a:buChar char="ü"/>
            </a:pPr>
            <a:r>
              <a:rPr lang="en-IN" sz="1400" dirty="0"/>
              <a:t>Some of the prominent participants in the global market </a:t>
            </a:r>
            <a:r>
              <a:rPr lang="en-IN" sz="1400" dirty="0" smtClean="0"/>
              <a:t>of activated carbon are </a:t>
            </a:r>
            <a:r>
              <a:rPr lang="en-IN" sz="1400" dirty="0"/>
              <a:t>Cabot Corporation, Jacobi Carbons AB, </a:t>
            </a:r>
            <a:r>
              <a:rPr lang="en-IN" sz="1400" dirty="0" err="1"/>
              <a:t>Calgon</a:t>
            </a:r>
            <a:r>
              <a:rPr lang="en-IN" sz="1400" dirty="0"/>
              <a:t> Carbon Corp., Osaka Gas Chemical Co. Ltd., and </a:t>
            </a:r>
            <a:r>
              <a:rPr lang="en-IN" sz="1400" dirty="0" err="1"/>
              <a:t>Evoqua</a:t>
            </a:r>
            <a:r>
              <a:rPr lang="en-IN" sz="1400" dirty="0"/>
              <a:t> Water Technologies </a:t>
            </a:r>
            <a:r>
              <a:rPr lang="en-IN" sz="1400" dirty="0" smtClean="0"/>
              <a:t>LLC.</a:t>
            </a:r>
            <a:endParaRPr lang="en-IN" sz="1400" strike="sngStrike" dirty="0"/>
          </a:p>
        </p:txBody>
      </p:sp>
      <p:sp>
        <p:nvSpPr>
          <p:cNvPr id="9" name="TextBox 8"/>
          <p:cNvSpPr txBox="1"/>
          <p:nvPr/>
        </p:nvSpPr>
        <p:spPr>
          <a:xfrm>
            <a:off x="5724128" y="6453336"/>
            <a:ext cx="2743200" cy="228600"/>
          </a:xfrm>
          <a:prstGeom prst="rect">
            <a:avLst/>
          </a:prstGeom>
          <a:noFill/>
        </p:spPr>
        <p:txBody>
          <a:bodyPr wrap="square" rtlCol="0">
            <a:spAutoFit/>
          </a:bodyPr>
          <a:lstStyle/>
          <a:p>
            <a:r>
              <a:rPr lang="en-IN" sz="900" dirty="0" smtClean="0">
                <a:latin typeface="+mn-lt"/>
              </a:rPr>
              <a:t>For sources of information, please refer to </a:t>
            </a:r>
            <a:r>
              <a:rPr lang="en-IN" sz="900" dirty="0" smtClean="0">
                <a:latin typeface="+mn-lt"/>
                <a:hlinkClick r:id="" action="ppaction://noaction"/>
              </a:rPr>
              <a:t>Appendix 1</a:t>
            </a:r>
            <a:endParaRPr lang="en-IN" sz="900" dirty="0">
              <a:latin typeface="+mn-lt"/>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object 3"/>
          <p:cNvSpPr>
            <a:spLocks noChangeArrowheads="1"/>
          </p:cNvSpPr>
          <p:nvPr/>
        </p:nvSpPr>
        <p:spPr bwMode="auto">
          <a:xfrm>
            <a:off x="85725" y="6276975"/>
            <a:ext cx="1250950" cy="506413"/>
          </a:xfrm>
          <a:prstGeom prst="rect">
            <a:avLst/>
          </a:prstGeom>
          <a:blipFill dpi="0" rotWithShape="1">
            <a:blip r:embed="rId2" cstate="print"/>
            <a:srcRect/>
            <a:stretch>
              <a:fillRect/>
            </a:stretch>
          </a:blipFill>
          <a:ln w="9525">
            <a:noFill/>
            <a:miter lim="800000"/>
            <a:headEnd/>
            <a:tailEnd/>
          </a:ln>
        </p:spPr>
        <p:txBody>
          <a:bodyPr lIns="0" tIns="0" rIns="0" bIns="0"/>
          <a:lstStyle/>
          <a:p>
            <a:endParaRPr lang="en-US">
              <a:latin typeface="+mn-lt"/>
            </a:endParaRPr>
          </a:p>
        </p:txBody>
      </p:sp>
      <p:sp>
        <p:nvSpPr>
          <p:cNvPr id="6" name="object 6"/>
          <p:cNvSpPr txBox="1">
            <a:spLocks noGrp="1"/>
          </p:cNvSpPr>
          <p:nvPr>
            <p:ph type="title"/>
          </p:nvPr>
        </p:nvSpPr>
        <p:spPr>
          <a:xfrm>
            <a:off x="379413" y="207963"/>
            <a:ext cx="8385175" cy="431800"/>
          </a:xfrm>
        </p:spPr>
        <p:txBody>
          <a:bodyPr rtlCol="0">
            <a:spAutoFit/>
          </a:bodyPr>
          <a:lstStyle/>
          <a:p>
            <a:pPr marL="12700" eaLnBrk="1" fontAlgn="auto" hangingPunct="1">
              <a:spcBef>
                <a:spcPts val="0"/>
              </a:spcBef>
              <a:spcAft>
                <a:spcPts val="0"/>
              </a:spcAft>
              <a:defRPr/>
            </a:pPr>
            <a:r>
              <a:rPr lang="en-US" sz="2800" b="1" spc="-10" dirty="0">
                <a:solidFill>
                  <a:schemeClr val="bg1"/>
                </a:solidFill>
                <a:latin typeface="+mn-lt"/>
                <a:cs typeface="Arial" pitchFamily="34" charset="0"/>
              </a:rPr>
              <a:t>Objectives of the </a:t>
            </a:r>
            <a:r>
              <a:rPr lang="en-US" sz="2800" b="1" spc="-10" dirty="0" smtClean="0">
                <a:solidFill>
                  <a:schemeClr val="bg1"/>
                </a:solidFill>
                <a:latin typeface="+mn-lt"/>
                <a:cs typeface="Arial" pitchFamily="34" charset="0"/>
              </a:rPr>
              <a:t>Landscape Study</a:t>
            </a:r>
            <a:endParaRPr sz="2800" b="1" spc="-10" dirty="0">
              <a:solidFill>
                <a:schemeClr val="bg1"/>
              </a:solidFill>
              <a:latin typeface="+mn-lt"/>
              <a:cs typeface="Arial" pitchFamily="34" charset="0"/>
            </a:endParaRPr>
          </a:p>
        </p:txBody>
      </p:sp>
      <p:sp>
        <p:nvSpPr>
          <p:cNvPr id="10" name="Rectangle 9"/>
          <p:cNvSpPr/>
          <p:nvPr/>
        </p:nvSpPr>
        <p:spPr>
          <a:xfrm>
            <a:off x="76200" y="6324600"/>
            <a:ext cx="1504950" cy="533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pic>
        <p:nvPicPr>
          <p:cNvPr id="7173" name="Picture 2"/>
          <p:cNvPicPr>
            <a:picLocks noChangeAspect="1" noChangeArrowheads="1"/>
          </p:cNvPicPr>
          <p:nvPr/>
        </p:nvPicPr>
        <p:blipFill>
          <a:blip r:embed="rId3" cstate="print"/>
          <a:srcRect/>
          <a:stretch>
            <a:fillRect/>
          </a:stretch>
        </p:blipFill>
        <p:spPr bwMode="auto">
          <a:xfrm>
            <a:off x="228600" y="6432550"/>
            <a:ext cx="1066800" cy="349250"/>
          </a:xfrm>
          <a:prstGeom prst="rect">
            <a:avLst/>
          </a:prstGeom>
          <a:noFill/>
          <a:ln w="9525">
            <a:noFill/>
            <a:miter lim="800000"/>
            <a:headEnd/>
            <a:tailEnd/>
          </a:ln>
        </p:spPr>
      </p:pic>
      <p:sp>
        <p:nvSpPr>
          <p:cNvPr id="12" name="Rectangle 11"/>
          <p:cNvSpPr/>
          <p:nvPr/>
        </p:nvSpPr>
        <p:spPr>
          <a:xfrm>
            <a:off x="381000" y="908720"/>
            <a:ext cx="8153400" cy="4360168"/>
          </a:xfrm>
          <a:prstGeom prst="rect">
            <a:avLst/>
          </a:prstGeom>
          <a:solidFill>
            <a:schemeClr val="bg1"/>
          </a:solidFill>
        </p:spPr>
        <p:txBody>
          <a:bodyPr>
            <a:spAutoFit/>
          </a:bodyPr>
          <a:lstStyle/>
          <a:p>
            <a:pPr marL="231775" indent="-231775" algn="just" fontAlgn="auto">
              <a:lnSpc>
                <a:spcPct val="150000"/>
              </a:lnSpc>
              <a:spcBef>
                <a:spcPts val="200"/>
              </a:spcBef>
              <a:spcAft>
                <a:spcPts val="200"/>
              </a:spcAft>
              <a:buClr>
                <a:prstClr val="black"/>
              </a:buClr>
              <a:buSzPct val="150000"/>
              <a:buFont typeface="Arial" pitchFamily="34" charset="0"/>
              <a:buChar char="•"/>
              <a:tabLst>
                <a:tab pos="177800" algn="l"/>
              </a:tabLst>
              <a:defRPr/>
            </a:pPr>
            <a:r>
              <a:rPr lang="en-US" sz="1600" dirty="0" smtClean="0"/>
              <a:t>To understand </a:t>
            </a:r>
            <a:r>
              <a:rPr lang="en-US" sz="1600" dirty="0"/>
              <a:t>technology and </a:t>
            </a:r>
            <a:r>
              <a:rPr lang="en-US" sz="1600" dirty="0" smtClean="0"/>
              <a:t>prepare patent landscape.</a:t>
            </a:r>
            <a:endParaRPr lang="en-US" sz="1600" dirty="0"/>
          </a:p>
          <a:p>
            <a:pPr marL="231775" indent="-231775" algn="just" fontAlgn="auto">
              <a:lnSpc>
                <a:spcPct val="150000"/>
              </a:lnSpc>
              <a:spcBef>
                <a:spcPts val="200"/>
              </a:spcBef>
              <a:spcAft>
                <a:spcPts val="200"/>
              </a:spcAft>
              <a:buClr>
                <a:prstClr val="black"/>
              </a:buClr>
              <a:buSzPct val="150000"/>
              <a:buFont typeface="Arial" pitchFamily="34" charset="0"/>
              <a:buChar char="•"/>
              <a:tabLst>
                <a:tab pos="177800" algn="l"/>
              </a:tabLst>
              <a:defRPr/>
            </a:pPr>
            <a:r>
              <a:rPr lang="en-US" sz="1600" dirty="0" smtClean="0"/>
              <a:t>To understand </a:t>
            </a:r>
            <a:r>
              <a:rPr lang="en-US" sz="1600" dirty="0"/>
              <a:t>major patent holders, geographical distribution of patents, top sub-technologies based on </a:t>
            </a:r>
            <a:r>
              <a:rPr lang="en-US" sz="1600" dirty="0" smtClean="0"/>
              <a:t>IPC codes.</a:t>
            </a:r>
            <a:endParaRPr lang="en-US" sz="1600" dirty="0"/>
          </a:p>
          <a:p>
            <a:pPr marL="231775" indent="-231775" algn="just" fontAlgn="auto">
              <a:lnSpc>
                <a:spcPct val="150000"/>
              </a:lnSpc>
              <a:spcBef>
                <a:spcPts val="200"/>
              </a:spcBef>
              <a:spcAft>
                <a:spcPts val="200"/>
              </a:spcAft>
              <a:buClr>
                <a:prstClr val="black"/>
              </a:buClr>
              <a:buSzPct val="150000"/>
              <a:buFont typeface="Arial" pitchFamily="34" charset="0"/>
              <a:buChar char="•"/>
              <a:tabLst>
                <a:tab pos="177800" algn="l"/>
              </a:tabLst>
              <a:defRPr/>
            </a:pPr>
            <a:r>
              <a:rPr lang="en-US" sz="1600" dirty="0" smtClean="0"/>
              <a:t> Analysis </a:t>
            </a:r>
            <a:r>
              <a:rPr lang="en-US" sz="1600" dirty="0"/>
              <a:t>of patent filing trends over the years, top assignees, top patent classifications, among </a:t>
            </a:r>
            <a:r>
              <a:rPr lang="en-US" sz="1600" dirty="0" smtClean="0"/>
              <a:t>others.</a:t>
            </a:r>
            <a:endParaRPr lang="en-US" sz="1600" dirty="0"/>
          </a:p>
          <a:p>
            <a:pPr marL="231775" indent="-231775" algn="just" fontAlgn="auto">
              <a:lnSpc>
                <a:spcPct val="150000"/>
              </a:lnSpc>
              <a:spcBef>
                <a:spcPts val="200"/>
              </a:spcBef>
              <a:spcAft>
                <a:spcPts val="200"/>
              </a:spcAft>
              <a:buClr>
                <a:prstClr val="black"/>
              </a:buClr>
              <a:buSzPct val="150000"/>
              <a:buFont typeface="Arial" pitchFamily="34" charset="0"/>
              <a:buChar char="•"/>
              <a:tabLst>
                <a:tab pos="177800" algn="l"/>
              </a:tabLst>
              <a:defRPr/>
            </a:pPr>
            <a:r>
              <a:rPr lang="en-US" sz="1600" kern="0" dirty="0" smtClean="0"/>
              <a:t>To conduct </a:t>
            </a:r>
            <a:r>
              <a:rPr lang="en-US" sz="1600" kern="0" dirty="0"/>
              <a:t>Patent Portfolio based study of patents relating to core focus area of </a:t>
            </a:r>
            <a:r>
              <a:rPr lang="en-US" sz="1600" kern="0" dirty="0" smtClean="0"/>
              <a:t>activated carbon.</a:t>
            </a:r>
          </a:p>
          <a:p>
            <a:pPr marL="231775" indent="-231775" algn="just" fontAlgn="auto">
              <a:lnSpc>
                <a:spcPct val="150000"/>
              </a:lnSpc>
              <a:spcBef>
                <a:spcPts val="200"/>
              </a:spcBef>
              <a:spcAft>
                <a:spcPts val="200"/>
              </a:spcAft>
              <a:buClr>
                <a:prstClr val="black"/>
              </a:buClr>
              <a:buSzPct val="150000"/>
              <a:buFont typeface="Arial" pitchFamily="34" charset="0"/>
              <a:buChar char="•"/>
              <a:tabLst>
                <a:tab pos="177800" algn="l"/>
              </a:tabLst>
              <a:defRPr/>
            </a:pPr>
            <a:r>
              <a:rPr lang="en-IN" sz="1600" dirty="0" smtClean="0"/>
              <a:t>The instant sample report provides patent analysis for </a:t>
            </a:r>
            <a:r>
              <a:rPr lang="en-US" sz="1600" dirty="0" smtClean="0"/>
              <a:t>activated carbon</a:t>
            </a:r>
            <a:r>
              <a:rPr lang="en-IN" sz="1600" dirty="0" smtClean="0"/>
              <a:t> for various industries like super capacitors, water purification or sludge treatment, air filters, medicinal and food &amp; beverages, </a:t>
            </a:r>
            <a:r>
              <a:rPr lang="en-US" sz="1600" dirty="0" smtClean="0"/>
              <a:t>for functional and technical features of the materials and advanced technology </a:t>
            </a:r>
            <a:r>
              <a:rPr lang="en-IN" sz="1600" dirty="0" smtClean="0"/>
              <a:t>based patents.</a:t>
            </a:r>
            <a:endParaRPr lang="en-US" sz="1600" kern="0" dirty="0" smtClean="0"/>
          </a:p>
        </p:txBody>
      </p:sp>
      <p:sp>
        <p:nvSpPr>
          <p:cNvPr id="14" name="Slide Number Placeholder 13"/>
          <p:cNvSpPr>
            <a:spLocks noGrp="1"/>
          </p:cNvSpPr>
          <p:nvPr>
            <p:ph type="sldNum" sz="quarter" idx="12"/>
          </p:nvPr>
        </p:nvSpPr>
        <p:spPr/>
        <p:txBody>
          <a:bodyPr/>
          <a:lstStyle/>
          <a:p>
            <a:pPr>
              <a:defRPr/>
            </a:pPr>
            <a:fld id="{46318E3D-C770-4D91-B40E-7E88DA3097BF}" type="slidenum">
              <a:rPr lang="en-IN" smtClean="0"/>
              <a:pPr>
                <a:defRPr/>
              </a:pPr>
              <a:t>5</a:t>
            </a:fld>
            <a:endParaRPr lang="en-IN" dirty="0"/>
          </a:p>
        </p:txBody>
      </p:sp>
      <p:sp>
        <p:nvSpPr>
          <p:cNvPr id="9" name="Rectangle 8"/>
          <p:cNvSpPr/>
          <p:nvPr/>
        </p:nvSpPr>
        <p:spPr>
          <a:xfrm>
            <a:off x="304800" y="5108991"/>
            <a:ext cx="8229600" cy="1200329"/>
          </a:xfrm>
          <a:prstGeom prst="rect">
            <a:avLst/>
          </a:prstGeom>
        </p:spPr>
        <p:txBody>
          <a:bodyPr wrap="square">
            <a:spAutoFit/>
          </a:bodyPr>
          <a:lstStyle/>
          <a:p>
            <a:pPr marL="341313" indent="-341313" algn="just" fontAlgn="auto">
              <a:lnSpc>
                <a:spcPct val="150000"/>
              </a:lnSpc>
              <a:spcBef>
                <a:spcPts val="0"/>
              </a:spcBef>
              <a:spcAft>
                <a:spcPts val="0"/>
              </a:spcAft>
              <a:buClr>
                <a:prstClr val="black"/>
              </a:buClr>
              <a:buSzPct val="150000"/>
              <a:defRPr/>
            </a:pPr>
            <a:r>
              <a:rPr lang="en-IN" sz="1600" b="1" i="1" dirty="0" smtClean="0"/>
              <a:t>Time-lines:</a:t>
            </a:r>
            <a:endParaRPr lang="en-US" sz="1600" b="1" i="1" dirty="0" smtClean="0"/>
          </a:p>
          <a:p>
            <a:pPr marL="341313" indent="-341313" algn="just" fontAlgn="auto">
              <a:lnSpc>
                <a:spcPct val="150000"/>
              </a:lnSpc>
              <a:spcBef>
                <a:spcPts val="0"/>
              </a:spcBef>
              <a:spcAft>
                <a:spcPts val="0"/>
              </a:spcAft>
              <a:buClr>
                <a:prstClr val="black"/>
              </a:buClr>
              <a:buSzPct val="150000"/>
              <a:buFont typeface="Arial" pitchFamily="34" charset="0"/>
              <a:buChar char="•"/>
              <a:defRPr/>
            </a:pPr>
            <a:r>
              <a:rPr lang="en-IN" sz="1600" dirty="0" smtClean="0"/>
              <a:t>The landscape study </a:t>
            </a:r>
            <a:r>
              <a:rPr lang="en-IN" sz="1600" dirty="0"/>
              <a:t>focuses on patents pertaining </a:t>
            </a:r>
            <a:r>
              <a:rPr lang="en-IN" sz="1600" dirty="0" smtClean="0"/>
              <a:t>to activated carbon filed </a:t>
            </a:r>
            <a:r>
              <a:rPr lang="en-IN" sz="1600" dirty="0"/>
              <a:t>between </a:t>
            </a:r>
            <a:r>
              <a:rPr lang="en-IN" sz="1600" b="1" dirty="0" smtClean="0"/>
              <a:t>2009-2019</a:t>
            </a:r>
            <a:r>
              <a:rPr lang="en-IN" sz="1600" dirty="0" smtClean="0"/>
              <a:t>.</a:t>
            </a:r>
            <a:endParaRPr lang="en-US" sz="16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9413" y="2992438"/>
            <a:ext cx="8385175" cy="652586"/>
          </a:xfrm>
        </p:spPr>
        <p:txBody>
          <a:bodyPr/>
          <a:lstStyle/>
          <a:p>
            <a:pPr marL="180000" indent="-457200" eaLnBrk="1" hangingPunct="1">
              <a:lnSpc>
                <a:spcPct val="150000"/>
              </a:lnSpc>
              <a:spcBef>
                <a:spcPts val="200"/>
              </a:spcBef>
              <a:spcAft>
                <a:spcPts val="200"/>
              </a:spcAft>
              <a:tabLst>
                <a:tab pos="468313" algn="l"/>
              </a:tabLst>
              <a:defRPr/>
            </a:pPr>
            <a:r>
              <a:rPr lang="en-US" sz="2800" b="1" dirty="0" smtClean="0">
                <a:cs typeface="Arial" pitchFamily="34" charset="0"/>
              </a:rPr>
              <a:t>Trend Analysis and Graphical Representation</a:t>
            </a:r>
          </a:p>
        </p:txBody>
      </p:sp>
      <p:pic>
        <p:nvPicPr>
          <p:cNvPr id="5" name="Picture 2"/>
          <p:cNvPicPr>
            <a:picLocks noChangeAspect="1" noChangeArrowheads="1"/>
          </p:cNvPicPr>
          <p:nvPr/>
        </p:nvPicPr>
        <p:blipFill>
          <a:blip r:embed="rId2" cstate="print"/>
          <a:srcRect/>
          <a:stretch>
            <a:fillRect/>
          </a:stretch>
        </p:blipFill>
        <p:spPr bwMode="auto">
          <a:xfrm>
            <a:off x="152400" y="6356350"/>
            <a:ext cx="1143000" cy="349250"/>
          </a:xfrm>
          <a:prstGeom prst="rect">
            <a:avLst/>
          </a:prstGeom>
          <a:noFill/>
          <a:ln w="9525">
            <a:noFill/>
            <a:miter lim="800000"/>
            <a:headEnd/>
            <a:tailEnd/>
          </a:ln>
        </p:spPr>
      </p:pic>
      <p:sp>
        <p:nvSpPr>
          <p:cNvPr id="11" name="Slide Number Placeholder 10"/>
          <p:cNvSpPr>
            <a:spLocks noGrp="1"/>
          </p:cNvSpPr>
          <p:nvPr>
            <p:ph type="sldNum" sz="quarter" idx="12"/>
          </p:nvPr>
        </p:nvSpPr>
        <p:spPr/>
        <p:txBody>
          <a:bodyPr/>
          <a:lstStyle/>
          <a:p>
            <a:pPr>
              <a:defRPr/>
            </a:pPr>
            <a:fld id="{46318E3D-C770-4D91-B40E-7E88DA3097BF}" type="slidenum">
              <a:rPr lang="en-IN" smtClean="0"/>
              <a:pPr>
                <a:defRPr/>
              </a:pPr>
              <a:t>6</a:t>
            </a:fld>
            <a:endParaRPr lang="en-IN"/>
          </a:p>
        </p:txBody>
      </p:sp>
      <p:sp>
        <p:nvSpPr>
          <p:cNvPr id="7" name="Rectangle 12"/>
          <p:cNvSpPr>
            <a:spLocks noChangeArrowheads="1"/>
          </p:cNvSpPr>
          <p:nvPr/>
        </p:nvSpPr>
        <p:spPr bwMode="auto">
          <a:xfrm>
            <a:off x="1295400" y="6553200"/>
            <a:ext cx="7239000" cy="215900"/>
          </a:xfrm>
          <a:prstGeom prst="rect">
            <a:avLst/>
          </a:prstGeom>
          <a:noFill/>
          <a:ln w="9525">
            <a:noFill/>
            <a:miter lim="800000"/>
            <a:headEnd/>
            <a:tailEnd/>
          </a:ln>
        </p:spPr>
        <p:txBody>
          <a:bodyPr>
            <a:spAutoFit/>
          </a:bodyPr>
          <a:lstStyle/>
          <a:p>
            <a:r>
              <a:rPr lang="en-US" sz="800" dirty="0"/>
              <a:t>Patent Searching | Research and Analytics | Patent Prosecution/Preparation Support | Litigation and E-Discovery | IP Valuation |  Patent Portfolio Watch</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object 3"/>
          <p:cNvSpPr>
            <a:spLocks noChangeArrowheads="1"/>
          </p:cNvSpPr>
          <p:nvPr/>
        </p:nvSpPr>
        <p:spPr bwMode="auto">
          <a:xfrm>
            <a:off x="85725" y="6276975"/>
            <a:ext cx="1250950" cy="506413"/>
          </a:xfrm>
          <a:prstGeom prst="rect">
            <a:avLst/>
          </a:prstGeom>
          <a:blipFill dpi="0" rotWithShape="1">
            <a:blip r:embed="rId2" cstate="print"/>
            <a:srcRect/>
            <a:stretch>
              <a:fillRect/>
            </a:stretch>
          </a:blipFill>
          <a:ln w="9525">
            <a:noFill/>
            <a:miter lim="800000"/>
            <a:headEnd/>
            <a:tailEnd/>
          </a:ln>
        </p:spPr>
        <p:txBody>
          <a:bodyPr lIns="0" tIns="0" rIns="0" bIns="0"/>
          <a:lstStyle/>
          <a:p>
            <a:endParaRPr lang="en-US">
              <a:latin typeface="+mn-lt"/>
            </a:endParaRPr>
          </a:p>
        </p:txBody>
      </p:sp>
      <p:sp>
        <p:nvSpPr>
          <p:cNvPr id="6" name="object 6"/>
          <p:cNvSpPr txBox="1">
            <a:spLocks noGrp="1"/>
          </p:cNvSpPr>
          <p:nvPr>
            <p:ph type="title"/>
          </p:nvPr>
        </p:nvSpPr>
        <p:spPr>
          <a:xfrm>
            <a:off x="379413" y="207963"/>
            <a:ext cx="8385175" cy="431800"/>
          </a:xfrm>
        </p:spPr>
        <p:txBody>
          <a:bodyPr rtlCol="0">
            <a:spAutoFit/>
          </a:bodyPr>
          <a:lstStyle/>
          <a:p>
            <a:pPr marL="12700" eaLnBrk="1" fontAlgn="auto" hangingPunct="1">
              <a:spcBef>
                <a:spcPts val="0"/>
              </a:spcBef>
              <a:spcAft>
                <a:spcPts val="0"/>
              </a:spcAft>
              <a:defRPr/>
            </a:pPr>
            <a:r>
              <a:rPr lang="en-US" sz="2800" b="1" spc="-10" dirty="0" smtClean="0">
                <a:solidFill>
                  <a:schemeClr val="bg1"/>
                </a:solidFill>
                <a:latin typeface="+mn-lt"/>
                <a:cs typeface="Arial" pitchFamily="34" charset="0"/>
              </a:rPr>
              <a:t>Filing Trends – Last 10 Years</a:t>
            </a:r>
            <a:endParaRPr sz="2800" b="1" spc="-10" dirty="0">
              <a:solidFill>
                <a:schemeClr val="bg1"/>
              </a:solidFill>
              <a:latin typeface="+mn-lt"/>
              <a:cs typeface="Arial" pitchFamily="34" charset="0"/>
            </a:endParaRPr>
          </a:p>
        </p:txBody>
      </p:sp>
      <p:sp>
        <p:nvSpPr>
          <p:cNvPr id="10" name="Rectangle 9"/>
          <p:cNvSpPr/>
          <p:nvPr/>
        </p:nvSpPr>
        <p:spPr>
          <a:xfrm>
            <a:off x="76200" y="6324600"/>
            <a:ext cx="1504950" cy="533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pic>
        <p:nvPicPr>
          <p:cNvPr id="11270" name="Picture 2"/>
          <p:cNvPicPr>
            <a:picLocks noChangeAspect="1" noChangeArrowheads="1"/>
          </p:cNvPicPr>
          <p:nvPr/>
        </p:nvPicPr>
        <p:blipFill>
          <a:blip r:embed="rId3" cstate="print"/>
          <a:srcRect/>
          <a:stretch>
            <a:fillRect/>
          </a:stretch>
        </p:blipFill>
        <p:spPr bwMode="auto">
          <a:xfrm>
            <a:off x="228600" y="6432550"/>
            <a:ext cx="1066800" cy="349250"/>
          </a:xfrm>
          <a:prstGeom prst="rect">
            <a:avLst/>
          </a:prstGeom>
          <a:noFill/>
          <a:ln w="9525">
            <a:noFill/>
            <a:miter lim="800000"/>
            <a:headEnd/>
            <a:tailEnd/>
          </a:ln>
        </p:spPr>
      </p:pic>
      <p:sp>
        <p:nvSpPr>
          <p:cNvPr id="23" name="Slide Number Placeholder 22"/>
          <p:cNvSpPr>
            <a:spLocks noGrp="1"/>
          </p:cNvSpPr>
          <p:nvPr>
            <p:ph type="sldNum" sz="quarter" idx="12"/>
          </p:nvPr>
        </p:nvSpPr>
        <p:spPr/>
        <p:txBody>
          <a:bodyPr/>
          <a:lstStyle/>
          <a:p>
            <a:pPr>
              <a:defRPr/>
            </a:pPr>
            <a:fld id="{46318E3D-C770-4D91-B40E-7E88DA3097BF}" type="slidenum">
              <a:rPr lang="en-IN" smtClean="0"/>
              <a:pPr>
                <a:defRPr/>
              </a:pPr>
              <a:t>7</a:t>
            </a:fld>
            <a:endParaRPr lang="en-IN" dirty="0"/>
          </a:p>
        </p:txBody>
      </p:sp>
      <p:sp>
        <p:nvSpPr>
          <p:cNvPr id="9" name="Rounded Rectangle 8"/>
          <p:cNvSpPr/>
          <p:nvPr/>
        </p:nvSpPr>
        <p:spPr bwMode="auto">
          <a:xfrm>
            <a:off x="480864" y="5229200"/>
            <a:ext cx="1066800" cy="304799"/>
          </a:xfrm>
          <a:prstGeom prst="roundRect">
            <a:avLst/>
          </a:prstGeom>
          <a:solidFill>
            <a:schemeClr val="accent1">
              <a:alpha val="49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dirty="0">
                <a:solidFill>
                  <a:schemeClr val="tx2"/>
                </a:solidFill>
                <a:latin typeface="Arial" pitchFamily="34" charset="0"/>
                <a:cs typeface="Arial" pitchFamily="34" charset="0"/>
              </a:rPr>
              <a:t>Insights</a:t>
            </a:r>
          </a:p>
        </p:txBody>
      </p:sp>
      <p:sp>
        <p:nvSpPr>
          <p:cNvPr id="12" name="TextBox 12"/>
          <p:cNvSpPr txBox="1">
            <a:spLocks noChangeArrowheads="1"/>
          </p:cNvSpPr>
          <p:nvPr/>
        </p:nvSpPr>
        <p:spPr bwMode="auto">
          <a:xfrm>
            <a:off x="467544" y="5517232"/>
            <a:ext cx="8439472" cy="646331"/>
          </a:xfrm>
          <a:prstGeom prst="rect">
            <a:avLst/>
          </a:prstGeom>
          <a:noFill/>
          <a:ln w="9525">
            <a:solidFill>
              <a:schemeClr val="accent1">
                <a:shade val="50000"/>
              </a:schemeClr>
            </a:solidFill>
            <a:miter lim="800000"/>
            <a:headEnd/>
            <a:tailEnd/>
          </a:ln>
        </p:spPr>
        <p:txBody>
          <a:bodyPr wrap="square">
            <a:spAutoFit/>
          </a:bodyPr>
          <a:lstStyle/>
          <a:p>
            <a:pPr algn="just"/>
            <a:r>
              <a:rPr lang="en-US" sz="1200" dirty="0" smtClean="0"/>
              <a:t>Global patent filing trend analysis shows an overall rise in the number of patent applications filed during last 10 years. There is significant rise in the number of patents filed during the period 2015-17 with highest number of filings in the year 2018. Maximum number of patent applications were filed from JP.  </a:t>
            </a:r>
          </a:p>
        </p:txBody>
      </p:sp>
      <p:sp>
        <p:nvSpPr>
          <p:cNvPr id="2" name="TextBox 1"/>
          <p:cNvSpPr txBox="1"/>
          <p:nvPr/>
        </p:nvSpPr>
        <p:spPr>
          <a:xfrm rot="16200000">
            <a:off x="-277050" y="3104136"/>
            <a:ext cx="1750800" cy="261610"/>
          </a:xfrm>
          <a:prstGeom prst="rect">
            <a:avLst/>
          </a:prstGeom>
          <a:noFill/>
        </p:spPr>
        <p:txBody>
          <a:bodyPr wrap="none" rtlCol="0">
            <a:spAutoFit/>
          </a:bodyPr>
          <a:lstStyle/>
          <a:p>
            <a:r>
              <a:rPr lang="en-IN" sz="1100" b="1" dirty="0" smtClean="0">
                <a:latin typeface="+mn-lt"/>
              </a:rPr>
              <a:t>Number of Patent Families</a:t>
            </a:r>
            <a:endParaRPr lang="en-IN" sz="1100" b="1" dirty="0">
              <a:latin typeface="+mn-lt"/>
            </a:endParaRPr>
          </a:p>
        </p:txBody>
      </p:sp>
      <p:sp>
        <p:nvSpPr>
          <p:cNvPr id="3" name="TextBox 2"/>
          <p:cNvSpPr txBox="1"/>
          <p:nvPr/>
        </p:nvSpPr>
        <p:spPr>
          <a:xfrm>
            <a:off x="3896419" y="5091416"/>
            <a:ext cx="1149674" cy="261610"/>
          </a:xfrm>
          <a:prstGeom prst="rect">
            <a:avLst/>
          </a:prstGeom>
          <a:noFill/>
        </p:spPr>
        <p:txBody>
          <a:bodyPr wrap="none" rtlCol="0">
            <a:spAutoFit/>
          </a:bodyPr>
          <a:lstStyle/>
          <a:p>
            <a:r>
              <a:rPr lang="en-IN" sz="1100" b="1" dirty="0" smtClean="0">
                <a:latin typeface="+mn-lt"/>
              </a:rPr>
              <a:t>Application Year</a:t>
            </a:r>
            <a:endParaRPr lang="en-IN" sz="1100" b="1" dirty="0">
              <a:latin typeface="+mn-lt"/>
            </a:endParaRPr>
          </a:p>
        </p:txBody>
      </p:sp>
      <p:sp>
        <p:nvSpPr>
          <p:cNvPr id="15" name="Rectangle 14"/>
          <p:cNvSpPr/>
          <p:nvPr/>
        </p:nvSpPr>
        <p:spPr>
          <a:xfrm>
            <a:off x="467544" y="6207115"/>
            <a:ext cx="8007424" cy="230832"/>
          </a:xfrm>
          <a:prstGeom prst="rect">
            <a:avLst/>
          </a:prstGeom>
        </p:spPr>
        <p:txBody>
          <a:bodyPr wrap="square">
            <a:spAutoFit/>
          </a:bodyPr>
          <a:lstStyle/>
          <a:p>
            <a:r>
              <a:rPr lang="en-US" sz="900" b="1" dirty="0" smtClean="0">
                <a:solidFill>
                  <a:srgbClr val="4D4D4D"/>
                </a:solidFill>
                <a:latin typeface="+mn-lt"/>
              </a:rPr>
              <a:t># </a:t>
            </a:r>
            <a:r>
              <a:rPr lang="en-US" sz="900" dirty="0" smtClean="0">
                <a:solidFill>
                  <a:srgbClr val="4D4D4D"/>
                </a:solidFill>
                <a:latin typeface="+mn-lt"/>
              </a:rPr>
              <a:t>Filing</a:t>
            </a:r>
            <a:r>
              <a:rPr lang="en-IN" sz="900" dirty="0" smtClean="0">
                <a:solidFill>
                  <a:srgbClr val="4D4D4D"/>
                </a:solidFill>
                <a:latin typeface="+mn-lt"/>
              </a:rPr>
              <a:t> trends for year 2017-2018 may be higher than that reflected in the above graph, attributed to unpublished patent applications.</a:t>
            </a:r>
            <a:endParaRPr lang="en-IN" sz="900" b="1" dirty="0" smtClean="0">
              <a:solidFill>
                <a:srgbClr val="4D4D4D"/>
              </a:solidFill>
              <a:latin typeface="+mn-lt"/>
            </a:endParaRPr>
          </a:p>
        </p:txBody>
      </p:sp>
      <p:graphicFrame>
        <p:nvGraphicFramePr>
          <p:cNvPr id="17" name="Chart 16"/>
          <p:cNvGraphicFramePr>
            <a:graphicFrameLocks/>
          </p:cNvGraphicFramePr>
          <p:nvPr>
            <p:extLst>
              <p:ext uri="{D42A27DB-BD31-4B8C-83A1-F6EECF244321}">
                <p14:modId xmlns:p14="http://schemas.microsoft.com/office/powerpoint/2010/main" xmlns="" val="1691169974"/>
              </p:ext>
            </p:extLst>
          </p:nvPr>
        </p:nvGraphicFramePr>
        <p:xfrm>
          <a:off x="828675" y="1577115"/>
          <a:ext cx="7559749" cy="3535288"/>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14" name="Chart 13"/>
          <p:cNvGraphicFramePr>
            <a:graphicFrameLocks/>
          </p:cNvGraphicFramePr>
          <p:nvPr>
            <p:extLst>
              <p:ext uri="{D42A27DB-BD31-4B8C-83A1-F6EECF244321}">
                <p14:modId xmlns="" xmlns:p14="http://schemas.microsoft.com/office/powerpoint/2010/main" val="3781337824"/>
              </p:ext>
            </p:extLst>
          </p:nvPr>
        </p:nvGraphicFramePr>
        <p:xfrm>
          <a:off x="755576" y="836712"/>
          <a:ext cx="3622431" cy="2369051"/>
        </p:xfrm>
        <a:graphic>
          <a:graphicData uri="http://schemas.openxmlformats.org/drawingml/2006/chart">
            <c:chart xmlns:c="http://schemas.openxmlformats.org/drawingml/2006/chart" xmlns:r="http://schemas.openxmlformats.org/officeDocument/2006/relationships" r:id="rId5"/>
          </a:graphicData>
        </a:graphic>
      </p:graphicFrame>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object 3"/>
          <p:cNvSpPr>
            <a:spLocks noChangeArrowheads="1"/>
          </p:cNvSpPr>
          <p:nvPr/>
        </p:nvSpPr>
        <p:spPr bwMode="auto">
          <a:xfrm>
            <a:off x="85725" y="6276975"/>
            <a:ext cx="1250950" cy="506413"/>
          </a:xfrm>
          <a:prstGeom prst="rect">
            <a:avLst/>
          </a:prstGeom>
          <a:blipFill dpi="0" rotWithShape="1">
            <a:blip r:embed="rId2" cstate="print"/>
            <a:srcRect/>
            <a:stretch>
              <a:fillRect/>
            </a:stretch>
          </a:blipFill>
          <a:ln w="9525">
            <a:noFill/>
            <a:miter lim="800000"/>
            <a:headEnd/>
            <a:tailEnd/>
          </a:ln>
        </p:spPr>
        <p:txBody>
          <a:bodyPr lIns="0" tIns="0" rIns="0" bIns="0"/>
          <a:lstStyle/>
          <a:p>
            <a:endParaRPr lang="en-US">
              <a:latin typeface="+mn-lt"/>
            </a:endParaRPr>
          </a:p>
        </p:txBody>
      </p:sp>
      <p:sp>
        <p:nvSpPr>
          <p:cNvPr id="6" name="object 6"/>
          <p:cNvSpPr txBox="1">
            <a:spLocks noGrp="1"/>
          </p:cNvSpPr>
          <p:nvPr>
            <p:ph type="title"/>
          </p:nvPr>
        </p:nvSpPr>
        <p:spPr>
          <a:xfrm>
            <a:off x="379413" y="207963"/>
            <a:ext cx="8385175" cy="431800"/>
          </a:xfrm>
        </p:spPr>
        <p:txBody>
          <a:bodyPr rtlCol="0">
            <a:spAutoFit/>
          </a:bodyPr>
          <a:lstStyle/>
          <a:p>
            <a:pPr marL="12700" eaLnBrk="1" fontAlgn="auto" hangingPunct="1">
              <a:spcBef>
                <a:spcPts val="0"/>
              </a:spcBef>
              <a:spcAft>
                <a:spcPts val="0"/>
              </a:spcAft>
              <a:defRPr/>
            </a:pPr>
            <a:r>
              <a:rPr lang="en-US" sz="2800" b="1" spc="-10" dirty="0" smtClean="0">
                <a:solidFill>
                  <a:schemeClr val="bg1"/>
                </a:solidFill>
                <a:latin typeface="+mn-lt"/>
                <a:cs typeface="Arial" pitchFamily="34" charset="0"/>
              </a:rPr>
              <a:t>Publication Trends - Last 10 Years</a:t>
            </a:r>
            <a:endParaRPr sz="2800" b="1" spc="-10" dirty="0">
              <a:solidFill>
                <a:schemeClr val="bg1"/>
              </a:solidFill>
              <a:latin typeface="+mn-lt"/>
              <a:cs typeface="Arial" pitchFamily="34" charset="0"/>
            </a:endParaRPr>
          </a:p>
        </p:txBody>
      </p:sp>
      <p:sp>
        <p:nvSpPr>
          <p:cNvPr id="10" name="Rectangle 9"/>
          <p:cNvSpPr/>
          <p:nvPr/>
        </p:nvSpPr>
        <p:spPr>
          <a:xfrm>
            <a:off x="76200" y="6324600"/>
            <a:ext cx="1504950" cy="5334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pic>
        <p:nvPicPr>
          <p:cNvPr id="11270" name="Picture 2"/>
          <p:cNvPicPr>
            <a:picLocks noChangeAspect="1" noChangeArrowheads="1"/>
          </p:cNvPicPr>
          <p:nvPr/>
        </p:nvPicPr>
        <p:blipFill>
          <a:blip r:embed="rId3" cstate="print"/>
          <a:srcRect/>
          <a:stretch>
            <a:fillRect/>
          </a:stretch>
        </p:blipFill>
        <p:spPr bwMode="auto">
          <a:xfrm>
            <a:off x="228600" y="6432550"/>
            <a:ext cx="1066800" cy="349250"/>
          </a:xfrm>
          <a:prstGeom prst="rect">
            <a:avLst/>
          </a:prstGeom>
          <a:noFill/>
          <a:ln w="9525">
            <a:noFill/>
            <a:miter lim="800000"/>
            <a:headEnd/>
            <a:tailEnd/>
          </a:ln>
        </p:spPr>
      </p:pic>
      <p:sp>
        <p:nvSpPr>
          <p:cNvPr id="14" name="Rounded Rectangle 13"/>
          <p:cNvSpPr/>
          <p:nvPr/>
        </p:nvSpPr>
        <p:spPr bwMode="auto">
          <a:xfrm>
            <a:off x="381000" y="5029200"/>
            <a:ext cx="1066800" cy="304799"/>
          </a:xfrm>
          <a:prstGeom prst="roundRect">
            <a:avLst/>
          </a:prstGeom>
          <a:solidFill>
            <a:schemeClr val="accent1">
              <a:alpha val="49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dirty="0">
                <a:solidFill>
                  <a:schemeClr val="tx2"/>
                </a:solidFill>
                <a:latin typeface="Arial" pitchFamily="34" charset="0"/>
                <a:cs typeface="Arial" pitchFamily="34" charset="0"/>
              </a:rPr>
              <a:t>Insights</a:t>
            </a:r>
          </a:p>
        </p:txBody>
      </p:sp>
      <p:sp>
        <p:nvSpPr>
          <p:cNvPr id="23" name="Slide Number Placeholder 22"/>
          <p:cNvSpPr>
            <a:spLocks noGrp="1"/>
          </p:cNvSpPr>
          <p:nvPr>
            <p:ph type="sldNum" sz="quarter" idx="12"/>
          </p:nvPr>
        </p:nvSpPr>
        <p:spPr/>
        <p:txBody>
          <a:bodyPr/>
          <a:lstStyle/>
          <a:p>
            <a:pPr>
              <a:defRPr/>
            </a:pPr>
            <a:fld id="{46318E3D-C770-4D91-B40E-7E88DA3097BF}" type="slidenum">
              <a:rPr lang="en-IN" smtClean="0"/>
              <a:pPr>
                <a:defRPr/>
              </a:pPr>
              <a:t>8</a:t>
            </a:fld>
            <a:endParaRPr lang="en-IN"/>
          </a:p>
        </p:txBody>
      </p:sp>
      <p:sp>
        <p:nvSpPr>
          <p:cNvPr id="25" name="TextBox 12"/>
          <p:cNvSpPr txBox="1">
            <a:spLocks noChangeArrowheads="1"/>
          </p:cNvSpPr>
          <p:nvPr/>
        </p:nvSpPr>
        <p:spPr bwMode="auto">
          <a:xfrm>
            <a:off x="381000" y="5334000"/>
            <a:ext cx="8439472" cy="461665"/>
          </a:xfrm>
          <a:prstGeom prst="rect">
            <a:avLst/>
          </a:prstGeom>
          <a:noFill/>
          <a:ln w="9525">
            <a:solidFill>
              <a:schemeClr val="accent1">
                <a:shade val="50000"/>
              </a:schemeClr>
            </a:solidFill>
            <a:miter lim="800000"/>
            <a:headEnd/>
            <a:tailEnd/>
          </a:ln>
        </p:spPr>
        <p:txBody>
          <a:bodyPr wrap="square">
            <a:spAutoFit/>
          </a:bodyPr>
          <a:lstStyle/>
          <a:p>
            <a:pPr algn="just">
              <a:defRPr/>
            </a:pPr>
            <a:r>
              <a:rPr lang="en-US" sz="1200" dirty="0" smtClean="0"/>
              <a:t>Global patent publication trend presents an overall rise in the number of publications during last 10 years with its peak during 2018 suggesting significant filing during the period 2015-2017. </a:t>
            </a:r>
            <a:endParaRPr lang="en-US" sz="1200" dirty="0" smtClean="0">
              <a:solidFill>
                <a:srgbClr val="4D4D4D"/>
              </a:solidFill>
            </a:endParaRPr>
          </a:p>
        </p:txBody>
      </p:sp>
      <p:sp>
        <p:nvSpPr>
          <p:cNvPr id="12" name="TextBox 11"/>
          <p:cNvSpPr txBox="1"/>
          <p:nvPr/>
        </p:nvSpPr>
        <p:spPr>
          <a:xfrm rot="16200000">
            <a:off x="-250630" y="2649595"/>
            <a:ext cx="1750800" cy="261610"/>
          </a:xfrm>
          <a:prstGeom prst="rect">
            <a:avLst/>
          </a:prstGeom>
          <a:noFill/>
        </p:spPr>
        <p:txBody>
          <a:bodyPr wrap="none" rtlCol="0">
            <a:spAutoFit/>
          </a:bodyPr>
          <a:lstStyle/>
          <a:p>
            <a:r>
              <a:rPr lang="en-US" sz="1100" b="1" dirty="0" smtClean="0">
                <a:latin typeface="+mn-lt"/>
              </a:rPr>
              <a:t>Number of Patent Families</a:t>
            </a:r>
            <a:endParaRPr lang="en-IN" sz="1100" b="1" dirty="0">
              <a:latin typeface="+mn-lt"/>
            </a:endParaRPr>
          </a:p>
        </p:txBody>
      </p:sp>
      <p:sp>
        <p:nvSpPr>
          <p:cNvPr id="13" name="TextBox 12"/>
          <p:cNvSpPr txBox="1"/>
          <p:nvPr/>
        </p:nvSpPr>
        <p:spPr>
          <a:xfrm>
            <a:off x="3805451" y="4759857"/>
            <a:ext cx="1140056" cy="261610"/>
          </a:xfrm>
          <a:prstGeom prst="rect">
            <a:avLst/>
          </a:prstGeom>
          <a:noFill/>
        </p:spPr>
        <p:txBody>
          <a:bodyPr wrap="none" rtlCol="0">
            <a:spAutoFit/>
          </a:bodyPr>
          <a:lstStyle/>
          <a:p>
            <a:r>
              <a:rPr lang="en-IN" sz="1100" b="1" dirty="0" smtClean="0">
                <a:latin typeface="+mn-lt"/>
              </a:rPr>
              <a:t>Publication Year</a:t>
            </a:r>
            <a:endParaRPr lang="en-IN" sz="1100" b="1" dirty="0">
              <a:latin typeface="+mn-lt"/>
            </a:endParaRPr>
          </a:p>
        </p:txBody>
      </p:sp>
      <p:graphicFrame>
        <p:nvGraphicFramePr>
          <p:cNvPr id="16" name="Chart 15"/>
          <p:cNvGraphicFramePr>
            <a:graphicFrameLocks/>
          </p:cNvGraphicFramePr>
          <p:nvPr>
            <p:extLst>
              <p:ext uri="{D42A27DB-BD31-4B8C-83A1-F6EECF244321}">
                <p14:modId xmlns:p14="http://schemas.microsoft.com/office/powerpoint/2010/main" xmlns="" val="1538720623"/>
              </p:ext>
            </p:extLst>
          </p:nvPr>
        </p:nvGraphicFramePr>
        <p:xfrm>
          <a:off x="828675" y="1196752"/>
          <a:ext cx="7487741" cy="3528392"/>
        </p:xfrm>
        <a:graphic>
          <a:graphicData uri="http://schemas.openxmlformats.org/drawingml/2006/chart">
            <c:chart xmlns:c="http://schemas.openxmlformats.org/drawingml/2006/chart" xmlns:r="http://schemas.openxmlformats.org/officeDocument/2006/relationships" r:id="rId4"/>
          </a:graphicData>
        </a:graphic>
      </p:graphicFrame>
      <p:sp>
        <p:nvSpPr>
          <p:cNvPr id="15" name="Rectangle 14"/>
          <p:cNvSpPr/>
          <p:nvPr/>
        </p:nvSpPr>
        <p:spPr>
          <a:xfrm>
            <a:off x="395536" y="5949280"/>
            <a:ext cx="7200800" cy="369332"/>
          </a:xfrm>
          <a:prstGeom prst="rect">
            <a:avLst/>
          </a:prstGeom>
        </p:spPr>
        <p:txBody>
          <a:bodyPr wrap="square">
            <a:spAutoFit/>
          </a:bodyPr>
          <a:lstStyle/>
          <a:p>
            <a:r>
              <a:rPr lang="en-US" sz="900" b="1" dirty="0" smtClean="0">
                <a:solidFill>
                  <a:srgbClr val="4D4D4D"/>
                </a:solidFill>
                <a:latin typeface="+mn-lt"/>
              </a:rPr>
              <a:t># </a:t>
            </a:r>
            <a:r>
              <a:rPr lang="en-US" sz="900" dirty="0" smtClean="0">
                <a:solidFill>
                  <a:srgbClr val="4D4D4D"/>
                </a:solidFill>
                <a:latin typeface="+mn-lt"/>
              </a:rPr>
              <a:t>Publication</a:t>
            </a:r>
            <a:r>
              <a:rPr lang="en-IN" sz="900" dirty="0" smtClean="0">
                <a:solidFill>
                  <a:srgbClr val="4D4D4D"/>
                </a:solidFill>
                <a:latin typeface="+mn-lt"/>
              </a:rPr>
              <a:t> trends for year 2019 may be higher than that reflected in the above graph, attributed to unpublished patent applications.</a:t>
            </a:r>
            <a:endParaRPr lang="en-IN" sz="900" b="1" dirty="0" smtClean="0">
              <a:solidFill>
                <a:srgbClr val="4D4D4D"/>
              </a:solidFill>
              <a:latin typeface="+mn-lt"/>
            </a:endParaRPr>
          </a:p>
          <a:p>
            <a:r>
              <a:rPr lang="en-US" sz="900" dirty="0" smtClean="0">
                <a:solidFill>
                  <a:srgbClr val="4D4D4D"/>
                </a:solidFill>
                <a:latin typeface="+mn-lt"/>
              </a:rPr>
              <a:t># Graphs were prepared based on the publication year of the priority application</a:t>
            </a:r>
            <a:endParaRPr lang="en-IN" sz="900" dirty="0" smtClean="0">
              <a:solidFill>
                <a:srgbClr val="4D4D4D"/>
              </a:solidFill>
              <a:latin typeface="+mn-lt"/>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sz="2800" b="1" spc="-10" dirty="0" smtClean="0">
                <a:solidFill>
                  <a:schemeClr val="bg1"/>
                </a:solidFill>
                <a:latin typeface="+mn-lt"/>
                <a:cs typeface="Arial" pitchFamily="34" charset="0"/>
              </a:rPr>
              <a:t>Top Assignee</a:t>
            </a:r>
            <a:endParaRPr lang="en-US" sz="2800" b="1" dirty="0">
              <a:latin typeface="+mn-lt"/>
              <a:cs typeface="Arial" pitchFamily="34" charset="0"/>
            </a:endParaRPr>
          </a:p>
        </p:txBody>
      </p:sp>
      <p:pic>
        <p:nvPicPr>
          <p:cNvPr id="15364" name="Picture 2"/>
          <p:cNvPicPr>
            <a:picLocks noChangeAspect="1" noChangeArrowheads="1"/>
          </p:cNvPicPr>
          <p:nvPr/>
        </p:nvPicPr>
        <p:blipFill>
          <a:blip r:embed="rId2" cstate="print"/>
          <a:srcRect/>
          <a:stretch>
            <a:fillRect/>
          </a:stretch>
        </p:blipFill>
        <p:spPr bwMode="auto">
          <a:xfrm>
            <a:off x="152400" y="6356350"/>
            <a:ext cx="1143000" cy="349250"/>
          </a:xfrm>
          <a:prstGeom prst="rect">
            <a:avLst/>
          </a:prstGeom>
          <a:noFill/>
          <a:ln w="9525">
            <a:noFill/>
            <a:miter lim="800000"/>
            <a:headEnd/>
            <a:tailEnd/>
          </a:ln>
        </p:spPr>
      </p:pic>
      <p:grpSp>
        <p:nvGrpSpPr>
          <p:cNvPr id="3" name="Group 15"/>
          <p:cNvGrpSpPr>
            <a:grpSpLocks/>
          </p:cNvGrpSpPr>
          <p:nvPr/>
        </p:nvGrpSpPr>
        <p:grpSpPr bwMode="auto">
          <a:xfrm>
            <a:off x="381000" y="5445225"/>
            <a:ext cx="8583488" cy="766462"/>
            <a:chOff x="381000" y="5217261"/>
            <a:chExt cx="8583488" cy="765838"/>
          </a:xfrm>
          <a:solidFill>
            <a:srgbClr val="FFFF00"/>
          </a:solidFill>
        </p:grpSpPr>
        <p:sp>
          <p:nvSpPr>
            <p:cNvPr id="8" name="TextBox 12"/>
            <p:cNvSpPr txBox="1">
              <a:spLocks noChangeArrowheads="1"/>
            </p:cNvSpPr>
            <p:nvPr/>
          </p:nvSpPr>
          <p:spPr bwMode="auto">
            <a:xfrm>
              <a:off x="381000" y="5521810"/>
              <a:ext cx="8583488" cy="461289"/>
            </a:xfrm>
            <a:prstGeom prst="rect">
              <a:avLst/>
            </a:prstGeom>
            <a:noFill/>
            <a:ln w="9525">
              <a:solidFill>
                <a:schemeClr val="accent1">
                  <a:shade val="50000"/>
                </a:schemeClr>
              </a:solidFill>
              <a:miter lim="800000"/>
              <a:headEnd/>
              <a:tailEnd/>
            </a:ln>
          </p:spPr>
          <p:txBody>
            <a:bodyPr wrap="square">
              <a:spAutoFit/>
            </a:bodyPr>
            <a:lstStyle/>
            <a:p>
              <a:pPr algn="just"/>
              <a:r>
                <a:rPr lang="en-US" sz="1200" dirty="0" smtClean="0"/>
                <a:t>Korea Inst of Ceramic </a:t>
              </a:r>
              <a:r>
                <a:rPr lang="en-US" sz="1200" dirty="0" err="1" smtClean="0"/>
                <a:t>Engg</a:t>
              </a:r>
              <a:r>
                <a:rPr lang="en-US" sz="1200" dirty="0" smtClean="0"/>
                <a:t> &amp; Tech, </a:t>
              </a:r>
              <a:r>
                <a:rPr lang="en-US" sz="1200" dirty="0" err="1" smtClean="0"/>
                <a:t>Zachodniopomorski</a:t>
              </a:r>
              <a:r>
                <a:rPr lang="en-US" sz="1200" dirty="0" smtClean="0"/>
                <a:t> </a:t>
              </a:r>
              <a:r>
                <a:rPr lang="en-US" sz="1200" dirty="0" err="1" smtClean="0"/>
                <a:t>Univ</a:t>
              </a:r>
              <a:r>
                <a:rPr lang="en-US" sz="1200" dirty="0" smtClean="0"/>
                <a:t> and </a:t>
              </a:r>
              <a:r>
                <a:rPr lang="en-US" sz="1200" dirty="0" err="1" smtClean="0"/>
                <a:t>Jx</a:t>
              </a:r>
              <a:r>
                <a:rPr lang="en-US" sz="1200" dirty="0" smtClean="0"/>
                <a:t> </a:t>
              </a:r>
              <a:r>
                <a:rPr lang="en-US" sz="1200" dirty="0" err="1" smtClean="0"/>
                <a:t>Nippo</a:t>
              </a:r>
              <a:r>
                <a:rPr lang="en-US" sz="1200" dirty="0" smtClean="0"/>
                <a:t> Oil &amp; Energy Corp, are the leading patent applicants/assignee in the domain.  </a:t>
              </a:r>
              <a:endParaRPr lang="en-US" sz="1200" dirty="0"/>
            </a:p>
          </p:txBody>
        </p:sp>
        <p:sp>
          <p:nvSpPr>
            <p:cNvPr id="9" name="Rounded Rectangle 8"/>
            <p:cNvSpPr/>
            <p:nvPr/>
          </p:nvSpPr>
          <p:spPr>
            <a:xfrm>
              <a:off x="381000" y="5217261"/>
              <a:ext cx="1066800" cy="304551"/>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dirty="0">
                  <a:solidFill>
                    <a:schemeClr val="tx2"/>
                  </a:solidFill>
                  <a:latin typeface="Arial" pitchFamily="34" charset="0"/>
                  <a:cs typeface="Arial" pitchFamily="34" charset="0"/>
                </a:rPr>
                <a:t>Insights</a:t>
              </a:r>
            </a:p>
          </p:txBody>
        </p:sp>
      </p:grpSp>
      <p:sp>
        <p:nvSpPr>
          <p:cNvPr id="11" name="Slide Number Placeholder 10"/>
          <p:cNvSpPr>
            <a:spLocks noGrp="1"/>
          </p:cNvSpPr>
          <p:nvPr>
            <p:ph type="sldNum" sz="quarter" idx="12"/>
          </p:nvPr>
        </p:nvSpPr>
        <p:spPr/>
        <p:txBody>
          <a:bodyPr/>
          <a:lstStyle/>
          <a:p>
            <a:pPr>
              <a:defRPr/>
            </a:pPr>
            <a:fld id="{46318E3D-C770-4D91-B40E-7E88DA3097BF}" type="slidenum">
              <a:rPr lang="en-IN" smtClean="0"/>
              <a:pPr>
                <a:defRPr/>
              </a:pPr>
              <a:t>9</a:t>
            </a:fld>
            <a:endParaRPr lang="en-IN" dirty="0"/>
          </a:p>
        </p:txBody>
      </p:sp>
      <p:sp>
        <p:nvSpPr>
          <p:cNvPr id="4" name="TextBox 3"/>
          <p:cNvSpPr txBox="1"/>
          <p:nvPr/>
        </p:nvSpPr>
        <p:spPr>
          <a:xfrm>
            <a:off x="4238971" y="5013176"/>
            <a:ext cx="867545" cy="276999"/>
          </a:xfrm>
          <a:prstGeom prst="rect">
            <a:avLst/>
          </a:prstGeom>
          <a:noFill/>
        </p:spPr>
        <p:txBody>
          <a:bodyPr wrap="none" rtlCol="0">
            <a:spAutoFit/>
          </a:bodyPr>
          <a:lstStyle/>
          <a:p>
            <a:r>
              <a:rPr lang="en-IN" sz="1200" b="1" dirty="0" smtClean="0"/>
              <a:t>Assignee</a:t>
            </a:r>
            <a:endParaRPr lang="en-IN" sz="1200" b="1" dirty="0"/>
          </a:p>
        </p:txBody>
      </p:sp>
      <p:sp>
        <p:nvSpPr>
          <p:cNvPr id="5" name="TextBox 4"/>
          <p:cNvSpPr txBox="1"/>
          <p:nvPr/>
        </p:nvSpPr>
        <p:spPr>
          <a:xfrm rot="16200000">
            <a:off x="759426" y="2412062"/>
            <a:ext cx="1699504" cy="276999"/>
          </a:xfrm>
          <a:prstGeom prst="rect">
            <a:avLst/>
          </a:prstGeom>
          <a:noFill/>
        </p:spPr>
        <p:txBody>
          <a:bodyPr wrap="none" rtlCol="0">
            <a:spAutoFit/>
          </a:bodyPr>
          <a:lstStyle/>
          <a:p>
            <a:r>
              <a:rPr lang="en-IN" sz="1200" b="1" dirty="0" smtClean="0"/>
              <a:t>No of patent families</a:t>
            </a:r>
            <a:endParaRPr lang="en-IN" sz="1200" b="1" dirty="0"/>
          </a:p>
        </p:txBody>
      </p:sp>
      <p:graphicFrame>
        <p:nvGraphicFramePr>
          <p:cNvPr id="13" name="Chart 12"/>
          <p:cNvGraphicFramePr>
            <a:graphicFrameLocks/>
          </p:cNvGraphicFramePr>
          <p:nvPr>
            <p:extLst>
              <p:ext uri="{D42A27DB-BD31-4B8C-83A1-F6EECF244321}">
                <p14:modId xmlns:p14="http://schemas.microsoft.com/office/powerpoint/2010/main" xmlns="" val="3940303000"/>
              </p:ext>
            </p:extLst>
          </p:nvPr>
        </p:nvGraphicFramePr>
        <p:xfrm>
          <a:off x="1234244" y="1124744"/>
          <a:ext cx="7226188" cy="4248472"/>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emplate/>
  <TotalTime>68225</TotalTime>
  <Words>2340</Words>
  <Application>Microsoft Office PowerPoint</Application>
  <PresentationFormat>On-screen Show (4:3)</PresentationFormat>
  <Paragraphs>333</Paragraphs>
  <Slides>29</Slides>
  <Notes>2</Notes>
  <HiddenSlides>0</HiddenSlides>
  <MMClips>0</MMClips>
  <ScaleCrop>false</ScaleCrop>
  <HeadingPairs>
    <vt:vector size="4" baseType="variant">
      <vt:variant>
        <vt:lpstr>Theme</vt:lpstr>
      </vt:variant>
      <vt:variant>
        <vt:i4>1</vt:i4>
      </vt:variant>
      <vt:variant>
        <vt:lpstr>Slide Titles</vt:lpstr>
      </vt:variant>
      <vt:variant>
        <vt:i4>29</vt:i4>
      </vt:variant>
    </vt:vector>
  </HeadingPairs>
  <TitlesOfParts>
    <vt:vector size="30" baseType="lpstr">
      <vt:lpstr>Office Theme</vt:lpstr>
      <vt:lpstr>Slide 1</vt:lpstr>
      <vt:lpstr>Contents</vt:lpstr>
      <vt:lpstr>Introduction to Activated Carbon</vt:lpstr>
      <vt:lpstr>Growth Prospects</vt:lpstr>
      <vt:lpstr>Objectives of the Landscape Study</vt:lpstr>
      <vt:lpstr>Trend Analysis and Graphical Representation</vt:lpstr>
      <vt:lpstr>Filing Trends – Last 10 Years</vt:lpstr>
      <vt:lpstr>Publication Trends - Last 10 Years</vt:lpstr>
      <vt:lpstr>Top Assignee</vt:lpstr>
      <vt:lpstr>Top International Patent Classifications (IPCs)</vt:lpstr>
      <vt:lpstr>Slide 11</vt:lpstr>
      <vt:lpstr>Key Technological Trends</vt:lpstr>
      <vt:lpstr>Type of Activated Carbon</vt:lpstr>
      <vt:lpstr>Raw Materials Employed for Activated Carbon Production</vt:lpstr>
      <vt:lpstr>Slide 15</vt:lpstr>
      <vt:lpstr>Patent Portfolio Analysis</vt:lpstr>
      <vt:lpstr>Slide 17</vt:lpstr>
      <vt:lpstr>Slide 18</vt:lpstr>
      <vt:lpstr>Slide 19</vt:lpstr>
      <vt:lpstr>Slide 20</vt:lpstr>
      <vt:lpstr>Analysis of Key Granted Patents/Patent Applications Assigned to Educational Institutes, Universities and Other Companies</vt:lpstr>
      <vt:lpstr>Granted Patents/Patent Applications – Korea Institute of Ceramic Engineering  &amp; Technology</vt:lpstr>
      <vt:lpstr>Granted Patents/Patent Applications – Zachodniopomorski Uniwersytet Technologiczny w Szczecinie</vt:lpstr>
      <vt:lpstr>Granted Patents/ Patent Application – Other Companies</vt:lpstr>
      <vt:lpstr>Appendix 1: Sources</vt:lpstr>
      <vt:lpstr>Appendix 2: Definition of IPC Classes</vt:lpstr>
      <vt:lpstr>Disclaimer</vt:lpstr>
      <vt:lpstr>Contact Details</vt:lpstr>
      <vt:lpstr>About IIPRD</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ABHI</dc:creator>
  <cp:lastModifiedBy>lenovo</cp:lastModifiedBy>
  <cp:revision>1747</cp:revision>
  <dcterms:created xsi:type="dcterms:W3CDTF">2015-07-15T23:24:58Z</dcterms:created>
  <dcterms:modified xsi:type="dcterms:W3CDTF">2019-06-29T05:18:39Z</dcterms:modified>
</cp:coreProperties>
</file>