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heme/themeOverride10.xml" ContentType="application/vnd.openxmlformats-officedocument.themeOverride+xml"/>
  <Override PartName="/ppt/charts/chart14.xml" ContentType="application/vnd.openxmlformats-officedocument.drawingml.chart+xml"/>
  <Override PartName="/ppt/theme/themeOverride11.xml" ContentType="application/vnd.openxmlformats-officedocument.themeOverride+xml"/>
  <Override PartName="/ppt/charts/chart15.xml" ContentType="application/vnd.openxmlformats-officedocument.drawingml.chart+xml"/>
  <Override PartName="/ppt/charts/chart16.xml" ContentType="application/vnd.openxmlformats-officedocument.drawingml.chart+xml"/>
  <Override PartName="/ppt/theme/themeOverride12.xml" ContentType="application/vnd.openxmlformats-officedocument.themeOverride+xml"/>
  <Override PartName="/ppt/charts/chart17.xml" ContentType="application/vnd.openxmlformats-officedocument.drawingml.chart+xml"/>
  <Override PartName="/ppt/theme/themeOverride13.xml" ContentType="application/vnd.openxmlformats-officedocument.themeOverride+xml"/>
  <Override PartName="/ppt/notesSlides/notesSlide1.xml" ContentType="application/vnd.openxmlformats-officedocument.presentationml.notesSlide+xml"/>
  <Override PartName="/ppt/charts/chart18.xml" ContentType="application/vnd.openxmlformats-officedocument.drawingml.chart+xml"/>
  <Override PartName="/ppt/theme/themeOverride14.xml" ContentType="application/vnd.openxmlformats-officedocument.themeOverride+xml"/>
  <Override PartName="/ppt/charts/chart19.xml" ContentType="application/vnd.openxmlformats-officedocument.drawingml.chart+xml"/>
  <Override PartName="/ppt/charts/chart20.xml" ContentType="application/vnd.openxmlformats-officedocument.drawingml.chart+xml"/>
  <Override PartName="/ppt/theme/themeOverride15.xml" ContentType="application/vnd.openxmlformats-officedocument.themeOverride+xml"/>
  <Override PartName="/ppt/charts/chart21.xml" ContentType="application/vnd.openxmlformats-officedocument.drawingml.chart+xml"/>
  <Override PartName="/ppt/theme/themeOverride16.xml" ContentType="application/vnd.openxmlformats-officedocument.themeOverride+xml"/>
  <Override PartName="/ppt/charts/chart22.xml" ContentType="application/vnd.openxmlformats-officedocument.drawingml.chart+xml"/>
  <Override PartName="/ppt/charts/chart2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300" r:id="rId2"/>
    <p:sldId id="304" r:id="rId3"/>
    <p:sldId id="299" r:id="rId4"/>
    <p:sldId id="301" r:id="rId5"/>
    <p:sldId id="302" r:id="rId6"/>
    <p:sldId id="303" r:id="rId7"/>
    <p:sldId id="306" r:id="rId8"/>
    <p:sldId id="305" r:id="rId9"/>
    <p:sldId id="309" r:id="rId10"/>
    <p:sldId id="310" r:id="rId11"/>
    <p:sldId id="311" r:id="rId12"/>
    <p:sldId id="313" r:id="rId13"/>
    <p:sldId id="315" r:id="rId14"/>
    <p:sldId id="314" r:id="rId15"/>
    <p:sldId id="329" r:id="rId16"/>
    <p:sldId id="335" r:id="rId17"/>
    <p:sldId id="325" r:id="rId18"/>
    <p:sldId id="326" r:id="rId19"/>
    <p:sldId id="327" r:id="rId20"/>
    <p:sldId id="328" r:id="rId21"/>
    <p:sldId id="331" r:id="rId22"/>
    <p:sldId id="332" r:id="rId23"/>
    <p:sldId id="333" r:id="rId24"/>
    <p:sldId id="334" r:id="rId25"/>
    <p:sldId id="317" r:id="rId26"/>
    <p:sldId id="316" r:id="rId27"/>
    <p:sldId id="318" r:id="rId28"/>
    <p:sldId id="319" r:id="rId29"/>
    <p:sldId id="320" r:id="rId30"/>
    <p:sldId id="321" r:id="rId31"/>
    <p:sldId id="322" r:id="rId32"/>
    <p:sldId id="323" r:id="rId33"/>
    <p:sldId id="336" r:id="rId34"/>
    <p:sldId id="337" r:id="rId35"/>
    <p:sldId id="338" r:id="rId36"/>
    <p:sldId id="339" r:id="rId37"/>
    <p:sldId id="340" r:id="rId38"/>
    <p:sldId id="341" r:id="rId39"/>
    <p:sldId id="342" r:id="rId40"/>
    <p:sldId id="343" r:id="rId41"/>
    <p:sldId id="345" r:id="rId42"/>
    <p:sldId id="34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04" y="-78"/>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84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kuir\Desktop\graph%20protein.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C:\Users\admin\Downloads\graph%20protein.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1" Type="http://schemas.openxmlformats.org/officeDocument/2006/relationships/oleObject" Target="file:///C:\Users\admin\Downloads\graph%20protein.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dmin\Downloads\graph%20protein.xlsx"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file:///C:\Users\admin\Downloads\graph%20protein.xlsx" TargetMode="External"/><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admin\Downloads\graph%20protein.xlsx" TargetMode="External"/><Relationship Id="rId1" Type="http://schemas.openxmlformats.org/officeDocument/2006/relationships/themeOverride" Target="../theme/themeOverride11.xml"/></Relationships>
</file>

<file path=ppt/charts/_rels/chart15.xml.rels><?xml version="1.0" encoding="UTF-8" standalone="yes"?>
<Relationships xmlns="http://schemas.openxmlformats.org/package/2006/relationships"><Relationship Id="rId1" Type="http://schemas.openxmlformats.org/officeDocument/2006/relationships/oleObject" Target="file:///C:\Users\admin\Downloads\graph%20protein.xlsx" TargetMode="External"/></Relationships>
</file>

<file path=ppt/charts/_rels/chart16.xml.rels><?xml version="1.0" encoding="UTF-8" standalone="yes"?>
<Relationships xmlns="http://schemas.openxmlformats.org/package/2006/relationships"><Relationship Id="rId2" Type="http://schemas.openxmlformats.org/officeDocument/2006/relationships/oleObject" Target="file:///C:\Users\ankuir\Desktop\graph%20protein.xlsx" TargetMode="External"/><Relationship Id="rId1" Type="http://schemas.openxmlformats.org/officeDocument/2006/relationships/themeOverride" Target="../theme/themeOverride12.xml"/></Relationships>
</file>

<file path=ppt/charts/_rels/chart17.xml.rels><?xml version="1.0" encoding="UTF-8" standalone="yes"?>
<Relationships xmlns="http://schemas.openxmlformats.org/package/2006/relationships"><Relationship Id="rId2" Type="http://schemas.openxmlformats.org/officeDocument/2006/relationships/oleObject" Target="file:///C:\Users\admin\Downloads\graph%20protein.xlsx" TargetMode="External"/><Relationship Id="rId1" Type="http://schemas.openxmlformats.org/officeDocument/2006/relationships/themeOverride" Target="../theme/themeOverride13.xml"/></Relationships>
</file>

<file path=ppt/charts/_rels/chart18.xml.rels><?xml version="1.0" encoding="UTF-8" standalone="yes"?>
<Relationships xmlns="http://schemas.openxmlformats.org/package/2006/relationships"><Relationship Id="rId2" Type="http://schemas.openxmlformats.org/officeDocument/2006/relationships/oleObject" Target="file:///C:\Users\admin\Downloads\graph%20protein.xlsx" TargetMode="External"/><Relationship Id="rId1" Type="http://schemas.openxmlformats.org/officeDocument/2006/relationships/themeOverride" Target="../theme/themeOverride14.xml"/></Relationships>
</file>

<file path=ppt/charts/_rels/chart19.xml.rels><?xml version="1.0" encoding="UTF-8" standalone="yes"?>
<Relationships xmlns="http://schemas.openxmlformats.org/package/2006/relationships"><Relationship Id="rId1" Type="http://schemas.openxmlformats.org/officeDocument/2006/relationships/oleObject" Target="file:///C:\Users\admin\Downloads\graph%20protein.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admin\Downloads\graph%20protein.xlsx"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oleObject" Target="file:///C:\Users\admin\Downloads\graph%20protein.xlsx" TargetMode="External"/><Relationship Id="rId1" Type="http://schemas.openxmlformats.org/officeDocument/2006/relationships/themeOverride" Target="../theme/themeOverride15.xml"/></Relationships>
</file>

<file path=ppt/charts/_rels/chart21.xml.rels><?xml version="1.0" encoding="UTF-8" standalone="yes"?>
<Relationships xmlns="http://schemas.openxmlformats.org/package/2006/relationships"><Relationship Id="rId2" Type="http://schemas.openxmlformats.org/officeDocument/2006/relationships/oleObject" Target="file:///C:\Users\admin\Downloads\graph%20protein.xlsx" TargetMode="External"/><Relationship Id="rId1" Type="http://schemas.openxmlformats.org/officeDocument/2006/relationships/themeOverride" Target="../theme/themeOverride16.xml"/></Relationships>
</file>

<file path=ppt/charts/_rels/chart22.xml.rels><?xml version="1.0" encoding="UTF-8" standalone="yes"?>
<Relationships xmlns="http://schemas.openxmlformats.org/package/2006/relationships"><Relationship Id="rId1" Type="http://schemas.openxmlformats.org/officeDocument/2006/relationships/oleObject" Target="file:///C:\Users\ankuir\Desktop\graph%20protein.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ankuir\Desktop\graph%20protein.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admin\Downloads\graph%20protein.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C:\Users\admin\Downloads\graph%20protein.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C:\Users\admin\Downloads\graph%20protein.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C:\Users\admin\Downloads\graph%20protein.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C:\Users\admin\Downloads\graph%20protein.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C:\Users\admin\Downloads\graph%20protein.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C:\Users\admin\Downloads\graph%20protein.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1"/>
        <c:ser>
          <c:idx val="0"/>
          <c:order val="0"/>
          <c:invertIfNegative val="0"/>
          <c:dLbls>
            <c:txPr>
              <a:bodyPr/>
              <a:lstStyle/>
              <a:p>
                <a:pPr>
                  <a:defRPr sz="1100" b="1"/>
                </a:pPr>
                <a:endParaRPr lang="en-US"/>
              </a:p>
            </c:txPr>
            <c:showLegendKey val="0"/>
            <c:showVal val="1"/>
            <c:showCatName val="0"/>
            <c:showSerName val="0"/>
            <c:showPercent val="0"/>
            <c:showBubbleSize val="0"/>
            <c:showLeaderLines val="0"/>
          </c:dLbls>
          <c:cat>
            <c:strRef>
              <c:f>PC!$D$6:$D$14</c:f>
              <c:strCache>
                <c:ptCount val="9"/>
                <c:pt idx="0">
                  <c:v>China</c:v>
                </c:pt>
                <c:pt idx="1">
                  <c:v>USA</c:v>
                </c:pt>
                <c:pt idx="2">
                  <c:v>Europe</c:v>
                </c:pt>
                <c:pt idx="3">
                  <c:v>France</c:v>
                </c:pt>
                <c:pt idx="4">
                  <c:v>WIPO</c:v>
                </c:pt>
                <c:pt idx="5">
                  <c:v>Italy</c:v>
                </c:pt>
                <c:pt idx="6">
                  <c:v>Belgium</c:v>
                </c:pt>
                <c:pt idx="7">
                  <c:v>Japan</c:v>
                </c:pt>
                <c:pt idx="8">
                  <c:v>Other</c:v>
                </c:pt>
              </c:strCache>
            </c:strRef>
          </c:cat>
          <c:val>
            <c:numRef>
              <c:f>PC!$E$6:$E$14</c:f>
              <c:numCache>
                <c:formatCode>General</c:formatCode>
                <c:ptCount val="9"/>
                <c:pt idx="0">
                  <c:v>58</c:v>
                </c:pt>
                <c:pt idx="1">
                  <c:v>57</c:v>
                </c:pt>
                <c:pt idx="2">
                  <c:v>9</c:v>
                </c:pt>
                <c:pt idx="3">
                  <c:v>6</c:v>
                </c:pt>
                <c:pt idx="4">
                  <c:v>4</c:v>
                </c:pt>
                <c:pt idx="5">
                  <c:v>3</c:v>
                </c:pt>
                <c:pt idx="6">
                  <c:v>2</c:v>
                </c:pt>
                <c:pt idx="7">
                  <c:v>2</c:v>
                </c:pt>
                <c:pt idx="8">
                  <c:v>6</c:v>
                </c:pt>
              </c:numCache>
            </c:numRef>
          </c:val>
        </c:ser>
        <c:dLbls>
          <c:showLegendKey val="0"/>
          <c:showVal val="0"/>
          <c:showCatName val="0"/>
          <c:showSerName val="0"/>
          <c:showPercent val="0"/>
          <c:showBubbleSize val="0"/>
        </c:dLbls>
        <c:gapWidth val="150"/>
        <c:axId val="95287552"/>
        <c:axId val="115442432"/>
      </c:barChart>
      <c:catAx>
        <c:axId val="95287552"/>
        <c:scaling>
          <c:orientation val="minMax"/>
        </c:scaling>
        <c:delete val="0"/>
        <c:axPos val="b"/>
        <c:title>
          <c:tx>
            <c:rich>
              <a:bodyPr/>
              <a:lstStyle/>
              <a:p>
                <a:pPr>
                  <a:defRPr/>
                </a:pPr>
                <a:r>
                  <a:rPr lang="en-IN"/>
                  <a:t>Priority Country</a:t>
                </a:r>
              </a:p>
            </c:rich>
          </c:tx>
          <c:layout/>
          <c:overlay val="0"/>
        </c:title>
        <c:majorTickMark val="out"/>
        <c:minorTickMark val="none"/>
        <c:tickLblPos val="nextTo"/>
        <c:spPr>
          <a:ln>
            <a:solidFill>
              <a:schemeClr val="tx1"/>
            </a:solidFill>
          </a:ln>
        </c:spPr>
        <c:txPr>
          <a:bodyPr/>
          <a:lstStyle/>
          <a:p>
            <a:pPr>
              <a:defRPr sz="1000" b="1"/>
            </a:pPr>
            <a:endParaRPr lang="en-US"/>
          </a:p>
        </c:txPr>
        <c:crossAx val="115442432"/>
        <c:crosses val="autoZero"/>
        <c:auto val="1"/>
        <c:lblAlgn val="ctr"/>
        <c:lblOffset val="100"/>
        <c:noMultiLvlLbl val="0"/>
      </c:catAx>
      <c:valAx>
        <c:axId val="115442432"/>
        <c:scaling>
          <c:orientation val="minMax"/>
        </c:scaling>
        <c:delete val="0"/>
        <c:axPos val="l"/>
        <c:title>
          <c:tx>
            <c:rich>
              <a:bodyPr rot="-5400000" vert="horz"/>
              <a:lstStyle/>
              <a:p>
                <a:pPr>
                  <a:defRPr/>
                </a:pPr>
                <a:r>
                  <a:rPr lang="en-IN"/>
                  <a:t>No. of Patent Families</a:t>
                </a:r>
              </a:p>
            </c:rich>
          </c:tx>
          <c:layout/>
          <c:overlay val="0"/>
        </c:title>
        <c:numFmt formatCode="General" sourceLinked="1"/>
        <c:majorTickMark val="out"/>
        <c:minorTickMark val="none"/>
        <c:tickLblPos val="nextTo"/>
        <c:spPr>
          <a:ln>
            <a:solidFill>
              <a:schemeClr val="tx1"/>
            </a:solidFill>
          </a:ln>
        </c:spPr>
        <c:txPr>
          <a:bodyPr/>
          <a:lstStyle/>
          <a:p>
            <a:pPr>
              <a:defRPr b="1"/>
            </a:pPr>
            <a:endParaRPr lang="en-US"/>
          </a:p>
        </c:txPr>
        <c:crossAx val="95287552"/>
        <c:crosses val="autoZero"/>
        <c:crossBetween val="between"/>
      </c:valAx>
      <c:spPr>
        <a:noFill/>
      </c:spPr>
    </c:plotArea>
    <c:plotVisOnly val="1"/>
    <c:dispBlanksAs val="gap"/>
    <c:showDLblsOverMax val="0"/>
  </c:chart>
  <c:spPr>
    <a:no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Protein!$R$11</c:f>
              <c:strCache>
                <c:ptCount val="1"/>
                <c:pt idx="0">
                  <c:v>Soy</c:v>
                </c:pt>
              </c:strCache>
            </c:strRef>
          </c:tx>
          <c:cat>
            <c:numRef>
              <c:f>Protein!$S$10:$AD$10</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Protein!$S$11:$AD$11</c:f>
              <c:numCache>
                <c:formatCode>General</c:formatCode>
                <c:ptCount val="12"/>
                <c:pt idx="0">
                  <c:v>1</c:v>
                </c:pt>
                <c:pt idx="1">
                  <c:v>0</c:v>
                </c:pt>
                <c:pt idx="2">
                  <c:v>0</c:v>
                </c:pt>
                <c:pt idx="3">
                  <c:v>0</c:v>
                </c:pt>
                <c:pt idx="4">
                  <c:v>1</c:v>
                </c:pt>
                <c:pt idx="5">
                  <c:v>0</c:v>
                </c:pt>
                <c:pt idx="6">
                  <c:v>3</c:v>
                </c:pt>
                <c:pt idx="7">
                  <c:v>4</c:v>
                </c:pt>
                <c:pt idx="8">
                  <c:v>2</c:v>
                </c:pt>
                <c:pt idx="9">
                  <c:v>5</c:v>
                </c:pt>
                <c:pt idx="10">
                  <c:v>20</c:v>
                </c:pt>
                <c:pt idx="11">
                  <c:v>1</c:v>
                </c:pt>
              </c:numCache>
            </c:numRef>
          </c:val>
          <c:smooth val="0"/>
        </c:ser>
        <c:ser>
          <c:idx val="1"/>
          <c:order val="1"/>
          <c:tx>
            <c:strRef>
              <c:f>Protein!$R$12</c:f>
              <c:strCache>
                <c:ptCount val="1"/>
                <c:pt idx="0">
                  <c:v>Whey</c:v>
                </c:pt>
              </c:strCache>
            </c:strRef>
          </c:tx>
          <c:cat>
            <c:numRef>
              <c:f>Protein!$S$10:$AD$10</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Protein!$S$12:$AD$12</c:f>
              <c:numCache>
                <c:formatCode>General</c:formatCode>
                <c:ptCount val="12"/>
                <c:pt idx="0">
                  <c:v>1</c:v>
                </c:pt>
                <c:pt idx="1">
                  <c:v>0</c:v>
                </c:pt>
                <c:pt idx="2">
                  <c:v>0</c:v>
                </c:pt>
                <c:pt idx="3">
                  <c:v>0</c:v>
                </c:pt>
                <c:pt idx="4">
                  <c:v>0</c:v>
                </c:pt>
                <c:pt idx="5">
                  <c:v>1</c:v>
                </c:pt>
                <c:pt idx="6">
                  <c:v>1</c:v>
                </c:pt>
                <c:pt idx="7">
                  <c:v>2</c:v>
                </c:pt>
                <c:pt idx="8">
                  <c:v>2</c:v>
                </c:pt>
                <c:pt idx="9">
                  <c:v>1</c:v>
                </c:pt>
                <c:pt idx="10">
                  <c:v>19</c:v>
                </c:pt>
                <c:pt idx="11">
                  <c:v>0</c:v>
                </c:pt>
              </c:numCache>
            </c:numRef>
          </c:val>
          <c:smooth val="0"/>
        </c:ser>
        <c:ser>
          <c:idx val="2"/>
          <c:order val="2"/>
          <c:tx>
            <c:strRef>
              <c:f>Protein!$R$13</c:f>
              <c:strCache>
                <c:ptCount val="1"/>
                <c:pt idx="0">
                  <c:v>Collagen</c:v>
                </c:pt>
              </c:strCache>
            </c:strRef>
          </c:tx>
          <c:cat>
            <c:numRef>
              <c:f>Protein!$S$10:$AD$10</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Protein!$S$13:$AD$13</c:f>
              <c:numCache>
                <c:formatCode>General</c:formatCode>
                <c:ptCount val="12"/>
                <c:pt idx="0">
                  <c:v>0</c:v>
                </c:pt>
                <c:pt idx="1">
                  <c:v>0</c:v>
                </c:pt>
                <c:pt idx="2">
                  <c:v>0</c:v>
                </c:pt>
                <c:pt idx="3">
                  <c:v>0</c:v>
                </c:pt>
                <c:pt idx="4">
                  <c:v>0</c:v>
                </c:pt>
                <c:pt idx="5">
                  <c:v>0</c:v>
                </c:pt>
                <c:pt idx="6">
                  <c:v>0</c:v>
                </c:pt>
                <c:pt idx="7">
                  <c:v>0</c:v>
                </c:pt>
                <c:pt idx="8">
                  <c:v>1</c:v>
                </c:pt>
                <c:pt idx="9">
                  <c:v>2</c:v>
                </c:pt>
                <c:pt idx="10">
                  <c:v>15</c:v>
                </c:pt>
                <c:pt idx="11">
                  <c:v>0</c:v>
                </c:pt>
              </c:numCache>
            </c:numRef>
          </c:val>
          <c:smooth val="0"/>
        </c:ser>
        <c:dLbls>
          <c:showLegendKey val="0"/>
          <c:showVal val="0"/>
          <c:showCatName val="0"/>
          <c:showSerName val="0"/>
          <c:showPercent val="0"/>
          <c:showBubbleSize val="0"/>
        </c:dLbls>
        <c:marker val="1"/>
        <c:smooth val="0"/>
        <c:axId val="213919616"/>
        <c:axId val="213942272"/>
      </c:lineChart>
      <c:catAx>
        <c:axId val="213919616"/>
        <c:scaling>
          <c:orientation val="minMax"/>
        </c:scaling>
        <c:delete val="0"/>
        <c:axPos val="b"/>
        <c:title>
          <c:tx>
            <c:rich>
              <a:bodyPr/>
              <a:lstStyle/>
              <a:p>
                <a:pPr>
                  <a:defRPr/>
                </a:pPr>
                <a:r>
                  <a:rPr lang="en-IN" dirty="0" smtClean="0"/>
                  <a:t>Application </a:t>
                </a:r>
                <a:r>
                  <a:rPr lang="en-IN" dirty="0"/>
                  <a:t>Year</a:t>
                </a:r>
              </a:p>
            </c:rich>
          </c:tx>
          <c:layout>
            <c:manualLayout>
              <c:xMode val="edge"/>
              <c:yMode val="edge"/>
              <c:x val="0.4880144927536233"/>
              <c:y val="0.93931653543307092"/>
            </c:manualLayout>
          </c:layout>
          <c:overlay val="0"/>
        </c:title>
        <c:numFmt formatCode="General" sourceLinked="1"/>
        <c:majorTickMark val="out"/>
        <c:minorTickMark val="none"/>
        <c:tickLblPos val="nextTo"/>
        <c:spPr>
          <a:ln>
            <a:solidFill>
              <a:schemeClr val="tx1"/>
            </a:solidFill>
          </a:ln>
        </c:spPr>
        <c:txPr>
          <a:bodyPr/>
          <a:lstStyle/>
          <a:p>
            <a:pPr>
              <a:defRPr b="1"/>
            </a:pPr>
            <a:endParaRPr lang="en-US"/>
          </a:p>
        </c:txPr>
        <c:crossAx val="213942272"/>
        <c:crosses val="autoZero"/>
        <c:auto val="1"/>
        <c:lblAlgn val="ctr"/>
        <c:lblOffset val="100"/>
        <c:noMultiLvlLbl val="0"/>
      </c:catAx>
      <c:valAx>
        <c:axId val="213942272"/>
        <c:scaling>
          <c:orientation val="minMax"/>
        </c:scaling>
        <c:delete val="0"/>
        <c:axPos val="l"/>
        <c:title>
          <c:tx>
            <c:rich>
              <a:bodyPr rot="-5400000" vert="horz"/>
              <a:lstStyle/>
              <a:p>
                <a:pPr>
                  <a:defRPr/>
                </a:pPr>
                <a:r>
                  <a:rPr lang="en-IN"/>
                  <a:t>No. of Patent Families</a:t>
                </a:r>
              </a:p>
            </c:rich>
          </c:tx>
          <c:layout/>
          <c:overlay val="0"/>
        </c:title>
        <c:numFmt formatCode="General" sourceLinked="1"/>
        <c:majorTickMark val="out"/>
        <c:minorTickMark val="none"/>
        <c:tickLblPos val="nextTo"/>
        <c:spPr>
          <a:ln>
            <a:solidFill>
              <a:schemeClr val="tx1"/>
            </a:solidFill>
          </a:ln>
        </c:spPr>
        <c:txPr>
          <a:bodyPr/>
          <a:lstStyle/>
          <a:p>
            <a:pPr>
              <a:defRPr b="1"/>
            </a:pPr>
            <a:endParaRPr lang="en-US"/>
          </a:p>
        </c:txPr>
        <c:crossAx val="213919616"/>
        <c:crosses val="autoZero"/>
        <c:crossBetween val="between"/>
      </c:valAx>
      <c:dTable>
        <c:showHorzBorder val="1"/>
        <c:showVertBorder val="1"/>
        <c:showOutline val="1"/>
        <c:showKeys val="1"/>
      </c:dTable>
      <c:spPr>
        <a:noFill/>
      </c:spPr>
    </c:plotArea>
    <c:plotVisOnly val="1"/>
    <c:dispBlanksAs val="gap"/>
    <c:showDLblsOverMax val="0"/>
  </c:chart>
  <c:spPr>
    <a:noFill/>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bar"/>
        <c:grouping val="clustered"/>
        <c:varyColors val="1"/>
        <c:ser>
          <c:idx val="0"/>
          <c:order val="0"/>
          <c:invertIfNegative val="0"/>
          <c:dLbls>
            <c:txPr>
              <a:bodyPr/>
              <a:lstStyle/>
              <a:p>
                <a:pPr>
                  <a:defRPr sz="1100" b="1"/>
                </a:pPr>
                <a:endParaRPr lang="en-US"/>
              </a:p>
            </c:txPr>
            <c:showLegendKey val="0"/>
            <c:showVal val="1"/>
            <c:showCatName val="0"/>
            <c:showSerName val="0"/>
            <c:showPercent val="0"/>
            <c:showBubbleSize val="0"/>
            <c:showLeaderLines val="0"/>
          </c:dLbls>
          <c:cat>
            <c:multiLvlStrRef>
              <c:f>'Amino Acid'!$F$3:$P$5</c:f>
              <c:multiLvlStrCache>
                <c:ptCount val="11"/>
                <c:lvl>
                  <c:pt idx="0">
                    <c:v>Other</c:v>
                  </c:pt>
                  <c:pt idx="1">
                    <c:v>Phenylalanine</c:v>
                  </c:pt>
                  <c:pt idx="2">
                    <c:v>Lysine</c:v>
                  </c:pt>
                  <c:pt idx="3">
                    <c:v>Methionine</c:v>
                  </c:pt>
                  <c:pt idx="4">
                    <c:v>Isoleucine</c:v>
                  </c:pt>
                  <c:pt idx="5">
                    <c:v>Valine</c:v>
                  </c:pt>
                  <c:pt idx="6">
                    <c:v>Leucine</c:v>
                  </c:pt>
                  <c:pt idx="7">
                    <c:v>Other</c:v>
                  </c:pt>
                  <c:pt idx="8">
                    <c:v>Cysteine</c:v>
                  </c:pt>
                  <c:pt idx="9">
                    <c:v>Glutamine/Glutamic Acid</c:v>
                  </c:pt>
                  <c:pt idx="10">
                    <c:v>Arginine</c:v>
                  </c:pt>
                </c:lvl>
                <c:lvl>
                  <c:pt idx="3">
                    <c:v> </c:v>
                  </c:pt>
                  <c:pt idx="4">
                    <c:v>Branch chain</c:v>
                  </c:pt>
                  <c:pt idx="7">
                    <c:v> </c:v>
                  </c:pt>
                </c:lvl>
                <c:lvl>
                  <c:pt idx="0">
                    <c:v>Essential</c:v>
                  </c:pt>
                  <c:pt idx="7">
                    <c:v>Non- Essential</c:v>
                  </c:pt>
                </c:lvl>
              </c:multiLvlStrCache>
            </c:multiLvlStrRef>
          </c:cat>
          <c:val>
            <c:numRef>
              <c:f>'Amino Acid'!$F$6:$P$6</c:f>
              <c:numCache>
                <c:formatCode>General</c:formatCode>
                <c:ptCount val="11"/>
                <c:pt idx="0">
                  <c:v>14</c:v>
                </c:pt>
                <c:pt idx="1">
                  <c:v>7</c:v>
                </c:pt>
                <c:pt idx="2">
                  <c:v>8</c:v>
                </c:pt>
                <c:pt idx="3">
                  <c:v>11</c:v>
                </c:pt>
                <c:pt idx="4">
                  <c:v>6</c:v>
                </c:pt>
                <c:pt idx="5">
                  <c:v>7</c:v>
                </c:pt>
                <c:pt idx="6">
                  <c:v>13</c:v>
                </c:pt>
                <c:pt idx="7">
                  <c:v>16</c:v>
                </c:pt>
                <c:pt idx="8">
                  <c:v>9</c:v>
                </c:pt>
                <c:pt idx="9">
                  <c:v>10</c:v>
                </c:pt>
                <c:pt idx="10">
                  <c:v>11</c:v>
                </c:pt>
              </c:numCache>
            </c:numRef>
          </c:val>
        </c:ser>
        <c:dLbls>
          <c:showLegendKey val="0"/>
          <c:showVal val="0"/>
          <c:showCatName val="0"/>
          <c:showSerName val="0"/>
          <c:showPercent val="0"/>
          <c:showBubbleSize val="0"/>
        </c:dLbls>
        <c:gapWidth val="150"/>
        <c:axId val="171573248"/>
        <c:axId val="171575168"/>
      </c:barChart>
      <c:catAx>
        <c:axId val="171573248"/>
        <c:scaling>
          <c:orientation val="minMax"/>
        </c:scaling>
        <c:delete val="0"/>
        <c:axPos val="l"/>
        <c:title>
          <c:tx>
            <c:rich>
              <a:bodyPr rot="-5400000" vert="horz"/>
              <a:lstStyle/>
              <a:p>
                <a:pPr>
                  <a:defRPr/>
                </a:pPr>
                <a:r>
                  <a:rPr lang="en-IN"/>
                  <a:t>Amino Acid</a:t>
                </a:r>
              </a:p>
            </c:rich>
          </c:tx>
          <c:layout/>
          <c:overlay val="0"/>
        </c:title>
        <c:majorTickMark val="out"/>
        <c:minorTickMark val="none"/>
        <c:tickLblPos val="nextTo"/>
        <c:spPr>
          <a:ln>
            <a:solidFill>
              <a:schemeClr val="tx1"/>
            </a:solidFill>
          </a:ln>
        </c:spPr>
        <c:crossAx val="171575168"/>
        <c:crosses val="autoZero"/>
        <c:auto val="1"/>
        <c:lblAlgn val="ctr"/>
        <c:lblOffset val="100"/>
        <c:noMultiLvlLbl val="0"/>
      </c:catAx>
      <c:valAx>
        <c:axId val="171575168"/>
        <c:scaling>
          <c:orientation val="minMax"/>
        </c:scaling>
        <c:delete val="0"/>
        <c:axPos val="b"/>
        <c:title>
          <c:tx>
            <c:rich>
              <a:bodyPr/>
              <a:lstStyle/>
              <a:p>
                <a:pPr>
                  <a:defRPr/>
                </a:pPr>
                <a:r>
                  <a:rPr lang="en-IN"/>
                  <a:t>No. of Patent Families</a:t>
                </a:r>
              </a:p>
            </c:rich>
          </c:tx>
          <c:layout/>
          <c:overlay val="0"/>
        </c:title>
        <c:numFmt formatCode="General" sourceLinked="1"/>
        <c:majorTickMark val="out"/>
        <c:minorTickMark val="none"/>
        <c:tickLblPos val="nextTo"/>
        <c:spPr>
          <a:ln>
            <a:solidFill>
              <a:schemeClr val="tx1"/>
            </a:solidFill>
          </a:ln>
        </c:spPr>
        <c:crossAx val="171573248"/>
        <c:crosses val="autoZero"/>
        <c:crossBetween val="between"/>
      </c:valAx>
      <c:spPr>
        <a:noFill/>
      </c:spPr>
    </c:plotArea>
    <c:plotVisOnly val="1"/>
    <c:dispBlanksAs val="gap"/>
    <c:showDLblsOverMax val="0"/>
  </c:chart>
  <c:spPr>
    <a:noFill/>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0763683032268047"/>
          <c:y val="5.1489936964064897E-2"/>
          <c:w val="0.85559846379496651"/>
          <c:h val="0.74789934992137863"/>
        </c:manualLayout>
      </c:layout>
      <c:bar3DChart>
        <c:barDir val="col"/>
        <c:grouping val="clustered"/>
        <c:varyColors val="1"/>
        <c:ser>
          <c:idx val="0"/>
          <c:order val="0"/>
          <c:spPr>
            <a:effectLst>
              <a:outerShdw blurRad="63500" sx="102000" sy="102000" algn="ctr" rotWithShape="0">
                <a:prstClr val="black">
                  <a:alpha val="40000"/>
                </a:prstClr>
              </a:outerShdw>
            </a:effectLst>
            <a:scene3d>
              <a:camera prst="orthographicFront"/>
              <a:lightRig rig="threePt" dir="t"/>
            </a:scene3d>
            <a:sp3d prstMaterial="plastic"/>
          </c:spPr>
          <c:invertIfNegative val="0"/>
          <c:dLbls>
            <c:txPr>
              <a:bodyPr/>
              <a:lstStyle/>
              <a:p>
                <a:pPr>
                  <a:defRPr sz="1100" b="1"/>
                </a:pPr>
                <a:endParaRPr lang="en-US"/>
              </a:p>
            </c:txPr>
            <c:showLegendKey val="0"/>
            <c:showVal val="1"/>
            <c:showCatName val="0"/>
            <c:showSerName val="0"/>
            <c:showPercent val="0"/>
            <c:showBubbleSize val="0"/>
            <c:showLeaderLines val="0"/>
          </c:dLbls>
          <c:cat>
            <c:strRef>
              <c:f>Target!$G$8:$N$8</c:f>
              <c:strCache>
                <c:ptCount val="8"/>
                <c:pt idx="0">
                  <c:v>Patient</c:v>
                </c:pt>
                <c:pt idx="1">
                  <c:v>Infant</c:v>
                </c:pt>
                <c:pt idx="2">
                  <c:v>Older Person</c:v>
                </c:pt>
                <c:pt idx="3">
                  <c:v>Adult</c:v>
                </c:pt>
                <c:pt idx="4">
                  <c:v>Women</c:v>
                </c:pt>
                <c:pt idx="5">
                  <c:v>Sports</c:v>
                </c:pt>
                <c:pt idx="6">
                  <c:v>Generic</c:v>
                </c:pt>
                <c:pt idx="7">
                  <c:v>Others</c:v>
                </c:pt>
              </c:strCache>
            </c:strRef>
          </c:cat>
          <c:val>
            <c:numRef>
              <c:f>Target!$G$9:$N$9</c:f>
              <c:numCache>
                <c:formatCode>General</c:formatCode>
                <c:ptCount val="8"/>
                <c:pt idx="0">
                  <c:v>26</c:v>
                </c:pt>
                <c:pt idx="1">
                  <c:v>23</c:v>
                </c:pt>
                <c:pt idx="2">
                  <c:v>11</c:v>
                </c:pt>
                <c:pt idx="3">
                  <c:v>8</c:v>
                </c:pt>
                <c:pt idx="4">
                  <c:v>7</c:v>
                </c:pt>
                <c:pt idx="5">
                  <c:v>6</c:v>
                </c:pt>
                <c:pt idx="6">
                  <c:v>85</c:v>
                </c:pt>
                <c:pt idx="7">
                  <c:v>3</c:v>
                </c:pt>
              </c:numCache>
            </c:numRef>
          </c:val>
        </c:ser>
        <c:dLbls>
          <c:showLegendKey val="0"/>
          <c:showVal val="0"/>
          <c:showCatName val="0"/>
          <c:showSerName val="0"/>
          <c:showPercent val="0"/>
          <c:showBubbleSize val="0"/>
        </c:dLbls>
        <c:gapWidth val="150"/>
        <c:shape val="box"/>
        <c:axId val="171619072"/>
        <c:axId val="171620992"/>
        <c:axId val="0"/>
      </c:bar3DChart>
      <c:catAx>
        <c:axId val="171619072"/>
        <c:scaling>
          <c:orientation val="minMax"/>
        </c:scaling>
        <c:delete val="0"/>
        <c:axPos val="b"/>
        <c:title>
          <c:tx>
            <c:rich>
              <a:bodyPr/>
              <a:lstStyle/>
              <a:p>
                <a:pPr>
                  <a:defRPr/>
                </a:pPr>
                <a:r>
                  <a:rPr lang="en-IN"/>
                  <a:t>Target</a:t>
                </a:r>
              </a:p>
            </c:rich>
          </c:tx>
          <c:layout/>
          <c:overlay val="0"/>
        </c:title>
        <c:majorTickMark val="out"/>
        <c:minorTickMark val="none"/>
        <c:tickLblPos val="nextTo"/>
        <c:spPr>
          <a:ln>
            <a:solidFill>
              <a:schemeClr val="tx1"/>
            </a:solidFill>
          </a:ln>
        </c:spPr>
        <c:crossAx val="171620992"/>
        <c:crosses val="autoZero"/>
        <c:auto val="1"/>
        <c:lblAlgn val="ctr"/>
        <c:lblOffset val="100"/>
        <c:noMultiLvlLbl val="0"/>
      </c:catAx>
      <c:valAx>
        <c:axId val="171620992"/>
        <c:scaling>
          <c:orientation val="minMax"/>
        </c:scaling>
        <c:delete val="0"/>
        <c:axPos val="l"/>
        <c:title>
          <c:tx>
            <c:rich>
              <a:bodyPr rot="-5400000" vert="horz"/>
              <a:lstStyle/>
              <a:p>
                <a:pPr>
                  <a:defRPr/>
                </a:pPr>
                <a:r>
                  <a:rPr lang="en-IN"/>
                  <a:t>No. of Patent Families</a:t>
                </a:r>
              </a:p>
            </c:rich>
          </c:tx>
          <c:layout>
            <c:manualLayout>
              <c:xMode val="edge"/>
              <c:yMode val="edge"/>
              <c:x val="2.3225065616797897E-2"/>
              <c:y val="0.25942416808414226"/>
            </c:manualLayout>
          </c:layout>
          <c:overlay val="0"/>
        </c:title>
        <c:numFmt formatCode="General" sourceLinked="1"/>
        <c:majorTickMark val="out"/>
        <c:minorTickMark val="none"/>
        <c:tickLblPos val="nextTo"/>
        <c:spPr>
          <a:ln>
            <a:solidFill>
              <a:schemeClr val="tx1"/>
            </a:solidFill>
          </a:ln>
        </c:spPr>
        <c:crossAx val="171619072"/>
        <c:crosses val="autoZero"/>
        <c:crossBetween val="between"/>
      </c:valAx>
    </c:plotArea>
    <c:plotVisOnly val="1"/>
    <c:dispBlanksAs val="gap"/>
    <c:showDLblsOverMax val="0"/>
  </c:chart>
  <c:spPr>
    <a:noFill/>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Target!$P$12</c:f>
              <c:strCache>
                <c:ptCount val="1"/>
                <c:pt idx="0">
                  <c:v>Infant</c:v>
                </c:pt>
              </c:strCache>
            </c:strRef>
          </c:tx>
          <c:cat>
            <c:numRef>
              <c:f>Target!$Q$11:$AB$11</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Target!$Q$12:$AB$12</c:f>
              <c:numCache>
                <c:formatCode>General</c:formatCode>
                <c:ptCount val="12"/>
                <c:pt idx="0">
                  <c:v>1</c:v>
                </c:pt>
                <c:pt idx="1">
                  <c:v>1</c:v>
                </c:pt>
                <c:pt idx="2">
                  <c:v>0</c:v>
                </c:pt>
                <c:pt idx="3">
                  <c:v>0</c:v>
                </c:pt>
                <c:pt idx="4">
                  <c:v>0</c:v>
                </c:pt>
                <c:pt idx="5">
                  <c:v>1</c:v>
                </c:pt>
                <c:pt idx="6">
                  <c:v>1</c:v>
                </c:pt>
                <c:pt idx="7">
                  <c:v>1</c:v>
                </c:pt>
                <c:pt idx="8">
                  <c:v>1</c:v>
                </c:pt>
                <c:pt idx="9">
                  <c:v>5</c:v>
                </c:pt>
                <c:pt idx="10">
                  <c:v>11</c:v>
                </c:pt>
                <c:pt idx="11">
                  <c:v>1</c:v>
                </c:pt>
              </c:numCache>
            </c:numRef>
          </c:val>
          <c:smooth val="0"/>
        </c:ser>
        <c:ser>
          <c:idx val="1"/>
          <c:order val="1"/>
          <c:tx>
            <c:strRef>
              <c:f>Target!$P$13</c:f>
              <c:strCache>
                <c:ptCount val="1"/>
                <c:pt idx="0">
                  <c:v>Patient</c:v>
                </c:pt>
              </c:strCache>
            </c:strRef>
          </c:tx>
          <c:cat>
            <c:numRef>
              <c:f>Target!$Q$11:$AB$11</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Target!$Q$13:$AB$13</c:f>
              <c:numCache>
                <c:formatCode>General</c:formatCode>
                <c:ptCount val="12"/>
                <c:pt idx="0">
                  <c:v>0</c:v>
                </c:pt>
                <c:pt idx="1">
                  <c:v>0</c:v>
                </c:pt>
                <c:pt idx="2">
                  <c:v>0</c:v>
                </c:pt>
                <c:pt idx="3">
                  <c:v>0</c:v>
                </c:pt>
                <c:pt idx="4">
                  <c:v>2</c:v>
                </c:pt>
                <c:pt idx="5">
                  <c:v>0</c:v>
                </c:pt>
                <c:pt idx="6">
                  <c:v>1</c:v>
                </c:pt>
                <c:pt idx="7">
                  <c:v>4</c:v>
                </c:pt>
                <c:pt idx="8">
                  <c:v>2</c:v>
                </c:pt>
                <c:pt idx="9">
                  <c:v>4</c:v>
                </c:pt>
                <c:pt idx="10">
                  <c:v>12</c:v>
                </c:pt>
                <c:pt idx="11">
                  <c:v>0</c:v>
                </c:pt>
              </c:numCache>
            </c:numRef>
          </c:val>
          <c:smooth val="0"/>
        </c:ser>
        <c:dLbls>
          <c:showLegendKey val="0"/>
          <c:showVal val="0"/>
          <c:showCatName val="0"/>
          <c:showSerName val="0"/>
          <c:showPercent val="0"/>
          <c:showBubbleSize val="0"/>
        </c:dLbls>
        <c:marker val="1"/>
        <c:smooth val="0"/>
        <c:axId val="180704768"/>
        <c:axId val="180706688"/>
      </c:lineChart>
      <c:catAx>
        <c:axId val="180704768"/>
        <c:scaling>
          <c:orientation val="minMax"/>
        </c:scaling>
        <c:delete val="0"/>
        <c:axPos val="b"/>
        <c:title>
          <c:tx>
            <c:rich>
              <a:bodyPr/>
              <a:lstStyle/>
              <a:p>
                <a:pPr>
                  <a:defRPr/>
                </a:pPr>
                <a:r>
                  <a:rPr lang="en-IN"/>
                  <a:t>Application Year</a:t>
                </a:r>
              </a:p>
            </c:rich>
          </c:tx>
          <c:layout>
            <c:manualLayout>
              <c:xMode val="edge"/>
              <c:yMode val="edge"/>
              <c:x val="0.46798525184351952"/>
              <c:y val="0.94268186995493475"/>
            </c:manualLayout>
          </c:layout>
          <c:overlay val="0"/>
        </c:title>
        <c:numFmt formatCode="General" sourceLinked="1"/>
        <c:majorTickMark val="out"/>
        <c:minorTickMark val="none"/>
        <c:tickLblPos val="nextTo"/>
        <c:spPr>
          <a:ln>
            <a:solidFill>
              <a:schemeClr val="tx1"/>
            </a:solidFill>
          </a:ln>
        </c:spPr>
        <c:txPr>
          <a:bodyPr/>
          <a:lstStyle/>
          <a:p>
            <a:pPr>
              <a:defRPr b="1"/>
            </a:pPr>
            <a:endParaRPr lang="en-US"/>
          </a:p>
        </c:txPr>
        <c:crossAx val="180706688"/>
        <c:crosses val="autoZero"/>
        <c:auto val="1"/>
        <c:lblAlgn val="ctr"/>
        <c:lblOffset val="100"/>
        <c:noMultiLvlLbl val="0"/>
      </c:catAx>
      <c:valAx>
        <c:axId val="180706688"/>
        <c:scaling>
          <c:orientation val="minMax"/>
        </c:scaling>
        <c:delete val="0"/>
        <c:axPos val="l"/>
        <c:title>
          <c:tx>
            <c:rich>
              <a:bodyPr rot="-5400000" vert="horz"/>
              <a:lstStyle/>
              <a:p>
                <a:pPr>
                  <a:defRPr/>
                </a:pPr>
                <a:r>
                  <a:rPr lang="en-IN"/>
                  <a:t>No. of Patent Families</a:t>
                </a:r>
              </a:p>
            </c:rich>
          </c:tx>
          <c:layout/>
          <c:overlay val="0"/>
        </c:title>
        <c:numFmt formatCode="General" sourceLinked="1"/>
        <c:majorTickMark val="out"/>
        <c:minorTickMark val="none"/>
        <c:tickLblPos val="nextTo"/>
        <c:spPr>
          <a:ln>
            <a:solidFill>
              <a:schemeClr val="tx1"/>
            </a:solidFill>
          </a:ln>
        </c:spPr>
        <c:txPr>
          <a:bodyPr/>
          <a:lstStyle/>
          <a:p>
            <a:pPr>
              <a:defRPr b="1"/>
            </a:pPr>
            <a:endParaRPr lang="en-US"/>
          </a:p>
        </c:txPr>
        <c:crossAx val="180704768"/>
        <c:crosses val="autoZero"/>
        <c:crossBetween val="between"/>
      </c:valAx>
      <c:dTable>
        <c:showHorzBorder val="1"/>
        <c:showVertBorder val="1"/>
        <c:showOutline val="1"/>
        <c:showKeys val="1"/>
      </c:dTable>
      <c:spPr>
        <a:noFill/>
      </c:spPr>
    </c:plotArea>
    <c:plotVisOnly val="1"/>
    <c:dispBlanksAs val="gap"/>
    <c:showDLblsOverMax val="0"/>
  </c:chart>
  <c:spPr>
    <a:noFill/>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Applicaiton!$G$43</c:f>
              <c:strCache>
                <c:ptCount val="1"/>
                <c:pt idx="0">
                  <c:v>Overall Health</c:v>
                </c:pt>
              </c:strCache>
            </c:strRef>
          </c:tx>
          <c:cat>
            <c:numRef>
              <c:f>Applicaiton!$H$42:$S$42</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Applicaiton!$H$43:$S$43</c:f>
              <c:numCache>
                <c:formatCode>General</c:formatCode>
                <c:ptCount val="12"/>
                <c:pt idx="0">
                  <c:v>1</c:v>
                </c:pt>
                <c:pt idx="1">
                  <c:v>1</c:v>
                </c:pt>
                <c:pt idx="2">
                  <c:v>0</c:v>
                </c:pt>
                <c:pt idx="3">
                  <c:v>1</c:v>
                </c:pt>
                <c:pt idx="4">
                  <c:v>1</c:v>
                </c:pt>
                <c:pt idx="5">
                  <c:v>1</c:v>
                </c:pt>
                <c:pt idx="6">
                  <c:v>2</c:v>
                </c:pt>
                <c:pt idx="7">
                  <c:v>3</c:v>
                </c:pt>
                <c:pt idx="8">
                  <c:v>5</c:v>
                </c:pt>
                <c:pt idx="9">
                  <c:v>7</c:v>
                </c:pt>
                <c:pt idx="10">
                  <c:v>33</c:v>
                </c:pt>
                <c:pt idx="11">
                  <c:v>3</c:v>
                </c:pt>
              </c:numCache>
            </c:numRef>
          </c:val>
          <c:smooth val="0"/>
        </c:ser>
        <c:ser>
          <c:idx val="1"/>
          <c:order val="1"/>
          <c:tx>
            <c:strRef>
              <c:f>Applicaiton!$G$44</c:f>
              <c:strCache>
                <c:ptCount val="1"/>
                <c:pt idx="0">
                  <c:v>Weight management</c:v>
                </c:pt>
              </c:strCache>
            </c:strRef>
          </c:tx>
          <c:cat>
            <c:numRef>
              <c:f>Applicaiton!$H$42:$S$42</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Applicaiton!$H$44:$S$44</c:f>
              <c:numCache>
                <c:formatCode>General</c:formatCode>
                <c:ptCount val="12"/>
                <c:pt idx="0">
                  <c:v>0</c:v>
                </c:pt>
                <c:pt idx="1">
                  <c:v>0</c:v>
                </c:pt>
                <c:pt idx="2">
                  <c:v>0</c:v>
                </c:pt>
                <c:pt idx="3">
                  <c:v>0</c:v>
                </c:pt>
                <c:pt idx="4">
                  <c:v>1</c:v>
                </c:pt>
                <c:pt idx="5">
                  <c:v>2</c:v>
                </c:pt>
                <c:pt idx="6">
                  <c:v>0</c:v>
                </c:pt>
                <c:pt idx="7">
                  <c:v>0</c:v>
                </c:pt>
                <c:pt idx="8">
                  <c:v>1</c:v>
                </c:pt>
                <c:pt idx="9">
                  <c:v>6</c:v>
                </c:pt>
                <c:pt idx="10">
                  <c:v>12</c:v>
                </c:pt>
                <c:pt idx="11">
                  <c:v>0</c:v>
                </c:pt>
              </c:numCache>
            </c:numRef>
          </c:val>
          <c:smooth val="0"/>
        </c:ser>
        <c:ser>
          <c:idx val="2"/>
          <c:order val="2"/>
          <c:tx>
            <c:strRef>
              <c:f>Applicaiton!$G$45</c:f>
              <c:strCache>
                <c:ptCount val="1"/>
                <c:pt idx="0">
                  <c:v>Immunity Enhancement</c:v>
                </c:pt>
              </c:strCache>
            </c:strRef>
          </c:tx>
          <c:cat>
            <c:numRef>
              <c:f>Applicaiton!$H$42:$S$42</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Applicaiton!$H$45:$S$45</c:f>
              <c:numCache>
                <c:formatCode>General</c:formatCode>
                <c:ptCount val="12"/>
                <c:pt idx="0">
                  <c:v>0</c:v>
                </c:pt>
                <c:pt idx="1">
                  <c:v>1</c:v>
                </c:pt>
                <c:pt idx="2">
                  <c:v>0</c:v>
                </c:pt>
                <c:pt idx="3">
                  <c:v>0</c:v>
                </c:pt>
                <c:pt idx="4">
                  <c:v>1</c:v>
                </c:pt>
                <c:pt idx="5">
                  <c:v>0</c:v>
                </c:pt>
                <c:pt idx="6">
                  <c:v>0</c:v>
                </c:pt>
                <c:pt idx="7">
                  <c:v>0</c:v>
                </c:pt>
                <c:pt idx="8">
                  <c:v>0</c:v>
                </c:pt>
                <c:pt idx="9">
                  <c:v>2</c:v>
                </c:pt>
                <c:pt idx="10">
                  <c:v>16</c:v>
                </c:pt>
                <c:pt idx="11">
                  <c:v>0</c:v>
                </c:pt>
              </c:numCache>
            </c:numRef>
          </c:val>
          <c:smooth val="0"/>
        </c:ser>
        <c:dLbls>
          <c:showLegendKey val="0"/>
          <c:showVal val="0"/>
          <c:showCatName val="0"/>
          <c:showSerName val="0"/>
          <c:showPercent val="0"/>
          <c:showBubbleSize val="0"/>
        </c:dLbls>
        <c:marker val="1"/>
        <c:smooth val="0"/>
        <c:axId val="181304320"/>
        <c:axId val="181306496"/>
      </c:lineChart>
      <c:catAx>
        <c:axId val="181304320"/>
        <c:scaling>
          <c:orientation val="minMax"/>
        </c:scaling>
        <c:delete val="0"/>
        <c:axPos val="b"/>
        <c:title>
          <c:tx>
            <c:rich>
              <a:bodyPr/>
              <a:lstStyle/>
              <a:p>
                <a:pPr>
                  <a:defRPr/>
                </a:pPr>
                <a:r>
                  <a:rPr lang="en-IN" dirty="0" smtClean="0"/>
                  <a:t>Application </a:t>
                </a:r>
                <a:r>
                  <a:rPr lang="en-IN" dirty="0"/>
                  <a:t>Year</a:t>
                </a:r>
              </a:p>
            </c:rich>
          </c:tx>
          <c:layout/>
          <c:overlay val="0"/>
        </c:title>
        <c:numFmt formatCode="General" sourceLinked="1"/>
        <c:majorTickMark val="out"/>
        <c:minorTickMark val="none"/>
        <c:tickLblPos val="nextTo"/>
        <c:spPr>
          <a:ln>
            <a:solidFill>
              <a:schemeClr val="tx1"/>
            </a:solidFill>
          </a:ln>
        </c:spPr>
        <c:txPr>
          <a:bodyPr/>
          <a:lstStyle/>
          <a:p>
            <a:pPr>
              <a:defRPr b="1"/>
            </a:pPr>
            <a:endParaRPr lang="en-US"/>
          </a:p>
        </c:txPr>
        <c:crossAx val="181306496"/>
        <c:crosses val="autoZero"/>
        <c:auto val="1"/>
        <c:lblAlgn val="ctr"/>
        <c:lblOffset val="100"/>
        <c:noMultiLvlLbl val="0"/>
      </c:catAx>
      <c:valAx>
        <c:axId val="181306496"/>
        <c:scaling>
          <c:orientation val="minMax"/>
        </c:scaling>
        <c:delete val="0"/>
        <c:axPos val="l"/>
        <c:title>
          <c:tx>
            <c:rich>
              <a:bodyPr rot="-5400000" vert="horz"/>
              <a:lstStyle/>
              <a:p>
                <a:pPr>
                  <a:defRPr/>
                </a:pPr>
                <a:r>
                  <a:rPr lang="en-IN"/>
                  <a:t>No. of Patent Families</a:t>
                </a:r>
              </a:p>
            </c:rich>
          </c:tx>
          <c:layout/>
          <c:overlay val="0"/>
        </c:title>
        <c:numFmt formatCode="General" sourceLinked="1"/>
        <c:majorTickMark val="out"/>
        <c:minorTickMark val="none"/>
        <c:tickLblPos val="nextTo"/>
        <c:spPr>
          <a:ln>
            <a:solidFill>
              <a:schemeClr val="tx1"/>
            </a:solidFill>
          </a:ln>
        </c:spPr>
        <c:txPr>
          <a:bodyPr/>
          <a:lstStyle/>
          <a:p>
            <a:pPr>
              <a:defRPr b="1"/>
            </a:pPr>
            <a:endParaRPr lang="en-US"/>
          </a:p>
        </c:txPr>
        <c:crossAx val="181304320"/>
        <c:crosses val="autoZero"/>
        <c:crossBetween val="between"/>
      </c:valAx>
      <c:dTable>
        <c:showHorzBorder val="1"/>
        <c:showVertBorder val="1"/>
        <c:showOutline val="1"/>
        <c:showKeys val="1"/>
      </c:dTable>
      <c:spPr>
        <a:noFill/>
      </c:spPr>
    </c:plotArea>
    <c:plotVisOnly val="1"/>
    <c:dispBlanksAs val="gap"/>
    <c:showDLblsOverMax val="0"/>
  </c:chart>
  <c:spPr>
    <a:noFill/>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bar"/>
        <c:grouping val="clustered"/>
        <c:varyColors val="1"/>
        <c:ser>
          <c:idx val="0"/>
          <c:order val="0"/>
          <c:invertIfNegative val="0"/>
          <c:dLbls>
            <c:txPr>
              <a:bodyPr/>
              <a:lstStyle/>
              <a:p>
                <a:pPr>
                  <a:defRPr sz="1200" b="1"/>
                </a:pPr>
                <a:endParaRPr lang="en-US"/>
              </a:p>
            </c:txPr>
            <c:showLegendKey val="0"/>
            <c:showVal val="1"/>
            <c:showCatName val="0"/>
            <c:showSerName val="0"/>
            <c:showPercent val="0"/>
            <c:showBubbleSize val="0"/>
            <c:showLeaderLines val="0"/>
          </c:dLbls>
          <c:cat>
            <c:strRef>
              <c:f>Assignee!$D$6:$D$11</c:f>
              <c:strCache>
                <c:ptCount val="6"/>
                <c:pt idx="0">
                  <c:v>South China University of Technology</c:v>
                </c:pt>
                <c:pt idx="1">
                  <c:v>LKK Health Products Group</c:v>
                </c:pt>
                <c:pt idx="2">
                  <c:v>Qidong Wanying Electrical Factory</c:v>
                </c:pt>
                <c:pt idx="3">
                  <c:v>Qidong Xinyang Electronics Co. Ltd.</c:v>
                </c:pt>
                <c:pt idx="4">
                  <c:v>Nestle S.A.</c:v>
                </c:pt>
                <c:pt idx="5">
                  <c:v>Abbott Laboratories</c:v>
                </c:pt>
              </c:strCache>
            </c:strRef>
          </c:cat>
          <c:val>
            <c:numRef>
              <c:f>Assignee!$E$6:$E$11</c:f>
              <c:numCache>
                <c:formatCode>General</c:formatCode>
                <c:ptCount val="6"/>
                <c:pt idx="0">
                  <c:v>3</c:v>
                </c:pt>
                <c:pt idx="1">
                  <c:v>3</c:v>
                </c:pt>
                <c:pt idx="2">
                  <c:v>5</c:v>
                </c:pt>
                <c:pt idx="3">
                  <c:v>5</c:v>
                </c:pt>
                <c:pt idx="4">
                  <c:v>11</c:v>
                </c:pt>
                <c:pt idx="5">
                  <c:v>18</c:v>
                </c:pt>
              </c:numCache>
            </c:numRef>
          </c:val>
        </c:ser>
        <c:dLbls>
          <c:showLegendKey val="0"/>
          <c:showVal val="0"/>
          <c:showCatName val="0"/>
          <c:showSerName val="0"/>
          <c:showPercent val="0"/>
          <c:showBubbleSize val="0"/>
        </c:dLbls>
        <c:gapWidth val="150"/>
        <c:axId val="183581312"/>
        <c:axId val="183587584"/>
      </c:barChart>
      <c:catAx>
        <c:axId val="183581312"/>
        <c:scaling>
          <c:orientation val="minMax"/>
        </c:scaling>
        <c:delete val="0"/>
        <c:axPos val="l"/>
        <c:title>
          <c:tx>
            <c:rich>
              <a:bodyPr rot="-5400000" vert="horz"/>
              <a:lstStyle/>
              <a:p>
                <a:pPr>
                  <a:defRPr sz="1100"/>
                </a:pPr>
                <a:r>
                  <a:rPr lang="en-IN" sz="1100" dirty="0" smtClean="0"/>
                  <a:t>Assignees</a:t>
                </a:r>
                <a:endParaRPr lang="en-IN" sz="1100" dirty="0"/>
              </a:p>
            </c:rich>
          </c:tx>
          <c:layout/>
          <c:overlay val="0"/>
        </c:title>
        <c:majorTickMark val="out"/>
        <c:minorTickMark val="none"/>
        <c:tickLblPos val="nextTo"/>
        <c:spPr>
          <a:ln>
            <a:solidFill>
              <a:schemeClr val="tx1"/>
            </a:solidFill>
          </a:ln>
        </c:spPr>
        <c:txPr>
          <a:bodyPr/>
          <a:lstStyle/>
          <a:p>
            <a:pPr>
              <a:defRPr sz="1100"/>
            </a:pPr>
            <a:endParaRPr lang="en-US"/>
          </a:p>
        </c:txPr>
        <c:crossAx val="183587584"/>
        <c:crosses val="autoZero"/>
        <c:auto val="1"/>
        <c:lblAlgn val="ctr"/>
        <c:lblOffset val="100"/>
        <c:noMultiLvlLbl val="0"/>
      </c:catAx>
      <c:valAx>
        <c:axId val="183587584"/>
        <c:scaling>
          <c:orientation val="minMax"/>
        </c:scaling>
        <c:delete val="0"/>
        <c:axPos val="b"/>
        <c:title>
          <c:tx>
            <c:rich>
              <a:bodyPr/>
              <a:lstStyle/>
              <a:p>
                <a:pPr>
                  <a:defRPr sz="1100"/>
                </a:pPr>
                <a:r>
                  <a:rPr lang="en-IN" sz="1100"/>
                  <a:t>No. of Patent Families</a:t>
                </a:r>
              </a:p>
            </c:rich>
          </c:tx>
          <c:layout/>
          <c:overlay val="0"/>
        </c:title>
        <c:numFmt formatCode="General" sourceLinked="1"/>
        <c:majorTickMark val="out"/>
        <c:minorTickMark val="none"/>
        <c:tickLblPos val="nextTo"/>
        <c:spPr>
          <a:ln>
            <a:solidFill>
              <a:schemeClr val="tx1"/>
            </a:solidFill>
          </a:ln>
        </c:spPr>
        <c:crossAx val="183581312"/>
        <c:crosses val="autoZero"/>
        <c:crossBetween val="between"/>
      </c:valAx>
      <c:spPr>
        <a:noFill/>
      </c:spPr>
    </c:plotArea>
    <c:plotVisOnly val="1"/>
    <c:dispBlanksAs val="gap"/>
    <c:showDLblsOverMax val="0"/>
  </c:chart>
  <c:spPr>
    <a:noFill/>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551363010316779"/>
          <c:y val="5.0925925925925923E-2"/>
          <c:w val="0.49318325927080903"/>
          <c:h val="0.78584864391951015"/>
        </c:manualLayout>
      </c:layout>
      <c:barChart>
        <c:barDir val="bar"/>
        <c:grouping val="clustered"/>
        <c:varyColors val="1"/>
        <c:ser>
          <c:idx val="0"/>
          <c:order val="0"/>
          <c:invertIfNegative val="0"/>
          <c:dLbls>
            <c:txPr>
              <a:bodyPr/>
              <a:lstStyle/>
              <a:p>
                <a:pPr>
                  <a:defRPr sz="1100" b="1"/>
                </a:pPr>
                <a:endParaRPr lang="en-US"/>
              </a:p>
            </c:txPr>
            <c:showLegendKey val="0"/>
            <c:showVal val="1"/>
            <c:showCatName val="0"/>
            <c:showSerName val="0"/>
            <c:showPercent val="0"/>
            <c:showBubbleSize val="0"/>
            <c:showLeaderLines val="0"/>
          </c:dLbls>
          <c:cat>
            <c:strRef>
              <c:f>Assignee!$M$29:$M$40</c:f>
              <c:strCache>
                <c:ptCount val="12"/>
                <c:pt idx="0">
                  <c:v>Groupe Danone</c:v>
                </c:pt>
                <c:pt idx="1">
                  <c:v>Puretein Bioscience Llc</c:v>
                </c:pt>
                <c:pt idx="2">
                  <c:v>Institut National De La Recherche Agronomique (Inra)</c:v>
                </c:pt>
                <c:pt idx="3">
                  <c:v>Raisio Nutrition Ltd</c:v>
                </c:pt>
                <c:pt idx="4">
                  <c:v>Murray Goulburn Co-Operative Co Limited</c:v>
                </c:pt>
                <c:pt idx="5">
                  <c:v>Laboratoires Expanscience</c:v>
                </c:pt>
                <c:pt idx="6">
                  <c:v>Ls2 Llc</c:v>
                </c:pt>
                <c:pt idx="7">
                  <c:v>Cargill Inc</c:v>
                </c:pt>
                <c:pt idx="8">
                  <c:v>Natural Alternatives International Inc.</c:v>
                </c:pt>
                <c:pt idx="9">
                  <c:v>Northern Innovations Holding Corp.</c:v>
                </c:pt>
                <c:pt idx="10">
                  <c:v>Abbott Laboratories</c:v>
                </c:pt>
                <c:pt idx="11">
                  <c:v>Nestle S.A.</c:v>
                </c:pt>
              </c:strCache>
            </c:strRef>
          </c:cat>
          <c:val>
            <c:numRef>
              <c:f>Assignee!$N$29:$N$40</c:f>
              <c:numCache>
                <c:formatCode>General</c:formatCode>
                <c:ptCount val="12"/>
                <c:pt idx="0">
                  <c:v>10</c:v>
                </c:pt>
                <c:pt idx="1">
                  <c:v>10</c:v>
                </c:pt>
                <c:pt idx="2">
                  <c:v>11</c:v>
                </c:pt>
                <c:pt idx="3">
                  <c:v>11</c:v>
                </c:pt>
                <c:pt idx="4">
                  <c:v>12</c:v>
                </c:pt>
                <c:pt idx="5">
                  <c:v>13</c:v>
                </c:pt>
                <c:pt idx="6">
                  <c:v>14</c:v>
                </c:pt>
                <c:pt idx="7">
                  <c:v>18</c:v>
                </c:pt>
                <c:pt idx="8">
                  <c:v>29</c:v>
                </c:pt>
                <c:pt idx="9">
                  <c:v>33</c:v>
                </c:pt>
                <c:pt idx="10">
                  <c:v>110</c:v>
                </c:pt>
                <c:pt idx="11">
                  <c:v>151</c:v>
                </c:pt>
              </c:numCache>
            </c:numRef>
          </c:val>
        </c:ser>
        <c:dLbls>
          <c:showLegendKey val="0"/>
          <c:showVal val="0"/>
          <c:showCatName val="0"/>
          <c:showSerName val="0"/>
          <c:showPercent val="0"/>
          <c:showBubbleSize val="0"/>
        </c:dLbls>
        <c:gapWidth val="150"/>
        <c:axId val="183700096"/>
        <c:axId val="183714560"/>
      </c:barChart>
      <c:catAx>
        <c:axId val="183700096"/>
        <c:scaling>
          <c:orientation val="minMax"/>
        </c:scaling>
        <c:delete val="0"/>
        <c:axPos val="l"/>
        <c:title>
          <c:tx>
            <c:rich>
              <a:bodyPr rot="-5400000" vert="horz"/>
              <a:lstStyle/>
              <a:p>
                <a:pPr>
                  <a:defRPr sz="1100"/>
                </a:pPr>
                <a:r>
                  <a:rPr lang="en-IN" sz="1100"/>
                  <a:t>Assignee</a:t>
                </a:r>
              </a:p>
            </c:rich>
          </c:tx>
          <c:layout/>
          <c:overlay val="0"/>
        </c:title>
        <c:majorTickMark val="out"/>
        <c:minorTickMark val="none"/>
        <c:tickLblPos val="nextTo"/>
        <c:spPr>
          <a:ln>
            <a:solidFill>
              <a:schemeClr val="tx1"/>
            </a:solidFill>
          </a:ln>
        </c:spPr>
        <c:txPr>
          <a:bodyPr/>
          <a:lstStyle/>
          <a:p>
            <a:pPr>
              <a:defRPr sz="1100"/>
            </a:pPr>
            <a:endParaRPr lang="en-US"/>
          </a:p>
        </c:txPr>
        <c:crossAx val="183714560"/>
        <c:crosses val="autoZero"/>
        <c:auto val="1"/>
        <c:lblAlgn val="ctr"/>
        <c:lblOffset val="100"/>
        <c:noMultiLvlLbl val="0"/>
      </c:catAx>
      <c:valAx>
        <c:axId val="183714560"/>
        <c:scaling>
          <c:orientation val="minMax"/>
        </c:scaling>
        <c:delete val="0"/>
        <c:axPos val="b"/>
        <c:title>
          <c:tx>
            <c:rich>
              <a:bodyPr/>
              <a:lstStyle/>
              <a:p>
                <a:pPr>
                  <a:defRPr sz="1100"/>
                </a:pPr>
                <a:r>
                  <a:rPr lang="en-IN" sz="1100"/>
                  <a:t>No. of Patents</a:t>
                </a:r>
              </a:p>
            </c:rich>
          </c:tx>
          <c:layout/>
          <c:overlay val="0"/>
        </c:title>
        <c:numFmt formatCode="General" sourceLinked="1"/>
        <c:majorTickMark val="out"/>
        <c:minorTickMark val="none"/>
        <c:tickLblPos val="nextTo"/>
        <c:spPr>
          <a:ln>
            <a:solidFill>
              <a:schemeClr val="tx1"/>
            </a:solidFill>
          </a:ln>
        </c:spPr>
        <c:crossAx val="183700096"/>
        <c:crosses val="autoZero"/>
        <c:crossBetween val="between"/>
        <c:majorUnit val="50"/>
      </c:valAx>
      <c:spPr>
        <a:noFill/>
      </c:spPr>
    </c:plotArea>
    <c:plotVisOnly val="1"/>
    <c:dispBlanksAs val="gap"/>
    <c:showDLblsOverMax val="0"/>
  </c:chart>
  <c:spPr>
    <a:noFill/>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Assignee!$M$5</c:f>
              <c:strCache>
                <c:ptCount val="1"/>
                <c:pt idx="0">
                  <c:v>Abbott</c:v>
                </c:pt>
              </c:strCache>
            </c:strRef>
          </c:tx>
          <c:cat>
            <c:numRef>
              <c:f>Assignee!$N$4:$Y$4</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Assignee!$N$5:$Y$5</c:f>
              <c:numCache>
                <c:formatCode>General</c:formatCode>
                <c:ptCount val="12"/>
                <c:pt idx="0">
                  <c:v>1</c:v>
                </c:pt>
                <c:pt idx="1">
                  <c:v>0</c:v>
                </c:pt>
                <c:pt idx="2">
                  <c:v>0</c:v>
                </c:pt>
                <c:pt idx="3">
                  <c:v>0</c:v>
                </c:pt>
                <c:pt idx="4">
                  <c:v>0</c:v>
                </c:pt>
                <c:pt idx="5">
                  <c:v>0</c:v>
                </c:pt>
                <c:pt idx="6">
                  <c:v>4</c:v>
                </c:pt>
                <c:pt idx="7">
                  <c:v>1</c:v>
                </c:pt>
                <c:pt idx="8">
                  <c:v>1</c:v>
                </c:pt>
                <c:pt idx="9">
                  <c:v>0</c:v>
                </c:pt>
                <c:pt idx="10">
                  <c:v>11</c:v>
                </c:pt>
                <c:pt idx="11">
                  <c:v>0</c:v>
                </c:pt>
              </c:numCache>
            </c:numRef>
          </c:val>
          <c:smooth val="0"/>
        </c:ser>
        <c:ser>
          <c:idx val="1"/>
          <c:order val="1"/>
          <c:tx>
            <c:strRef>
              <c:f>Assignee!$M$6</c:f>
              <c:strCache>
                <c:ptCount val="1"/>
                <c:pt idx="0">
                  <c:v>Nestle</c:v>
                </c:pt>
              </c:strCache>
            </c:strRef>
          </c:tx>
          <c:cat>
            <c:numRef>
              <c:f>Assignee!$N$4:$Y$4</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Assignee!$N$6:$Y$6</c:f>
              <c:numCache>
                <c:formatCode>General</c:formatCode>
                <c:ptCount val="12"/>
                <c:pt idx="0">
                  <c:v>0</c:v>
                </c:pt>
                <c:pt idx="1">
                  <c:v>0</c:v>
                </c:pt>
                <c:pt idx="2">
                  <c:v>0</c:v>
                </c:pt>
                <c:pt idx="3">
                  <c:v>0</c:v>
                </c:pt>
                <c:pt idx="4">
                  <c:v>1</c:v>
                </c:pt>
                <c:pt idx="5">
                  <c:v>1</c:v>
                </c:pt>
                <c:pt idx="6">
                  <c:v>0</c:v>
                </c:pt>
                <c:pt idx="7">
                  <c:v>2</c:v>
                </c:pt>
                <c:pt idx="8">
                  <c:v>2</c:v>
                </c:pt>
                <c:pt idx="9">
                  <c:v>1</c:v>
                </c:pt>
                <c:pt idx="10">
                  <c:v>4</c:v>
                </c:pt>
                <c:pt idx="11">
                  <c:v>0</c:v>
                </c:pt>
              </c:numCache>
            </c:numRef>
          </c:val>
          <c:smooth val="0"/>
        </c:ser>
        <c:dLbls>
          <c:showLegendKey val="0"/>
          <c:showVal val="0"/>
          <c:showCatName val="0"/>
          <c:showSerName val="0"/>
          <c:showPercent val="0"/>
          <c:showBubbleSize val="0"/>
        </c:dLbls>
        <c:marker val="1"/>
        <c:smooth val="0"/>
        <c:axId val="117510528"/>
        <c:axId val="117512448"/>
      </c:lineChart>
      <c:catAx>
        <c:axId val="117510528"/>
        <c:scaling>
          <c:orientation val="minMax"/>
        </c:scaling>
        <c:delete val="0"/>
        <c:axPos val="b"/>
        <c:title>
          <c:tx>
            <c:rich>
              <a:bodyPr/>
              <a:lstStyle/>
              <a:p>
                <a:pPr>
                  <a:defRPr/>
                </a:pPr>
                <a:r>
                  <a:rPr lang="en-IN"/>
                  <a:t>Application Year</a:t>
                </a:r>
              </a:p>
            </c:rich>
          </c:tx>
          <c:layout/>
          <c:overlay val="0"/>
        </c:title>
        <c:numFmt formatCode="General" sourceLinked="1"/>
        <c:majorTickMark val="out"/>
        <c:minorTickMark val="none"/>
        <c:tickLblPos val="nextTo"/>
        <c:spPr>
          <a:ln>
            <a:solidFill>
              <a:schemeClr val="tx1"/>
            </a:solidFill>
          </a:ln>
        </c:spPr>
        <c:txPr>
          <a:bodyPr/>
          <a:lstStyle/>
          <a:p>
            <a:pPr>
              <a:defRPr b="1"/>
            </a:pPr>
            <a:endParaRPr lang="en-US"/>
          </a:p>
        </c:txPr>
        <c:crossAx val="117512448"/>
        <c:crosses val="autoZero"/>
        <c:auto val="1"/>
        <c:lblAlgn val="ctr"/>
        <c:lblOffset val="100"/>
        <c:noMultiLvlLbl val="0"/>
      </c:catAx>
      <c:valAx>
        <c:axId val="117512448"/>
        <c:scaling>
          <c:orientation val="minMax"/>
        </c:scaling>
        <c:delete val="0"/>
        <c:axPos val="l"/>
        <c:title>
          <c:tx>
            <c:rich>
              <a:bodyPr rot="-5400000" vert="horz"/>
              <a:lstStyle/>
              <a:p>
                <a:pPr>
                  <a:defRPr/>
                </a:pPr>
                <a:r>
                  <a:rPr lang="en-IN"/>
                  <a:t>No. of Patent Families</a:t>
                </a:r>
              </a:p>
            </c:rich>
          </c:tx>
          <c:layout/>
          <c:overlay val="0"/>
        </c:title>
        <c:numFmt formatCode="General" sourceLinked="1"/>
        <c:majorTickMark val="out"/>
        <c:minorTickMark val="none"/>
        <c:tickLblPos val="nextTo"/>
        <c:spPr>
          <a:ln>
            <a:solidFill>
              <a:schemeClr val="tx1"/>
            </a:solidFill>
          </a:ln>
        </c:spPr>
        <c:txPr>
          <a:bodyPr/>
          <a:lstStyle/>
          <a:p>
            <a:pPr>
              <a:defRPr b="1"/>
            </a:pPr>
            <a:endParaRPr lang="en-US"/>
          </a:p>
        </c:txPr>
        <c:crossAx val="117510528"/>
        <c:crosses val="autoZero"/>
        <c:crossBetween val="between"/>
      </c:valAx>
      <c:dTable>
        <c:showHorzBorder val="1"/>
        <c:showVertBorder val="1"/>
        <c:showOutline val="1"/>
        <c:showKeys val="1"/>
      </c:dTable>
      <c:spPr>
        <a:noFill/>
      </c:spPr>
    </c:plotArea>
    <c:plotVisOnly val="1"/>
    <c:dispBlanksAs val="gap"/>
    <c:showDLblsOverMax val="0"/>
  </c:chart>
  <c:spPr>
    <a:noFill/>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view3D>
      <c:rotX val="15"/>
      <c:rotY val="15"/>
      <c:rAngAx val="0"/>
      <c:perspective val="10"/>
    </c:view3D>
    <c:floor>
      <c:thickness val="0"/>
    </c:floor>
    <c:sideWall>
      <c:thickness val="0"/>
    </c:sideWall>
    <c:backWall>
      <c:thickness val="0"/>
    </c:backWall>
    <c:plotArea>
      <c:layout>
        <c:manualLayout>
          <c:layoutTarget val="inner"/>
          <c:xMode val="edge"/>
          <c:yMode val="edge"/>
          <c:x val="4.8088483588778506E-2"/>
          <c:y val="4.4723225837351374E-2"/>
          <c:w val="0.87046928884186758"/>
          <c:h val="0.76983532300397983"/>
        </c:manualLayout>
      </c:layout>
      <c:bar3DChart>
        <c:barDir val="col"/>
        <c:grouping val="standard"/>
        <c:varyColors val="0"/>
        <c:ser>
          <c:idx val="0"/>
          <c:order val="0"/>
          <c:tx>
            <c:strRef>
              <c:f>'assignee Vs Protein'!$F$6</c:f>
              <c:strCache>
                <c:ptCount val="1"/>
                <c:pt idx="0">
                  <c:v>Nestle</c:v>
                </c:pt>
              </c:strCache>
            </c:strRef>
          </c:tx>
          <c:invertIfNegative val="0"/>
          <c:dLbls>
            <c:dLbl>
              <c:idx val="0"/>
              <c:layout>
                <c:manualLayout>
                  <c:x val="2.2075055187638004E-3"/>
                  <c:y val="5.3333445319570232E-2"/>
                </c:manualLayout>
              </c:layout>
              <c:showLegendKey val="0"/>
              <c:showVal val="1"/>
              <c:showCatName val="0"/>
              <c:showSerName val="0"/>
              <c:showPercent val="0"/>
              <c:showBubbleSize val="0"/>
            </c:dLbl>
            <c:dLbl>
              <c:idx val="1"/>
              <c:layout>
                <c:manualLayout>
                  <c:x val="6.622516556291382E-3"/>
                  <c:y val="4.8888991542939485E-2"/>
                </c:manualLayout>
              </c:layout>
              <c:showLegendKey val="0"/>
              <c:showVal val="1"/>
              <c:showCatName val="0"/>
              <c:showSerName val="0"/>
              <c:showPercent val="0"/>
              <c:showBubbleSize val="0"/>
            </c:dLbl>
            <c:dLbl>
              <c:idx val="2"/>
              <c:layout>
                <c:manualLayout>
                  <c:x val="4.4150110375275895E-3"/>
                  <c:y val="2.6666722659785178E-2"/>
                </c:manualLayout>
              </c:layout>
              <c:showLegendKey val="0"/>
              <c:showVal val="1"/>
              <c:showCatName val="0"/>
              <c:showSerName val="0"/>
              <c:showPercent val="0"/>
              <c:showBubbleSize val="0"/>
            </c:dLbl>
            <c:dLbl>
              <c:idx val="3"/>
              <c:layout>
                <c:manualLayout>
                  <c:x val="0"/>
                  <c:y val="4.6560939671087105E-2"/>
                </c:manualLayout>
              </c:layout>
              <c:showLegendKey val="0"/>
              <c:showVal val="1"/>
              <c:showCatName val="0"/>
              <c:showSerName val="0"/>
              <c:showPercent val="0"/>
              <c:showBubbleSize val="0"/>
            </c:dLbl>
            <c:dLbl>
              <c:idx val="4"/>
              <c:layout>
                <c:manualLayout>
                  <c:x val="6.622516556291382E-3"/>
                  <c:y val="6.6666806649462784E-2"/>
                </c:manualLayout>
              </c:layout>
              <c:showLegendKey val="0"/>
              <c:showVal val="1"/>
              <c:showCatName val="0"/>
              <c:showSerName val="0"/>
              <c:showPercent val="0"/>
              <c:showBubbleSize val="0"/>
            </c:dLbl>
            <c:dLbl>
              <c:idx val="5"/>
              <c:layout>
                <c:manualLayout>
                  <c:x val="0"/>
                  <c:y val="5.3333445319570232E-2"/>
                </c:manualLayout>
              </c:layout>
              <c:showLegendKey val="0"/>
              <c:showVal val="1"/>
              <c:showCatName val="0"/>
              <c:showSerName val="0"/>
              <c:showPercent val="0"/>
              <c:showBubbleSize val="0"/>
            </c:dLbl>
            <c:dLbl>
              <c:idx val="6"/>
              <c:layout>
                <c:manualLayout>
                  <c:x val="0"/>
                  <c:y val="5.3333445319570232E-2"/>
                </c:manualLayout>
              </c:layout>
              <c:showLegendKey val="0"/>
              <c:showVal val="1"/>
              <c:showCatName val="0"/>
              <c:showSerName val="0"/>
              <c:showPercent val="0"/>
              <c:showBubbleSize val="0"/>
            </c:dLbl>
            <c:dLbl>
              <c:idx val="7"/>
              <c:layout>
                <c:manualLayout>
                  <c:x val="6.622516556291382E-3"/>
                  <c:y val="4.0000083989677714E-2"/>
                </c:manualLayout>
              </c:layout>
              <c:showLegendKey val="0"/>
              <c:showVal val="1"/>
              <c:showCatName val="0"/>
              <c:showSerName val="0"/>
              <c:showPercent val="0"/>
              <c:showBubbleSize val="0"/>
            </c:dLbl>
            <c:txPr>
              <a:bodyPr/>
              <a:lstStyle/>
              <a:p>
                <a:pPr>
                  <a:defRPr sz="1100" b="1"/>
                </a:pPr>
                <a:endParaRPr lang="en-US"/>
              </a:p>
            </c:txPr>
            <c:showLegendKey val="0"/>
            <c:showVal val="1"/>
            <c:showCatName val="0"/>
            <c:showSerName val="0"/>
            <c:showPercent val="0"/>
            <c:showBubbleSize val="0"/>
            <c:showLeaderLines val="0"/>
          </c:dLbls>
          <c:cat>
            <c:multiLvlStrRef>
              <c:f>'assignee Vs Protein'!$G$4:$P$5</c:f>
              <c:multiLvlStrCache>
                <c:ptCount val="10"/>
                <c:lvl>
                  <c:pt idx="0">
                    <c:v>Soy</c:v>
                  </c:pt>
                  <c:pt idx="1">
                    <c:v>Pea</c:v>
                  </c:pt>
                  <c:pt idx="2">
                    <c:v>Rice</c:v>
                  </c:pt>
                  <c:pt idx="3">
                    <c:v>Wheat</c:v>
                  </c:pt>
                  <c:pt idx="4">
                    <c:v>Whey</c:v>
                  </c:pt>
                  <c:pt idx="5">
                    <c:v>Casein</c:v>
                  </c:pt>
                  <c:pt idx="6">
                    <c:v>Egg</c:v>
                  </c:pt>
                  <c:pt idx="7">
                    <c:v>Gelatin</c:v>
                  </c:pt>
                  <c:pt idx="8">
                    <c:v>Collagen</c:v>
                  </c:pt>
                  <c:pt idx="9">
                    <c:v>Microbial Protein</c:v>
                  </c:pt>
                </c:lvl>
                <c:lvl>
                  <c:pt idx="0">
                    <c:v>Plant</c:v>
                  </c:pt>
                  <c:pt idx="4">
                    <c:v>Milk</c:v>
                  </c:pt>
                  <c:pt idx="6">
                    <c:v>Animal</c:v>
                  </c:pt>
                </c:lvl>
              </c:multiLvlStrCache>
            </c:multiLvlStrRef>
          </c:cat>
          <c:val>
            <c:numRef>
              <c:f>'assignee Vs Protein'!$G$6:$P$6</c:f>
              <c:numCache>
                <c:formatCode>General</c:formatCode>
                <c:ptCount val="10"/>
                <c:pt idx="0">
                  <c:v>2</c:v>
                </c:pt>
                <c:pt idx="1">
                  <c:v>1</c:v>
                </c:pt>
                <c:pt idx="2">
                  <c:v>1</c:v>
                </c:pt>
                <c:pt idx="3">
                  <c:v>2</c:v>
                </c:pt>
                <c:pt idx="4">
                  <c:v>5</c:v>
                </c:pt>
                <c:pt idx="5">
                  <c:v>2</c:v>
                </c:pt>
                <c:pt idx="6">
                  <c:v>1</c:v>
                </c:pt>
              </c:numCache>
            </c:numRef>
          </c:val>
        </c:ser>
        <c:ser>
          <c:idx val="1"/>
          <c:order val="1"/>
          <c:tx>
            <c:strRef>
              <c:f>'assignee Vs Protein'!$F$7</c:f>
              <c:strCache>
                <c:ptCount val="1"/>
                <c:pt idx="0">
                  <c:v>Abbott</c:v>
                </c:pt>
              </c:strCache>
            </c:strRef>
          </c:tx>
          <c:invertIfNegative val="0"/>
          <c:dLbls>
            <c:txPr>
              <a:bodyPr/>
              <a:lstStyle/>
              <a:p>
                <a:pPr>
                  <a:defRPr sz="1100" b="1"/>
                </a:pPr>
                <a:endParaRPr lang="en-US"/>
              </a:p>
            </c:txPr>
            <c:showLegendKey val="0"/>
            <c:showVal val="1"/>
            <c:showCatName val="0"/>
            <c:showSerName val="0"/>
            <c:showPercent val="0"/>
            <c:showBubbleSize val="0"/>
            <c:showLeaderLines val="0"/>
          </c:dLbls>
          <c:cat>
            <c:multiLvlStrRef>
              <c:f>'assignee Vs Protein'!$G$4:$P$5</c:f>
              <c:multiLvlStrCache>
                <c:ptCount val="10"/>
                <c:lvl>
                  <c:pt idx="0">
                    <c:v>Soy</c:v>
                  </c:pt>
                  <c:pt idx="1">
                    <c:v>Pea</c:v>
                  </c:pt>
                  <c:pt idx="2">
                    <c:v>Rice</c:v>
                  </c:pt>
                  <c:pt idx="3">
                    <c:v>Wheat</c:v>
                  </c:pt>
                  <c:pt idx="4">
                    <c:v>Whey</c:v>
                  </c:pt>
                  <c:pt idx="5">
                    <c:v>Casein</c:v>
                  </c:pt>
                  <c:pt idx="6">
                    <c:v>Egg</c:v>
                  </c:pt>
                  <c:pt idx="7">
                    <c:v>Gelatin</c:v>
                  </c:pt>
                  <c:pt idx="8">
                    <c:v>Collagen</c:v>
                  </c:pt>
                  <c:pt idx="9">
                    <c:v>Microbial Protein</c:v>
                  </c:pt>
                </c:lvl>
                <c:lvl>
                  <c:pt idx="0">
                    <c:v>Plant</c:v>
                  </c:pt>
                  <c:pt idx="4">
                    <c:v>Milk</c:v>
                  </c:pt>
                  <c:pt idx="6">
                    <c:v>Animal</c:v>
                  </c:pt>
                </c:lvl>
              </c:multiLvlStrCache>
            </c:multiLvlStrRef>
          </c:cat>
          <c:val>
            <c:numRef>
              <c:f>'assignee Vs Protein'!$G$7:$P$7</c:f>
              <c:numCache>
                <c:formatCode>General</c:formatCode>
                <c:ptCount val="10"/>
                <c:pt idx="0">
                  <c:v>9</c:v>
                </c:pt>
                <c:pt idx="1">
                  <c:v>6</c:v>
                </c:pt>
                <c:pt idx="2">
                  <c:v>6</c:v>
                </c:pt>
                <c:pt idx="3">
                  <c:v>2</c:v>
                </c:pt>
                <c:pt idx="4">
                  <c:v>5</c:v>
                </c:pt>
                <c:pt idx="5">
                  <c:v>4</c:v>
                </c:pt>
                <c:pt idx="7">
                  <c:v>1</c:v>
                </c:pt>
                <c:pt idx="8">
                  <c:v>2</c:v>
                </c:pt>
                <c:pt idx="9">
                  <c:v>3</c:v>
                </c:pt>
              </c:numCache>
            </c:numRef>
          </c:val>
        </c:ser>
        <c:dLbls>
          <c:showLegendKey val="0"/>
          <c:showVal val="0"/>
          <c:showCatName val="0"/>
          <c:showSerName val="0"/>
          <c:showPercent val="0"/>
          <c:showBubbleSize val="0"/>
        </c:dLbls>
        <c:gapWidth val="150"/>
        <c:shape val="box"/>
        <c:axId val="117534080"/>
        <c:axId val="183838208"/>
        <c:axId val="118757568"/>
      </c:bar3DChart>
      <c:catAx>
        <c:axId val="117534080"/>
        <c:scaling>
          <c:orientation val="minMax"/>
        </c:scaling>
        <c:delete val="0"/>
        <c:axPos val="b"/>
        <c:majorGridlines/>
        <c:title>
          <c:tx>
            <c:rich>
              <a:bodyPr/>
              <a:lstStyle/>
              <a:p>
                <a:pPr>
                  <a:defRPr/>
                </a:pPr>
                <a:r>
                  <a:rPr lang="en-IN"/>
                  <a:t>Protein</a:t>
                </a:r>
              </a:p>
            </c:rich>
          </c:tx>
          <c:layout>
            <c:manualLayout>
              <c:xMode val="edge"/>
              <c:yMode val="edge"/>
              <c:x val="0.39097787426104486"/>
              <c:y val="0.91704322241977876"/>
            </c:manualLayout>
          </c:layout>
          <c:overlay val="0"/>
        </c:title>
        <c:majorTickMark val="out"/>
        <c:minorTickMark val="none"/>
        <c:tickLblPos val="nextTo"/>
        <c:txPr>
          <a:bodyPr/>
          <a:lstStyle/>
          <a:p>
            <a:pPr>
              <a:defRPr b="1"/>
            </a:pPr>
            <a:endParaRPr lang="en-US"/>
          </a:p>
        </c:txPr>
        <c:crossAx val="183838208"/>
        <c:crosses val="autoZero"/>
        <c:auto val="1"/>
        <c:lblAlgn val="ctr"/>
        <c:lblOffset val="100"/>
        <c:noMultiLvlLbl val="0"/>
      </c:catAx>
      <c:valAx>
        <c:axId val="183838208"/>
        <c:scaling>
          <c:orientation val="minMax"/>
          <c:max val="15"/>
        </c:scaling>
        <c:delete val="0"/>
        <c:axPos val="l"/>
        <c:majorGridlines/>
        <c:title>
          <c:tx>
            <c:rich>
              <a:bodyPr rot="-5400000" vert="horz"/>
              <a:lstStyle/>
              <a:p>
                <a:pPr>
                  <a:defRPr/>
                </a:pPr>
                <a:r>
                  <a:rPr lang="en-IN"/>
                  <a:t>No. of Patent Families</a:t>
                </a:r>
              </a:p>
            </c:rich>
          </c:tx>
          <c:layout>
            <c:manualLayout>
              <c:xMode val="edge"/>
              <c:yMode val="edge"/>
              <c:x val="5.952918192003654E-3"/>
              <c:y val="0.388602217767889"/>
            </c:manualLayout>
          </c:layout>
          <c:overlay val="0"/>
        </c:title>
        <c:numFmt formatCode="General" sourceLinked="1"/>
        <c:majorTickMark val="out"/>
        <c:minorTickMark val="none"/>
        <c:tickLblPos val="nextTo"/>
        <c:txPr>
          <a:bodyPr/>
          <a:lstStyle/>
          <a:p>
            <a:pPr>
              <a:defRPr b="1"/>
            </a:pPr>
            <a:endParaRPr lang="en-US"/>
          </a:p>
        </c:txPr>
        <c:crossAx val="117534080"/>
        <c:crosses val="autoZero"/>
        <c:crossBetween val="between"/>
        <c:majorUnit val="5"/>
      </c:valAx>
      <c:serAx>
        <c:axId val="118757568"/>
        <c:scaling>
          <c:orientation val="minMax"/>
        </c:scaling>
        <c:delete val="0"/>
        <c:axPos val="b"/>
        <c:majorGridlines/>
        <c:title>
          <c:tx>
            <c:rich>
              <a:bodyPr rot="-5400000" vert="horz"/>
              <a:lstStyle/>
              <a:p>
                <a:pPr>
                  <a:defRPr/>
                </a:pPr>
                <a:r>
                  <a:rPr lang="en-IN"/>
                  <a:t>Assignee</a:t>
                </a:r>
              </a:p>
            </c:rich>
          </c:tx>
          <c:layout>
            <c:manualLayout>
              <c:xMode val="edge"/>
              <c:yMode val="edge"/>
              <c:x val="0.96630108513486968"/>
              <c:y val="0.56702102583049274"/>
            </c:manualLayout>
          </c:layout>
          <c:overlay val="0"/>
        </c:title>
        <c:majorTickMark val="out"/>
        <c:minorTickMark val="none"/>
        <c:tickLblPos val="nextTo"/>
        <c:txPr>
          <a:bodyPr rot="0" vert="horz"/>
          <a:lstStyle/>
          <a:p>
            <a:pPr>
              <a:defRPr b="1"/>
            </a:pPr>
            <a:endParaRPr lang="en-US"/>
          </a:p>
        </c:txPr>
        <c:crossAx val="183838208"/>
        <c:crosses val="autoZero"/>
      </c:serAx>
    </c:plotArea>
    <c:plotVisOnly val="1"/>
    <c:dispBlanksAs val="gap"/>
    <c:showDLblsOverMax val="0"/>
  </c:chart>
  <c:spPr>
    <a:noFill/>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rotY val="15"/>
      <c:rAngAx val="0"/>
      <c:perspective val="10"/>
    </c:view3D>
    <c:floor>
      <c:thickness val="0"/>
    </c:floor>
    <c:sideWall>
      <c:thickness val="0"/>
    </c:sideWall>
    <c:backWall>
      <c:thickness val="0"/>
    </c:backWall>
    <c:plotArea>
      <c:layout>
        <c:manualLayout>
          <c:layoutTarget val="inner"/>
          <c:xMode val="edge"/>
          <c:yMode val="edge"/>
          <c:x val="7.5040489264839139E-2"/>
          <c:y val="4.4723225837351374E-2"/>
          <c:w val="0.83559011794777371"/>
          <c:h val="0.40624669933001784"/>
        </c:manualLayout>
      </c:layout>
      <c:bar3DChart>
        <c:barDir val="col"/>
        <c:grouping val="standard"/>
        <c:varyColors val="0"/>
        <c:ser>
          <c:idx val="0"/>
          <c:order val="0"/>
          <c:tx>
            <c:strRef>
              <c:f>'Assignee Vs Product Form'!$O$10</c:f>
              <c:strCache>
                <c:ptCount val="1"/>
                <c:pt idx="0">
                  <c:v>Nestle</c:v>
                </c:pt>
              </c:strCache>
            </c:strRef>
          </c:tx>
          <c:invertIfNegative val="0"/>
          <c:dLbls>
            <c:dLbl>
              <c:idx val="0"/>
              <c:layout>
                <c:manualLayout>
                  <c:x val="2.2075055187638004E-3"/>
                  <c:y val="5.3333445319570232E-2"/>
                </c:manualLayout>
              </c:layout>
              <c:showLegendKey val="0"/>
              <c:showVal val="1"/>
              <c:showCatName val="0"/>
              <c:showSerName val="0"/>
              <c:showPercent val="0"/>
              <c:showBubbleSize val="0"/>
            </c:dLbl>
            <c:dLbl>
              <c:idx val="1"/>
              <c:layout>
                <c:manualLayout>
                  <c:x val="6.622516556291382E-3"/>
                  <c:y val="4.8888991542939485E-2"/>
                </c:manualLayout>
              </c:layout>
              <c:showLegendKey val="0"/>
              <c:showVal val="1"/>
              <c:showCatName val="0"/>
              <c:showSerName val="0"/>
              <c:showPercent val="0"/>
              <c:showBubbleSize val="0"/>
            </c:dLbl>
            <c:dLbl>
              <c:idx val="2"/>
              <c:layout>
                <c:manualLayout>
                  <c:x val="4.4150110375275895E-3"/>
                  <c:y val="2.6666722659785178E-2"/>
                </c:manualLayout>
              </c:layout>
              <c:showLegendKey val="0"/>
              <c:showVal val="1"/>
              <c:showCatName val="0"/>
              <c:showSerName val="0"/>
              <c:showPercent val="0"/>
              <c:showBubbleSize val="0"/>
            </c:dLbl>
            <c:dLbl>
              <c:idx val="4"/>
              <c:layout>
                <c:manualLayout>
                  <c:x val="6.622516556291382E-3"/>
                  <c:y val="6.6666806649462784E-2"/>
                </c:manualLayout>
              </c:layout>
              <c:showLegendKey val="0"/>
              <c:showVal val="1"/>
              <c:showCatName val="0"/>
              <c:showSerName val="0"/>
              <c:showPercent val="0"/>
              <c:showBubbleSize val="0"/>
            </c:dLbl>
            <c:dLbl>
              <c:idx val="5"/>
              <c:layout>
                <c:manualLayout>
                  <c:x val="0"/>
                  <c:y val="5.3333445319570232E-2"/>
                </c:manualLayout>
              </c:layout>
              <c:showLegendKey val="0"/>
              <c:showVal val="1"/>
              <c:showCatName val="0"/>
              <c:showSerName val="0"/>
              <c:showPercent val="0"/>
              <c:showBubbleSize val="0"/>
            </c:dLbl>
            <c:dLbl>
              <c:idx val="6"/>
              <c:layout>
                <c:manualLayout>
                  <c:x val="0"/>
                  <c:y val="5.3333445319570232E-2"/>
                </c:manualLayout>
              </c:layout>
              <c:showLegendKey val="0"/>
              <c:showVal val="1"/>
              <c:showCatName val="0"/>
              <c:showSerName val="0"/>
              <c:showPercent val="0"/>
              <c:showBubbleSize val="0"/>
            </c:dLbl>
            <c:dLbl>
              <c:idx val="7"/>
              <c:layout>
                <c:manualLayout>
                  <c:x val="6.622516556291382E-3"/>
                  <c:y val="4.0000083989677714E-2"/>
                </c:manualLayout>
              </c:layout>
              <c:showLegendKey val="0"/>
              <c:showVal val="1"/>
              <c:showCatName val="0"/>
              <c:showSerName val="0"/>
              <c:showPercent val="0"/>
              <c:showBubbleSize val="0"/>
            </c:dLbl>
            <c:txPr>
              <a:bodyPr/>
              <a:lstStyle/>
              <a:p>
                <a:pPr>
                  <a:defRPr sz="1100" b="1"/>
                </a:pPr>
                <a:endParaRPr lang="en-US"/>
              </a:p>
            </c:txPr>
            <c:showLegendKey val="0"/>
            <c:showVal val="1"/>
            <c:showCatName val="0"/>
            <c:showSerName val="0"/>
            <c:showPercent val="0"/>
            <c:showBubbleSize val="0"/>
            <c:showLeaderLines val="0"/>
          </c:dLbls>
          <c:cat>
            <c:multiLvlStrRef>
              <c:f>'Assignee Vs Product Form'!$P$8:$W$9</c:f>
              <c:multiLvlStrCache>
                <c:ptCount val="8"/>
                <c:lvl>
                  <c:pt idx="0">
                    <c:v>Powder</c:v>
                  </c:pt>
                  <c:pt idx="1">
                    <c:v>Tablets</c:v>
                  </c:pt>
                  <c:pt idx="2">
                    <c:v>Bar</c:v>
                  </c:pt>
                  <c:pt idx="3">
                    <c:v>Capsules</c:v>
                  </c:pt>
                  <c:pt idx="4">
                    <c:v>Beverages</c:v>
                  </c:pt>
                  <c:pt idx="5">
                    <c:v>Suspensions/Emulsions</c:v>
                  </c:pt>
                  <c:pt idx="6">
                    <c:v>Confectionary</c:v>
                  </c:pt>
                  <c:pt idx="7">
                    <c:v>Semisolid</c:v>
                  </c:pt>
                </c:lvl>
                <c:lvl>
                  <c:pt idx="0">
                    <c:v>Solid</c:v>
                  </c:pt>
                  <c:pt idx="4">
                    <c:v>Liquid</c:v>
                  </c:pt>
                  <c:pt idx="6">
                    <c:v> </c:v>
                  </c:pt>
                </c:lvl>
              </c:multiLvlStrCache>
            </c:multiLvlStrRef>
          </c:cat>
          <c:val>
            <c:numRef>
              <c:f>'Assignee Vs Product Form'!$P$10:$W$10</c:f>
              <c:numCache>
                <c:formatCode>General</c:formatCode>
                <c:ptCount val="8"/>
                <c:pt idx="0">
                  <c:v>9</c:v>
                </c:pt>
                <c:pt idx="1">
                  <c:v>1</c:v>
                </c:pt>
                <c:pt idx="2">
                  <c:v>1</c:v>
                </c:pt>
                <c:pt idx="4">
                  <c:v>2</c:v>
                </c:pt>
                <c:pt idx="5">
                  <c:v>1</c:v>
                </c:pt>
                <c:pt idx="6">
                  <c:v>2</c:v>
                </c:pt>
                <c:pt idx="7">
                  <c:v>1</c:v>
                </c:pt>
              </c:numCache>
            </c:numRef>
          </c:val>
        </c:ser>
        <c:ser>
          <c:idx val="1"/>
          <c:order val="1"/>
          <c:tx>
            <c:strRef>
              <c:f>'Assignee Vs Product Form'!$O$11</c:f>
              <c:strCache>
                <c:ptCount val="1"/>
                <c:pt idx="0">
                  <c:v>Abbott</c:v>
                </c:pt>
              </c:strCache>
            </c:strRef>
          </c:tx>
          <c:invertIfNegative val="0"/>
          <c:dLbls>
            <c:txPr>
              <a:bodyPr/>
              <a:lstStyle/>
              <a:p>
                <a:pPr>
                  <a:defRPr sz="1100" b="1"/>
                </a:pPr>
                <a:endParaRPr lang="en-US"/>
              </a:p>
            </c:txPr>
            <c:showLegendKey val="0"/>
            <c:showVal val="1"/>
            <c:showCatName val="0"/>
            <c:showSerName val="0"/>
            <c:showPercent val="0"/>
            <c:showBubbleSize val="0"/>
            <c:showLeaderLines val="0"/>
          </c:dLbls>
          <c:cat>
            <c:multiLvlStrRef>
              <c:f>'Assignee Vs Product Form'!$P$8:$W$9</c:f>
              <c:multiLvlStrCache>
                <c:ptCount val="8"/>
                <c:lvl>
                  <c:pt idx="0">
                    <c:v>Powder</c:v>
                  </c:pt>
                  <c:pt idx="1">
                    <c:v>Tablets</c:v>
                  </c:pt>
                  <c:pt idx="2">
                    <c:v>Bar</c:v>
                  </c:pt>
                  <c:pt idx="3">
                    <c:v>Capsules</c:v>
                  </c:pt>
                  <c:pt idx="4">
                    <c:v>Beverages</c:v>
                  </c:pt>
                  <c:pt idx="5">
                    <c:v>Suspensions/Emulsions</c:v>
                  </c:pt>
                  <c:pt idx="6">
                    <c:v>Confectionary</c:v>
                  </c:pt>
                  <c:pt idx="7">
                    <c:v>Semisolid</c:v>
                  </c:pt>
                </c:lvl>
                <c:lvl>
                  <c:pt idx="0">
                    <c:v>Solid</c:v>
                  </c:pt>
                  <c:pt idx="4">
                    <c:v>Liquid</c:v>
                  </c:pt>
                  <c:pt idx="6">
                    <c:v> </c:v>
                  </c:pt>
                </c:lvl>
              </c:multiLvlStrCache>
            </c:multiLvlStrRef>
          </c:cat>
          <c:val>
            <c:numRef>
              <c:f>'Assignee Vs Product Form'!$P$11:$W$11</c:f>
              <c:numCache>
                <c:formatCode>General</c:formatCode>
                <c:ptCount val="8"/>
                <c:pt idx="0">
                  <c:v>12</c:v>
                </c:pt>
                <c:pt idx="1">
                  <c:v>4</c:v>
                </c:pt>
                <c:pt idx="2">
                  <c:v>2</c:v>
                </c:pt>
                <c:pt idx="3">
                  <c:v>3</c:v>
                </c:pt>
                <c:pt idx="4">
                  <c:v>2</c:v>
                </c:pt>
                <c:pt idx="5">
                  <c:v>1</c:v>
                </c:pt>
                <c:pt idx="6">
                  <c:v>2</c:v>
                </c:pt>
                <c:pt idx="7">
                  <c:v>1</c:v>
                </c:pt>
              </c:numCache>
            </c:numRef>
          </c:val>
        </c:ser>
        <c:dLbls>
          <c:showLegendKey val="0"/>
          <c:showVal val="0"/>
          <c:showCatName val="0"/>
          <c:showSerName val="0"/>
          <c:showPercent val="0"/>
          <c:showBubbleSize val="0"/>
        </c:dLbls>
        <c:gapWidth val="150"/>
        <c:shape val="box"/>
        <c:axId val="183889920"/>
        <c:axId val="183891840"/>
        <c:axId val="118776256"/>
      </c:bar3DChart>
      <c:catAx>
        <c:axId val="183889920"/>
        <c:scaling>
          <c:orientation val="minMax"/>
        </c:scaling>
        <c:delete val="0"/>
        <c:axPos val="b"/>
        <c:majorGridlines/>
        <c:title>
          <c:tx>
            <c:rich>
              <a:bodyPr/>
              <a:lstStyle/>
              <a:p>
                <a:pPr>
                  <a:defRPr/>
                </a:pPr>
                <a:r>
                  <a:rPr lang="en-IN"/>
                  <a:t>Product Form</a:t>
                </a:r>
              </a:p>
            </c:rich>
          </c:tx>
          <c:layout>
            <c:manualLayout>
              <c:xMode val="edge"/>
              <c:yMode val="edge"/>
              <c:x val="0.41333191459175711"/>
              <c:y val="0.79785244005516254"/>
            </c:manualLayout>
          </c:layout>
          <c:overlay val="0"/>
        </c:title>
        <c:majorTickMark val="out"/>
        <c:minorTickMark val="none"/>
        <c:tickLblPos val="nextTo"/>
        <c:txPr>
          <a:bodyPr/>
          <a:lstStyle/>
          <a:p>
            <a:pPr>
              <a:defRPr b="1"/>
            </a:pPr>
            <a:endParaRPr lang="en-US"/>
          </a:p>
        </c:txPr>
        <c:crossAx val="183891840"/>
        <c:crosses val="autoZero"/>
        <c:auto val="1"/>
        <c:lblAlgn val="ctr"/>
        <c:lblOffset val="100"/>
        <c:noMultiLvlLbl val="0"/>
      </c:catAx>
      <c:valAx>
        <c:axId val="183891840"/>
        <c:scaling>
          <c:orientation val="minMax"/>
        </c:scaling>
        <c:delete val="0"/>
        <c:axPos val="l"/>
        <c:majorGridlines/>
        <c:title>
          <c:tx>
            <c:rich>
              <a:bodyPr rot="-5400000" vert="horz"/>
              <a:lstStyle/>
              <a:p>
                <a:pPr>
                  <a:defRPr/>
                </a:pPr>
                <a:r>
                  <a:rPr lang="en-IN"/>
                  <a:t>No. of Patent Families</a:t>
                </a:r>
              </a:p>
            </c:rich>
          </c:tx>
          <c:layout>
            <c:manualLayout>
              <c:xMode val="edge"/>
              <c:yMode val="edge"/>
              <c:x val="5.9529147577323076E-3"/>
              <c:y val="0.11259340598692777"/>
            </c:manualLayout>
          </c:layout>
          <c:overlay val="0"/>
        </c:title>
        <c:numFmt formatCode="General" sourceLinked="1"/>
        <c:majorTickMark val="out"/>
        <c:minorTickMark val="none"/>
        <c:tickLblPos val="nextTo"/>
        <c:txPr>
          <a:bodyPr/>
          <a:lstStyle/>
          <a:p>
            <a:pPr>
              <a:defRPr b="1"/>
            </a:pPr>
            <a:endParaRPr lang="en-US"/>
          </a:p>
        </c:txPr>
        <c:crossAx val="183889920"/>
        <c:crosses val="autoZero"/>
        <c:crossBetween val="between"/>
      </c:valAx>
      <c:serAx>
        <c:axId val="118776256"/>
        <c:scaling>
          <c:orientation val="minMax"/>
        </c:scaling>
        <c:delete val="0"/>
        <c:axPos val="b"/>
        <c:majorGridlines/>
        <c:title>
          <c:tx>
            <c:rich>
              <a:bodyPr rot="-5400000" vert="horz"/>
              <a:lstStyle/>
              <a:p>
                <a:pPr>
                  <a:defRPr/>
                </a:pPr>
                <a:r>
                  <a:rPr lang="en-IN"/>
                  <a:t>Assignee</a:t>
                </a:r>
              </a:p>
            </c:rich>
          </c:tx>
          <c:layout>
            <c:manualLayout>
              <c:xMode val="edge"/>
              <c:yMode val="edge"/>
              <c:x val="0.93874181267882095"/>
              <c:y val="0.33275879709951522"/>
            </c:manualLayout>
          </c:layout>
          <c:overlay val="0"/>
        </c:title>
        <c:majorTickMark val="out"/>
        <c:minorTickMark val="none"/>
        <c:tickLblPos val="nextTo"/>
        <c:txPr>
          <a:bodyPr rot="0" vert="horz"/>
          <a:lstStyle/>
          <a:p>
            <a:pPr>
              <a:defRPr b="1"/>
            </a:pPr>
            <a:endParaRPr lang="en-US"/>
          </a:p>
        </c:txPr>
        <c:crossAx val="183891840"/>
        <c:crosses val="autoZero"/>
      </c:serAx>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1"/>
        <c:ser>
          <c:idx val="0"/>
          <c:order val="0"/>
          <c:invertIfNegative val="0"/>
          <c:dLbls>
            <c:txPr>
              <a:bodyPr/>
              <a:lstStyle/>
              <a:p>
                <a:pPr>
                  <a:defRPr sz="1100" b="1"/>
                </a:pPr>
                <a:endParaRPr lang="en-US"/>
              </a:p>
            </c:txPr>
            <c:showLegendKey val="0"/>
            <c:showVal val="1"/>
            <c:showCatName val="0"/>
            <c:showSerName val="0"/>
            <c:showPercent val="0"/>
            <c:showBubbleSize val="0"/>
            <c:showLeaderLines val="0"/>
          </c:dLbls>
          <c:cat>
            <c:strRef>
              <c:f>IPC!$Z$2:$Z$14</c:f>
              <c:strCache>
                <c:ptCount val="13"/>
                <c:pt idx="0">
                  <c:v>A23L 33/00</c:v>
                </c:pt>
                <c:pt idx="1">
                  <c:v>A23L 1/00</c:v>
                </c:pt>
                <c:pt idx="2">
                  <c:v>A23L 7/00</c:v>
                </c:pt>
                <c:pt idx="3">
                  <c:v>A23L 2/00</c:v>
                </c:pt>
                <c:pt idx="4">
                  <c:v>A23L 19/00</c:v>
                </c:pt>
                <c:pt idx="5">
                  <c:v>A23L 29/00</c:v>
                </c:pt>
                <c:pt idx="6">
                  <c:v>A23L 17/00</c:v>
                </c:pt>
                <c:pt idx="7">
                  <c:v>A23L 13/00</c:v>
                </c:pt>
                <c:pt idx="8">
                  <c:v>A23L 25/00</c:v>
                </c:pt>
                <c:pt idx="9">
                  <c:v>A23L 11/00</c:v>
                </c:pt>
                <c:pt idx="10">
                  <c:v>A23L 5/00</c:v>
                </c:pt>
                <c:pt idx="11">
                  <c:v>A23L 3/00</c:v>
                </c:pt>
                <c:pt idx="12">
                  <c:v>A23L 15/00</c:v>
                </c:pt>
              </c:strCache>
            </c:strRef>
          </c:cat>
          <c:val>
            <c:numRef>
              <c:f>IPC!$AA$2:$AA$14</c:f>
              <c:numCache>
                <c:formatCode>General</c:formatCode>
                <c:ptCount val="13"/>
                <c:pt idx="0">
                  <c:v>51</c:v>
                </c:pt>
                <c:pt idx="1">
                  <c:v>24</c:v>
                </c:pt>
                <c:pt idx="2">
                  <c:v>18</c:v>
                </c:pt>
                <c:pt idx="3">
                  <c:v>9</c:v>
                </c:pt>
                <c:pt idx="4">
                  <c:v>8</c:v>
                </c:pt>
                <c:pt idx="5">
                  <c:v>4</c:v>
                </c:pt>
                <c:pt idx="6">
                  <c:v>4</c:v>
                </c:pt>
                <c:pt idx="7">
                  <c:v>4</c:v>
                </c:pt>
                <c:pt idx="8">
                  <c:v>3</c:v>
                </c:pt>
                <c:pt idx="9">
                  <c:v>2</c:v>
                </c:pt>
                <c:pt idx="10">
                  <c:v>2</c:v>
                </c:pt>
                <c:pt idx="11">
                  <c:v>2</c:v>
                </c:pt>
                <c:pt idx="12">
                  <c:v>1</c:v>
                </c:pt>
              </c:numCache>
            </c:numRef>
          </c:val>
        </c:ser>
        <c:dLbls>
          <c:showLegendKey val="0"/>
          <c:showVal val="0"/>
          <c:showCatName val="0"/>
          <c:showSerName val="0"/>
          <c:showPercent val="0"/>
          <c:showBubbleSize val="0"/>
        </c:dLbls>
        <c:gapWidth val="150"/>
        <c:axId val="154871680"/>
        <c:axId val="154873856"/>
      </c:barChart>
      <c:catAx>
        <c:axId val="154871680"/>
        <c:scaling>
          <c:orientation val="minMax"/>
        </c:scaling>
        <c:delete val="0"/>
        <c:axPos val="b"/>
        <c:title>
          <c:tx>
            <c:rich>
              <a:bodyPr/>
              <a:lstStyle/>
              <a:p>
                <a:pPr>
                  <a:defRPr/>
                </a:pPr>
                <a:r>
                  <a:rPr lang="en-IN" dirty="0" smtClean="0"/>
                  <a:t>IPC Class</a:t>
                </a:r>
                <a:endParaRPr lang="en-IN" dirty="0"/>
              </a:p>
            </c:rich>
          </c:tx>
          <c:layout/>
          <c:overlay val="0"/>
        </c:title>
        <c:majorTickMark val="out"/>
        <c:minorTickMark val="none"/>
        <c:tickLblPos val="nextTo"/>
        <c:spPr>
          <a:ln>
            <a:solidFill>
              <a:schemeClr val="tx1"/>
            </a:solidFill>
          </a:ln>
        </c:spPr>
        <c:txPr>
          <a:bodyPr/>
          <a:lstStyle/>
          <a:p>
            <a:pPr>
              <a:defRPr sz="1000" b="1"/>
            </a:pPr>
            <a:endParaRPr lang="en-US"/>
          </a:p>
        </c:txPr>
        <c:crossAx val="154873856"/>
        <c:crosses val="autoZero"/>
        <c:auto val="1"/>
        <c:lblAlgn val="ctr"/>
        <c:lblOffset val="100"/>
        <c:noMultiLvlLbl val="0"/>
      </c:catAx>
      <c:valAx>
        <c:axId val="154873856"/>
        <c:scaling>
          <c:orientation val="minMax"/>
        </c:scaling>
        <c:delete val="0"/>
        <c:axPos val="l"/>
        <c:title>
          <c:tx>
            <c:rich>
              <a:bodyPr rot="-5400000" vert="horz"/>
              <a:lstStyle/>
              <a:p>
                <a:pPr>
                  <a:defRPr/>
                </a:pPr>
                <a:r>
                  <a:rPr lang="en-IN" dirty="0" smtClean="0"/>
                  <a:t>No. of Patent Families</a:t>
                </a:r>
                <a:endParaRPr lang="en-IN" dirty="0"/>
              </a:p>
            </c:rich>
          </c:tx>
          <c:layout>
            <c:manualLayout>
              <c:xMode val="edge"/>
              <c:yMode val="edge"/>
              <c:x val="1.2552301255230125E-2"/>
              <c:y val="0.22165834453620126"/>
            </c:manualLayout>
          </c:layout>
          <c:overlay val="0"/>
        </c:title>
        <c:numFmt formatCode="General" sourceLinked="1"/>
        <c:majorTickMark val="out"/>
        <c:minorTickMark val="none"/>
        <c:tickLblPos val="nextTo"/>
        <c:spPr>
          <a:ln>
            <a:solidFill>
              <a:schemeClr val="tx1"/>
            </a:solidFill>
          </a:ln>
        </c:spPr>
        <c:txPr>
          <a:bodyPr/>
          <a:lstStyle/>
          <a:p>
            <a:pPr>
              <a:defRPr b="1"/>
            </a:pPr>
            <a:endParaRPr lang="en-US"/>
          </a:p>
        </c:txPr>
        <c:crossAx val="154871680"/>
        <c:crosses val="autoZero"/>
        <c:crossBetween val="between"/>
      </c:valAx>
      <c:spPr>
        <a:noFill/>
      </c:spPr>
    </c:plotArea>
    <c:plotVisOnly val="1"/>
    <c:dispBlanksAs val="gap"/>
    <c:showDLblsOverMax val="0"/>
  </c:chart>
  <c:spPr>
    <a:noFill/>
    <a:ln>
      <a:noFill/>
    </a:ln>
  </c:sp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view3D>
      <c:rotX val="15"/>
      <c:rotY val="15"/>
      <c:rAngAx val="0"/>
      <c:perspective val="10"/>
    </c:view3D>
    <c:floor>
      <c:thickness val="0"/>
    </c:floor>
    <c:sideWall>
      <c:thickness val="0"/>
    </c:sideWall>
    <c:backWall>
      <c:thickness val="0"/>
    </c:backWall>
    <c:plotArea>
      <c:layout>
        <c:manualLayout>
          <c:layoutTarget val="inner"/>
          <c:xMode val="edge"/>
          <c:yMode val="edge"/>
          <c:x val="9.3767141466867238E-2"/>
          <c:y val="0.12252279320348117"/>
          <c:w val="0.81499085788433756"/>
          <c:h val="0.78953135792236473"/>
        </c:manualLayout>
      </c:layout>
      <c:bar3DChart>
        <c:barDir val="col"/>
        <c:grouping val="standard"/>
        <c:varyColors val="0"/>
        <c:ser>
          <c:idx val="0"/>
          <c:order val="0"/>
          <c:tx>
            <c:strRef>
              <c:f>'Assignee Vs Target'!$G$4</c:f>
              <c:strCache>
                <c:ptCount val="1"/>
                <c:pt idx="0">
                  <c:v>Nestle</c:v>
                </c:pt>
              </c:strCache>
            </c:strRef>
          </c:tx>
          <c:invertIfNegative val="0"/>
          <c:dLbls>
            <c:dLbl>
              <c:idx val="0"/>
              <c:layout>
                <c:manualLayout>
                  <c:x val="-2.6468414749127233E-3"/>
                  <c:y val="-2.8299319727891157E-2"/>
                </c:manualLayout>
              </c:layout>
              <c:showLegendKey val="0"/>
              <c:showVal val="1"/>
              <c:showCatName val="0"/>
              <c:showSerName val="0"/>
              <c:showPercent val="0"/>
              <c:showBubbleSize val="0"/>
            </c:dLbl>
            <c:dLbl>
              <c:idx val="1"/>
              <c:layout>
                <c:manualLayout>
                  <c:x val="6.622516556291382E-3"/>
                  <c:y val="4.8888991542939485E-2"/>
                </c:manualLayout>
              </c:layout>
              <c:showLegendKey val="0"/>
              <c:showVal val="1"/>
              <c:showCatName val="0"/>
              <c:showSerName val="0"/>
              <c:showPercent val="0"/>
              <c:showBubbleSize val="0"/>
            </c:dLbl>
            <c:dLbl>
              <c:idx val="2"/>
              <c:layout>
                <c:manualLayout>
                  <c:x val="7.6513008689447796E-3"/>
                  <c:y val="-3.9455782312925172E-3"/>
                </c:manualLayout>
              </c:layout>
              <c:showLegendKey val="0"/>
              <c:showVal val="1"/>
              <c:showCatName val="0"/>
              <c:showSerName val="0"/>
              <c:showPercent val="0"/>
              <c:showBubbleSize val="0"/>
            </c:dLbl>
            <c:dLbl>
              <c:idx val="4"/>
              <c:layout>
                <c:manualLayout>
                  <c:x val="1.3094946869505389E-2"/>
                  <c:y val="-1.1564358026675237E-2"/>
                </c:manualLayout>
              </c:layout>
              <c:showLegendKey val="0"/>
              <c:showVal val="1"/>
              <c:showCatName val="0"/>
              <c:showSerName val="0"/>
              <c:showPercent val="0"/>
              <c:showBubbleSize val="0"/>
            </c:dLbl>
            <c:dLbl>
              <c:idx val="5"/>
              <c:layout>
                <c:manualLayout>
                  <c:x val="-2.4271844660194174E-2"/>
                  <c:y val="5.7142857142857143E-3"/>
                </c:manualLayout>
              </c:layout>
              <c:showLegendKey val="0"/>
              <c:showVal val="1"/>
              <c:showCatName val="0"/>
              <c:showSerName val="0"/>
              <c:showPercent val="0"/>
              <c:showBubbleSize val="0"/>
            </c:dLbl>
            <c:dLbl>
              <c:idx val="6"/>
              <c:layout>
                <c:manualLayout>
                  <c:x val="0"/>
                  <c:y val="5.3333445319570232E-2"/>
                </c:manualLayout>
              </c:layout>
              <c:showLegendKey val="0"/>
              <c:showVal val="1"/>
              <c:showCatName val="0"/>
              <c:showSerName val="0"/>
              <c:showPercent val="0"/>
              <c:showBubbleSize val="0"/>
            </c:dLbl>
            <c:dLbl>
              <c:idx val="7"/>
              <c:layout>
                <c:manualLayout>
                  <c:x val="6.622516556291382E-3"/>
                  <c:y val="4.0000083989677714E-2"/>
                </c:manualLayout>
              </c:layout>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'Assignee Vs Target'!$H$3:$M$3</c:f>
              <c:strCache>
                <c:ptCount val="6"/>
                <c:pt idx="0">
                  <c:v>Infant</c:v>
                </c:pt>
                <c:pt idx="1">
                  <c:v>Sports</c:v>
                </c:pt>
                <c:pt idx="2">
                  <c:v>Patient</c:v>
                </c:pt>
                <c:pt idx="3">
                  <c:v>women</c:v>
                </c:pt>
                <c:pt idx="4">
                  <c:v>Old Person</c:v>
                </c:pt>
                <c:pt idx="5">
                  <c:v>Adults</c:v>
                </c:pt>
              </c:strCache>
            </c:strRef>
          </c:cat>
          <c:val>
            <c:numRef>
              <c:f>'Assignee Vs Target'!$H$4:$M$4</c:f>
              <c:numCache>
                <c:formatCode>General</c:formatCode>
                <c:ptCount val="6"/>
                <c:pt idx="0">
                  <c:v>1</c:v>
                </c:pt>
                <c:pt idx="2">
                  <c:v>5</c:v>
                </c:pt>
                <c:pt idx="4">
                  <c:v>4</c:v>
                </c:pt>
                <c:pt idx="5">
                  <c:v>2</c:v>
                </c:pt>
              </c:numCache>
            </c:numRef>
          </c:val>
        </c:ser>
        <c:ser>
          <c:idx val="1"/>
          <c:order val="1"/>
          <c:tx>
            <c:strRef>
              <c:f>'Assignee Vs Target'!$G$5</c:f>
              <c:strCache>
                <c:ptCount val="1"/>
                <c:pt idx="0">
                  <c:v>Abbott</c:v>
                </c:pt>
              </c:strCache>
            </c:strRef>
          </c:tx>
          <c:invertIfNegative val="0"/>
          <c:dLbls>
            <c:dLbl>
              <c:idx val="0"/>
              <c:layout>
                <c:manualLayout>
                  <c:x val="1.6181229773462784E-3"/>
                  <c:y val="-3.4013605442176902E-2"/>
                </c:manualLayout>
              </c:layout>
              <c:showLegendKey val="0"/>
              <c:showVal val="1"/>
              <c:showCatName val="0"/>
              <c:showSerName val="0"/>
              <c:showPercent val="0"/>
              <c:showBubbleSize val="0"/>
            </c:dLbl>
            <c:dLbl>
              <c:idx val="2"/>
              <c:layout>
                <c:manualLayout>
                  <c:x val="3.0555555555555579E-2"/>
                  <c:y val="4.6296296296296146E-3"/>
                </c:manualLayout>
              </c:layout>
              <c:showLegendKey val="0"/>
              <c:showVal val="1"/>
              <c:showCatName val="0"/>
              <c:showSerName val="0"/>
              <c:showPercent val="0"/>
              <c:showBubbleSize val="0"/>
            </c:dLbl>
            <c:dLbl>
              <c:idx val="5"/>
              <c:layout>
                <c:manualLayout>
                  <c:x val="6.4724919093851136E-3"/>
                  <c:y val="-1.020408163265306E-2"/>
                </c:manualLayout>
              </c:layout>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'Assignee Vs Target'!$H$3:$M$3</c:f>
              <c:strCache>
                <c:ptCount val="6"/>
                <c:pt idx="0">
                  <c:v>Infant</c:v>
                </c:pt>
                <c:pt idx="1">
                  <c:v>Sports</c:v>
                </c:pt>
                <c:pt idx="2">
                  <c:v>Patient</c:v>
                </c:pt>
                <c:pt idx="3">
                  <c:v>women</c:v>
                </c:pt>
                <c:pt idx="4">
                  <c:v>Old Person</c:v>
                </c:pt>
                <c:pt idx="5">
                  <c:v>Adults</c:v>
                </c:pt>
              </c:strCache>
            </c:strRef>
          </c:cat>
          <c:val>
            <c:numRef>
              <c:f>'Assignee Vs Target'!$H$5:$M$5</c:f>
              <c:numCache>
                <c:formatCode>General</c:formatCode>
                <c:ptCount val="6"/>
                <c:pt idx="0">
                  <c:v>10</c:v>
                </c:pt>
                <c:pt idx="2">
                  <c:v>2</c:v>
                </c:pt>
                <c:pt idx="5">
                  <c:v>3</c:v>
                </c:pt>
              </c:numCache>
            </c:numRef>
          </c:val>
        </c:ser>
        <c:dLbls>
          <c:showLegendKey val="0"/>
          <c:showVal val="0"/>
          <c:showCatName val="0"/>
          <c:showSerName val="0"/>
          <c:showPercent val="0"/>
          <c:showBubbleSize val="0"/>
        </c:dLbls>
        <c:gapWidth val="150"/>
        <c:shape val="box"/>
        <c:axId val="183946240"/>
        <c:axId val="184034432"/>
        <c:axId val="118968768"/>
      </c:bar3DChart>
      <c:catAx>
        <c:axId val="183946240"/>
        <c:scaling>
          <c:orientation val="minMax"/>
        </c:scaling>
        <c:delete val="0"/>
        <c:axPos val="b"/>
        <c:majorGridlines/>
        <c:title>
          <c:tx>
            <c:rich>
              <a:bodyPr/>
              <a:lstStyle/>
              <a:p>
                <a:pPr>
                  <a:defRPr/>
                </a:pPr>
                <a:r>
                  <a:rPr lang="en-IN"/>
                  <a:t>Target</a:t>
                </a:r>
              </a:p>
            </c:rich>
          </c:tx>
          <c:layout>
            <c:manualLayout>
              <c:xMode val="edge"/>
              <c:yMode val="edge"/>
              <c:x val="0.37888706266085687"/>
              <c:y val="0.91521265198992963"/>
            </c:manualLayout>
          </c:layout>
          <c:overlay val="0"/>
        </c:title>
        <c:majorTickMark val="out"/>
        <c:minorTickMark val="none"/>
        <c:tickLblPos val="nextTo"/>
        <c:txPr>
          <a:bodyPr/>
          <a:lstStyle/>
          <a:p>
            <a:pPr>
              <a:defRPr sz="1100" b="1"/>
            </a:pPr>
            <a:endParaRPr lang="en-US"/>
          </a:p>
        </c:txPr>
        <c:crossAx val="184034432"/>
        <c:crosses val="autoZero"/>
        <c:auto val="1"/>
        <c:lblAlgn val="ctr"/>
        <c:lblOffset val="100"/>
        <c:noMultiLvlLbl val="0"/>
      </c:catAx>
      <c:valAx>
        <c:axId val="184034432"/>
        <c:scaling>
          <c:orientation val="minMax"/>
          <c:max val="15"/>
        </c:scaling>
        <c:delete val="0"/>
        <c:axPos val="l"/>
        <c:majorGridlines/>
        <c:title>
          <c:tx>
            <c:rich>
              <a:bodyPr rot="-5400000" vert="horz"/>
              <a:lstStyle/>
              <a:p>
                <a:pPr>
                  <a:defRPr/>
                </a:pPr>
                <a:r>
                  <a:rPr lang="en-IN"/>
                  <a:t>No. of Patent Families</a:t>
                </a:r>
              </a:p>
            </c:rich>
          </c:tx>
          <c:layout>
            <c:manualLayout>
              <c:xMode val="edge"/>
              <c:yMode val="edge"/>
              <c:x val="2.9656697526073361E-2"/>
              <c:y val="0.29980829067333431"/>
            </c:manualLayout>
          </c:layout>
          <c:overlay val="0"/>
        </c:title>
        <c:numFmt formatCode="General" sourceLinked="1"/>
        <c:majorTickMark val="out"/>
        <c:minorTickMark val="none"/>
        <c:tickLblPos val="nextTo"/>
        <c:txPr>
          <a:bodyPr/>
          <a:lstStyle/>
          <a:p>
            <a:pPr>
              <a:defRPr b="1"/>
            </a:pPr>
            <a:endParaRPr lang="en-US"/>
          </a:p>
        </c:txPr>
        <c:crossAx val="183946240"/>
        <c:crosses val="autoZero"/>
        <c:crossBetween val="between"/>
        <c:majorUnit val="5"/>
      </c:valAx>
      <c:serAx>
        <c:axId val="118968768"/>
        <c:scaling>
          <c:orientation val="minMax"/>
        </c:scaling>
        <c:delete val="0"/>
        <c:axPos val="b"/>
        <c:majorGridlines/>
        <c:title>
          <c:tx>
            <c:rich>
              <a:bodyPr rot="-5400000" vert="horz"/>
              <a:lstStyle/>
              <a:p>
                <a:pPr>
                  <a:defRPr/>
                </a:pPr>
                <a:r>
                  <a:rPr lang="en-IN"/>
                  <a:t>Assignee</a:t>
                </a:r>
              </a:p>
            </c:rich>
          </c:tx>
          <c:layout>
            <c:manualLayout>
              <c:xMode val="edge"/>
              <c:yMode val="edge"/>
              <c:x val="0.96885222212391997"/>
              <c:y val="0.72705587788368564"/>
            </c:manualLayout>
          </c:layout>
          <c:overlay val="0"/>
        </c:title>
        <c:majorTickMark val="out"/>
        <c:minorTickMark val="none"/>
        <c:tickLblPos val="nextTo"/>
        <c:txPr>
          <a:bodyPr rot="0" vert="horz"/>
          <a:lstStyle/>
          <a:p>
            <a:pPr>
              <a:defRPr sz="1100" b="1"/>
            </a:pPr>
            <a:endParaRPr lang="en-US"/>
          </a:p>
        </c:txPr>
        <c:crossAx val="184034432"/>
        <c:crosses val="autoZero"/>
      </c:serAx>
    </c:plotArea>
    <c:plotVisOnly val="1"/>
    <c:dispBlanksAs val="gap"/>
    <c:showDLblsOverMax val="0"/>
  </c:chart>
  <c:spPr>
    <a:noFill/>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view3D>
      <c:rotX val="20"/>
      <c:rotY val="15"/>
      <c:rAngAx val="0"/>
      <c:perspective val="10"/>
    </c:view3D>
    <c:floor>
      <c:thickness val="0"/>
    </c:floor>
    <c:sideWall>
      <c:thickness val="0"/>
    </c:sideWall>
    <c:backWall>
      <c:thickness val="0"/>
    </c:backWall>
    <c:plotArea>
      <c:layout>
        <c:manualLayout>
          <c:layoutTarget val="inner"/>
          <c:xMode val="edge"/>
          <c:yMode val="edge"/>
          <c:x val="7.6666538633890294E-2"/>
          <c:y val="7.0981564324996624E-2"/>
          <c:w val="0.82971177213959368"/>
          <c:h val="0.57728388697331612"/>
        </c:manualLayout>
      </c:layout>
      <c:bar3DChart>
        <c:barDir val="col"/>
        <c:grouping val="standard"/>
        <c:varyColors val="0"/>
        <c:ser>
          <c:idx val="0"/>
          <c:order val="0"/>
          <c:tx>
            <c:strRef>
              <c:f>'Assignee Vs Application'!$G$7</c:f>
              <c:strCache>
                <c:ptCount val="1"/>
                <c:pt idx="0">
                  <c:v>Nestle</c:v>
                </c:pt>
              </c:strCache>
            </c:strRef>
          </c:tx>
          <c:invertIfNegative val="0"/>
          <c:dLbls>
            <c:dLbl>
              <c:idx val="0"/>
              <c:layout>
                <c:manualLayout>
                  <c:x val="2.2075055187638004E-3"/>
                  <c:y val="5.3333445319570232E-2"/>
                </c:manualLayout>
              </c:layout>
              <c:showLegendKey val="0"/>
              <c:showVal val="1"/>
              <c:showCatName val="0"/>
              <c:showSerName val="0"/>
              <c:showPercent val="0"/>
              <c:showBubbleSize val="0"/>
            </c:dLbl>
            <c:dLbl>
              <c:idx val="1"/>
              <c:layout>
                <c:manualLayout>
                  <c:x val="6.622516556291382E-3"/>
                  <c:y val="4.8888991542939485E-2"/>
                </c:manualLayout>
              </c:layout>
              <c:showLegendKey val="0"/>
              <c:showVal val="1"/>
              <c:showCatName val="0"/>
              <c:showSerName val="0"/>
              <c:showPercent val="0"/>
              <c:showBubbleSize val="0"/>
            </c:dLbl>
            <c:dLbl>
              <c:idx val="2"/>
              <c:layout>
                <c:manualLayout>
                  <c:x val="4.4150110375275895E-3"/>
                  <c:y val="2.6666722659785178E-2"/>
                </c:manualLayout>
              </c:layout>
              <c:showLegendKey val="0"/>
              <c:showVal val="1"/>
              <c:showCatName val="0"/>
              <c:showSerName val="0"/>
              <c:showPercent val="0"/>
              <c:showBubbleSize val="0"/>
            </c:dLbl>
            <c:dLbl>
              <c:idx val="3"/>
              <c:layout>
                <c:manualLayout>
                  <c:x val="0"/>
                  <c:y val="2.693608406603375E-2"/>
                </c:manualLayout>
              </c:layout>
              <c:showLegendKey val="0"/>
              <c:showVal val="1"/>
              <c:showCatName val="0"/>
              <c:showSerName val="0"/>
              <c:showPercent val="0"/>
              <c:showBubbleSize val="0"/>
            </c:dLbl>
            <c:dLbl>
              <c:idx val="4"/>
              <c:layout>
                <c:manualLayout>
                  <c:x val="6.622516556291382E-3"/>
                  <c:y val="6.6666806649462784E-2"/>
                </c:manualLayout>
              </c:layout>
              <c:showLegendKey val="0"/>
              <c:showVal val="1"/>
              <c:showCatName val="0"/>
              <c:showSerName val="0"/>
              <c:showPercent val="0"/>
              <c:showBubbleSize val="0"/>
            </c:dLbl>
            <c:dLbl>
              <c:idx val="5"/>
              <c:layout>
                <c:manualLayout>
                  <c:x val="0"/>
                  <c:y val="5.3333445319570232E-2"/>
                </c:manualLayout>
              </c:layout>
              <c:showLegendKey val="0"/>
              <c:showVal val="1"/>
              <c:showCatName val="0"/>
              <c:showSerName val="0"/>
              <c:showPercent val="0"/>
              <c:showBubbleSize val="0"/>
            </c:dLbl>
            <c:dLbl>
              <c:idx val="6"/>
              <c:layout>
                <c:manualLayout>
                  <c:x val="0"/>
                  <c:y val="5.3333445319570232E-2"/>
                </c:manualLayout>
              </c:layout>
              <c:showLegendKey val="0"/>
              <c:showVal val="1"/>
              <c:showCatName val="0"/>
              <c:showSerName val="0"/>
              <c:showPercent val="0"/>
              <c:showBubbleSize val="0"/>
            </c:dLbl>
            <c:dLbl>
              <c:idx val="7"/>
              <c:layout>
                <c:manualLayout>
                  <c:x val="6.622516556291382E-3"/>
                  <c:y val="4.0000083989677714E-2"/>
                </c:manualLayout>
              </c:layout>
              <c:showLegendKey val="0"/>
              <c:showVal val="1"/>
              <c:showCatName val="0"/>
              <c:showSerName val="0"/>
              <c:showPercent val="0"/>
              <c:showBubbleSize val="0"/>
            </c:dLbl>
            <c:txPr>
              <a:bodyPr/>
              <a:lstStyle/>
              <a:p>
                <a:pPr>
                  <a:defRPr sz="1100" b="1"/>
                </a:pPr>
                <a:endParaRPr lang="en-US"/>
              </a:p>
            </c:txPr>
            <c:showLegendKey val="0"/>
            <c:showVal val="1"/>
            <c:showCatName val="0"/>
            <c:showSerName val="0"/>
            <c:showPercent val="0"/>
            <c:showBubbleSize val="0"/>
            <c:showLeaderLines val="0"/>
          </c:dLbls>
          <c:cat>
            <c:strRef>
              <c:f>'Assignee Vs Application'!$H$6:$R$6</c:f>
              <c:strCache>
                <c:ptCount val="11"/>
                <c:pt idx="0">
                  <c:v>Overall Health</c:v>
                </c:pt>
                <c:pt idx="1">
                  <c:v>Body Mass Management</c:v>
                </c:pt>
                <c:pt idx="2">
                  <c:v>Mental Health</c:v>
                </c:pt>
                <c:pt idx="3">
                  <c:v>Weight Management</c:v>
                </c:pt>
                <c:pt idx="4">
                  <c:v>Immunity Enhancement</c:v>
                </c:pt>
                <c:pt idx="5">
                  <c:v>Cancer</c:v>
                </c:pt>
                <c:pt idx="6">
                  <c:v>Anti-aging</c:v>
                </c:pt>
                <c:pt idx="7">
                  <c:v>Bone Health</c:v>
                </c:pt>
                <c:pt idx="8">
                  <c:v>Cardiac Health</c:v>
                </c:pt>
                <c:pt idx="9">
                  <c:v>Diabetes</c:v>
                </c:pt>
                <c:pt idx="10">
                  <c:v>Improving Sleep</c:v>
                </c:pt>
              </c:strCache>
            </c:strRef>
          </c:cat>
          <c:val>
            <c:numRef>
              <c:f>'Assignee Vs Application'!$H$7:$R$7</c:f>
              <c:numCache>
                <c:formatCode>General</c:formatCode>
                <c:ptCount val="11"/>
                <c:pt idx="0">
                  <c:v>4</c:v>
                </c:pt>
                <c:pt idx="1">
                  <c:v>2</c:v>
                </c:pt>
                <c:pt idx="3">
                  <c:v>1</c:v>
                </c:pt>
                <c:pt idx="4">
                  <c:v>2</c:v>
                </c:pt>
                <c:pt idx="5">
                  <c:v>1</c:v>
                </c:pt>
              </c:numCache>
            </c:numRef>
          </c:val>
        </c:ser>
        <c:ser>
          <c:idx val="1"/>
          <c:order val="1"/>
          <c:tx>
            <c:strRef>
              <c:f>'Assignee Vs Application'!$G$8</c:f>
              <c:strCache>
                <c:ptCount val="1"/>
                <c:pt idx="0">
                  <c:v>Abbott</c:v>
                </c:pt>
              </c:strCache>
            </c:strRef>
          </c:tx>
          <c:invertIfNegative val="0"/>
          <c:dLbls>
            <c:txPr>
              <a:bodyPr/>
              <a:lstStyle/>
              <a:p>
                <a:pPr>
                  <a:defRPr sz="1100" b="1"/>
                </a:pPr>
                <a:endParaRPr lang="en-US"/>
              </a:p>
            </c:txPr>
            <c:showLegendKey val="0"/>
            <c:showVal val="1"/>
            <c:showCatName val="0"/>
            <c:showSerName val="0"/>
            <c:showPercent val="0"/>
            <c:showBubbleSize val="0"/>
            <c:showLeaderLines val="0"/>
          </c:dLbls>
          <c:cat>
            <c:strRef>
              <c:f>'Assignee Vs Application'!$H$6:$R$6</c:f>
              <c:strCache>
                <c:ptCount val="11"/>
                <c:pt idx="0">
                  <c:v>Overall Health</c:v>
                </c:pt>
                <c:pt idx="1">
                  <c:v>Body Mass Management</c:v>
                </c:pt>
                <c:pt idx="2">
                  <c:v>Mental Health</c:v>
                </c:pt>
                <c:pt idx="3">
                  <c:v>Weight Management</c:v>
                </c:pt>
                <c:pt idx="4">
                  <c:v>Immunity Enhancement</c:v>
                </c:pt>
                <c:pt idx="5">
                  <c:v>Cancer</c:v>
                </c:pt>
                <c:pt idx="6">
                  <c:v>Anti-aging</c:v>
                </c:pt>
                <c:pt idx="7">
                  <c:v>Bone Health</c:v>
                </c:pt>
                <c:pt idx="8">
                  <c:v>Cardiac Health</c:v>
                </c:pt>
                <c:pt idx="9">
                  <c:v>Diabetes</c:v>
                </c:pt>
                <c:pt idx="10">
                  <c:v>Improving Sleep</c:v>
                </c:pt>
              </c:strCache>
            </c:strRef>
          </c:cat>
          <c:val>
            <c:numRef>
              <c:f>'Assignee Vs Application'!$H$8:$R$8</c:f>
              <c:numCache>
                <c:formatCode>General</c:formatCode>
                <c:ptCount val="11"/>
                <c:pt idx="0">
                  <c:v>10</c:v>
                </c:pt>
                <c:pt idx="1">
                  <c:v>3</c:v>
                </c:pt>
                <c:pt idx="2">
                  <c:v>3</c:v>
                </c:pt>
                <c:pt idx="3">
                  <c:v>1</c:v>
                </c:pt>
              </c:numCache>
            </c:numRef>
          </c:val>
        </c:ser>
        <c:dLbls>
          <c:showLegendKey val="0"/>
          <c:showVal val="0"/>
          <c:showCatName val="0"/>
          <c:showSerName val="0"/>
          <c:showPercent val="0"/>
          <c:showBubbleSize val="0"/>
        </c:dLbls>
        <c:gapWidth val="150"/>
        <c:shape val="box"/>
        <c:axId val="184084736"/>
        <c:axId val="202908032"/>
        <c:axId val="118970560"/>
      </c:bar3DChart>
      <c:catAx>
        <c:axId val="184084736"/>
        <c:scaling>
          <c:orientation val="minMax"/>
        </c:scaling>
        <c:delete val="0"/>
        <c:axPos val="b"/>
        <c:majorGridlines/>
        <c:title>
          <c:tx>
            <c:rich>
              <a:bodyPr/>
              <a:lstStyle/>
              <a:p>
                <a:pPr>
                  <a:defRPr sz="1050"/>
                </a:pPr>
                <a:r>
                  <a:rPr lang="en-IN" sz="1050" dirty="0" smtClean="0"/>
                  <a:t>Application</a:t>
                </a:r>
                <a:endParaRPr lang="en-IN" sz="1050" dirty="0"/>
              </a:p>
            </c:rich>
          </c:tx>
          <c:layout>
            <c:manualLayout>
              <c:xMode val="edge"/>
              <c:yMode val="edge"/>
              <c:x val="0.41701434240151258"/>
              <c:y val="0.75294693055395701"/>
            </c:manualLayout>
          </c:layout>
          <c:overlay val="0"/>
        </c:title>
        <c:majorTickMark val="out"/>
        <c:minorTickMark val="none"/>
        <c:tickLblPos val="nextTo"/>
        <c:txPr>
          <a:bodyPr/>
          <a:lstStyle/>
          <a:p>
            <a:pPr>
              <a:defRPr b="1"/>
            </a:pPr>
            <a:endParaRPr lang="en-US"/>
          </a:p>
        </c:txPr>
        <c:crossAx val="202908032"/>
        <c:crosses val="autoZero"/>
        <c:auto val="1"/>
        <c:lblAlgn val="ctr"/>
        <c:lblOffset val="100"/>
        <c:noMultiLvlLbl val="0"/>
      </c:catAx>
      <c:valAx>
        <c:axId val="202908032"/>
        <c:scaling>
          <c:orientation val="minMax"/>
          <c:max val="15"/>
        </c:scaling>
        <c:delete val="0"/>
        <c:axPos val="l"/>
        <c:majorGridlines/>
        <c:title>
          <c:tx>
            <c:rich>
              <a:bodyPr rot="-5400000" vert="horz"/>
              <a:lstStyle/>
              <a:p>
                <a:pPr>
                  <a:defRPr sz="1050"/>
                </a:pPr>
                <a:r>
                  <a:rPr lang="en-IN" sz="1050"/>
                  <a:t>No. of Patent</a:t>
                </a:r>
                <a:r>
                  <a:rPr lang="en-IN" sz="1050" baseline="0"/>
                  <a:t> Families</a:t>
                </a:r>
                <a:endParaRPr lang="en-IN" sz="1050"/>
              </a:p>
            </c:rich>
          </c:tx>
          <c:layout>
            <c:manualLayout>
              <c:xMode val="edge"/>
              <c:yMode val="edge"/>
              <c:x val="8.7348086228557931E-3"/>
              <c:y val="0.12517761070215183"/>
            </c:manualLayout>
          </c:layout>
          <c:overlay val="0"/>
        </c:title>
        <c:numFmt formatCode="General" sourceLinked="1"/>
        <c:majorTickMark val="out"/>
        <c:minorTickMark val="none"/>
        <c:tickLblPos val="nextTo"/>
        <c:txPr>
          <a:bodyPr/>
          <a:lstStyle/>
          <a:p>
            <a:pPr>
              <a:defRPr b="1"/>
            </a:pPr>
            <a:endParaRPr lang="en-US"/>
          </a:p>
        </c:txPr>
        <c:crossAx val="184084736"/>
        <c:crosses val="autoZero"/>
        <c:crossBetween val="between"/>
        <c:majorUnit val="5"/>
      </c:valAx>
      <c:serAx>
        <c:axId val="118970560"/>
        <c:scaling>
          <c:orientation val="minMax"/>
        </c:scaling>
        <c:delete val="0"/>
        <c:axPos val="b"/>
        <c:majorGridlines/>
        <c:title>
          <c:tx>
            <c:rich>
              <a:bodyPr rot="-5400000" vert="horz"/>
              <a:lstStyle/>
              <a:p>
                <a:pPr>
                  <a:defRPr sz="1050"/>
                </a:pPr>
                <a:r>
                  <a:rPr lang="en-IN" sz="1050"/>
                  <a:t>Assignee</a:t>
                </a:r>
              </a:p>
            </c:rich>
          </c:tx>
          <c:layout>
            <c:manualLayout>
              <c:xMode val="edge"/>
              <c:yMode val="edge"/>
              <c:x val="0.9473184601924759"/>
              <c:y val="0.43324261260087765"/>
            </c:manualLayout>
          </c:layout>
          <c:overlay val="0"/>
        </c:title>
        <c:majorTickMark val="out"/>
        <c:minorTickMark val="none"/>
        <c:tickLblPos val="nextTo"/>
        <c:txPr>
          <a:bodyPr rot="0" vert="horz"/>
          <a:lstStyle/>
          <a:p>
            <a:pPr>
              <a:defRPr b="1"/>
            </a:pPr>
            <a:endParaRPr lang="en-US"/>
          </a:p>
        </c:txPr>
        <c:crossAx val="202908032"/>
        <c:crosses val="autoZero"/>
      </c:serAx>
    </c:plotArea>
    <c:plotVisOnly val="1"/>
    <c:dispBlanksAs val="gap"/>
    <c:showDLblsOverMax val="0"/>
  </c:chart>
  <c:spPr>
    <a:noFill/>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Sheet1!$Q$63</c:f>
              <c:strCache>
                <c:ptCount val="1"/>
                <c:pt idx="0">
                  <c:v>Animal</c:v>
                </c:pt>
              </c:strCache>
            </c:strRef>
          </c:tx>
          <c:invertIfNegative val="0"/>
          <c:cat>
            <c:numRef>
              <c:f>Sheet1!$P$64:$P$70</c:f>
              <c:numCache>
                <c:formatCode>General</c:formatCode>
                <c:ptCount val="7"/>
                <c:pt idx="0">
                  <c:v>2014</c:v>
                </c:pt>
                <c:pt idx="1">
                  <c:v>2015</c:v>
                </c:pt>
                <c:pt idx="2">
                  <c:v>2016</c:v>
                </c:pt>
                <c:pt idx="3">
                  <c:v>2017</c:v>
                </c:pt>
                <c:pt idx="4">
                  <c:v>2018</c:v>
                </c:pt>
                <c:pt idx="5">
                  <c:v>2019</c:v>
                </c:pt>
                <c:pt idx="6">
                  <c:v>2020</c:v>
                </c:pt>
              </c:numCache>
            </c:numRef>
          </c:cat>
          <c:val>
            <c:numRef>
              <c:f>Sheet1!$Q$64:$Q$70</c:f>
              <c:numCache>
                <c:formatCode>0</c:formatCode>
                <c:ptCount val="7"/>
                <c:pt idx="0">
                  <c:v>2536.127167630058</c:v>
                </c:pt>
                <c:pt idx="1">
                  <c:v>2705.2023121387283</c:v>
                </c:pt>
                <c:pt idx="2">
                  <c:v>2817.9190751445085</c:v>
                </c:pt>
                <c:pt idx="3">
                  <c:v>2953.1791907514453</c:v>
                </c:pt>
                <c:pt idx="4">
                  <c:v>3156.0693641618495</c:v>
                </c:pt>
                <c:pt idx="5">
                  <c:v>3381.5028901734104</c:v>
                </c:pt>
                <c:pt idx="6">
                  <c:v>3606.9364161849712</c:v>
                </c:pt>
              </c:numCache>
            </c:numRef>
          </c:val>
        </c:ser>
        <c:ser>
          <c:idx val="1"/>
          <c:order val="1"/>
          <c:tx>
            <c:strRef>
              <c:f>Sheet1!$R$63</c:f>
              <c:strCache>
                <c:ptCount val="1"/>
                <c:pt idx="0">
                  <c:v>Plant</c:v>
                </c:pt>
              </c:strCache>
            </c:strRef>
          </c:tx>
          <c:invertIfNegative val="0"/>
          <c:cat>
            <c:numRef>
              <c:f>Sheet1!$P$64:$P$70</c:f>
              <c:numCache>
                <c:formatCode>General</c:formatCode>
                <c:ptCount val="7"/>
                <c:pt idx="0">
                  <c:v>2014</c:v>
                </c:pt>
                <c:pt idx="1">
                  <c:v>2015</c:v>
                </c:pt>
                <c:pt idx="2">
                  <c:v>2016</c:v>
                </c:pt>
                <c:pt idx="3">
                  <c:v>2017</c:v>
                </c:pt>
                <c:pt idx="4">
                  <c:v>2018</c:v>
                </c:pt>
                <c:pt idx="5">
                  <c:v>2019</c:v>
                </c:pt>
                <c:pt idx="6">
                  <c:v>2020</c:v>
                </c:pt>
              </c:numCache>
            </c:numRef>
          </c:cat>
          <c:val>
            <c:numRef>
              <c:f>Sheet1!$R$64:$R$70</c:f>
              <c:numCache>
                <c:formatCode>0</c:formatCode>
                <c:ptCount val="7"/>
                <c:pt idx="0">
                  <c:v>1814.7398843930637</c:v>
                </c:pt>
                <c:pt idx="1">
                  <c:v>1916.1849710982658</c:v>
                </c:pt>
                <c:pt idx="2">
                  <c:v>2028.9017341040462</c:v>
                </c:pt>
                <c:pt idx="3">
                  <c:v>2119.0751445086707</c:v>
                </c:pt>
                <c:pt idx="4">
                  <c:v>2197.976878612717</c:v>
                </c:pt>
                <c:pt idx="5">
                  <c:v>2310.6936416184967</c:v>
                </c:pt>
                <c:pt idx="6">
                  <c:v>2479.7687861271675</c:v>
                </c:pt>
              </c:numCache>
            </c:numRef>
          </c:val>
        </c:ser>
        <c:dLbls>
          <c:showLegendKey val="0"/>
          <c:showVal val="0"/>
          <c:showCatName val="0"/>
          <c:showSerName val="0"/>
          <c:showPercent val="0"/>
          <c:showBubbleSize val="0"/>
        </c:dLbls>
        <c:gapWidth val="150"/>
        <c:shape val="box"/>
        <c:axId val="251600896"/>
        <c:axId val="251602432"/>
        <c:axId val="0"/>
      </c:bar3DChart>
      <c:catAx>
        <c:axId val="251600896"/>
        <c:scaling>
          <c:orientation val="minMax"/>
        </c:scaling>
        <c:delete val="0"/>
        <c:axPos val="b"/>
        <c:numFmt formatCode="General" sourceLinked="1"/>
        <c:majorTickMark val="out"/>
        <c:minorTickMark val="none"/>
        <c:tickLblPos val="nextTo"/>
        <c:crossAx val="251602432"/>
        <c:crosses val="autoZero"/>
        <c:auto val="1"/>
        <c:lblAlgn val="ctr"/>
        <c:lblOffset val="100"/>
        <c:noMultiLvlLbl val="0"/>
      </c:catAx>
      <c:valAx>
        <c:axId val="251602432"/>
        <c:scaling>
          <c:orientation val="minMax"/>
        </c:scaling>
        <c:delete val="0"/>
        <c:axPos val="l"/>
        <c:title>
          <c:tx>
            <c:rich>
              <a:bodyPr rot="-5400000" vert="horz"/>
              <a:lstStyle/>
              <a:p>
                <a:pPr>
                  <a:defRPr/>
                </a:pPr>
                <a:r>
                  <a:rPr lang="en-IN" sz="1000" b="1" i="0" u="none" strike="noStrike" baseline="0">
                    <a:effectLst/>
                  </a:rPr>
                  <a:t>Kilo Tons</a:t>
                </a:r>
                <a:endParaRPr lang="en-IN"/>
              </a:p>
            </c:rich>
          </c:tx>
          <c:layout/>
          <c:overlay val="0"/>
        </c:title>
        <c:numFmt formatCode="0" sourceLinked="1"/>
        <c:majorTickMark val="out"/>
        <c:minorTickMark val="none"/>
        <c:tickLblPos val="nextTo"/>
        <c:crossAx val="251600896"/>
        <c:crosses val="autoZero"/>
        <c:crossBetween val="between"/>
      </c:valAx>
      <c:dTable>
        <c:showHorzBorder val="1"/>
        <c:showVertBorder val="1"/>
        <c:showOutline val="1"/>
        <c:showKeys val="1"/>
      </c:dTable>
    </c:plotArea>
    <c:plotVisOnly val="1"/>
    <c:dispBlanksAs val="gap"/>
    <c:showDLblsOverMax val="0"/>
  </c:chart>
  <c:spPr>
    <a:noFill/>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7586351706036746"/>
          <c:y val="5.1400554097404488E-2"/>
          <c:w val="0.8035958005249344"/>
          <c:h val="0.8326195683872849"/>
        </c:manualLayout>
      </c:layout>
      <c:bar3DChart>
        <c:barDir val="col"/>
        <c:grouping val="stacked"/>
        <c:varyColors val="0"/>
        <c:ser>
          <c:idx val="0"/>
          <c:order val="0"/>
          <c:tx>
            <c:strRef>
              <c:f>Sheet1!$Q$95</c:f>
              <c:strCache>
                <c:ptCount val="1"/>
                <c:pt idx="0">
                  <c:v>Animal</c:v>
                </c:pt>
              </c:strCache>
            </c:strRef>
          </c:tx>
          <c:invertIfNegative val="0"/>
          <c:dLbls>
            <c:txPr>
              <a:bodyPr/>
              <a:lstStyle/>
              <a:p>
                <a:pPr>
                  <a:defRPr sz="1200" b="1"/>
                </a:pPr>
                <a:endParaRPr lang="en-US"/>
              </a:p>
            </c:txPr>
            <c:showLegendKey val="0"/>
            <c:showVal val="1"/>
            <c:showCatName val="0"/>
            <c:showSerName val="0"/>
            <c:showPercent val="0"/>
            <c:showBubbleSize val="0"/>
            <c:showLeaderLines val="0"/>
          </c:dLbls>
          <c:cat>
            <c:numRef>
              <c:f>Sheet1!$R$94:$S$94</c:f>
              <c:numCache>
                <c:formatCode>General</c:formatCode>
                <c:ptCount val="2"/>
                <c:pt idx="0">
                  <c:v>2015</c:v>
                </c:pt>
                <c:pt idx="1">
                  <c:v>2020</c:v>
                </c:pt>
              </c:numCache>
            </c:numRef>
          </c:cat>
          <c:val>
            <c:numRef>
              <c:f>Sheet1!$R$95:$S$95</c:f>
              <c:numCache>
                <c:formatCode>0.0</c:formatCode>
                <c:ptCount val="2"/>
                <c:pt idx="0">
                  <c:v>22.737454545454543</c:v>
                </c:pt>
                <c:pt idx="1">
                  <c:v>29.842909090909089</c:v>
                </c:pt>
              </c:numCache>
            </c:numRef>
          </c:val>
        </c:ser>
        <c:ser>
          <c:idx val="1"/>
          <c:order val="1"/>
          <c:tx>
            <c:strRef>
              <c:f>Sheet1!$Q$96</c:f>
              <c:strCache>
                <c:ptCount val="1"/>
                <c:pt idx="0">
                  <c:v>Plant</c:v>
                </c:pt>
              </c:strCache>
            </c:strRef>
          </c:tx>
          <c:invertIfNegative val="0"/>
          <c:dLbls>
            <c:txPr>
              <a:bodyPr/>
              <a:lstStyle/>
              <a:p>
                <a:pPr>
                  <a:defRPr sz="1200" b="1"/>
                </a:pPr>
                <a:endParaRPr lang="en-US"/>
              </a:p>
            </c:txPr>
            <c:showLegendKey val="0"/>
            <c:showVal val="1"/>
            <c:showCatName val="0"/>
            <c:showSerName val="0"/>
            <c:showPercent val="0"/>
            <c:showBubbleSize val="0"/>
            <c:showLeaderLines val="0"/>
          </c:dLbls>
          <c:cat>
            <c:numRef>
              <c:f>Sheet1!$R$94:$S$94</c:f>
              <c:numCache>
                <c:formatCode>General</c:formatCode>
                <c:ptCount val="2"/>
                <c:pt idx="0">
                  <c:v>2015</c:v>
                </c:pt>
                <c:pt idx="1">
                  <c:v>2020</c:v>
                </c:pt>
              </c:numCache>
            </c:numRef>
          </c:cat>
          <c:val>
            <c:numRef>
              <c:f>Sheet1!$R$96:$S$96</c:f>
              <c:numCache>
                <c:formatCode>0.0</c:formatCode>
                <c:ptCount val="2"/>
                <c:pt idx="0">
                  <c:v>6.3949090909090902</c:v>
                </c:pt>
                <c:pt idx="1">
                  <c:v>9.2370909090909095</c:v>
                </c:pt>
              </c:numCache>
            </c:numRef>
          </c:val>
        </c:ser>
        <c:dLbls>
          <c:showLegendKey val="0"/>
          <c:showVal val="0"/>
          <c:showCatName val="0"/>
          <c:showSerName val="0"/>
          <c:showPercent val="0"/>
          <c:showBubbleSize val="0"/>
        </c:dLbls>
        <c:gapWidth val="150"/>
        <c:shape val="box"/>
        <c:axId val="251630720"/>
        <c:axId val="251632256"/>
        <c:axId val="0"/>
      </c:bar3DChart>
      <c:catAx>
        <c:axId val="251630720"/>
        <c:scaling>
          <c:orientation val="minMax"/>
        </c:scaling>
        <c:delete val="0"/>
        <c:axPos val="b"/>
        <c:numFmt formatCode="General" sourceLinked="1"/>
        <c:majorTickMark val="out"/>
        <c:minorTickMark val="none"/>
        <c:tickLblPos val="nextTo"/>
        <c:crossAx val="251632256"/>
        <c:crosses val="autoZero"/>
        <c:auto val="1"/>
        <c:lblAlgn val="ctr"/>
        <c:lblOffset val="100"/>
        <c:noMultiLvlLbl val="0"/>
      </c:catAx>
      <c:valAx>
        <c:axId val="251632256"/>
        <c:scaling>
          <c:orientation val="minMax"/>
        </c:scaling>
        <c:delete val="0"/>
        <c:axPos val="l"/>
        <c:title>
          <c:tx>
            <c:rich>
              <a:bodyPr rot="-5400000" vert="horz"/>
              <a:lstStyle/>
              <a:p>
                <a:pPr>
                  <a:defRPr sz="1100"/>
                </a:pPr>
                <a:r>
                  <a:rPr lang="en-IN" sz="1100"/>
                  <a:t>Billion USD</a:t>
                </a:r>
              </a:p>
            </c:rich>
          </c:tx>
          <c:layout>
            <c:manualLayout>
              <c:xMode val="edge"/>
              <c:yMode val="edge"/>
              <c:x val="2.5703412073490813E-2"/>
              <c:y val="0.38479294254884805"/>
            </c:manualLayout>
          </c:layout>
          <c:overlay val="0"/>
        </c:title>
        <c:numFmt formatCode="0.0" sourceLinked="1"/>
        <c:majorTickMark val="out"/>
        <c:minorTickMark val="none"/>
        <c:tickLblPos val="nextTo"/>
        <c:crossAx val="251630720"/>
        <c:crosses val="autoZero"/>
        <c:crossBetween val="between"/>
        <c:majorUnit val="10"/>
      </c:valAx>
    </c:plotArea>
    <c:legend>
      <c:legendPos val="r"/>
      <c:layout>
        <c:manualLayout>
          <c:xMode val="edge"/>
          <c:yMode val="edge"/>
          <c:x val="0.27688346456692919"/>
          <c:y val="2.7393919510061242E-2"/>
          <c:w val="0.34220734908136485"/>
          <c:h val="0.16743438320209975"/>
        </c:manualLayout>
      </c:layout>
      <c:overlay val="0"/>
      <c:txPr>
        <a:bodyPr/>
        <a:lstStyle/>
        <a:p>
          <a:pPr>
            <a:defRPr sz="1100"/>
          </a:pPr>
          <a:endParaRPr lang="en-US"/>
        </a:p>
      </c:txPr>
    </c:legend>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IPC!$AL$2</c:f>
              <c:strCache>
                <c:ptCount val="1"/>
                <c:pt idx="0">
                  <c:v>count</c:v>
                </c:pt>
              </c:strCache>
            </c:strRef>
          </c:tx>
          <c:dLbls>
            <c:txPr>
              <a:bodyPr/>
              <a:lstStyle/>
              <a:p>
                <a:pPr>
                  <a:defRPr sz="1100" b="1"/>
                </a:pPr>
                <a:endParaRPr lang="en-US"/>
              </a:p>
            </c:txPr>
            <c:dLblPos val="t"/>
            <c:showLegendKey val="0"/>
            <c:showVal val="1"/>
            <c:showCatName val="0"/>
            <c:showSerName val="0"/>
            <c:showPercent val="0"/>
            <c:showBubbleSize val="0"/>
            <c:showLeaderLines val="0"/>
          </c:dLbls>
          <c:cat>
            <c:strRef>
              <c:f>IPC!$AK$3:$AK$15</c:f>
              <c:strCache>
                <c:ptCount val="13"/>
                <c:pt idx="0">
                  <c:v>&lt;2005</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IPC!$AL$3:$AL$15</c:f>
              <c:numCache>
                <c:formatCode>General</c:formatCode>
                <c:ptCount val="13"/>
                <c:pt idx="0">
                  <c:v>4</c:v>
                </c:pt>
                <c:pt idx="1">
                  <c:v>0</c:v>
                </c:pt>
                <c:pt idx="2">
                  <c:v>0</c:v>
                </c:pt>
                <c:pt idx="3">
                  <c:v>0</c:v>
                </c:pt>
                <c:pt idx="4">
                  <c:v>3</c:v>
                </c:pt>
                <c:pt idx="5">
                  <c:v>4</c:v>
                </c:pt>
                <c:pt idx="6">
                  <c:v>5</c:v>
                </c:pt>
                <c:pt idx="7">
                  <c:v>3</c:v>
                </c:pt>
                <c:pt idx="8">
                  <c:v>2</c:v>
                </c:pt>
                <c:pt idx="9">
                  <c:v>11</c:v>
                </c:pt>
                <c:pt idx="10">
                  <c:v>19</c:v>
                </c:pt>
                <c:pt idx="11">
                  <c:v>31</c:v>
                </c:pt>
                <c:pt idx="12">
                  <c:v>3</c:v>
                </c:pt>
              </c:numCache>
            </c:numRef>
          </c:val>
          <c:smooth val="0"/>
        </c:ser>
        <c:dLbls>
          <c:showLegendKey val="0"/>
          <c:showVal val="0"/>
          <c:showCatName val="0"/>
          <c:showSerName val="0"/>
          <c:showPercent val="0"/>
          <c:showBubbleSize val="0"/>
        </c:dLbls>
        <c:marker val="1"/>
        <c:smooth val="0"/>
        <c:axId val="167985152"/>
        <c:axId val="167987072"/>
      </c:lineChart>
      <c:catAx>
        <c:axId val="167985152"/>
        <c:scaling>
          <c:orientation val="minMax"/>
        </c:scaling>
        <c:delete val="0"/>
        <c:axPos val="b"/>
        <c:title>
          <c:tx>
            <c:rich>
              <a:bodyPr/>
              <a:lstStyle/>
              <a:p>
                <a:pPr>
                  <a:defRPr/>
                </a:pPr>
                <a:r>
                  <a:rPr lang="en-IN"/>
                  <a:t>Year</a:t>
                </a:r>
              </a:p>
            </c:rich>
          </c:tx>
          <c:layout/>
          <c:overlay val="0"/>
        </c:title>
        <c:majorTickMark val="out"/>
        <c:minorTickMark val="none"/>
        <c:tickLblPos val="nextTo"/>
        <c:spPr>
          <a:ln>
            <a:solidFill>
              <a:schemeClr val="tx1"/>
            </a:solidFill>
          </a:ln>
        </c:spPr>
        <c:txPr>
          <a:bodyPr/>
          <a:lstStyle/>
          <a:p>
            <a:pPr>
              <a:defRPr b="1"/>
            </a:pPr>
            <a:endParaRPr lang="en-US"/>
          </a:p>
        </c:txPr>
        <c:crossAx val="167987072"/>
        <c:crosses val="autoZero"/>
        <c:auto val="1"/>
        <c:lblAlgn val="ctr"/>
        <c:lblOffset val="100"/>
        <c:noMultiLvlLbl val="0"/>
      </c:catAx>
      <c:valAx>
        <c:axId val="167987072"/>
        <c:scaling>
          <c:orientation val="minMax"/>
        </c:scaling>
        <c:delete val="0"/>
        <c:axPos val="l"/>
        <c:title>
          <c:tx>
            <c:rich>
              <a:bodyPr rot="-5400000" vert="horz"/>
              <a:lstStyle/>
              <a:p>
                <a:pPr>
                  <a:defRPr/>
                </a:pPr>
                <a:r>
                  <a:rPr lang="en-IN"/>
                  <a:t>No. of Patent Families</a:t>
                </a:r>
              </a:p>
            </c:rich>
          </c:tx>
          <c:layout>
            <c:manualLayout>
              <c:xMode val="edge"/>
              <c:yMode val="edge"/>
              <c:x val="4.6296296296296294E-3"/>
              <c:y val="7.9892730799954355E-3"/>
            </c:manualLayout>
          </c:layout>
          <c:overlay val="0"/>
        </c:title>
        <c:numFmt formatCode="General" sourceLinked="1"/>
        <c:majorTickMark val="out"/>
        <c:minorTickMark val="none"/>
        <c:tickLblPos val="nextTo"/>
        <c:spPr>
          <a:ln>
            <a:solidFill>
              <a:schemeClr val="tx1"/>
            </a:solidFill>
          </a:ln>
        </c:spPr>
        <c:txPr>
          <a:bodyPr/>
          <a:lstStyle/>
          <a:p>
            <a:pPr>
              <a:defRPr b="1"/>
            </a:pPr>
            <a:endParaRPr lang="en-US"/>
          </a:p>
        </c:txPr>
        <c:crossAx val="167985152"/>
        <c:crosses val="autoZero"/>
        <c:crossBetween val="between"/>
      </c:valAx>
      <c:spPr>
        <a:noFill/>
      </c:spPr>
    </c:plotArea>
    <c:plotVisOnly val="1"/>
    <c:dispBlanksAs val="gap"/>
    <c:showDLblsOverMax val="0"/>
  </c:chart>
  <c:spPr>
    <a:no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1"/>
        <c:ser>
          <c:idx val="0"/>
          <c:order val="0"/>
          <c:invertIfNegative val="0"/>
          <c:dLbls>
            <c:txPr>
              <a:bodyPr/>
              <a:lstStyle/>
              <a:p>
                <a:pPr>
                  <a:defRPr sz="1100" b="1"/>
                </a:pPr>
                <a:endParaRPr lang="en-US"/>
              </a:p>
            </c:txPr>
            <c:showLegendKey val="0"/>
            <c:showVal val="1"/>
            <c:showCatName val="0"/>
            <c:showSerName val="0"/>
            <c:showPercent val="0"/>
            <c:showBubbleSize val="0"/>
            <c:showLeaderLines val="0"/>
          </c:dLbls>
          <c:cat>
            <c:strRef>
              <c:f>IPC!$BD$2:$BD$11</c:f>
              <c:strCache>
                <c:ptCount val="10"/>
                <c:pt idx="0">
                  <c:v>A61K 31/00</c:v>
                </c:pt>
                <c:pt idx="1">
                  <c:v>A61K 38/00</c:v>
                </c:pt>
                <c:pt idx="2">
                  <c:v>A61K 36/00</c:v>
                </c:pt>
                <c:pt idx="3">
                  <c:v>A61K 35/00</c:v>
                </c:pt>
                <c:pt idx="4">
                  <c:v>A61K 9/00</c:v>
                </c:pt>
                <c:pt idx="5">
                  <c:v>A61K 8/00</c:v>
                </c:pt>
                <c:pt idx="6">
                  <c:v>A61K 45/00</c:v>
                </c:pt>
                <c:pt idx="7">
                  <c:v>A61K 33/00</c:v>
                </c:pt>
                <c:pt idx="8">
                  <c:v>A61K 47/00</c:v>
                </c:pt>
                <c:pt idx="9">
                  <c:v>A61K 39/00</c:v>
                </c:pt>
              </c:strCache>
            </c:strRef>
          </c:cat>
          <c:val>
            <c:numRef>
              <c:f>IPC!$BE$2:$BE$11</c:f>
              <c:numCache>
                <c:formatCode>General</c:formatCode>
                <c:ptCount val="10"/>
                <c:pt idx="0">
                  <c:v>31</c:v>
                </c:pt>
                <c:pt idx="1">
                  <c:v>20</c:v>
                </c:pt>
                <c:pt idx="2">
                  <c:v>15</c:v>
                </c:pt>
                <c:pt idx="3">
                  <c:v>9</c:v>
                </c:pt>
                <c:pt idx="4">
                  <c:v>8</c:v>
                </c:pt>
                <c:pt idx="5">
                  <c:v>4</c:v>
                </c:pt>
                <c:pt idx="6">
                  <c:v>4</c:v>
                </c:pt>
                <c:pt idx="7">
                  <c:v>4</c:v>
                </c:pt>
                <c:pt idx="8">
                  <c:v>3</c:v>
                </c:pt>
                <c:pt idx="9">
                  <c:v>1</c:v>
                </c:pt>
              </c:numCache>
            </c:numRef>
          </c:val>
        </c:ser>
        <c:dLbls>
          <c:showLegendKey val="0"/>
          <c:showVal val="0"/>
          <c:showCatName val="0"/>
          <c:showSerName val="0"/>
          <c:showPercent val="0"/>
          <c:showBubbleSize val="0"/>
        </c:dLbls>
        <c:gapWidth val="150"/>
        <c:axId val="169944576"/>
        <c:axId val="169946496"/>
      </c:barChart>
      <c:catAx>
        <c:axId val="169944576"/>
        <c:scaling>
          <c:orientation val="minMax"/>
        </c:scaling>
        <c:delete val="0"/>
        <c:axPos val="b"/>
        <c:title>
          <c:tx>
            <c:rich>
              <a:bodyPr/>
              <a:lstStyle/>
              <a:p>
                <a:pPr>
                  <a:defRPr/>
                </a:pPr>
                <a:r>
                  <a:rPr lang="en-IN"/>
                  <a:t>IPC Class</a:t>
                </a:r>
              </a:p>
            </c:rich>
          </c:tx>
          <c:layout/>
          <c:overlay val="0"/>
        </c:title>
        <c:majorTickMark val="out"/>
        <c:minorTickMark val="none"/>
        <c:tickLblPos val="nextTo"/>
        <c:spPr>
          <a:ln>
            <a:solidFill>
              <a:schemeClr val="tx1"/>
            </a:solidFill>
          </a:ln>
        </c:spPr>
        <c:txPr>
          <a:bodyPr/>
          <a:lstStyle/>
          <a:p>
            <a:pPr>
              <a:defRPr sz="1000" b="1"/>
            </a:pPr>
            <a:endParaRPr lang="en-US"/>
          </a:p>
        </c:txPr>
        <c:crossAx val="169946496"/>
        <c:crosses val="autoZero"/>
        <c:auto val="1"/>
        <c:lblAlgn val="ctr"/>
        <c:lblOffset val="100"/>
        <c:noMultiLvlLbl val="0"/>
      </c:catAx>
      <c:valAx>
        <c:axId val="169946496"/>
        <c:scaling>
          <c:orientation val="minMax"/>
        </c:scaling>
        <c:delete val="0"/>
        <c:axPos val="l"/>
        <c:title>
          <c:tx>
            <c:rich>
              <a:bodyPr rot="-5400000" vert="horz"/>
              <a:lstStyle/>
              <a:p>
                <a:pPr>
                  <a:defRPr/>
                </a:pPr>
                <a:r>
                  <a:rPr lang="en-IN"/>
                  <a:t>No. of Patent</a:t>
                </a:r>
                <a:r>
                  <a:rPr lang="en-IN" baseline="0"/>
                  <a:t> Families</a:t>
                </a:r>
                <a:endParaRPr lang="en-IN"/>
              </a:p>
            </c:rich>
          </c:tx>
          <c:layout/>
          <c:overlay val="0"/>
        </c:title>
        <c:numFmt formatCode="General" sourceLinked="1"/>
        <c:majorTickMark val="out"/>
        <c:minorTickMark val="none"/>
        <c:tickLblPos val="nextTo"/>
        <c:spPr>
          <a:ln>
            <a:solidFill>
              <a:schemeClr val="tx1"/>
            </a:solidFill>
          </a:ln>
        </c:spPr>
        <c:txPr>
          <a:bodyPr/>
          <a:lstStyle/>
          <a:p>
            <a:pPr>
              <a:defRPr b="1"/>
            </a:pPr>
            <a:endParaRPr lang="en-US"/>
          </a:p>
        </c:txPr>
        <c:crossAx val="169944576"/>
        <c:crosses val="autoZero"/>
        <c:crossBetween val="between"/>
      </c:valAx>
      <c:spPr>
        <a:noFill/>
      </c:spPr>
    </c:plotArea>
    <c:plotVisOnly val="1"/>
    <c:dispBlanksAs val="gap"/>
    <c:showDLblsOverMax val="0"/>
  </c:chart>
  <c:spPr>
    <a:noFill/>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IPC!$BO$3</c:f>
              <c:strCache>
                <c:ptCount val="1"/>
                <c:pt idx="0">
                  <c:v>count</c:v>
                </c:pt>
              </c:strCache>
            </c:strRef>
          </c:tx>
          <c:spPr>
            <a:ln>
              <a:solidFill>
                <a:srgbClr val="C0504D">
                  <a:lumMod val="75000"/>
                </a:srgbClr>
              </a:solidFill>
            </a:ln>
          </c:spPr>
          <c:marker>
            <c:spPr>
              <a:solidFill>
                <a:srgbClr val="C0504D">
                  <a:lumMod val="75000"/>
                </a:srgbClr>
              </a:solidFill>
              <a:ln>
                <a:solidFill>
                  <a:srgbClr val="C0504D">
                    <a:lumMod val="75000"/>
                  </a:srgbClr>
                </a:solidFill>
              </a:ln>
            </c:spPr>
          </c:marker>
          <c:dLbls>
            <c:txPr>
              <a:bodyPr/>
              <a:lstStyle/>
              <a:p>
                <a:pPr>
                  <a:defRPr sz="1100" b="1"/>
                </a:pPr>
                <a:endParaRPr lang="en-US"/>
              </a:p>
            </c:txPr>
            <c:dLblPos val="t"/>
            <c:showLegendKey val="0"/>
            <c:showVal val="1"/>
            <c:showCatName val="0"/>
            <c:showSerName val="0"/>
            <c:showPercent val="0"/>
            <c:showBubbleSize val="0"/>
            <c:showLeaderLines val="0"/>
          </c:dLbls>
          <c:cat>
            <c:strRef>
              <c:f>IPC!$BN$4:$BN$16</c:f>
              <c:strCache>
                <c:ptCount val="13"/>
                <c:pt idx="0">
                  <c:v>&lt;2005</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IPC!$BO$4:$BO$16</c:f>
              <c:numCache>
                <c:formatCode>General</c:formatCode>
                <c:ptCount val="13"/>
                <c:pt idx="0">
                  <c:v>3</c:v>
                </c:pt>
                <c:pt idx="1">
                  <c:v>1</c:v>
                </c:pt>
                <c:pt idx="2">
                  <c:v>1</c:v>
                </c:pt>
                <c:pt idx="3">
                  <c:v>1</c:v>
                </c:pt>
                <c:pt idx="4">
                  <c:v>3</c:v>
                </c:pt>
                <c:pt idx="5">
                  <c:v>3</c:v>
                </c:pt>
                <c:pt idx="6">
                  <c:v>5</c:v>
                </c:pt>
                <c:pt idx="7">
                  <c:v>3</c:v>
                </c:pt>
                <c:pt idx="8">
                  <c:v>7</c:v>
                </c:pt>
                <c:pt idx="9">
                  <c:v>8</c:v>
                </c:pt>
                <c:pt idx="10">
                  <c:v>14</c:v>
                </c:pt>
                <c:pt idx="11">
                  <c:v>2</c:v>
                </c:pt>
                <c:pt idx="12">
                  <c:v>0</c:v>
                </c:pt>
              </c:numCache>
            </c:numRef>
          </c:val>
          <c:smooth val="0"/>
        </c:ser>
        <c:dLbls>
          <c:showLegendKey val="0"/>
          <c:showVal val="0"/>
          <c:showCatName val="0"/>
          <c:showSerName val="0"/>
          <c:showPercent val="0"/>
          <c:showBubbleSize val="0"/>
        </c:dLbls>
        <c:marker val="1"/>
        <c:smooth val="0"/>
        <c:axId val="170630528"/>
        <c:axId val="170636800"/>
      </c:lineChart>
      <c:catAx>
        <c:axId val="170630528"/>
        <c:scaling>
          <c:orientation val="minMax"/>
        </c:scaling>
        <c:delete val="0"/>
        <c:axPos val="b"/>
        <c:title>
          <c:tx>
            <c:rich>
              <a:bodyPr/>
              <a:lstStyle/>
              <a:p>
                <a:pPr>
                  <a:defRPr/>
                </a:pPr>
                <a:r>
                  <a:rPr lang="en-IN"/>
                  <a:t>Year</a:t>
                </a:r>
              </a:p>
            </c:rich>
          </c:tx>
          <c:layout/>
          <c:overlay val="0"/>
        </c:title>
        <c:majorTickMark val="out"/>
        <c:minorTickMark val="none"/>
        <c:tickLblPos val="nextTo"/>
        <c:spPr>
          <a:ln>
            <a:solidFill>
              <a:schemeClr val="tx1"/>
            </a:solidFill>
          </a:ln>
        </c:spPr>
        <c:txPr>
          <a:bodyPr/>
          <a:lstStyle/>
          <a:p>
            <a:pPr>
              <a:defRPr b="1"/>
            </a:pPr>
            <a:endParaRPr lang="en-US"/>
          </a:p>
        </c:txPr>
        <c:crossAx val="170636800"/>
        <c:crosses val="autoZero"/>
        <c:auto val="1"/>
        <c:lblAlgn val="ctr"/>
        <c:lblOffset val="100"/>
        <c:noMultiLvlLbl val="0"/>
      </c:catAx>
      <c:valAx>
        <c:axId val="170636800"/>
        <c:scaling>
          <c:orientation val="minMax"/>
        </c:scaling>
        <c:delete val="0"/>
        <c:axPos val="l"/>
        <c:title>
          <c:tx>
            <c:rich>
              <a:bodyPr rot="-5400000" vert="horz"/>
              <a:lstStyle/>
              <a:p>
                <a:pPr>
                  <a:defRPr/>
                </a:pPr>
                <a:r>
                  <a:rPr lang="en-IN"/>
                  <a:t>No. of Patent Families</a:t>
                </a:r>
              </a:p>
            </c:rich>
          </c:tx>
          <c:layout/>
          <c:overlay val="0"/>
        </c:title>
        <c:numFmt formatCode="General" sourceLinked="1"/>
        <c:majorTickMark val="out"/>
        <c:minorTickMark val="none"/>
        <c:tickLblPos val="nextTo"/>
        <c:spPr>
          <a:ln>
            <a:solidFill>
              <a:schemeClr val="tx1"/>
            </a:solidFill>
          </a:ln>
        </c:spPr>
        <c:txPr>
          <a:bodyPr/>
          <a:lstStyle/>
          <a:p>
            <a:pPr>
              <a:defRPr b="1"/>
            </a:pPr>
            <a:endParaRPr lang="en-US"/>
          </a:p>
        </c:txPr>
        <c:crossAx val="170630528"/>
        <c:crosses val="autoZero"/>
        <c:crossBetween val="between"/>
      </c:valAx>
      <c:spPr>
        <a:noFill/>
      </c:spPr>
    </c:plotArea>
    <c:plotVisOnly val="1"/>
    <c:dispBlanksAs val="gap"/>
    <c:showDLblsOverMax val="0"/>
  </c:chart>
  <c:spPr>
    <a:noFill/>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juri!$T$6</c:f>
              <c:strCache>
                <c:ptCount val="1"/>
                <c:pt idx="0">
                  <c:v>count</c:v>
                </c:pt>
              </c:strCache>
            </c:strRef>
          </c:tx>
          <c:spPr>
            <a:ln w="38100"/>
          </c:spPr>
          <c:dLbls>
            <c:txPr>
              <a:bodyPr/>
              <a:lstStyle/>
              <a:p>
                <a:pPr>
                  <a:defRPr sz="1100" b="1"/>
                </a:pPr>
                <a:endParaRPr lang="en-US"/>
              </a:p>
            </c:txPr>
            <c:dLblPos val="t"/>
            <c:showLegendKey val="0"/>
            <c:showVal val="1"/>
            <c:showCatName val="0"/>
            <c:showSerName val="0"/>
            <c:showPercent val="0"/>
            <c:showBubbleSize val="0"/>
            <c:showLeaderLines val="0"/>
          </c:dLbls>
          <c:cat>
            <c:strRef>
              <c:f>juri!$S$7:$S$19</c:f>
              <c:strCache>
                <c:ptCount val="13"/>
                <c:pt idx="0">
                  <c:v>&lt; 2005</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juri!$T$7:$T$19</c:f>
              <c:numCache>
                <c:formatCode>General</c:formatCode>
                <c:ptCount val="13"/>
                <c:pt idx="0">
                  <c:v>60</c:v>
                </c:pt>
                <c:pt idx="1">
                  <c:v>23</c:v>
                </c:pt>
                <c:pt idx="2">
                  <c:v>22</c:v>
                </c:pt>
                <c:pt idx="3">
                  <c:v>21</c:v>
                </c:pt>
                <c:pt idx="4">
                  <c:v>53</c:v>
                </c:pt>
                <c:pt idx="5">
                  <c:v>42</c:v>
                </c:pt>
                <c:pt idx="6">
                  <c:v>119</c:v>
                </c:pt>
                <c:pt idx="7">
                  <c:v>56</c:v>
                </c:pt>
                <c:pt idx="8">
                  <c:v>41</c:v>
                </c:pt>
                <c:pt idx="9">
                  <c:v>97</c:v>
                </c:pt>
                <c:pt idx="10">
                  <c:v>62</c:v>
                </c:pt>
                <c:pt idx="11">
                  <c:v>40</c:v>
                </c:pt>
                <c:pt idx="12">
                  <c:v>4</c:v>
                </c:pt>
              </c:numCache>
            </c:numRef>
          </c:val>
          <c:smooth val="0"/>
        </c:ser>
        <c:dLbls>
          <c:showLegendKey val="0"/>
          <c:showVal val="0"/>
          <c:showCatName val="0"/>
          <c:showSerName val="0"/>
          <c:showPercent val="0"/>
          <c:showBubbleSize val="0"/>
        </c:dLbls>
        <c:marker val="1"/>
        <c:smooth val="0"/>
        <c:axId val="171463040"/>
        <c:axId val="171464960"/>
      </c:lineChart>
      <c:catAx>
        <c:axId val="171463040"/>
        <c:scaling>
          <c:orientation val="minMax"/>
        </c:scaling>
        <c:delete val="0"/>
        <c:axPos val="b"/>
        <c:title>
          <c:tx>
            <c:rich>
              <a:bodyPr/>
              <a:lstStyle/>
              <a:p>
                <a:pPr>
                  <a:defRPr/>
                </a:pPr>
                <a:r>
                  <a:rPr lang="en-IN"/>
                  <a:t>Year</a:t>
                </a:r>
              </a:p>
            </c:rich>
          </c:tx>
          <c:layout/>
          <c:overlay val="0"/>
        </c:title>
        <c:majorTickMark val="out"/>
        <c:minorTickMark val="none"/>
        <c:tickLblPos val="nextTo"/>
        <c:spPr>
          <a:ln>
            <a:solidFill>
              <a:schemeClr val="tx1"/>
            </a:solidFill>
          </a:ln>
        </c:spPr>
        <c:txPr>
          <a:bodyPr/>
          <a:lstStyle/>
          <a:p>
            <a:pPr>
              <a:defRPr b="1"/>
            </a:pPr>
            <a:endParaRPr lang="en-US"/>
          </a:p>
        </c:txPr>
        <c:crossAx val="171464960"/>
        <c:crosses val="autoZero"/>
        <c:auto val="1"/>
        <c:lblAlgn val="ctr"/>
        <c:lblOffset val="100"/>
        <c:noMultiLvlLbl val="0"/>
      </c:catAx>
      <c:valAx>
        <c:axId val="171464960"/>
        <c:scaling>
          <c:orientation val="minMax"/>
        </c:scaling>
        <c:delete val="0"/>
        <c:axPos val="l"/>
        <c:title>
          <c:tx>
            <c:rich>
              <a:bodyPr rot="-5400000" vert="horz"/>
              <a:lstStyle/>
              <a:p>
                <a:pPr>
                  <a:defRPr/>
                </a:pPr>
                <a:r>
                  <a:rPr lang="en-IN"/>
                  <a:t>No. of Patents</a:t>
                </a:r>
              </a:p>
            </c:rich>
          </c:tx>
          <c:layout/>
          <c:overlay val="0"/>
        </c:title>
        <c:numFmt formatCode="General" sourceLinked="1"/>
        <c:majorTickMark val="out"/>
        <c:minorTickMark val="none"/>
        <c:tickLblPos val="nextTo"/>
        <c:spPr>
          <a:ln>
            <a:solidFill>
              <a:schemeClr val="tx1"/>
            </a:solidFill>
          </a:ln>
        </c:spPr>
        <c:txPr>
          <a:bodyPr/>
          <a:lstStyle/>
          <a:p>
            <a:pPr>
              <a:defRPr b="1"/>
            </a:pPr>
            <a:endParaRPr lang="en-US"/>
          </a:p>
        </c:txPr>
        <c:crossAx val="171463040"/>
        <c:crosses val="autoZero"/>
        <c:crossBetween val="between"/>
      </c:valAx>
      <c:spPr>
        <a:noFill/>
      </c:spPr>
    </c:plotArea>
    <c:plotVisOnly val="1"/>
    <c:dispBlanksAs val="gap"/>
    <c:showDLblsOverMax val="0"/>
  </c:chart>
  <c:spPr>
    <a:noFill/>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1"/>
        <c:ser>
          <c:idx val="0"/>
          <c:order val="0"/>
          <c:invertIfNegative val="0"/>
          <c:dLbls>
            <c:txPr>
              <a:bodyPr/>
              <a:lstStyle/>
              <a:p>
                <a:pPr>
                  <a:defRPr sz="1100" b="1"/>
                </a:pPr>
                <a:endParaRPr lang="en-US"/>
              </a:p>
            </c:txPr>
            <c:showLegendKey val="0"/>
            <c:showVal val="1"/>
            <c:showCatName val="0"/>
            <c:showSerName val="0"/>
            <c:showPercent val="0"/>
            <c:showBubbleSize val="0"/>
            <c:showLeaderLines val="0"/>
          </c:dLbls>
          <c:cat>
            <c:multiLvlStrRef>
              <c:f>'Product Form'!$E$3:$P$4</c:f>
              <c:multiLvlStrCache>
                <c:ptCount val="12"/>
                <c:lvl>
                  <c:pt idx="0">
                    <c:v>Powder/Granules</c:v>
                  </c:pt>
                  <c:pt idx="1">
                    <c:v>Tablets</c:v>
                  </c:pt>
                  <c:pt idx="2">
                    <c:v>Capsules</c:v>
                  </c:pt>
                  <c:pt idx="3">
                    <c:v>Bar/ Biscuit/ Cookies</c:v>
                  </c:pt>
                  <c:pt idx="4">
                    <c:v>Generic</c:v>
                  </c:pt>
                  <c:pt idx="5">
                    <c:v>Generic Liquids/ Solutions</c:v>
                  </c:pt>
                  <c:pt idx="6">
                    <c:v>Beverages</c:v>
                  </c:pt>
                  <c:pt idx="7">
                    <c:v>Suspensions/Emulsions</c:v>
                  </c:pt>
                  <c:pt idx="8">
                    <c:v>Confectionary/ Food Products</c:v>
                  </c:pt>
                  <c:pt idx="9">
                    <c:v>Semisolid</c:v>
                  </c:pt>
                  <c:pt idx="10">
                    <c:v>Generic</c:v>
                  </c:pt>
                  <c:pt idx="11">
                    <c:v>Other</c:v>
                  </c:pt>
                </c:lvl>
                <c:lvl>
                  <c:pt idx="0">
                    <c:v>Solid Dosage Form</c:v>
                  </c:pt>
                  <c:pt idx="5">
                    <c:v>Liquid Dosage Form</c:v>
                  </c:pt>
                  <c:pt idx="8">
                    <c:v> </c:v>
                  </c:pt>
                </c:lvl>
              </c:multiLvlStrCache>
            </c:multiLvlStrRef>
          </c:cat>
          <c:val>
            <c:numRef>
              <c:f>'Product Form'!$E$5:$P$5</c:f>
              <c:numCache>
                <c:formatCode>General</c:formatCode>
                <c:ptCount val="12"/>
                <c:pt idx="0">
                  <c:v>81</c:v>
                </c:pt>
                <c:pt idx="1">
                  <c:v>22</c:v>
                </c:pt>
                <c:pt idx="2">
                  <c:v>16</c:v>
                </c:pt>
                <c:pt idx="3">
                  <c:v>11</c:v>
                </c:pt>
                <c:pt idx="4">
                  <c:v>6</c:v>
                </c:pt>
                <c:pt idx="5">
                  <c:v>30</c:v>
                </c:pt>
                <c:pt idx="6">
                  <c:v>27</c:v>
                </c:pt>
                <c:pt idx="7">
                  <c:v>8</c:v>
                </c:pt>
                <c:pt idx="8">
                  <c:v>11</c:v>
                </c:pt>
                <c:pt idx="9">
                  <c:v>5</c:v>
                </c:pt>
                <c:pt idx="10">
                  <c:v>32</c:v>
                </c:pt>
                <c:pt idx="11">
                  <c:v>10</c:v>
                </c:pt>
              </c:numCache>
            </c:numRef>
          </c:val>
        </c:ser>
        <c:dLbls>
          <c:showLegendKey val="0"/>
          <c:showVal val="0"/>
          <c:showCatName val="0"/>
          <c:showSerName val="0"/>
          <c:showPercent val="0"/>
          <c:showBubbleSize val="0"/>
        </c:dLbls>
        <c:gapWidth val="150"/>
        <c:axId val="181377280"/>
        <c:axId val="181383552"/>
      </c:barChart>
      <c:catAx>
        <c:axId val="181377280"/>
        <c:scaling>
          <c:orientation val="minMax"/>
        </c:scaling>
        <c:delete val="0"/>
        <c:axPos val="l"/>
        <c:title>
          <c:tx>
            <c:rich>
              <a:bodyPr/>
              <a:lstStyle/>
              <a:p>
                <a:pPr>
                  <a:defRPr/>
                </a:pPr>
                <a:r>
                  <a:rPr lang="en-IN"/>
                  <a:t>Product Form</a:t>
                </a:r>
              </a:p>
            </c:rich>
          </c:tx>
          <c:layout>
            <c:manualLayout>
              <c:xMode val="edge"/>
              <c:yMode val="edge"/>
              <c:x val="1.0049681289838784E-2"/>
              <c:y val="0.28751999750031265"/>
            </c:manualLayout>
          </c:layout>
          <c:overlay val="0"/>
        </c:title>
        <c:majorTickMark val="out"/>
        <c:minorTickMark val="none"/>
        <c:tickLblPos val="nextTo"/>
        <c:spPr>
          <a:ln>
            <a:solidFill>
              <a:schemeClr val="tx1"/>
            </a:solidFill>
          </a:ln>
        </c:spPr>
        <c:txPr>
          <a:bodyPr/>
          <a:lstStyle/>
          <a:p>
            <a:pPr>
              <a:defRPr sz="1000" b="1"/>
            </a:pPr>
            <a:endParaRPr lang="en-US"/>
          </a:p>
        </c:txPr>
        <c:crossAx val="181383552"/>
        <c:crosses val="autoZero"/>
        <c:auto val="1"/>
        <c:lblAlgn val="ctr"/>
        <c:lblOffset val="100"/>
        <c:noMultiLvlLbl val="0"/>
      </c:catAx>
      <c:valAx>
        <c:axId val="181383552"/>
        <c:scaling>
          <c:orientation val="minMax"/>
          <c:max val="100"/>
        </c:scaling>
        <c:delete val="0"/>
        <c:axPos val="b"/>
        <c:majorGridlines/>
        <c:title>
          <c:tx>
            <c:rich>
              <a:bodyPr rot="0" vert="horz"/>
              <a:lstStyle/>
              <a:p>
                <a:pPr>
                  <a:defRPr/>
                </a:pPr>
                <a:r>
                  <a:rPr lang="en-IN" dirty="0"/>
                  <a:t>No. of Patent Families</a:t>
                </a:r>
              </a:p>
            </c:rich>
          </c:tx>
          <c:layout>
            <c:manualLayout>
              <c:xMode val="edge"/>
              <c:yMode val="edge"/>
              <c:x val="0.43971021479457939"/>
              <c:y val="0.9045634920634924"/>
            </c:manualLayout>
          </c:layout>
          <c:overlay val="0"/>
        </c:title>
        <c:numFmt formatCode="General" sourceLinked="1"/>
        <c:majorTickMark val="out"/>
        <c:minorTickMark val="none"/>
        <c:tickLblPos val="nextTo"/>
        <c:spPr>
          <a:ln>
            <a:solidFill>
              <a:schemeClr val="tx1"/>
            </a:solidFill>
          </a:ln>
        </c:spPr>
        <c:txPr>
          <a:bodyPr/>
          <a:lstStyle/>
          <a:p>
            <a:pPr>
              <a:defRPr b="1"/>
            </a:pPr>
            <a:endParaRPr lang="en-US"/>
          </a:p>
        </c:txPr>
        <c:crossAx val="181377280"/>
        <c:crosses val="autoZero"/>
        <c:crossBetween val="between"/>
        <c:majorUnit val="20"/>
      </c:valAx>
      <c:spPr>
        <a:noFill/>
      </c:spPr>
    </c:plotArea>
    <c:plotVisOnly val="1"/>
    <c:dispBlanksAs val="gap"/>
    <c:showDLblsOverMax val="0"/>
  </c:chart>
  <c:spPr>
    <a:noFill/>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'Product Form'!$E$29</c:f>
              <c:strCache>
                <c:ptCount val="1"/>
                <c:pt idx="0">
                  <c:v>Powder/Granules</c:v>
                </c:pt>
              </c:strCache>
            </c:strRef>
          </c:tx>
          <c:cat>
            <c:numRef>
              <c:f>'Product Form'!$F$28:$Q$28</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'Product Form'!$F$29:$Q$29</c:f>
              <c:numCache>
                <c:formatCode>General</c:formatCode>
                <c:ptCount val="12"/>
                <c:pt idx="0">
                  <c:v>1</c:v>
                </c:pt>
                <c:pt idx="1">
                  <c:v>2</c:v>
                </c:pt>
                <c:pt idx="2">
                  <c:v>0</c:v>
                </c:pt>
                <c:pt idx="3">
                  <c:v>0</c:v>
                </c:pt>
                <c:pt idx="4">
                  <c:v>1</c:v>
                </c:pt>
                <c:pt idx="5">
                  <c:v>2</c:v>
                </c:pt>
                <c:pt idx="6">
                  <c:v>6</c:v>
                </c:pt>
                <c:pt idx="7">
                  <c:v>5</c:v>
                </c:pt>
                <c:pt idx="8">
                  <c:v>6</c:v>
                </c:pt>
                <c:pt idx="9">
                  <c:v>11</c:v>
                </c:pt>
                <c:pt idx="10">
                  <c:v>45</c:v>
                </c:pt>
                <c:pt idx="11">
                  <c:v>2</c:v>
                </c:pt>
              </c:numCache>
            </c:numRef>
          </c:val>
          <c:smooth val="0"/>
        </c:ser>
        <c:ser>
          <c:idx val="1"/>
          <c:order val="1"/>
          <c:tx>
            <c:strRef>
              <c:f>'Product Form'!$E$30</c:f>
              <c:strCache>
                <c:ptCount val="1"/>
                <c:pt idx="0">
                  <c:v>Tablets</c:v>
                </c:pt>
              </c:strCache>
            </c:strRef>
          </c:tx>
          <c:cat>
            <c:numRef>
              <c:f>'Product Form'!$F$28:$Q$28</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'Product Form'!$F$30:$Q$30</c:f>
              <c:numCache>
                <c:formatCode>General</c:formatCode>
                <c:ptCount val="12"/>
                <c:pt idx="0">
                  <c:v>0</c:v>
                </c:pt>
                <c:pt idx="1">
                  <c:v>1</c:v>
                </c:pt>
                <c:pt idx="2">
                  <c:v>0</c:v>
                </c:pt>
                <c:pt idx="3">
                  <c:v>0</c:v>
                </c:pt>
                <c:pt idx="4">
                  <c:v>0</c:v>
                </c:pt>
                <c:pt idx="5">
                  <c:v>1</c:v>
                </c:pt>
                <c:pt idx="6">
                  <c:v>2</c:v>
                </c:pt>
                <c:pt idx="7">
                  <c:v>2</c:v>
                </c:pt>
                <c:pt idx="8">
                  <c:v>1</c:v>
                </c:pt>
                <c:pt idx="9">
                  <c:v>3</c:v>
                </c:pt>
                <c:pt idx="10">
                  <c:v>12</c:v>
                </c:pt>
                <c:pt idx="11">
                  <c:v>0</c:v>
                </c:pt>
              </c:numCache>
            </c:numRef>
          </c:val>
          <c:smooth val="0"/>
        </c:ser>
        <c:ser>
          <c:idx val="2"/>
          <c:order val="2"/>
          <c:tx>
            <c:strRef>
              <c:f>'Product Form'!$E$31</c:f>
              <c:strCache>
                <c:ptCount val="1"/>
                <c:pt idx="0">
                  <c:v>Beverages</c:v>
                </c:pt>
              </c:strCache>
            </c:strRef>
          </c:tx>
          <c:cat>
            <c:numRef>
              <c:f>'Product Form'!$F$28:$Q$28</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'Product Form'!$F$31:$Q$31</c:f>
              <c:numCache>
                <c:formatCode>General</c:formatCode>
                <c:ptCount val="12"/>
                <c:pt idx="0">
                  <c:v>0</c:v>
                </c:pt>
                <c:pt idx="1">
                  <c:v>1</c:v>
                </c:pt>
                <c:pt idx="2">
                  <c:v>0</c:v>
                </c:pt>
                <c:pt idx="3">
                  <c:v>1</c:v>
                </c:pt>
                <c:pt idx="4">
                  <c:v>2</c:v>
                </c:pt>
                <c:pt idx="5">
                  <c:v>2</c:v>
                </c:pt>
                <c:pt idx="6">
                  <c:v>2</c:v>
                </c:pt>
                <c:pt idx="7">
                  <c:v>2</c:v>
                </c:pt>
                <c:pt idx="8">
                  <c:v>2</c:v>
                </c:pt>
                <c:pt idx="9">
                  <c:v>2</c:v>
                </c:pt>
                <c:pt idx="10">
                  <c:v>13</c:v>
                </c:pt>
                <c:pt idx="11">
                  <c:v>0</c:v>
                </c:pt>
              </c:numCache>
            </c:numRef>
          </c:val>
          <c:smooth val="0"/>
        </c:ser>
        <c:dLbls>
          <c:showLegendKey val="0"/>
          <c:showVal val="0"/>
          <c:showCatName val="0"/>
          <c:showSerName val="0"/>
          <c:showPercent val="0"/>
          <c:showBubbleSize val="0"/>
        </c:dLbls>
        <c:marker val="1"/>
        <c:smooth val="0"/>
        <c:axId val="183673984"/>
        <c:axId val="183675904"/>
      </c:lineChart>
      <c:catAx>
        <c:axId val="183673984"/>
        <c:scaling>
          <c:orientation val="minMax"/>
        </c:scaling>
        <c:delete val="0"/>
        <c:axPos val="b"/>
        <c:title>
          <c:tx>
            <c:rich>
              <a:bodyPr/>
              <a:lstStyle/>
              <a:p>
                <a:pPr>
                  <a:defRPr/>
                </a:pPr>
                <a:r>
                  <a:rPr lang="en-IN" dirty="0" smtClean="0"/>
                  <a:t>Application </a:t>
                </a:r>
                <a:r>
                  <a:rPr lang="en-IN" dirty="0"/>
                  <a:t>Year</a:t>
                </a:r>
              </a:p>
            </c:rich>
          </c:tx>
          <c:layout>
            <c:manualLayout>
              <c:xMode val="edge"/>
              <c:yMode val="edge"/>
              <c:x val="0.49280172413793105"/>
              <c:y val="0.92388352399346307"/>
            </c:manualLayout>
          </c:layout>
          <c:overlay val="0"/>
        </c:title>
        <c:numFmt formatCode="General" sourceLinked="1"/>
        <c:majorTickMark val="out"/>
        <c:minorTickMark val="none"/>
        <c:tickLblPos val="nextTo"/>
        <c:spPr>
          <a:ln>
            <a:solidFill>
              <a:schemeClr val="tx1"/>
            </a:solidFill>
          </a:ln>
        </c:spPr>
        <c:txPr>
          <a:bodyPr/>
          <a:lstStyle/>
          <a:p>
            <a:pPr>
              <a:defRPr b="1"/>
            </a:pPr>
            <a:endParaRPr lang="en-US"/>
          </a:p>
        </c:txPr>
        <c:crossAx val="183675904"/>
        <c:crosses val="autoZero"/>
        <c:auto val="1"/>
        <c:lblAlgn val="ctr"/>
        <c:lblOffset val="100"/>
        <c:noMultiLvlLbl val="0"/>
      </c:catAx>
      <c:valAx>
        <c:axId val="183675904"/>
        <c:scaling>
          <c:orientation val="minMax"/>
        </c:scaling>
        <c:delete val="0"/>
        <c:axPos val="l"/>
        <c:title>
          <c:tx>
            <c:rich>
              <a:bodyPr rot="-5400000" vert="horz"/>
              <a:lstStyle/>
              <a:p>
                <a:pPr>
                  <a:defRPr/>
                </a:pPr>
                <a:r>
                  <a:rPr lang="en-IN"/>
                  <a:t>No. of Patent Families</a:t>
                </a:r>
              </a:p>
            </c:rich>
          </c:tx>
          <c:layout>
            <c:manualLayout>
              <c:xMode val="edge"/>
              <c:yMode val="edge"/>
              <c:x val="8.4770114942528715E-2"/>
              <c:y val="0.13435967909671667"/>
            </c:manualLayout>
          </c:layout>
          <c:overlay val="0"/>
        </c:title>
        <c:numFmt formatCode="General" sourceLinked="1"/>
        <c:majorTickMark val="out"/>
        <c:minorTickMark val="none"/>
        <c:tickLblPos val="nextTo"/>
        <c:spPr>
          <a:ln>
            <a:solidFill>
              <a:schemeClr val="tx1"/>
            </a:solidFill>
          </a:ln>
        </c:spPr>
        <c:txPr>
          <a:bodyPr/>
          <a:lstStyle/>
          <a:p>
            <a:pPr>
              <a:defRPr b="1"/>
            </a:pPr>
            <a:endParaRPr lang="en-US"/>
          </a:p>
        </c:txPr>
        <c:crossAx val="183673984"/>
        <c:crosses val="autoZero"/>
        <c:crossBetween val="between"/>
      </c:valAx>
      <c:dTable>
        <c:showHorzBorder val="1"/>
        <c:showVertBorder val="1"/>
        <c:showOutline val="1"/>
        <c:showKeys val="1"/>
      </c:dTable>
      <c:spPr>
        <a:noFill/>
      </c:spPr>
    </c:plotArea>
    <c:plotVisOnly val="1"/>
    <c:dispBlanksAs val="gap"/>
    <c:showDLblsOverMax val="0"/>
  </c:chart>
  <c:spPr>
    <a:noFill/>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1"/>
        <c:ser>
          <c:idx val="0"/>
          <c:order val="0"/>
          <c:invertIfNegative val="0"/>
          <c:dLbls>
            <c:txPr>
              <a:bodyPr/>
              <a:lstStyle/>
              <a:p>
                <a:pPr>
                  <a:defRPr sz="1100" b="1"/>
                </a:pPr>
                <a:endParaRPr lang="en-US"/>
              </a:p>
            </c:txPr>
            <c:showLegendKey val="0"/>
            <c:showVal val="1"/>
            <c:showCatName val="0"/>
            <c:showSerName val="0"/>
            <c:showPercent val="0"/>
            <c:showBubbleSize val="0"/>
            <c:showLeaderLines val="0"/>
          </c:dLbls>
          <c:cat>
            <c:multiLvlStrRef>
              <c:f>Protein!$E$4:$U$5</c:f>
              <c:multiLvlStrCache>
                <c:ptCount val="17"/>
                <c:lvl>
                  <c:pt idx="0">
                    <c:v> Soy</c:v>
                  </c:pt>
                  <c:pt idx="1">
                    <c:v> Rice</c:v>
                  </c:pt>
                  <c:pt idx="2">
                    <c:v> Wheat</c:v>
                  </c:pt>
                  <c:pt idx="3">
                    <c:v> Pea</c:v>
                  </c:pt>
                  <c:pt idx="4">
                    <c:v> generic</c:v>
                  </c:pt>
                  <c:pt idx="5">
                    <c:v>Others</c:v>
                  </c:pt>
                  <c:pt idx="6">
                    <c:v>Whey </c:v>
                  </c:pt>
                  <c:pt idx="7">
                    <c:v>Casein</c:v>
                  </c:pt>
                  <c:pt idx="8">
                    <c:v>generic</c:v>
                  </c:pt>
                  <c:pt idx="9">
                    <c:v>Others</c:v>
                  </c:pt>
                  <c:pt idx="10">
                    <c:v>Collagen</c:v>
                  </c:pt>
                  <c:pt idx="11">
                    <c:v>Egg</c:v>
                  </c:pt>
                  <c:pt idx="12">
                    <c:v>Gelatin</c:v>
                  </c:pt>
                  <c:pt idx="13">
                    <c:v>generic</c:v>
                  </c:pt>
                  <c:pt idx="14">
                    <c:v>other</c:v>
                  </c:pt>
                  <c:pt idx="15">
                    <c:v>Microbial Protein</c:v>
                  </c:pt>
                  <c:pt idx="16">
                    <c:v>Generic Protein</c:v>
                  </c:pt>
                </c:lvl>
                <c:lvl>
                  <c:pt idx="0">
                    <c:v>Plant Based Protein</c:v>
                  </c:pt>
                  <c:pt idx="6">
                    <c:v>Milk Based Protein</c:v>
                  </c:pt>
                  <c:pt idx="10">
                    <c:v>Animal based Protein</c:v>
                  </c:pt>
                  <c:pt idx="15">
                    <c:v> </c:v>
                  </c:pt>
                </c:lvl>
              </c:multiLvlStrCache>
            </c:multiLvlStrRef>
          </c:cat>
          <c:val>
            <c:numRef>
              <c:f>Protein!$E$6:$U$6</c:f>
              <c:numCache>
                <c:formatCode>General</c:formatCode>
                <c:ptCount val="17"/>
                <c:pt idx="0">
                  <c:v>37</c:v>
                </c:pt>
                <c:pt idx="1">
                  <c:v>12</c:v>
                </c:pt>
                <c:pt idx="2">
                  <c:v>10</c:v>
                </c:pt>
                <c:pt idx="3">
                  <c:v>9</c:v>
                </c:pt>
                <c:pt idx="4">
                  <c:v>1</c:v>
                </c:pt>
                <c:pt idx="5">
                  <c:v>29</c:v>
                </c:pt>
                <c:pt idx="6">
                  <c:v>27</c:v>
                </c:pt>
                <c:pt idx="7">
                  <c:v>14</c:v>
                </c:pt>
                <c:pt idx="8">
                  <c:v>15</c:v>
                </c:pt>
                <c:pt idx="9">
                  <c:v>10</c:v>
                </c:pt>
                <c:pt idx="10">
                  <c:v>18</c:v>
                </c:pt>
                <c:pt idx="11">
                  <c:v>11</c:v>
                </c:pt>
                <c:pt idx="12">
                  <c:v>6</c:v>
                </c:pt>
                <c:pt idx="13">
                  <c:v>2</c:v>
                </c:pt>
                <c:pt idx="14">
                  <c:v>14</c:v>
                </c:pt>
                <c:pt idx="15">
                  <c:v>7</c:v>
                </c:pt>
                <c:pt idx="16">
                  <c:v>7</c:v>
                </c:pt>
              </c:numCache>
            </c:numRef>
          </c:val>
        </c:ser>
        <c:dLbls>
          <c:showLegendKey val="0"/>
          <c:showVal val="0"/>
          <c:showCatName val="0"/>
          <c:showSerName val="0"/>
          <c:showPercent val="0"/>
          <c:showBubbleSize val="0"/>
        </c:dLbls>
        <c:gapWidth val="150"/>
        <c:axId val="213453824"/>
        <c:axId val="213484672"/>
      </c:barChart>
      <c:catAx>
        <c:axId val="213453824"/>
        <c:scaling>
          <c:orientation val="minMax"/>
        </c:scaling>
        <c:delete val="0"/>
        <c:axPos val="b"/>
        <c:title>
          <c:tx>
            <c:rich>
              <a:bodyPr/>
              <a:lstStyle/>
              <a:p>
                <a:pPr>
                  <a:defRPr/>
                </a:pPr>
                <a:r>
                  <a:rPr lang="en-IN"/>
                  <a:t>Protein</a:t>
                </a:r>
              </a:p>
            </c:rich>
          </c:tx>
          <c:layout/>
          <c:overlay val="0"/>
        </c:title>
        <c:majorTickMark val="out"/>
        <c:minorTickMark val="none"/>
        <c:tickLblPos val="nextTo"/>
        <c:spPr>
          <a:ln>
            <a:solidFill>
              <a:schemeClr val="tx1"/>
            </a:solidFill>
          </a:ln>
        </c:spPr>
        <c:txPr>
          <a:bodyPr/>
          <a:lstStyle/>
          <a:p>
            <a:pPr>
              <a:defRPr sz="1000" b="1"/>
            </a:pPr>
            <a:endParaRPr lang="en-US"/>
          </a:p>
        </c:txPr>
        <c:crossAx val="213484672"/>
        <c:crosses val="autoZero"/>
        <c:auto val="1"/>
        <c:lblAlgn val="ctr"/>
        <c:lblOffset val="100"/>
        <c:noMultiLvlLbl val="0"/>
      </c:catAx>
      <c:valAx>
        <c:axId val="213484672"/>
        <c:scaling>
          <c:orientation val="minMax"/>
        </c:scaling>
        <c:delete val="0"/>
        <c:axPos val="l"/>
        <c:majorGridlines/>
        <c:title>
          <c:tx>
            <c:rich>
              <a:bodyPr rot="-5400000" vert="horz"/>
              <a:lstStyle/>
              <a:p>
                <a:pPr>
                  <a:defRPr/>
                </a:pPr>
                <a:r>
                  <a:rPr lang="en-IN"/>
                  <a:t>No. of Patent Families</a:t>
                </a:r>
              </a:p>
            </c:rich>
          </c:tx>
          <c:layout>
            <c:manualLayout>
              <c:xMode val="edge"/>
              <c:yMode val="edge"/>
              <c:x val="8.8495575221238972E-3"/>
              <c:y val="0.12866002122075162"/>
            </c:manualLayout>
          </c:layout>
          <c:overlay val="0"/>
        </c:title>
        <c:numFmt formatCode="General" sourceLinked="1"/>
        <c:majorTickMark val="out"/>
        <c:minorTickMark val="none"/>
        <c:tickLblPos val="nextTo"/>
        <c:spPr>
          <a:ln>
            <a:solidFill>
              <a:schemeClr val="tx1"/>
            </a:solidFill>
          </a:ln>
        </c:spPr>
        <c:txPr>
          <a:bodyPr/>
          <a:lstStyle/>
          <a:p>
            <a:pPr>
              <a:defRPr b="1"/>
            </a:pPr>
            <a:endParaRPr lang="en-US"/>
          </a:p>
        </c:txPr>
        <c:crossAx val="213453824"/>
        <c:crosses val="autoZero"/>
        <c:crossBetween val="between"/>
      </c:valAx>
      <c:spPr>
        <a:noFill/>
      </c:spPr>
    </c:plotArea>
    <c:plotVisOnly val="1"/>
    <c:dispBlanksAs val="gap"/>
    <c:showDLblsOverMax val="0"/>
  </c:chart>
  <c:spPr>
    <a:noFill/>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0AB9D1-3EB7-4CBE-B6E9-3813723E2431}" type="datetimeFigureOut">
              <a:rPr lang="en-US" smtClean="0"/>
              <a:pPr/>
              <a:t>6/2/2016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AF3399-D766-4A0E-AAF0-144EED763089}" type="slidenum">
              <a:rPr lang="en-US" smtClean="0"/>
              <a:pPr/>
              <a:t>‹#›</a:t>
            </a:fld>
            <a:endParaRPr lang="en-US"/>
          </a:p>
        </p:txBody>
      </p:sp>
    </p:spTree>
    <p:extLst>
      <p:ext uri="{BB962C8B-B14F-4D97-AF65-F5344CB8AC3E}">
        <p14:creationId xmlns:p14="http://schemas.microsoft.com/office/powerpoint/2010/main" val="3510724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9AF3399-D766-4A0E-AAF0-144EED763089}" type="slidenum">
              <a:rPr lang="en-US" smtClean="0"/>
              <a:pPr/>
              <a:t>29</a:t>
            </a:fld>
            <a:endParaRPr lang="en-US"/>
          </a:p>
        </p:txBody>
      </p:sp>
    </p:spTree>
    <p:extLst>
      <p:ext uri="{BB962C8B-B14F-4D97-AF65-F5344CB8AC3E}">
        <p14:creationId xmlns:p14="http://schemas.microsoft.com/office/powerpoint/2010/main" val="4127189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514" y="2217509"/>
            <a:ext cx="8244114" cy="1470025"/>
          </a:xfrm>
        </p:spPr>
        <p:txBody>
          <a:bodyPr>
            <a:normAutofit/>
          </a:bodyPr>
          <a:lstStyle>
            <a:lvl1pPr>
              <a:defRPr sz="3200" b="1"/>
            </a:lvl1pPr>
          </a:lstStyle>
          <a:p>
            <a:r>
              <a:rPr lang="en-US" dirty="0" smtClean="0"/>
              <a:t>Click to edit Master title style</a:t>
            </a:r>
            <a:endParaRPr lang="en-US" dirty="0"/>
          </a:p>
        </p:txBody>
      </p:sp>
      <p:sp>
        <p:nvSpPr>
          <p:cNvPr id="7" name="Rectangle 6"/>
          <p:cNvSpPr/>
          <p:nvPr userDrawn="1"/>
        </p:nvSpPr>
        <p:spPr>
          <a:xfrm>
            <a:off x="8229600" y="0"/>
            <a:ext cx="914400" cy="685800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553200"/>
            <a:ext cx="9144000" cy="30480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800" b="1" dirty="0" smtClean="0">
                <a:solidFill>
                  <a:schemeClr val="tx1"/>
                </a:solidFill>
              </a:rPr>
              <a:t>© IIPRD, 2016 </a:t>
            </a:r>
          </a:p>
        </p:txBody>
      </p:sp>
      <p:pic>
        <p:nvPicPr>
          <p:cNvPr id="9" name="Picture 2" descr="IIPRD_logo_final.png"/>
          <p:cNvPicPr>
            <a:picLocks noChangeAspect="1"/>
          </p:cNvPicPr>
          <p:nvPr userDrawn="1"/>
        </p:nvPicPr>
        <p:blipFill>
          <a:blip r:embed="rId2" cstate="print"/>
          <a:srcRect/>
          <a:stretch>
            <a:fillRect/>
          </a:stretch>
        </p:blipFill>
        <p:spPr bwMode="auto">
          <a:xfrm>
            <a:off x="2667000" y="980077"/>
            <a:ext cx="3657600" cy="1186181"/>
          </a:xfrm>
          <a:prstGeom prst="rect">
            <a:avLst/>
          </a:prstGeom>
          <a:noFill/>
          <a:ln w="9525">
            <a:noFill/>
            <a:miter lim="800000"/>
            <a:headEnd/>
            <a:tailEnd/>
          </a:ln>
        </p:spPr>
      </p:pic>
      <p:sp>
        <p:nvSpPr>
          <p:cNvPr id="10" name="Rectangle 9"/>
          <p:cNvSpPr/>
          <p:nvPr userDrawn="1"/>
        </p:nvSpPr>
        <p:spPr>
          <a:xfrm>
            <a:off x="-14514" y="4822054"/>
            <a:ext cx="9216570" cy="1738938"/>
          </a:xfrm>
          <a:prstGeom prst="rect">
            <a:avLst/>
          </a:prstGeom>
          <a:solidFill>
            <a:schemeClr val="bg1">
              <a:lumMod val="75000"/>
            </a:schemeClr>
          </a:solidFill>
        </p:spPr>
        <p:txBody>
          <a:bodyPr wrap="square">
            <a:spAutoFit/>
          </a:bodyPr>
          <a:lstStyle/>
          <a:p>
            <a:pPr algn="ctr"/>
            <a:r>
              <a:rPr lang="en-US" sz="2500" b="1" dirty="0" smtClean="0">
                <a:solidFill>
                  <a:schemeClr val="accent2">
                    <a:lumMod val="50000"/>
                  </a:schemeClr>
                </a:solidFill>
              </a:rPr>
              <a:t>IIPRD</a:t>
            </a:r>
          </a:p>
          <a:p>
            <a:pPr algn="ctr"/>
            <a:r>
              <a:rPr lang="en-US" sz="1700" dirty="0" smtClean="0">
                <a:solidFill>
                  <a:schemeClr val="accent2">
                    <a:lumMod val="50000"/>
                  </a:schemeClr>
                </a:solidFill>
              </a:rPr>
              <a:t>An ISO 9001:2015 Certified Firm</a:t>
            </a:r>
          </a:p>
          <a:p>
            <a:pPr algn="ctr"/>
            <a:r>
              <a:rPr lang="en-GB" sz="1600" dirty="0">
                <a:solidFill>
                  <a:schemeClr val="accent2">
                    <a:lumMod val="50000"/>
                  </a:schemeClr>
                </a:solidFill>
              </a:rPr>
              <a:t>E-13, UPSIDC, Site-IV, </a:t>
            </a:r>
            <a:r>
              <a:rPr lang="en-GB" sz="1600" dirty="0" err="1">
                <a:solidFill>
                  <a:schemeClr val="accent2">
                    <a:lumMod val="50000"/>
                  </a:schemeClr>
                </a:solidFill>
              </a:rPr>
              <a:t>Kasna</a:t>
            </a:r>
            <a:r>
              <a:rPr lang="en-GB" sz="1600" dirty="0">
                <a:solidFill>
                  <a:schemeClr val="accent2">
                    <a:lumMod val="50000"/>
                  </a:schemeClr>
                </a:solidFill>
              </a:rPr>
              <a:t> Road, Greater </a:t>
            </a:r>
            <a:r>
              <a:rPr lang="en-GB" sz="1600" dirty="0" err="1">
                <a:solidFill>
                  <a:schemeClr val="accent2">
                    <a:lumMod val="50000"/>
                  </a:schemeClr>
                </a:solidFill>
              </a:rPr>
              <a:t>Noida</a:t>
            </a:r>
            <a:r>
              <a:rPr lang="en-GB" sz="1600" dirty="0">
                <a:solidFill>
                  <a:schemeClr val="accent2">
                    <a:lumMod val="50000"/>
                  </a:schemeClr>
                </a:solidFill>
              </a:rPr>
              <a:t>, National Capital Region - 201308, India</a:t>
            </a:r>
            <a:endParaRPr lang="en-US" sz="1600" dirty="0">
              <a:solidFill>
                <a:schemeClr val="accent2">
                  <a:lumMod val="50000"/>
                </a:schemeClr>
              </a:solidFill>
            </a:endParaRPr>
          </a:p>
          <a:p>
            <a:pPr algn="ctr"/>
            <a:r>
              <a:rPr lang="en-GB" sz="1600" dirty="0">
                <a:solidFill>
                  <a:schemeClr val="accent2">
                    <a:lumMod val="50000"/>
                  </a:schemeClr>
                </a:solidFill>
              </a:rPr>
              <a:t>Phone: +91.120.2342010, 3104849, Fax: 2342011 Website: </a:t>
            </a:r>
            <a:r>
              <a:rPr lang="en-GB" sz="1600" dirty="0" err="1">
                <a:solidFill>
                  <a:schemeClr val="accent2">
                    <a:lumMod val="50000"/>
                  </a:schemeClr>
                </a:solidFill>
              </a:rPr>
              <a:t>www.iiprd.com</a:t>
            </a:r>
            <a:endParaRPr lang="en-US" sz="1600" dirty="0">
              <a:solidFill>
                <a:schemeClr val="accent2">
                  <a:lumMod val="50000"/>
                </a:schemeClr>
              </a:solidFill>
            </a:endParaRPr>
          </a:p>
          <a:p>
            <a:pPr algn="ctr"/>
            <a:r>
              <a:rPr lang="en-GB" sz="1600" dirty="0">
                <a:solidFill>
                  <a:schemeClr val="accent2">
                    <a:lumMod val="50000"/>
                  </a:schemeClr>
                </a:solidFill>
              </a:rPr>
              <a:t>Email: iiprd@iiprd.com</a:t>
            </a:r>
            <a:endParaRPr lang="en-US" sz="1600" dirty="0">
              <a:solidFill>
                <a:schemeClr val="accent2">
                  <a:lumMod val="50000"/>
                </a:schemeClr>
              </a:solidFill>
            </a:endParaRPr>
          </a:p>
          <a:p>
            <a:pPr algn="ctr"/>
            <a:endParaRPr lang="en-US" sz="17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IIPRD, 2016 </a:t>
            </a:r>
            <a:endParaRPr lang="en-US"/>
          </a:p>
        </p:txBody>
      </p:sp>
      <p:sp>
        <p:nvSpPr>
          <p:cNvPr id="6" name="Slide Number Placeholder 5"/>
          <p:cNvSpPr>
            <a:spLocks noGrp="1"/>
          </p:cNvSpPr>
          <p:nvPr>
            <p:ph type="sldNum" sz="quarter" idx="12"/>
          </p:nvPr>
        </p:nvSpPr>
        <p:spPr/>
        <p:txBody>
          <a:bodyPr/>
          <a:lstStyle/>
          <a:p>
            <a:fld id="{C75CACA0-0566-40DE-B73D-FEDBE88392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IIPRD, 2016 </a:t>
            </a:r>
            <a:endParaRPr lang="en-US"/>
          </a:p>
        </p:txBody>
      </p:sp>
      <p:sp>
        <p:nvSpPr>
          <p:cNvPr id="6" name="Slide Number Placeholder 5"/>
          <p:cNvSpPr>
            <a:spLocks noGrp="1"/>
          </p:cNvSpPr>
          <p:nvPr>
            <p:ph type="sldNum" sz="quarter" idx="12"/>
          </p:nvPr>
        </p:nvSpPr>
        <p:spPr/>
        <p:txBody>
          <a:bodyPr/>
          <a:lstStyle/>
          <a:p>
            <a:fld id="{C75CACA0-0566-40DE-B73D-FEDBE88392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ounded Rectangle 12"/>
          <p:cNvSpPr/>
          <p:nvPr userDrawn="1"/>
        </p:nvSpPr>
        <p:spPr>
          <a:xfrm>
            <a:off x="0" y="6477000"/>
            <a:ext cx="9144000" cy="381000"/>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0" y="-4574"/>
            <a:ext cx="9144000" cy="609600"/>
          </a:xfrm>
          <a:solidFill>
            <a:schemeClr val="bg2">
              <a:lumMod val="75000"/>
            </a:schemeClr>
          </a:solidFill>
        </p:spPr>
        <p:txBody>
          <a:bodyPr>
            <a:normAutofit/>
          </a:bodyPr>
          <a:lstStyle>
            <a:lvl1pPr>
              <a:defRPr sz="2800" b="1"/>
            </a:lvl1pPr>
          </a:lstStyle>
          <a:p>
            <a:r>
              <a:rPr lang="en-US" smtClean="0"/>
              <a:t>Click to edit Master title style</a:t>
            </a:r>
            <a:endParaRPr lang="en-US"/>
          </a:p>
        </p:txBody>
      </p:sp>
      <p:sp>
        <p:nvSpPr>
          <p:cNvPr id="3" name="Content Placeholder 2"/>
          <p:cNvSpPr>
            <a:spLocks noGrp="1"/>
          </p:cNvSpPr>
          <p:nvPr>
            <p:ph idx="1"/>
          </p:nvPr>
        </p:nvSpPr>
        <p:spPr>
          <a:xfrm>
            <a:off x="76200" y="914400"/>
            <a:ext cx="8991600" cy="5211763"/>
          </a:xfrm>
        </p:spPr>
        <p:txBody>
          <a:bodyPr/>
          <a:lstStyle>
            <a:lvl1pPr>
              <a:spcBef>
                <a:spcPts val="0"/>
              </a:spcBef>
              <a:spcAft>
                <a:spcPts val="600"/>
              </a:spcAft>
              <a:defRPr sz="2000"/>
            </a:lvl1pPr>
            <a:lvl2pPr>
              <a:spcBef>
                <a:spcPts val="0"/>
              </a:spcBef>
              <a:spcAft>
                <a:spcPts val="400"/>
              </a:spcAft>
              <a:defRPr sz="1900"/>
            </a:lvl2pPr>
            <a:lvl3pPr>
              <a:spcBef>
                <a:spcPts val="0"/>
              </a:spcBef>
              <a:spcAft>
                <a:spcPts val="300"/>
              </a:spcAft>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10"/>
          <p:cNvSpPr>
            <a:spLocks noGrp="1"/>
          </p:cNvSpPr>
          <p:nvPr>
            <p:ph type="ftr" sz="quarter" idx="11"/>
          </p:nvPr>
        </p:nvSpPr>
        <p:spPr>
          <a:xfrm>
            <a:off x="0" y="6507389"/>
            <a:ext cx="2895600" cy="365125"/>
          </a:xfrm>
        </p:spPr>
        <p:txBody>
          <a:bodyPr/>
          <a:lstStyle>
            <a:lvl1pPr algn="l">
              <a:defRPr sz="1400"/>
            </a:lvl1pPr>
          </a:lstStyle>
          <a:p>
            <a:r>
              <a:rPr lang="en-IN" b="1" smtClean="0"/>
              <a:t>© IIPRD, 2016 </a:t>
            </a:r>
            <a:endParaRPr lang="en-IN" b="1" dirty="0"/>
          </a:p>
        </p:txBody>
      </p:sp>
      <p:sp>
        <p:nvSpPr>
          <p:cNvPr id="12" name="Slide Number Placeholder 11"/>
          <p:cNvSpPr>
            <a:spLocks noGrp="1"/>
          </p:cNvSpPr>
          <p:nvPr>
            <p:ph type="sldNum" sz="quarter" idx="12"/>
          </p:nvPr>
        </p:nvSpPr>
        <p:spPr>
          <a:xfrm>
            <a:off x="6974106" y="6472462"/>
            <a:ext cx="2133600" cy="365125"/>
          </a:xfrm>
        </p:spPr>
        <p:txBody>
          <a:bodyPr/>
          <a:lstStyle>
            <a:lvl1pPr>
              <a:defRPr sz="1400" b="1"/>
            </a:lvl1pPr>
          </a:lstStyle>
          <a:p>
            <a:fld id="{C75CACA0-0566-40DE-B73D-FEDBE88392D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IIPRD, 2016 </a:t>
            </a:r>
            <a:endParaRPr lang="en-US"/>
          </a:p>
        </p:txBody>
      </p:sp>
      <p:sp>
        <p:nvSpPr>
          <p:cNvPr id="6" name="Slide Number Placeholder 5"/>
          <p:cNvSpPr>
            <a:spLocks noGrp="1"/>
          </p:cNvSpPr>
          <p:nvPr>
            <p:ph type="sldNum" sz="quarter" idx="12"/>
          </p:nvPr>
        </p:nvSpPr>
        <p:spPr/>
        <p:txBody>
          <a:bodyPr/>
          <a:lstStyle/>
          <a:p>
            <a:fld id="{C75CACA0-0566-40DE-B73D-FEDBE88392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IIPRD, 2016 </a:t>
            </a:r>
            <a:endParaRPr lang="en-US"/>
          </a:p>
        </p:txBody>
      </p:sp>
      <p:sp>
        <p:nvSpPr>
          <p:cNvPr id="7" name="Slide Number Placeholder 6"/>
          <p:cNvSpPr>
            <a:spLocks noGrp="1"/>
          </p:cNvSpPr>
          <p:nvPr>
            <p:ph type="sldNum" sz="quarter" idx="12"/>
          </p:nvPr>
        </p:nvSpPr>
        <p:spPr/>
        <p:txBody>
          <a:bodyPr/>
          <a:lstStyle/>
          <a:p>
            <a:fld id="{C75CACA0-0566-40DE-B73D-FEDBE88392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IIPRD, 2016 </a:t>
            </a:r>
            <a:endParaRPr lang="en-US"/>
          </a:p>
        </p:txBody>
      </p:sp>
      <p:sp>
        <p:nvSpPr>
          <p:cNvPr id="9" name="Slide Number Placeholder 8"/>
          <p:cNvSpPr>
            <a:spLocks noGrp="1"/>
          </p:cNvSpPr>
          <p:nvPr>
            <p:ph type="sldNum" sz="quarter" idx="12"/>
          </p:nvPr>
        </p:nvSpPr>
        <p:spPr/>
        <p:txBody>
          <a:bodyPr/>
          <a:lstStyle/>
          <a:p>
            <a:fld id="{C75CACA0-0566-40DE-B73D-FEDBE88392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IIPRD, 2016 </a:t>
            </a:r>
            <a:endParaRPr lang="en-US"/>
          </a:p>
        </p:txBody>
      </p:sp>
      <p:sp>
        <p:nvSpPr>
          <p:cNvPr id="5" name="Slide Number Placeholder 4"/>
          <p:cNvSpPr>
            <a:spLocks noGrp="1"/>
          </p:cNvSpPr>
          <p:nvPr>
            <p:ph type="sldNum" sz="quarter" idx="12"/>
          </p:nvPr>
        </p:nvSpPr>
        <p:spPr/>
        <p:txBody>
          <a:bodyPr/>
          <a:lstStyle/>
          <a:p>
            <a:fld id="{C75CACA0-0566-40DE-B73D-FEDBE88392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IIPRD, 2016 </a:t>
            </a:r>
            <a:endParaRPr lang="en-US"/>
          </a:p>
        </p:txBody>
      </p:sp>
      <p:sp>
        <p:nvSpPr>
          <p:cNvPr id="4" name="Slide Number Placeholder 3"/>
          <p:cNvSpPr>
            <a:spLocks noGrp="1"/>
          </p:cNvSpPr>
          <p:nvPr>
            <p:ph type="sldNum" sz="quarter" idx="12"/>
          </p:nvPr>
        </p:nvSpPr>
        <p:spPr/>
        <p:txBody>
          <a:bodyPr/>
          <a:lstStyle/>
          <a:p>
            <a:fld id="{C75CACA0-0566-40DE-B73D-FEDBE88392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IIPRD, 2016 </a:t>
            </a:r>
            <a:endParaRPr lang="en-US"/>
          </a:p>
        </p:txBody>
      </p:sp>
      <p:sp>
        <p:nvSpPr>
          <p:cNvPr id="7" name="Slide Number Placeholder 6"/>
          <p:cNvSpPr>
            <a:spLocks noGrp="1"/>
          </p:cNvSpPr>
          <p:nvPr>
            <p:ph type="sldNum" sz="quarter" idx="12"/>
          </p:nvPr>
        </p:nvSpPr>
        <p:spPr/>
        <p:txBody>
          <a:bodyPr/>
          <a:lstStyle/>
          <a:p>
            <a:fld id="{C75CACA0-0566-40DE-B73D-FEDBE88392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IIPRD, 2016 </a:t>
            </a:r>
            <a:endParaRPr lang="en-US"/>
          </a:p>
        </p:txBody>
      </p:sp>
      <p:sp>
        <p:nvSpPr>
          <p:cNvPr id="7" name="Slide Number Placeholder 6"/>
          <p:cNvSpPr>
            <a:spLocks noGrp="1"/>
          </p:cNvSpPr>
          <p:nvPr>
            <p:ph type="sldNum" sz="quarter" idx="12"/>
          </p:nvPr>
        </p:nvSpPr>
        <p:spPr/>
        <p:txBody>
          <a:bodyPr/>
          <a:lstStyle/>
          <a:p>
            <a:fld id="{C75CACA0-0566-40DE-B73D-FEDBE88392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IIPRD, 2016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CACA0-0566-40DE-B73D-FEDBE88392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package" Target="../embeddings/Microsoft_Excel_Worksheet1.xlsx"/></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strategyr.com/MarketResearch/Protein_Ingredients_Market_Trends.asp"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www.marketsandmarkets.com/Market-Reports/protein-ingredients-market-114688236.html" TargetMode="External"/><Relationship Id="rId5" Type="http://schemas.openxmlformats.org/officeDocument/2006/relationships/image" Target="../media/image11.png"/><Relationship Id="rId4" Type="http://schemas.openxmlformats.org/officeDocument/2006/relationships/hyperlink" Target="http://www.technavio.com/report/global-food-protein-ingredients-market"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marketsandmarkets.com/PressReleases/protein-ingredients.asp" TargetMode="External"/><Relationship Id="rId2" Type="http://schemas.openxmlformats.org/officeDocument/2006/relationships/hyperlink" Target="http://www.grandviewresearch.com/industry-analysis/protein-ingredients-market" TargetMode="External"/><Relationship Id="rId1" Type="http://schemas.openxmlformats.org/officeDocument/2006/relationships/slideLayout" Target="../slideLayouts/slideLayout2.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hyperlink" Target="http://www.technavio.com/report/global-food-protein-ingredients-market"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adm.com/news/_layouts/PressReleaseDetail.aspx?ID=706" TargetMode="External"/><Relationship Id="rId2" Type="http://schemas.openxmlformats.org/officeDocument/2006/relationships/hyperlink" Target="http://www.nestle.com/media/pressreleases/allpressreleases/pfizer-nutrition-closing" TargetMode="External"/><Relationship Id="rId1" Type="http://schemas.openxmlformats.org/officeDocument/2006/relationships/slideLayout" Target="../slideLayouts/slideLayout2.xml"/><Relationship Id="rId4" Type="http://schemas.openxmlformats.org/officeDocument/2006/relationships/hyperlink" Target="http://www.balchem.com/balchem-corporation-acquires-albion-international-inc-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arketsandmarkets.com/Market-Reports/protein-ingredients-market-114688236.html" TargetMode="External"/><Relationship Id="rId2" Type="http://schemas.openxmlformats.org/officeDocument/2006/relationships/hyperlink" Target="http://www.technavio.com/report/global-food-protein-ingredients-marke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slideshare.net/fonterra/follow-up-presentation-consumer-insight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noGrp="1"/>
          </p:cNvSpPr>
          <p:nvPr>
            <p:ph type="ctrTitle"/>
          </p:nvPr>
        </p:nvSpPr>
        <p:spPr>
          <a:xfrm>
            <a:off x="228600" y="2924959"/>
            <a:ext cx="8244114" cy="954107"/>
          </a:xfrm>
          <a:prstGeom prst="rect">
            <a:avLst/>
          </a:prstGeom>
          <a:noFill/>
        </p:spPr>
        <p:txBody>
          <a:bodyPr wrap="square" rtlCol="0">
            <a:spAutoFit/>
          </a:bodyPr>
          <a:lstStyle/>
          <a:p>
            <a:pPr algn="ctr"/>
            <a:r>
              <a:rPr lang="en-US" sz="2800" b="1" dirty="0" smtClean="0"/>
              <a:t>Landscape </a:t>
            </a:r>
            <a:r>
              <a:rPr lang="en-US" sz="2800" b="1" dirty="0" smtClean="0"/>
              <a:t>Study - </a:t>
            </a:r>
          </a:p>
          <a:p>
            <a:pPr algn="ctr"/>
            <a:r>
              <a:rPr lang="en-US" sz="2800" b="1" dirty="0" smtClean="0"/>
              <a:t>Protein and Amino Acid Nutraceutical</a:t>
            </a:r>
            <a:endParaRPr lang="en-US" sz="2800" b="1" dirty="0"/>
          </a:p>
        </p:txBody>
      </p:sp>
    </p:spTree>
    <p:extLst>
      <p:ext uri="{BB962C8B-B14F-4D97-AF65-F5344CB8AC3E}">
        <p14:creationId xmlns:p14="http://schemas.microsoft.com/office/powerpoint/2010/main" val="62893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IPC Class Distribution </a:t>
            </a:r>
            <a:r>
              <a:rPr lang="en-US" dirty="0" smtClean="0"/>
              <a:t>(2/3</a:t>
            </a:r>
            <a:r>
              <a:rPr lang="en-US" dirty="0"/>
              <a:t>)</a:t>
            </a:r>
            <a:endParaRPr lang="en-IN" dirty="0"/>
          </a:p>
        </p:txBody>
      </p:sp>
      <p:sp>
        <p:nvSpPr>
          <p:cNvPr id="4" name="Footer Placeholder 3"/>
          <p:cNvSpPr>
            <a:spLocks noGrp="1"/>
          </p:cNvSpPr>
          <p:nvPr>
            <p:ph type="ftr" sz="quarter" idx="11"/>
          </p:nvPr>
        </p:nvSpPr>
        <p:spPr/>
        <p:txBody>
          <a:bodyPr/>
          <a:lstStyle/>
          <a:p>
            <a:r>
              <a:rPr lang="en-IN" b="1" dirty="0"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10</a:t>
            </a:fld>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295401"/>
            <a:ext cx="309114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Chart 8"/>
          <p:cNvGraphicFramePr/>
          <p:nvPr>
            <p:extLst>
              <p:ext uri="{D42A27DB-BD31-4B8C-83A1-F6EECF244321}">
                <p14:modId xmlns:p14="http://schemas.microsoft.com/office/powerpoint/2010/main" val="3159257101"/>
              </p:ext>
            </p:extLst>
          </p:nvPr>
        </p:nvGraphicFramePr>
        <p:xfrm>
          <a:off x="3048000" y="762000"/>
          <a:ext cx="6070600" cy="3124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4165221306"/>
              </p:ext>
            </p:extLst>
          </p:nvPr>
        </p:nvGraphicFramePr>
        <p:xfrm>
          <a:off x="493486" y="3581400"/>
          <a:ext cx="8229600" cy="17526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ounded Rectangle 10"/>
          <p:cNvSpPr/>
          <p:nvPr/>
        </p:nvSpPr>
        <p:spPr>
          <a:xfrm>
            <a:off x="188686" y="5257800"/>
            <a:ext cx="8839200" cy="1143000"/>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285750" indent="-285750">
              <a:buFont typeface="Arial" panose="020B0604020202020204" pitchFamily="34" charset="0"/>
              <a:buChar char="•"/>
            </a:pPr>
            <a:r>
              <a:rPr lang="en-IN" dirty="0" smtClean="0">
                <a:solidFill>
                  <a:schemeClr val="tx1"/>
                </a:solidFill>
              </a:rPr>
              <a:t>For the IPC </a:t>
            </a:r>
            <a:r>
              <a:rPr lang="en-IN" b="1" dirty="0" smtClean="0">
                <a:solidFill>
                  <a:schemeClr val="tx1"/>
                </a:solidFill>
              </a:rPr>
              <a:t>Class A23L</a:t>
            </a:r>
            <a:r>
              <a:rPr lang="en-IN" dirty="0" smtClean="0">
                <a:solidFill>
                  <a:schemeClr val="tx1"/>
                </a:solidFill>
              </a:rPr>
              <a:t>, </a:t>
            </a:r>
            <a:r>
              <a:rPr lang="en-IN" b="1" dirty="0" smtClean="0">
                <a:solidFill>
                  <a:schemeClr val="tx1"/>
                </a:solidFill>
              </a:rPr>
              <a:t>2015</a:t>
            </a:r>
            <a:r>
              <a:rPr lang="en-IN" dirty="0" smtClean="0">
                <a:solidFill>
                  <a:schemeClr val="tx1"/>
                </a:solidFill>
              </a:rPr>
              <a:t> has maximum number of patent filing followed by </a:t>
            </a:r>
            <a:r>
              <a:rPr lang="en-IN" b="1" dirty="0" smtClean="0">
                <a:solidFill>
                  <a:schemeClr val="tx1"/>
                </a:solidFill>
              </a:rPr>
              <a:t>2014</a:t>
            </a:r>
            <a:r>
              <a:rPr lang="en-IN" dirty="0" smtClean="0">
                <a:solidFill>
                  <a:schemeClr val="tx1"/>
                </a:solidFill>
              </a:rPr>
              <a:t>. </a:t>
            </a:r>
            <a:endParaRPr lang="en-IN" dirty="0">
              <a:solidFill>
                <a:schemeClr val="tx1"/>
              </a:solidFill>
            </a:endParaRPr>
          </a:p>
          <a:p>
            <a:pPr marL="285750" indent="-285750">
              <a:buFont typeface="Arial" panose="020B0604020202020204" pitchFamily="34" charset="0"/>
              <a:buChar char="•"/>
            </a:pPr>
            <a:r>
              <a:rPr lang="en-US" dirty="0" smtClean="0">
                <a:solidFill>
                  <a:schemeClr val="tx1"/>
                </a:solidFill>
              </a:rPr>
              <a:t>Sub Classes </a:t>
            </a:r>
            <a:r>
              <a:rPr lang="en-US" b="1" dirty="0" smtClean="0">
                <a:solidFill>
                  <a:schemeClr val="tx1"/>
                </a:solidFill>
              </a:rPr>
              <a:t>33/00</a:t>
            </a:r>
            <a:r>
              <a:rPr lang="en-US" dirty="0" smtClean="0">
                <a:solidFill>
                  <a:schemeClr val="tx1"/>
                </a:solidFill>
              </a:rPr>
              <a:t> (</a:t>
            </a:r>
            <a:r>
              <a:rPr lang="en-IN" dirty="0">
                <a:solidFill>
                  <a:schemeClr val="tx1"/>
                </a:solidFill>
              </a:rPr>
              <a:t>Modifying nutritive qualities of foods; </a:t>
            </a:r>
            <a:r>
              <a:rPr lang="en-IN" dirty="0" smtClean="0">
                <a:solidFill>
                  <a:schemeClr val="tx1"/>
                </a:solidFill>
              </a:rPr>
              <a:t>dietetic products</a:t>
            </a:r>
            <a:r>
              <a:rPr lang="en-IN" dirty="0">
                <a:solidFill>
                  <a:schemeClr val="tx1"/>
                </a:solidFill>
              </a:rPr>
              <a:t>; </a:t>
            </a:r>
            <a:r>
              <a:rPr lang="en-IN" dirty="0" smtClean="0">
                <a:solidFill>
                  <a:schemeClr val="tx1"/>
                </a:solidFill>
              </a:rPr>
              <a:t>preparation or </a:t>
            </a:r>
            <a:r>
              <a:rPr lang="en-IN" dirty="0">
                <a:solidFill>
                  <a:schemeClr val="tx1"/>
                </a:solidFill>
              </a:rPr>
              <a:t>treatment </a:t>
            </a:r>
            <a:r>
              <a:rPr lang="en-IN" dirty="0" smtClean="0">
                <a:solidFill>
                  <a:schemeClr val="tx1"/>
                </a:solidFill>
              </a:rPr>
              <a:t>thereof) and </a:t>
            </a:r>
            <a:r>
              <a:rPr lang="en-IN" b="1" dirty="0" smtClean="0">
                <a:solidFill>
                  <a:schemeClr val="tx1"/>
                </a:solidFill>
              </a:rPr>
              <a:t>1/00</a:t>
            </a:r>
            <a:r>
              <a:rPr lang="en-IN" dirty="0" smtClean="0">
                <a:solidFill>
                  <a:schemeClr val="tx1"/>
                </a:solidFill>
              </a:rPr>
              <a:t> (</a:t>
            </a:r>
            <a:r>
              <a:rPr lang="en-IN" dirty="0">
                <a:solidFill>
                  <a:schemeClr val="tx1"/>
                </a:solidFill>
              </a:rPr>
              <a:t>Foods or foodstuffs; </a:t>
            </a:r>
            <a:r>
              <a:rPr lang="en-IN" dirty="0" smtClean="0">
                <a:solidFill>
                  <a:schemeClr val="tx1"/>
                </a:solidFill>
              </a:rPr>
              <a:t>their </a:t>
            </a:r>
            <a:r>
              <a:rPr lang="en-IN" dirty="0">
                <a:solidFill>
                  <a:schemeClr val="tx1"/>
                </a:solidFill>
              </a:rPr>
              <a:t>preparation or </a:t>
            </a:r>
            <a:r>
              <a:rPr lang="en-IN" dirty="0" smtClean="0">
                <a:solidFill>
                  <a:schemeClr val="tx1"/>
                </a:solidFill>
              </a:rPr>
              <a:t>treatment) have maximum focus.</a:t>
            </a:r>
            <a:endParaRPr lang="en-IN" dirty="0">
              <a:solidFill>
                <a:schemeClr val="tx1"/>
              </a:solidFill>
            </a:endParaRPr>
          </a:p>
        </p:txBody>
      </p:sp>
      <p:cxnSp>
        <p:nvCxnSpPr>
          <p:cNvPr id="13" name="Straight Arrow Connector 12"/>
          <p:cNvCxnSpPr/>
          <p:nvPr/>
        </p:nvCxnSpPr>
        <p:spPr>
          <a:xfrm>
            <a:off x="2667000" y="27432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667000" y="2743200"/>
            <a:ext cx="266700"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591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IPC Class Distribution (2/3)</a:t>
            </a:r>
            <a:endParaRPr lang="en-IN"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11</a:t>
            </a:fld>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724467"/>
            <a:ext cx="3124200" cy="192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hart 7"/>
          <p:cNvGraphicFramePr/>
          <p:nvPr>
            <p:extLst>
              <p:ext uri="{D42A27DB-BD31-4B8C-83A1-F6EECF244321}">
                <p14:modId xmlns:p14="http://schemas.microsoft.com/office/powerpoint/2010/main" val="3353041083"/>
              </p:ext>
            </p:extLst>
          </p:nvPr>
        </p:nvGraphicFramePr>
        <p:xfrm>
          <a:off x="199572" y="762000"/>
          <a:ext cx="6005286"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2308747464"/>
              </p:ext>
            </p:extLst>
          </p:nvPr>
        </p:nvGraphicFramePr>
        <p:xfrm>
          <a:off x="152400" y="3429000"/>
          <a:ext cx="8627269" cy="1905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Rounded Rectangle 9"/>
          <p:cNvSpPr/>
          <p:nvPr/>
        </p:nvSpPr>
        <p:spPr>
          <a:xfrm>
            <a:off x="188686" y="5334000"/>
            <a:ext cx="8839200" cy="1066800"/>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285750" indent="-285750">
              <a:buFont typeface="Arial" panose="020B0604020202020204" pitchFamily="34" charset="0"/>
              <a:buChar char="•"/>
            </a:pPr>
            <a:r>
              <a:rPr lang="en-IN" dirty="0" smtClean="0">
                <a:solidFill>
                  <a:schemeClr val="tx1"/>
                </a:solidFill>
              </a:rPr>
              <a:t>For the IPC </a:t>
            </a:r>
            <a:r>
              <a:rPr lang="en-IN" b="1" dirty="0" smtClean="0">
                <a:solidFill>
                  <a:schemeClr val="tx1"/>
                </a:solidFill>
              </a:rPr>
              <a:t>Class A61K</a:t>
            </a:r>
            <a:r>
              <a:rPr lang="en-IN" dirty="0" smtClean="0">
                <a:solidFill>
                  <a:schemeClr val="tx1"/>
                </a:solidFill>
              </a:rPr>
              <a:t>, </a:t>
            </a:r>
            <a:r>
              <a:rPr lang="en-IN" b="1" dirty="0" smtClean="0">
                <a:solidFill>
                  <a:schemeClr val="tx1"/>
                </a:solidFill>
              </a:rPr>
              <a:t>2014</a:t>
            </a:r>
            <a:r>
              <a:rPr lang="en-IN" dirty="0" smtClean="0">
                <a:solidFill>
                  <a:schemeClr val="tx1"/>
                </a:solidFill>
              </a:rPr>
              <a:t> has maximum number of patent filing followed by </a:t>
            </a:r>
            <a:r>
              <a:rPr lang="en-IN" b="1" dirty="0" smtClean="0">
                <a:solidFill>
                  <a:schemeClr val="tx1"/>
                </a:solidFill>
              </a:rPr>
              <a:t>2013</a:t>
            </a:r>
            <a:r>
              <a:rPr lang="en-IN" dirty="0" smtClean="0">
                <a:solidFill>
                  <a:schemeClr val="tx1"/>
                </a:solidFill>
              </a:rPr>
              <a:t>. </a:t>
            </a:r>
            <a:endParaRPr lang="en-IN" dirty="0">
              <a:solidFill>
                <a:schemeClr val="tx1"/>
              </a:solidFill>
            </a:endParaRPr>
          </a:p>
          <a:p>
            <a:pPr marL="285750" indent="-285750">
              <a:buFont typeface="Arial" panose="020B0604020202020204" pitchFamily="34" charset="0"/>
              <a:buChar char="•"/>
            </a:pPr>
            <a:r>
              <a:rPr lang="en-US" dirty="0" smtClean="0">
                <a:solidFill>
                  <a:schemeClr val="tx1"/>
                </a:solidFill>
              </a:rPr>
              <a:t>Sub classes </a:t>
            </a:r>
            <a:r>
              <a:rPr lang="en-US" b="1" dirty="0" smtClean="0">
                <a:solidFill>
                  <a:schemeClr val="tx1"/>
                </a:solidFill>
              </a:rPr>
              <a:t>31/00</a:t>
            </a:r>
            <a:r>
              <a:rPr lang="en-US" dirty="0" smtClean="0">
                <a:solidFill>
                  <a:schemeClr val="tx1"/>
                </a:solidFill>
              </a:rPr>
              <a:t> (</a:t>
            </a:r>
            <a:r>
              <a:rPr lang="en-IN" dirty="0">
                <a:solidFill>
                  <a:schemeClr val="tx1"/>
                </a:solidFill>
              </a:rPr>
              <a:t>Medicinal preparations containing organic active ingredients) </a:t>
            </a:r>
            <a:r>
              <a:rPr lang="en-IN" dirty="0" smtClean="0">
                <a:solidFill>
                  <a:schemeClr val="tx1"/>
                </a:solidFill>
              </a:rPr>
              <a:t>and </a:t>
            </a:r>
            <a:r>
              <a:rPr lang="en-IN" b="1" dirty="0" smtClean="0">
                <a:solidFill>
                  <a:schemeClr val="tx1"/>
                </a:solidFill>
              </a:rPr>
              <a:t>38/00</a:t>
            </a:r>
            <a:r>
              <a:rPr lang="en-IN" dirty="0" smtClean="0">
                <a:solidFill>
                  <a:schemeClr val="tx1"/>
                </a:solidFill>
              </a:rPr>
              <a:t> </a:t>
            </a:r>
            <a:r>
              <a:rPr lang="en-IN" dirty="0">
                <a:solidFill>
                  <a:schemeClr val="tx1"/>
                </a:solidFill>
              </a:rPr>
              <a:t>(Medicinal preparations containing </a:t>
            </a:r>
            <a:r>
              <a:rPr lang="en-IN" dirty="0" smtClean="0">
                <a:solidFill>
                  <a:schemeClr val="tx1"/>
                </a:solidFill>
              </a:rPr>
              <a:t>peptides) have maximum focus.</a:t>
            </a:r>
            <a:endParaRPr lang="en-IN" dirty="0">
              <a:solidFill>
                <a:schemeClr val="tx1"/>
              </a:solidFill>
            </a:endParaRPr>
          </a:p>
        </p:txBody>
      </p:sp>
      <p:cxnSp>
        <p:nvCxnSpPr>
          <p:cNvPr id="11" name="Straight Arrow Connector 10"/>
          <p:cNvCxnSpPr/>
          <p:nvPr/>
        </p:nvCxnSpPr>
        <p:spPr>
          <a:xfrm flipH="1">
            <a:off x="7010400" y="2506961"/>
            <a:ext cx="152400" cy="69343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flipH="1">
            <a:off x="6324600" y="2506961"/>
            <a:ext cx="838200" cy="14287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67997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 Year based Filing Trend</a:t>
            </a:r>
            <a:endParaRPr lang="en-IN"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12</a:t>
            </a:fld>
            <a:endParaRPr lang="en-US" dirty="0"/>
          </a:p>
        </p:txBody>
      </p:sp>
      <p:graphicFrame>
        <p:nvGraphicFramePr>
          <p:cNvPr id="6" name="Chart 5"/>
          <p:cNvGraphicFramePr/>
          <p:nvPr>
            <p:extLst>
              <p:ext uri="{D42A27DB-BD31-4B8C-83A1-F6EECF244321}">
                <p14:modId xmlns:p14="http://schemas.microsoft.com/office/powerpoint/2010/main" val="550524892"/>
              </p:ext>
            </p:extLst>
          </p:nvPr>
        </p:nvGraphicFramePr>
        <p:xfrm>
          <a:off x="457200" y="1066800"/>
          <a:ext cx="8229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152400" y="5181600"/>
            <a:ext cx="8839200" cy="685800"/>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285750" indent="-285750">
              <a:buFont typeface="Arial" panose="020B0604020202020204" pitchFamily="34" charset="0"/>
              <a:buChar char="•"/>
            </a:pPr>
            <a:r>
              <a:rPr lang="en-IN" b="1" dirty="0" smtClean="0">
                <a:solidFill>
                  <a:schemeClr val="tx1"/>
                </a:solidFill>
              </a:rPr>
              <a:t>2010</a:t>
            </a:r>
            <a:r>
              <a:rPr lang="en-IN" dirty="0" smtClean="0">
                <a:solidFill>
                  <a:schemeClr val="tx1"/>
                </a:solidFill>
              </a:rPr>
              <a:t> was the priority year for maximum </a:t>
            </a:r>
            <a:r>
              <a:rPr lang="en-IN" dirty="0">
                <a:solidFill>
                  <a:schemeClr val="tx1"/>
                </a:solidFill>
              </a:rPr>
              <a:t>number of applications </a:t>
            </a:r>
            <a:r>
              <a:rPr lang="en-IN" b="1" dirty="0" smtClean="0">
                <a:solidFill>
                  <a:schemeClr val="tx1"/>
                </a:solidFill>
              </a:rPr>
              <a:t>(119) </a:t>
            </a:r>
            <a:r>
              <a:rPr lang="en-IN" dirty="0" smtClean="0">
                <a:solidFill>
                  <a:schemeClr val="tx1"/>
                </a:solidFill>
              </a:rPr>
              <a:t>followed by </a:t>
            </a:r>
            <a:r>
              <a:rPr lang="en-IN" b="1" dirty="0" smtClean="0">
                <a:solidFill>
                  <a:schemeClr val="tx1"/>
                </a:solidFill>
              </a:rPr>
              <a:t>2013</a:t>
            </a:r>
            <a:r>
              <a:rPr lang="en-IN" dirty="0" smtClean="0">
                <a:solidFill>
                  <a:schemeClr val="tx1"/>
                </a:solidFill>
              </a:rPr>
              <a:t> </a:t>
            </a:r>
            <a:r>
              <a:rPr lang="en-IN" b="1" dirty="0" smtClean="0">
                <a:solidFill>
                  <a:schemeClr val="tx1"/>
                </a:solidFill>
              </a:rPr>
              <a:t>(97). </a:t>
            </a:r>
            <a:endParaRPr lang="en-IN" b="1" dirty="0">
              <a:solidFill>
                <a:schemeClr val="tx1"/>
              </a:solidFill>
            </a:endParaRPr>
          </a:p>
        </p:txBody>
      </p:sp>
      <p:sp>
        <p:nvSpPr>
          <p:cNvPr id="8" name="TextBox 7"/>
          <p:cNvSpPr txBox="1"/>
          <p:nvPr/>
        </p:nvSpPr>
        <p:spPr>
          <a:xfrm>
            <a:off x="152400" y="6172200"/>
            <a:ext cx="8763000" cy="276999"/>
          </a:xfrm>
          <a:prstGeom prst="rect">
            <a:avLst/>
          </a:prstGeom>
          <a:noFill/>
        </p:spPr>
        <p:txBody>
          <a:bodyPr wrap="square" rtlCol="0">
            <a:spAutoFit/>
          </a:bodyPr>
          <a:lstStyle/>
          <a:p>
            <a:pPr marL="285750" indent="-285750" algn="just"/>
            <a:r>
              <a:rPr lang="en-IN" sz="1200" b="1" dirty="0" smtClean="0"/>
              <a:t>Note: </a:t>
            </a:r>
            <a:r>
              <a:rPr lang="en-IN" sz="1200" dirty="0" smtClean="0"/>
              <a:t>For this graph, all family members were taken into consideration.</a:t>
            </a:r>
            <a:endParaRPr lang="en-IN" sz="1200" b="1" dirty="0" smtClean="0"/>
          </a:p>
        </p:txBody>
      </p:sp>
    </p:spTree>
    <p:extLst>
      <p:ext uri="{BB962C8B-B14F-4D97-AF65-F5344CB8AC3E}">
        <p14:creationId xmlns:p14="http://schemas.microsoft.com/office/powerpoint/2010/main" val="4007693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13</a:t>
            </a:fld>
            <a:endParaRPr lang="en-US" dirty="0"/>
          </a:p>
        </p:txBody>
      </p:sp>
      <p:sp>
        <p:nvSpPr>
          <p:cNvPr id="6" name="Frame 5"/>
          <p:cNvSpPr/>
          <p:nvPr/>
        </p:nvSpPr>
        <p:spPr>
          <a:xfrm>
            <a:off x="2247900" y="2857500"/>
            <a:ext cx="4648200" cy="1143000"/>
          </a:xfrm>
          <a:prstGeom prst="frame">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Taxonomy</a:t>
            </a:r>
            <a:endParaRPr lang="en-IN" b="1" dirty="0">
              <a:solidFill>
                <a:schemeClr val="tx1"/>
              </a:solidFill>
            </a:endParaRPr>
          </a:p>
        </p:txBody>
      </p:sp>
    </p:spTree>
    <p:extLst>
      <p:ext uri="{BB962C8B-B14F-4D97-AF65-F5344CB8AC3E}">
        <p14:creationId xmlns:p14="http://schemas.microsoft.com/office/powerpoint/2010/main" val="2907683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a:t>
            </a:r>
            <a:endParaRPr lang="en-IN"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14</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20" y="743856"/>
            <a:ext cx="8001000" cy="5596931"/>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519605351"/>
              </p:ext>
            </p:extLst>
          </p:nvPr>
        </p:nvGraphicFramePr>
        <p:xfrm>
          <a:off x="7558320" y="1295400"/>
          <a:ext cx="1280880" cy="1080743"/>
        </p:xfrm>
        <a:graphic>
          <a:graphicData uri="http://schemas.openxmlformats.org/presentationml/2006/ole">
            <mc:AlternateContent xmlns:mc="http://schemas.openxmlformats.org/markup-compatibility/2006">
              <mc:Choice xmlns:v="urn:schemas-microsoft-com:vml" Requires="v">
                <p:oleObj spid="_x0000_s4117" name="Worksheet" showAsIcon="1" r:id="rId4" imgW="914400" imgH="771480" progId="Excel.Sheet.12">
                  <p:embed/>
                </p:oleObj>
              </mc:Choice>
              <mc:Fallback>
                <p:oleObj name="Worksheet" showAsIcon="1" r:id="rId4" imgW="914400" imgH="771480" progId="Excel.Sheet.12">
                  <p:embed/>
                  <p:pic>
                    <p:nvPicPr>
                      <p:cNvPr id="0" name="Picture 14"/>
                      <p:cNvPicPr>
                        <a:picLocks noChangeAspect="1" noChangeArrowheads="1"/>
                      </p:cNvPicPr>
                      <p:nvPr/>
                    </p:nvPicPr>
                    <p:blipFill>
                      <a:blip r:embed="rId5"/>
                      <a:srcRect/>
                      <a:stretch>
                        <a:fillRect/>
                      </a:stretch>
                    </p:blipFill>
                    <p:spPr bwMode="auto">
                      <a:xfrm>
                        <a:off x="7558320" y="1295400"/>
                        <a:ext cx="1280880" cy="108074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09938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15</a:t>
            </a:fld>
            <a:endParaRPr lang="en-US" dirty="0"/>
          </a:p>
        </p:txBody>
      </p:sp>
      <p:sp>
        <p:nvSpPr>
          <p:cNvPr id="6" name="Frame 5"/>
          <p:cNvSpPr/>
          <p:nvPr/>
        </p:nvSpPr>
        <p:spPr>
          <a:xfrm>
            <a:off x="2247900" y="2667000"/>
            <a:ext cx="4648200" cy="1143000"/>
          </a:xfrm>
          <a:prstGeom prst="frame">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Technical Data Analysis</a:t>
            </a:r>
            <a:endParaRPr lang="en-IN" b="1" dirty="0">
              <a:solidFill>
                <a:schemeClr val="tx1"/>
              </a:solidFill>
            </a:endParaRPr>
          </a:p>
        </p:txBody>
      </p:sp>
    </p:spTree>
    <p:extLst>
      <p:ext uri="{BB962C8B-B14F-4D97-AF65-F5344CB8AC3E}">
        <p14:creationId xmlns:p14="http://schemas.microsoft.com/office/powerpoint/2010/main" val="351613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Form - Distribution</a:t>
            </a:r>
            <a:endParaRPr lang="en-US"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16</a:t>
            </a:fld>
            <a:endParaRPr lang="en-US" dirty="0"/>
          </a:p>
        </p:txBody>
      </p:sp>
      <p:graphicFrame>
        <p:nvGraphicFramePr>
          <p:cNvPr id="6" name="Content Placeholder 5"/>
          <p:cNvGraphicFramePr>
            <a:graphicFrameLocks noGrp="1"/>
          </p:cNvGraphicFramePr>
          <p:nvPr>
            <p:ph idx="1"/>
          </p:nvPr>
        </p:nvGraphicFramePr>
        <p:xfrm>
          <a:off x="609600" y="914400"/>
          <a:ext cx="79248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8"/>
          <p:cNvSpPr/>
          <p:nvPr/>
        </p:nvSpPr>
        <p:spPr>
          <a:xfrm>
            <a:off x="152400" y="5181600"/>
            <a:ext cx="8839200" cy="990600"/>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285750" indent="-285750" algn="just"/>
            <a:r>
              <a:rPr lang="en-IN" dirty="0" smtClean="0">
                <a:solidFill>
                  <a:schemeClr val="tx1"/>
                </a:solidFill>
              </a:rPr>
              <a:t>Analysis of product forms indicates that maximum number of patents/published</a:t>
            </a:r>
          </a:p>
          <a:p>
            <a:pPr marL="285750" indent="-285750" algn="just"/>
            <a:r>
              <a:rPr lang="en-IN" dirty="0" smtClean="0">
                <a:solidFill>
                  <a:schemeClr val="tx1"/>
                </a:solidFill>
              </a:rPr>
              <a:t>applications included protein and amino acid based nutraceutical compositions in the form</a:t>
            </a:r>
          </a:p>
          <a:p>
            <a:pPr marL="285750" indent="-285750" algn="just"/>
            <a:r>
              <a:rPr lang="en-IN" dirty="0" smtClean="0">
                <a:solidFill>
                  <a:schemeClr val="tx1"/>
                </a:solidFill>
              </a:rPr>
              <a:t>of </a:t>
            </a:r>
            <a:r>
              <a:rPr lang="en-IN" b="1" dirty="0" smtClean="0">
                <a:solidFill>
                  <a:schemeClr val="tx1"/>
                </a:solidFill>
              </a:rPr>
              <a:t>powders/granules</a:t>
            </a:r>
            <a:r>
              <a:rPr lang="en-IN" dirty="0" smtClean="0">
                <a:solidFill>
                  <a:schemeClr val="tx1"/>
                </a:solidFill>
              </a:rPr>
              <a:t> </a:t>
            </a:r>
            <a:r>
              <a:rPr lang="en-IN" b="1" dirty="0" smtClean="0">
                <a:solidFill>
                  <a:schemeClr val="tx1"/>
                </a:solidFill>
              </a:rPr>
              <a:t>(81)</a:t>
            </a:r>
            <a:r>
              <a:rPr lang="en-IN" dirty="0" smtClean="0">
                <a:solidFill>
                  <a:schemeClr val="tx1"/>
                </a:solidFill>
              </a:rPr>
              <a:t>, followed by </a:t>
            </a:r>
            <a:r>
              <a:rPr lang="en-IN" b="1" dirty="0" smtClean="0">
                <a:solidFill>
                  <a:schemeClr val="tx1"/>
                </a:solidFill>
              </a:rPr>
              <a:t>liquids/solutions</a:t>
            </a:r>
            <a:r>
              <a:rPr lang="en-IN" dirty="0" smtClean="0">
                <a:solidFill>
                  <a:schemeClr val="tx1"/>
                </a:solidFill>
              </a:rPr>
              <a:t> </a:t>
            </a:r>
            <a:r>
              <a:rPr lang="en-IN" b="1" dirty="0" smtClean="0">
                <a:solidFill>
                  <a:schemeClr val="tx1"/>
                </a:solidFill>
              </a:rPr>
              <a:t>(30) </a:t>
            </a:r>
            <a:r>
              <a:rPr lang="en-IN" dirty="0" smtClean="0">
                <a:solidFill>
                  <a:schemeClr val="tx1"/>
                </a:solidFill>
              </a:rPr>
              <a:t>and </a:t>
            </a:r>
            <a:r>
              <a:rPr lang="en-IN" b="1" dirty="0" smtClean="0">
                <a:solidFill>
                  <a:schemeClr val="tx1"/>
                </a:solidFill>
              </a:rPr>
              <a:t>beverages</a:t>
            </a:r>
            <a:r>
              <a:rPr lang="en-IN" dirty="0" smtClean="0">
                <a:solidFill>
                  <a:schemeClr val="tx1"/>
                </a:solidFill>
              </a:rPr>
              <a:t> </a:t>
            </a:r>
            <a:r>
              <a:rPr lang="en-IN" b="1" dirty="0" smtClean="0">
                <a:solidFill>
                  <a:schemeClr val="tx1"/>
                </a:solidFill>
              </a:rPr>
              <a:t>(27)</a:t>
            </a:r>
            <a:r>
              <a:rPr lang="en-IN" dirty="0" smtClean="0">
                <a:solidFill>
                  <a:schemeClr val="tx1"/>
                </a:solidFill>
              </a:rPr>
              <a:t>.</a:t>
            </a:r>
          </a:p>
        </p:txBody>
      </p:sp>
      <p:sp>
        <p:nvSpPr>
          <p:cNvPr id="7" name="TextBox 6"/>
          <p:cNvSpPr txBox="1"/>
          <p:nvPr/>
        </p:nvSpPr>
        <p:spPr>
          <a:xfrm>
            <a:off x="152400" y="6227802"/>
            <a:ext cx="8763000" cy="276999"/>
          </a:xfrm>
          <a:prstGeom prst="rect">
            <a:avLst/>
          </a:prstGeom>
          <a:noFill/>
        </p:spPr>
        <p:txBody>
          <a:bodyPr wrap="square" rtlCol="0">
            <a:spAutoFit/>
          </a:bodyPr>
          <a:lstStyle/>
          <a:p>
            <a:pPr marL="285750" indent="-285750" algn="just"/>
            <a:r>
              <a:rPr lang="en-IN" sz="1200" b="1" dirty="0" smtClean="0"/>
              <a:t>Note: </a:t>
            </a:r>
            <a:r>
              <a:rPr lang="en-IN" sz="1200" dirty="0" smtClean="0"/>
              <a:t>The data is mutually inclusive and hence the overall count maybe higher than the individual patent families.</a:t>
            </a:r>
            <a:endParaRPr lang="en-IN" sz="1200" b="1" dirty="0" smtClean="0"/>
          </a:p>
        </p:txBody>
      </p:sp>
    </p:spTree>
    <p:extLst>
      <p:ext uri="{BB962C8B-B14F-4D97-AF65-F5344CB8AC3E}">
        <p14:creationId xmlns:p14="http://schemas.microsoft.com/office/powerpoint/2010/main" val="1410997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Form – Filing Trend</a:t>
            </a:r>
            <a:endParaRPr lang="en-US"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17</a:t>
            </a:fld>
            <a:endParaRPr lang="en-US" dirty="0"/>
          </a:p>
        </p:txBody>
      </p:sp>
      <p:graphicFrame>
        <p:nvGraphicFramePr>
          <p:cNvPr id="6" name="Chart 5"/>
          <p:cNvGraphicFramePr/>
          <p:nvPr/>
        </p:nvGraphicFramePr>
        <p:xfrm>
          <a:off x="152400" y="838200"/>
          <a:ext cx="88392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188686" y="5105400"/>
            <a:ext cx="8839200" cy="1066800"/>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285750" indent="-285750" algn="just"/>
            <a:r>
              <a:rPr lang="en-IN" dirty="0" smtClean="0">
                <a:solidFill>
                  <a:schemeClr val="tx1"/>
                </a:solidFill>
              </a:rPr>
              <a:t>Analysis of filing trend of product forms indicates that maximum number of</a:t>
            </a:r>
          </a:p>
          <a:p>
            <a:pPr marL="285750" indent="-285750" algn="just"/>
            <a:r>
              <a:rPr lang="en-IN" dirty="0" smtClean="0">
                <a:solidFill>
                  <a:schemeClr val="tx1"/>
                </a:solidFill>
              </a:rPr>
              <a:t>patents/published applications containing powder/ granule, tablet and beverages based</a:t>
            </a:r>
          </a:p>
          <a:p>
            <a:pPr marL="285750" indent="-285750" algn="just"/>
            <a:r>
              <a:rPr lang="en-IN" dirty="0" err="1" smtClean="0">
                <a:solidFill>
                  <a:schemeClr val="tx1"/>
                </a:solidFill>
              </a:rPr>
              <a:t>nutraceutical</a:t>
            </a:r>
            <a:r>
              <a:rPr lang="en-IN" dirty="0" smtClean="0">
                <a:solidFill>
                  <a:schemeClr val="tx1"/>
                </a:solidFill>
              </a:rPr>
              <a:t> compositions were filed in the year </a:t>
            </a:r>
            <a:r>
              <a:rPr lang="en-IN" b="1" dirty="0" smtClean="0">
                <a:solidFill>
                  <a:schemeClr val="tx1"/>
                </a:solidFill>
              </a:rPr>
              <a:t>2015</a:t>
            </a:r>
            <a:r>
              <a:rPr lang="en-IN" dirty="0" smtClean="0">
                <a:solidFill>
                  <a:schemeClr val="tx1"/>
                </a:solidFill>
              </a:rPr>
              <a:t> (~45, ~12, ~13 respectively),</a:t>
            </a:r>
          </a:p>
          <a:p>
            <a:pPr marL="285750" indent="-285750" algn="just"/>
            <a:r>
              <a:rPr lang="en-IN" dirty="0" smtClean="0">
                <a:solidFill>
                  <a:schemeClr val="tx1"/>
                </a:solidFill>
              </a:rPr>
              <a:t>followed by a dip in 2016 which maybe due to applications not published so far.</a:t>
            </a:r>
            <a:endParaRPr lang="en-IN" dirty="0">
              <a:solidFill>
                <a:schemeClr val="tx1"/>
              </a:solidFill>
            </a:endParaRPr>
          </a:p>
        </p:txBody>
      </p:sp>
      <p:sp>
        <p:nvSpPr>
          <p:cNvPr id="8" name="TextBox 7"/>
          <p:cNvSpPr txBox="1"/>
          <p:nvPr/>
        </p:nvSpPr>
        <p:spPr>
          <a:xfrm>
            <a:off x="152400" y="6227802"/>
            <a:ext cx="8763000" cy="276999"/>
          </a:xfrm>
          <a:prstGeom prst="rect">
            <a:avLst/>
          </a:prstGeom>
          <a:noFill/>
        </p:spPr>
        <p:txBody>
          <a:bodyPr wrap="square" rtlCol="0">
            <a:spAutoFit/>
          </a:bodyPr>
          <a:lstStyle/>
          <a:p>
            <a:pPr marL="285750" indent="-285750" algn="just"/>
            <a:r>
              <a:rPr lang="en-IN" sz="1200" b="1" dirty="0" smtClean="0"/>
              <a:t>Note: </a:t>
            </a:r>
            <a:r>
              <a:rPr lang="en-IN" sz="1200" dirty="0" smtClean="0"/>
              <a:t>The data is mutually inclusive and hence the overall count maybe higher than the individual patent families.</a:t>
            </a:r>
            <a:endParaRPr lang="en-IN" sz="1200" b="1" dirty="0" smtClean="0"/>
          </a:p>
        </p:txBody>
      </p:sp>
    </p:spTree>
    <p:extLst>
      <p:ext uri="{BB962C8B-B14F-4D97-AF65-F5344CB8AC3E}">
        <p14:creationId xmlns:p14="http://schemas.microsoft.com/office/powerpoint/2010/main" val="1254019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Ingredient - Distribution</a:t>
            </a:r>
            <a:endParaRPr lang="en-US"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18</a:t>
            </a:fld>
            <a:endParaRPr lang="en-US" dirty="0"/>
          </a:p>
        </p:txBody>
      </p:sp>
      <p:graphicFrame>
        <p:nvGraphicFramePr>
          <p:cNvPr id="6" name="Chart 5"/>
          <p:cNvGraphicFramePr/>
          <p:nvPr/>
        </p:nvGraphicFramePr>
        <p:xfrm>
          <a:off x="228600" y="990600"/>
          <a:ext cx="86106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188686" y="5105400"/>
            <a:ext cx="8839200" cy="1066800"/>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285750" indent="-285750" algn="just"/>
            <a:r>
              <a:rPr lang="en-IN" dirty="0" smtClean="0">
                <a:solidFill>
                  <a:schemeClr val="tx1"/>
                </a:solidFill>
              </a:rPr>
              <a:t>Analysis of protein ingredients indicates that maximum number of patents/published</a:t>
            </a:r>
          </a:p>
          <a:p>
            <a:pPr marL="285750" indent="-285750" algn="just"/>
            <a:r>
              <a:rPr lang="en-IN" dirty="0" smtClean="0">
                <a:solidFill>
                  <a:schemeClr val="tx1"/>
                </a:solidFill>
              </a:rPr>
              <a:t>applications included </a:t>
            </a:r>
            <a:r>
              <a:rPr lang="en-IN" b="1" dirty="0" smtClean="0">
                <a:solidFill>
                  <a:schemeClr val="tx1"/>
                </a:solidFill>
              </a:rPr>
              <a:t>soy</a:t>
            </a:r>
            <a:r>
              <a:rPr lang="en-IN" dirty="0" smtClean="0">
                <a:solidFill>
                  <a:schemeClr val="tx1"/>
                </a:solidFill>
              </a:rPr>
              <a:t> based </a:t>
            </a:r>
            <a:r>
              <a:rPr lang="en-IN" dirty="0" err="1" smtClean="0">
                <a:solidFill>
                  <a:schemeClr val="tx1"/>
                </a:solidFill>
              </a:rPr>
              <a:t>nutraceutical</a:t>
            </a:r>
            <a:r>
              <a:rPr lang="en-IN" dirty="0" smtClean="0">
                <a:solidFill>
                  <a:schemeClr val="tx1"/>
                </a:solidFill>
              </a:rPr>
              <a:t> compositions </a:t>
            </a:r>
            <a:r>
              <a:rPr lang="en-IN" b="1" dirty="0" smtClean="0">
                <a:solidFill>
                  <a:schemeClr val="tx1"/>
                </a:solidFill>
              </a:rPr>
              <a:t>(37)</a:t>
            </a:r>
            <a:r>
              <a:rPr lang="en-IN" dirty="0" smtClean="0">
                <a:solidFill>
                  <a:schemeClr val="tx1"/>
                </a:solidFill>
              </a:rPr>
              <a:t>, closely followed by</a:t>
            </a:r>
          </a:p>
          <a:p>
            <a:pPr marL="285750" indent="-285750" algn="just"/>
            <a:r>
              <a:rPr lang="en-IN" b="1" dirty="0" smtClean="0">
                <a:solidFill>
                  <a:schemeClr val="tx1"/>
                </a:solidFill>
              </a:rPr>
              <a:t>Whey</a:t>
            </a:r>
            <a:r>
              <a:rPr lang="en-IN" dirty="0" smtClean="0">
                <a:solidFill>
                  <a:schemeClr val="tx1"/>
                </a:solidFill>
              </a:rPr>
              <a:t> </a:t>
            </a:r>
            <a:r>
              <a:rPr lang="en-IN" b="1" dirty="0" smtClean="0">
                <a:solidFill>
                  <a:schemeClr val="tx1"/>
                </a:solidFill>
              </a:rPr>
              <a:t>(27)</a:t>
            </a:r>
            <a:r>
              <a:rPr lang="en-IN" dirty="0" smtClean="0">
                <a:solidFill>
                  <a:schemeClr val="tx1"/>
                </a:solidFill>
              </a:rPr>
              <a:t> and </a:t>
            </a:r>
            <a:r>
              <a:rPr lang="en-IN" b="1" dirty="0" smtClean="0">
                <a:solidFill>
                  <a:schemeClr val="tx1"/>
                </a:solidFill>
              </a:rPr>
              <a:t>Collagen (18)</a:t>
            </a:r>
            <a:r>
              <a:rPr lang="en-IN" dirty="0" smtClean="0">
                <a:solidFill>
                  <a:schemeClr val="tx1"/>
                </a:solidFill>
              </a:rPr>
              <a:t>.</a:t>
            </a:r>
            <a:endParaRPr lang="en-IN" dirty="0">
              <a:solidFill>
                <a:schemeClr val="tx1"/>
              </a:solidFill>
            </a:endParaRPr>
          </a:p>
        </p:txBody>
      </p:sp>
      <p:sp>
        <p:nvSpPr>
          <p:cNvPr id="8" name="TextBox 7"/>
          <p:cNvSpPr txBox="1"/>
          <p:nvPr/>
        </p:nvSpPr>
        <p:spPr>
          <a:xfrm>
            <a:off x="152400" y="6227802"/>
            <a:ext cx="8763000" cy="276999"/>
          </a:xfrm>
          <a:prstGeom prst="rect">
            <a:avLst/>
          </a:prstGeom>
          <a:noFill/>
        </p:spPr>
        <p:txBody>
          <a:bodyPr wrap="square" rtlCol="0">
            <a:spAutoFit/>
          </a:bodyPr>
          <a:lstStyle/>
          <a:p>
            <a:pPr marL="285750" indent="-285750" algn="just"/>
            <a:r>
              <a:rPr lang="en-IN" sz="1200" b="1" dirty="0" smtClean="0"/>
              <a:t>Note: </a:t>
            </a:r>
            <a:r>
              <a:rPr lang="en-IN" sz="1200" dirty="0" smtClean="0"/>
              <a:t>The data is mutually inclusive and hence the overall count maybe higher than the individual patent families.</a:t>
            </a:r>
            <a:endParaRPr lang="en-IN" sz="1200" b="1" dirty="0" smtClean="0"/>
          </a:p>
        </p:txBody>
      </p:sp>
    </p:spTree>
    <p:extLst>
      <p:ext uri="{BB962C8B-B14F-4D97-AF65-F5344CB8AC3E}">
        <p14:creationId xmlns:p14="http://schemas.microsoft.com/office/powerpoint/2010/main" val="767915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Ingredient – Filing Trend</a:t>
            </a:r>
            <a:endParaRPr lang="en-US"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19</a:t>
            </a:fld>
            <a:endParaRPr lang="en-US" dirty="0"/>
          </a:p>
        </p:txBody>
      </p:sp>
      <p:graphicFrame>
        <p:nvGraphicFramePr>
          <p:cNvPr id="6" name="Chart 5"/>
          <p:cNvGraphicFramePr/>
          <p:nvPr/>
        </p:nvGraphicFramePr>
        <p:xfrm>
          <a:off x="152400" y="762000"/>
          <a:ext cx="87630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188686" y="5105400"/>
            <a:ext cx="8839200" cy="1066800"/>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285750" indent="-285750" algn="just"/>
            <a:r>
              <a:rPr lang="en-IN" dirty="0" smtClean="0">
                <a:solidFill>
                  <a:schemeClr val="tx1"/>
                </a:solidFill>
              </a:rPr>
              <a:t>Analysis of filing trend of protein ingredients indicates that maximum number</a:t>
            </a:r>
          </a:p>
          <a:p>
            <a:pPr marL="285750" indent="-285750" algn="just"/>
            <a:r>
              <a:rPr lang="en-IN" dirty="0" smtClean="0">
                <a:solidFill>
                  <a:schemeClr val="tx1"/>
                </a:solidFill>
              </a:rPr>
              <a:t>patents/published applications containing soy, whey and collagen based </a:t>
            </a:r>
            <a:r>
              <a:rPr lang="en-IN" dirty="0" err="1" smtClean="0">
                <a:solidFill>
                  <a:schemeClr val="tx1"/>
                </a:solidFill>
              </a:rPr>
              <a:t>nutraceutical</a:t>
            </a:r>
            <a:endParaRPr lang="en-IN" dirty="0" smtClean="0">
              <a:solidFill>
                <a:schemeClr val="tx1"/>
              </a:solidFill>
            </a:endParaRPr>
          </a:p>
          <a:p>
            <a:pPr marL="285750" indent="-285750" algn="just"/>
            <a:r>
              <a:rPr lang="en-IN" dirty="0" smtClean="0">
                <a:solidFill>
                  <a:schemeClr val="tx1"/>
                </a:solidFill>
              </a:rPr>
              <a:t>Composition were filed in the year </a:t>
            </a:r>
            <a:r>
              <a:rPr lang="en-IN" b="1" dirty="0" smtClean="0">
                <a:solidFill>
                  <a:schemeClr val="tx1"/>
                </a:solidFill>
              </a:rPr>
              <a:t>2015</a:t>
            </a:r>
            <a:r>
              <a:rPr lang="en-IN" dirty="0" smtClean="0">
                <a:solidFill>
                  <a:schemeClr val="tx1"/>
                </a:solidFill>
              </a:rPr>
              <a:t> (~20, ~19, ~15 respectively), followed by a dip in</a:t>
            </a:r>
          </a:p>
          <a:p>
            <a:pPr marL="285750" indent="-285750" algn="just"/>
            <a:r>
              <a:rPr lang="en-IN" dirty="0" smtClean="0">
                <a:solidFill>
                  <a:schemeClr val="tx1"/>
                </a:solidFill>
              </a:rPr>
              <a:t>2016 which maybe due to applications not published so far.</a:t>
            </a:r>
            <a:endParaRPr lang="en-IN" dirty="0">
              <a:solidFill>
                <a:schemeClr val="tx1"/>
              </a:solidFill>
            </a:endParaRPr>
          </a:p>
        </p:txBody>
      </p:sp>
      <p:sp>
        <p:nvSpPr>
          <p:cNvPr id="8" name="TextBox 7"/>
          <p:cNvSpPr txBox="1"/>
          <p:nvPr/>
        </p:nvSpPr>
        <p:spPr>
          <a:xfrm>
            <a:off x="152400" y="6227802"/>
            <a:ext cx="8763000" cy="276999"/>
          </a:xfrm>
          <a:prstGeom prst="rect">
            <a:avLst/>
          </a:prstGeom>
          <a:noFill/>
        </p:spPr>
        <p:txBody>
          <a:bodyPr wrap="square" rtlCol="0">
            <a:spAutoFit/>
          </a:bodyPr>
          <a:lstStyle/>
          <a:p>
            <a:pPr marL="285750" indent="-285750" algn="just"/>
            <a:r>
              <a:rPr lang="en-IN" sz="1200" b="1" dirty="0" smtClean="0"/>
              <a:t>Note: </a:t>
            </a:r>
            <a:r>
              <a:rPr lang="en-IN" sz="1200" dirty="0" smtClean="0"/>
              <a:t>The data is mutually inclusive and hence the overall count maybe higher than the individual patent families.</a:t>
            </a:r>
            <a:endParaRPr lang="en-IN" sz="1200" b="1" dirty="0" smtClean="0"/>
          </a:p>
        </p:txBody>
      </p:sp>
    </p:spTree>
    <p:extLst>
      <p:ext uri="{BB962C8B-B14F-4D97-AF65-F5344CB8AC3E}">
        <p14:creationId xmlns:p14="http://schemas.microsoft.com/office/powerpoint/2010/main" val="1435255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2</a:t>
            </a:fld>
            <a:endParaRPr lang="en-US" dirty="0"/>
          </a:p>
        </p:txBody>
      </p:sp>
      <p:sp>
        <p:nvSpPr>
          <p:cNvPr id="6" name="Frame 5"/>
          <p:cNvSpPr/>
          <p:nvPr/>
        </p:nvSpPr>
        <p:spPr>
          <a:xfrm>
            <a:off x="2667000" y="2667000"/>
            <a:ext cx="3962400" cy="1143000"/>
          </a:xfrm>
          <a:prstGeom prst="frame">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Introduction</a:t>
            </a:r>
            <a:endParaRPr lang="en-IN" b="1" dirty="0">
              <a:solidFill>
                <a:schemeClr val="tx1"/>
              </a:solidFill>
            </a:endParaRPr>
          </a:p>
        </p:txBody>
      </p:sp>
    </p:spTree>
    <p:extLst>
      <p:ext uri="{BB962C8B-B14F-4D97-AF65-F5344CB8AC3E}">
        <p14:creationId xmlns:p14="http://schemas.microsoft.com/office/powerpoint/2010/main" val="4116090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Amino Acid - Distribution</a:t>
            </a:r>
            <a:endParaRPr lang="en-US"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20</a:t>
            </a:fld>
            <a:endParaRPr lang="en-US" dirty="0"/>
          </a:p>
        </p:txBody>
      </p:sp>
      <p:graphicFrame>
        <p:nvGraphicFramePr>
          <p:cNvPr id="6" name="Chart 5"/>
          <p:cNvGraphicFramePr/>
          <p:nvPr/>
        </p:nvGraphicFramePr>
        <p:xfrm>
          <a:off x="381000" y="838200"/>
          <a:ext cx="83058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188686" y="5105400"/>
            <a:ext cx="8839200" cy="1066800"/>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285750" indent="-285750" algn="just"/>
            <a:r>
              <a:rPr lang="en-IN" dirty="0" smtClean="0">
                <a:solidFill>
                  <a:schemeClr val="tx1"/>
                </a:solidFill>
              </a:rPr>
              <a:t>Analysis of amino acids indicates that maximum number of patents/published</a:t>
            </a:r>
          </a:p>
          <a:p>
            <a:pPr marL="285750" indent="-285750" algn="just"/>
            <a:r>
              <a:rPr lang="en-IN" dirty="0" smtClean="0">
                <a:solidFill>
                  <a:schemeClr val="tx1"/>
                </a:solidFill>
              </a:rPr>
              <a:t>applications included </a:t>
            </a:r>
            <a:r>
              <a:rPr lang="en-IN" b="1" dirty="0" err="1" smtClean="0">
                <a:solidFill>
                  <a:schemeClr val="tx1"/>
                </a:solidFill>
              </a:rPr>
              <a:t>Leucine</a:t>
            </a:r>
            <a:r>
              <a:rPr lang="en-IN" dirty="0" smtClean="0">
                <a:solidFill>
                  <a:schemeClr val="tx1"/>
                </a:solidFill>
              </a:rPr>
              <a:t> based </a:t>
            </a:r>
            <a:r>
              <a:rPr lang="en-IN" dirty="0" err="1" smtClean="0">
                <a:solidFill>
                  <a:schemeClr val="tx1"/>
                </a:solidFill>
              </a:rPr>
              <a:t>nutraceutical</a:t>
            </a:r>
            <a:r>
              <a:rPr lang="en-IN" dirty="0" smtClean="0">
                <a:solidFill>
                  <a:schemeClr val="tx1"/>
                </a:solidFill>
              </a:rPr>
              <a:t> compositions </a:t>
            </a:r>
            <a:r>
              <a:rPr lang="en-IN" b="1" dirty="0" smtClean="0">
                <a:solidFill>
                  <a:schemeClr val="tx1"/>
                </a:solidFill>
              </a:rPr>
              <a:t>(13)</a:t>
            </a:r>
            <a:r>
              <a:rPr lang="en-IN" dirty="0" smtClean="0">
                <a:solidFill>
                  <a:schemeClr val="tx1"/>
                </a:solidFill>
              </a:rPr>
              <a:t>, closely followed by</a:t>
            </a:r>
          </a:p>
          <a:p>
            <a:pPr marL="285750" indent="-285750" algn="just"/>
            <a:r>
              <a:rPr lang="en-IN" b="1" dirty="0" err="1" smtClean="0">
                <a:solidFill>
                  <a:schemeClr val="tx1"/>
                </a:solidFill>
              </a:rPr>
              <a:t>Arginine</a:t>
            </a:r>
            <a:r>
              <a:rPr lang="en-IN" dirty="0" smtClean="0">
                <a:solidFill>
                  <a:schemeClr val="tx1"/>
                </a:solidFill>
              </a:rPr>
              <a:t> </a:t>
            </a:r>
            <a:r>
              <a:rPr lang="en-IN" b="1" dirty="0" smtClean="0">
                <a:solidFill>
                  <a:schemeClr val="tx1"/>
                </a:solidFill>
              </a:rPr>
              <a:t>(11)</a:t>
            </a:r>
            <a:r>
              <a:rPr lang="en-IN" dirty="0" smtClean="0">
                <a:solidFill>
                  <a:schemeClr val="tx1"/>
                </a:solidFill>
              </a:rPr>
              <a:t> and </a:t>
            </a:r>
            <a:r>
              <a:rPr lang="en-IN" b="1" dirty="0" err="1" smtClean="0">
                <a:solidFill>
                  <a:schemeClr val="tx1"/>
                </a:solidFill>
              </a:rPr>
              <a:t>Methionine</a:t>
            </a:r>
            <a:r>
              <a:rPr lang="en-IN" dirty="0" smtClean="0">
                <a:solidFill>
                  <a:schemeClr val="tx1"/>
                </a:solidFill>
              </a:rPr>
              <a:t> </a:t>
            </a:r>
            <a:r>
              <a:rPr lang="en-IN" b="1" dirty="0" smtClean="0">
                <a:solidFill>
                  <a:schemeClr val="tx1"/>
                </a:solidFill>
              </a:rPr>
              <a:t>(11)</a:t>
            </a:r>
            <a:r>
              <a:rPr lang="en-IN" dirty="0" smtClean="0">
                <a:solidFill>
                  <a:schemeClr val="tx1"/>
                </a:solidFill>
              </a:rPr>
              <a:t>.</a:t>
            </a:r>
            <a:endParaRPr lang="en-IN" dirty="0">
              <a:solidFill>
                <a:schemeClr val="tx1"/>
              </a:solidFill>
            </a:endParaRPr>
          </a:p>
        </p:txBody>
      </p:sp>
      <p:sp>
        <p:nvSpPr>
          <p:cNvPr id="8" name="TextBox 7"/>
          <p:cNvSpPr txBox="1"/>
          <p:nvPr/>
        </p:nvSpPr>
        <p:spPr>
          <a:xfrm>
            <a:off x="152400" y="6227802"/>
            <a:ext cx="8763000" cy="276999"/>
          </a:xfrm>
          <a:prstGeom prst="rect">
            <a:avLst/>
          </a:prstGeom>
          <a:noFill/>
        </p:spPr>
        <p:txBody>
          <a:bodyPr wrap="square" rtlCol="0">
            <a:spAutoFit/>
          </a:bodyPr>
          <a:lstStyle/>
          <a:p>
            <a:pPr marL="285750" indent="-285750" algn="just"/>
            <a:r>
              <a:rPr lang="en-IN" sz="1200" b="1" dirty="0" smtClean="0"/>
              <a:t>Note: </a:t>
            </a:r>
            <a:r>
              <a:rPr lang="en-IN" sz="1200" dirty="0" smtClean="0"/>
              <a:t>The data is mutually inclusive and hence the overall count maybe higher than the individual patent families.</a:t>
            </a:r>
            <a:endParaRPr lang="en-IN" sz="1200" b="1" dirty="0" smtClean="0"/>
          </a:p>
        </p:txBody>
      </p:sp>
    </p:spTree>
    <p:extLst>
      <p:ext uri="{BB962C8B-B14F-4D97-AF65-F5344CB8AC3E}">
        <p14:creationId xmlns:p14="http://schemas.microsoft.com/office/powerpoint/2010/main" val="886498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Population - Distribution</a:t>
            </a:r>
            <a:endParaRPr lang="en-US"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21</a:t>
            </a:fld>
            <a:endParaRPr lang="en-US" dirty="0"/>
          </a:p>
        </p:txBody>
      </p:sp>
      <p:graphicFrame>
        <p:nvGraphicFramePr>
          <p:cNvPr id="6" name="Content Placeholder 5"/>
          <p:cNvGraphicFramePr>
            <a:graphicFrameLocks noGrp="1"/>
          </p:cNvGraphicFramePr>
          <p:nvPr>
            <p:ph idx="1"/>
          </p:nvPr>
        </p:nvGraphicFramePr>
        <p:xfrm>
          <a:off x="1143000" y="762000"/>
          <a:ext cx="6934200" cy="4602163"/>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188686" y="5105400"/>
            <a:ext cx="8839200" cy="1066800"/>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285750" indent="-285750" algn="just"/>
            <a:r>
              <a:rPr lang="en-IN" dirty="0" smtClean="0">
                <a:solidFill>
                  <a:schemeClr val="tx1"/>
                </a:solidFill>
              </a:rPr>
              <a:t>Analysis of target population indicates that maximum number of patents/published</a:t>
            </a:r>
          </a:p>
          <a:p>
            <a:pPr marL="285750" indent="-285750" algn="just"/>
            <a:r>
              <a:rPr lang="en-IN" dirty="0" smtClean="0">
                <a:solidFill>
                  <a:schemeClr val="tx1"/>
                </a:solidFill>
              </a:rPr>
              <a:t>applications included protein and amino acid based </a:t>
            </a:r>
            <a:r>
              <a:rPr lang="en-IN" dirty="0" err="1" smtClean="0">
                <a:solidFill>
                  <a:schemeClr val="tx1"/>
                </a:solidFill>
              </a:rPr>
              <a:t>nutraceutical</a:t>
            </a:r>
            <a:r>
              <a:rPr lang="en-IN" dirty="0" smtClean="0">
                <a:solidFill>
                  <a:schemeClr val="tx1"/>
                </a:solidFill>
              </a:rPr>
              <a:t> compositions directed</a:t>
            </a:r>
          </a:p>
          <a:p>
            <a:pPr marL="285750" indent="-285750" algn="just"/>
            <a:r>
              <a:rPr lang="en-IN" dirty="0" smtClean="0">
                <a:solidFill>
                  <a:schemeClr val="tx1"/>
                </a:solidFill>
              </a:rPr>
              <a:t>towards the treatment of specific </a:t>
            </a:r>
            <a:r>
              <a:rPr lang="en-IN" b="1" dirty="0" smtClean="0">
                <a:solidFill>
                  <a:schemeClr val="tx1"/>
                </a:solidFill>
              </a:rPr>
              <a:t>patients</a:t>
            </a:r>
            <a:r>
              <a:rPr lang="en-IN" dirty="0" smtClean="0">
                <a:solidFill>
                  <a:schemeClr val="tx1"/>
                </a:solidFill>
              </a:rPr>
              <a:t> </a:t>
            </a:r>
            <a:r>
              <a:rPr lang="en-IN" b="1" dirty="0" smtClean="0">
                <a:solidFill>
                  <a:schemeClr val="tx1"/>
                </a:solidFill>
              </a:rPr>
              <a:t>(26)</a:t>
            </a:r>
            <a:r>
              <a:rPr lang="en-IN" dirty="0" smtClean="0">
                <a:solidFill>
                  <a:schemeClr val="tx1"/>
                </a:solidFill>
              </a:rPr>
              <a:t>, followed by </a:t>
            </a:r>
            <a:r>
              <a:rPr lang="en-IN" b="1" dirty="0" smtClean="0">
                <a:solidFill>
                  <a:schemeClr val="tx1"/>
                </a:solidFill>
              </a:rPr>
              <a:t>infant formulas (23)</a:t>
            </a:r>
            <a:r>
              <a:rPr lang="en-IN" dirty="0" smtClean="0">
                <a:solidFill>
                  <a:schemeClr val="tx1"/>
                </a:solidFill>
              </a:rPr>
              <a:t>.</a:t>
            </a:r>
            <a:endParaRPr lang="en-IN" dirty="0">
              <a:solidFill>
                <a:schemeClr val="tx1"/>
              </a:solidFill>
            </a:endParaRPr>
          </a:p>
        </p:txBody>
      </p:sp>
      <p:sp>
        <p:nvSpPr>
          <p:cNvPr id="8" name="TextBox 7"/>
          <p:cNvSpPr txBox="1"/>
          <p:nvPr/>
        </p:nvSpPr>
        <p:spPr>
          <a:xfrm>
            <a:off x="152400" y="6227802"/>
            <a:ext cx="8763000" cy="276999"/>
          </a:xfrm>
          <a:prstGeom prst="rect">
            <a:avLst/>
          </a:prstGeom>
          <a:noFill/>
        </p:spPr>
        <p:txBody>
          <a:bodyPr wrap="square" rtlCol="0">
            <a:spAutoFit/>
          </a:bodyPr>
          <a:lstStyle/>
          <a:p>
            <a:pPr marL="285750" indent="-285750" algn="just"/>
            <a:r>
              <a:rPr lang="en-IN" sz="1200" b="1" dirty="0" smtClean="0"/>
              <a:t>Note: </a:t>
            </a:r>
            <a:r>
              <a:rPr lang="en-IN" sz="1200" dirty="0" smtClean="0"/>
              <a:t>The data is mutually inclusive and hence the overall count maybe higher than the individual patent families.</a:t>
            </a:r>
            <a:endParaRPr lang="en-IN" sz="1200"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Population – Filing Trend</a:t>
            </a:r>
            <a:endParaRPr lang="en-US"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22</a:t>
            </a:fld>
            <a:endParaRPr lang="en-US" dirty="0"/>
          </a:p>
        </p:txBody>
      </p:sp>
      <p:graphicFrame>
        <p:nvGraphicFramePr>
          <p:cNvPr id="6" name="Content Placeholder 5"/>
          <p:cNvGraphicFramePr>
            <a:graphicFrameLocks noGrp="1"/>
          </p:cNvGraphicFramePr>
          <p:nvPr>
            <p:ph idx="1"/>
          </p:nvPr>
        </p:nvGraphicFramePr>
        <p:xfrm>
          <a:off x="381000" y="838201"/>
          <a:ext cx="80010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188686" y="5105400"/>
            <a:ext cx="8839200" cy="1066800"/>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285750" indent="-285750" algn="just"/>
            <a:r>
              <a:rPr lang="en-IN" dirty="0" smtClean="0">
                <a:solidFill>
                  <a:schemeClr val="tx1"/>
                </a:solidFill>
              </a:rPr>
              <a:t>Analysis of filing trend of target population indicates that maximum number</a:t>
            </a:r>
          </a:p>
          <a:p>
            <a:pPr marL="285750" indent="-285750" algn="just"/>
            <a:r>
              <a:rPr lang="en-IN" dirty="0" smtClean="0">
                <a:solidFill>
                  <a:schemeClr val="tx1"/>
                </a:solidFill>
              </a:rPr>
              <a:t>patents/published applications containing infant and patient based </a:t>
            </a:r>
            <a:r>
              <a:rPr lang="en-IN" dirty="0" err="1" smtClean="0">
                <a:solidFill>
                  <a:schemeClr val="tx1"/>
                </a:solidFill>
              </a:rPr>
              <a:t>nutraceutical</a:t>
            </a:r>
            <a:endParaRPr lang="en-IN" dirty="0" smtClean="0">
              <a:solidFill>
                <a:schemeClr val="tx1"/>
              </a:solidFill>
            </a:endParaRPr>
          </a:p>
          <a:p>
            <a:pPr marL="285750" indent="-285750" algn="just"/>
            <a:r>
              <a:rPr lang="en-IN" dirty="0" smtClean="0">
                <a:solidFill>
                  <a:schemeClr val="tx1"/>
                </a:solidFill>
              </a:rPr>
              <a:t>compositions were filed in the year </a:t>
            </a:r>
            <a:r>
              <a:rPr lang="en-IN" b="1" dirty="0" smtClean="0">
                <a:solidFill>
                  <a:schemeClr val="tx1"/>
                </a:solidFill>
              </a:rPr>
              <a:t>2015</a:t>
            </a:r>
            <a:r>
              <a:rPr lang="en-IN" dirty="0" smtClean="0">
                <a:solidFill>
                  <a:schemeClr val="tx1"/>
                </a:solidFill>
              </a:rPr>
              <a:t> (~11, ~12 respectively), followed by a dip in 2016</a:t>
            </a:r>
          </a:p>
          <a:p>
            <a:pPr marL="285750" indent="-285750" algn="just"/>
            <a:r>
              <a:rPr lang="en-IN" dirty="0" smtClean="0">
                <a:solidFill>
                  <a:schemeClr val="tx1"/>
                </a:solidFill>
              </a:rPr>
              <a:t>which maybe due to applications not published so far.</a:t>
            </a:r>
            <a:endParaRPr lang="en-IN" dirty="0">
              <a:solidFill>
                <a:schemeClr val="tx1"/>
              </a:solidFill>
            </a:endParaRPr>
          </a:p>
        </p:txBody>
      </p:sp>
      <p:sp>
        <p:nvSpPr>
          <p:cNvPr id="8" name="TextBox 7"/>
          <p:cNvSpPr txBox="1"/>
          <p:nvPr/>
        </p:nvSpPr>
        <p:spPr>
          <a:xfrm>
            <a:off x="152400" y="6227802"/>
            <a:ext cx="8763000" cy="276999"/>
          </a:xfrm>
          <a:prstGeom prst="rect">
            <a:avLst/>
          </a:prstGeom>
          <a:noFill/>
        </p:spPr>
        <p:txBody>
          <a:bodyPr wrap="square" rtlCol="0">
            <a:spAutoFit/>
          </a:bodyPr>
          <a:lstStyle/>
          <a:p>
            <a:pPr marL="285750" indent="-285750" algn="just"/>
            <a:r>
              <a:rPr lang="en-IN" sz="1200" b="1" dirty="0" smtClean="0"/>
              <a:t>Note: </a:t>
            </a:r>
            <a:r>
              <a:rPr lang="en-IN" sz="1200" dirty="0" smtClean="0"/>
              <a:t>The data is mutually inclusive and hence the overall count maybe higher than the individual patent families.</a:t>
            </a:r>
            <a:endParaRPr lang="en-IN" sz="1200" b="1"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 Distribution</a:t>
            </a:r>
            <a:endParaRPr lang="en-US"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23</a:t>
            </a:fld>
            <a:endParaRPr lang="en-US" dirty="0"/>
          </a:p>
        </p:txBody>
      </p:sp>
      <p:pic>
        <p:nvPicPr>
          <p:cNvPr id="48130" name="Picture 2"/>
          <p:cNvPicPr>
            <a:picLocks noChangeAspect="1" noChangeArrowheads="1"/>
          </p:cNvPicPr>
          <p:nvPr/>
        </p:nvPicPr>
        <p:blipFill>
          <a:blip r:embed="rId2" cstate="print"/>
          <a:srcRect l="3324" t="14144" r="6925" b="8066"/>
          <a:stretch>
            <a:fillRect/>
          </a:stretch>
        </p:blipFill>
        <p:spPr bwMode="auto">
          <a:xfrm>
            <a:off x="1101354" y="838200"/>
            <a:ext cx="7013864" cy="3810000"/>
          </a:xfrm>
          <a:prstGeom prst="rect">
            <a:avLst/>
          </a:prstGeom>
          <a:noFill/>
          <a:ln w="9525">
            <a:noFill/>
            <a:miter lim="800000"/>
            <a:headEnd/>
            <a:tailEnd/>
          </a:ln>
          <a:effectLst/>
        </p:spPr>
      </p:pic>
      <p:sp>
        <p:nvSpPr>
          <p:cNvPr id="10" name="Rounded Rectangle 9"/>
          <p:cNvSpPr/>
          <p:nvPr/>
        </p:nvSpPr>
        <p:spPr>
          <a:xfrm>
            <a:off x="188686" y="5105400"/>
            <a:ext cx="8839200" cy="1066800"/>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285750" indent="-285750" algn="just"/>
            <a:r>
              <a:rPr lang="en-IN" dirty="0" smtClean="0">
                <a:solidFill>
                  <a:schemeClr val="tx1"/>
                </a:solidFill>
              </a:rPr>
              <a:t>Analysis of applications (end-uses) indicates that maximum number of protein and amino</a:t>
            </a:r>
          </a:p>
          <a:p>
            <a:pPr marL="285750" indent="-285750" algn="just"/>
            <a:r>
              <a:rPr lang="en-IN" dirty="0" smtClean="0">
                <a:solidFill>
                  <a:schemeClr val="tx1"/>
                </a:solidFill>
              </a:rPr>
              <a:t>acid based </a:t>
            </a:r>
            <a:r>
              <a:rPr lang="en-IN" dirty="0" err="1" smtClean="0">
                <a:solidFill>
                  <a:schemeClr val="tx1"/>
                </a:solidFill>
              </a:rPr>
              <a:t>nutraceutical</a:t>
            </a:r>
            <a:r>
              <a:rPr lang="en-IN" dirty="0" smtClean="0">
                <a:solidFill>
                  <a:schemeClr val="tx1"/>
                </a:solidFill>
              </a:rPr>
              <a:t> composition containing patents/published applications were</a:t>
            </a:r>
          </a:p>
          <a:p>
            <a:pPr marL="285750" indent="-285750" algn="just"/>
            <a:r>
              <a:rPr lang="en-IN" dirty="0" smtClean="0">
                <a:solidFill>
                  <a:schemeClr val="tx1"/>
                </a:solidFill>
              </a:rPr>
              <a:t>directed towards the </a:t>
            </a:r>
            <a:r>
              <a:rPr lang="en-IN" b="1" dirty="0" smtClean="0">
                <a:solidFill>
                  <a:schemeClr val="tx1"/>
                </a:solidFill>
              </a:rPr>
              <a:t>overall health benefit (58), </a:t>
            </a:r>
            <a:r>
              <a:rPr lang="en-IN" dirty="0" smtClean="0">
                <a:solidFill>
                  <a:schemeClr val="tx1"/>
                </a:solidFill>
              </a:rPr>
              <a:t>followed by </a:t>
            </a:r>
            <a:r>
              <a:rPr lang="en-IN" b="1" dirty="0" smtClean="0">
                <a:solidFill>
                  <a:schemeClr val="tx1"/>
                </a:solidFill>
              </a:rPr>
              <a:t>weight management (23) </a:t>
            </a:r>
            <a:r>
              <a:rPr lang="en-IN" dirty="0" smtClean="0">
                <a:solidFill>
                  <a:schemeClr val="tx1"/>
                </a:solidFill>
              </a:rPr>
              <a:t>and</a:t>
            </a:r>
          </a:p>
          <a:p>
            <a:pPr marL="285750" indent="-285750" algn="just"/>
            <a:r>
              <a:rPr lang="en-IN" b="1" dirty="0" smtClean="0">
                <a:solidFill>
                  <a:schemeClr val="tx1"/>
                </a:solidFill>
              </a:rPr>
              <a:t>immunity enhancement (20)</a:t>
            </a:r>
            <a:r>
              <a:rPr lang="en-IN" dirty="0" smtClean="0">
                <a:solidFill>
                  <a:schemeClr val="tx1"/>
                </a:solidFill>
              </a:rPr>
              <a:t>.</a:t>
            </a:r>
          </a:p>
        </p:txBody>
      </p:sp>
      <p:sp>
        <p:nvSpPr>
          <p:cNvPr id="11" name="TextBox 10"/>
          <p:cNvSpPr txBox="1"/>
          <p:nvPr/>
        </p:nvSpPr>
        <p:spPr>
          <a:xfrm>
            <a:off x="152400" y="6227802"/>
            <a:ext cx="8763000" cy="276999"/>
          </a:xfrm>
          <a:prstGeom prst="rect">
            <a:avLst/>
          </a:prstGeom>
          <a:noFill/>
        </p:spPr>
        <p:txBody>
          <a:bodyPr wrap="square" rtlCol="0">
            <a:spAutoFit/>
          </a:bodyPr>
          <a:lstStyle/>
          <a:p>
            <a:pPr marL="285750" indent="-285750" algn="just"/>
            <a:r>
              <a:rPr lang="en-IN" sz="1200" b="1" dirty="0" smtClean="0"/>
              <a:t>Note: </a:t>
            </a:r>
            <a:r>
              <a:rPr lang="en-IN" sz="1200" dirty="0" smtClean="0"/>
              <a:t>The data is mutually inclusive and hence the overall count maybe higher than the individual patent families.</a:t>
            </a:r>
            <a:endParaRPr lang="en-IN" sz="1200"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 Filing Trend</a:t>
            </a:r>
            <a:endParaRPr lang="en-US"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24</a:t>
            </a:fld>
            <a:endParaRPr lang="en-US" dirty="0"/>
          </a:p>
        </p:txBody>
      </p:sp>
      <p:graphicFrame>
        <p:nvGraphicFramePr>
          <p:cNvPr id="6" name="Content Placeholder 5"/>
          <p:cNvGraphicFramePr>
            <a:graphicFrameLocks noGrp="1"/>
          </p:cNvGraphicFramePr>
          <p:nvPr>
            <p:ph idx="1"/>
          </p:nvPr>
        </p:nvGraphicFramePr>
        <p:xfrm>
          <a:off x="762000" y="838200"/>
          <a:ext cx="76962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188686" y="4800600"/>
            <a:ext cx="8839200" cy="1371600"/>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285750" indent="-285750" algn="just"/>
            <a:r>
              <a:rPr lang="en-IN" dirty="0" smtClean="0">
                <a:solidFill>
                  <a:schemeClr val="tx1"/>
                </a:solidFill>
              </a:rPr>
              <a:t>Analysis of filing trend of applications (end-uses) indicates that maximum number of</a:t>
            </a:r>
          </a:p>
          <a:p>
            <a:pPr marL="285750" indent="-285750" algn="just"/>
            <a:r>
              <a:rPr lang="en-IN" dirty="0" smtClean="0">
                <a:solidFill>
                  <a:schemeClr val="tx1"/>
                </a:solidFill>
              </a:rPr>
              <a:t>patents/published applications containing protein and amino acid </a:t>
            </a:r>
            <a:r>
              <a:rPr lang="en-IN" dirty="0" err="1" smtClean="0">
                <a:solidFill>
                  <a:schemeClr val="tx1"/>
                </a:solidFill>
              </a:rPr>
              <a:t>nutraceutical</a:t>
            </a:r>
            <a:endParaRPr lang="en-IN" dirty="0" smtClean="0">
              <a:solidFill>
                <a:schemeClr val="tx1"/>
              </a:solidFill>
            </a:endParaRPr>
          </a:p>
          <a:p>
            <a:pPr marL="285750" indent="-285750" algn="just"/>
            <a:r>
              <a:rPr lang="en-IN" dirty="0" smtClean="0">
                <a:solidFill>
                  <a:schemeClr val="tx1"/>
                </a:solidFill>
              </a:rPr>
              <a:t>composition directed towards the overall health benefit, weight management and</a:t>
            </a:r>
          </a:p>
          <a:p>
            <a:pPr marL="285750" indent="-285750" algn="just"/>
            <a:r>
              <a:rPr lang="en-IN" dirty="0" smtClean="0">
                <a:solidFill>
                  <a:schemeClr val="tx1"/>
                </a:solidFill>
              </a:rPr>
              <a:t>immunity enhancement containing were filed in the year </a:t>
            </a:r>
            <a:r>
              <a:rPr lang="en-IN" b="1" dirty="0" smtClean="0">
                <a:solidFill>
                  <a:schemeClr val="tx1"/>
                </a:solidFill>
              </a:rPr>
              <a:t>2015</a:t>
            </a:r>
            <a:r>
              <a:rPr lang="en-IN" dirty="0" smtClean="0">
                <a:solidFill>
                  <a:schemeClr val="tx1"/>
                </a:solidFill>
              </a:rPr>
              <a:t> (~33, ~12, ~16 respectively),</a:t>
            </a:r>
          </a:p>
          <a:p>
            <a:pPr marL="285750" indent="-285750" algn="just"/>
            <a:r>
              <a:rPr lang="en-IN" dirty="0" smtClean="0">
                <a:solidFill>
                  <a:schemeClr val="tx1"/>
                </a:solidFill>
              </a:rPr>
              <a:t>followed by a dip in 2016 which maybe due to applications not published so far.</a:t>
            </a:r>
            <a:endParaRPr lang="en-IN" dirty="0">
              <a:solidFill>
                <a:schemeClr val="tx1"/>
              </a:solidFill>
            </a:endParaRPr>
          </a:p>
        </p:txBody>
      </p:sp>
      <p:sp>
        <p:nvSpPr>
          <p:cNvPr id="8" name="TextBox 7"/>
          <p:cNvSpPr txBox="1"/>
          <p:nvPr/>
        </p:nvSpPr>
        <p:spPr>
          <a:xfrm>
            <a:off x="152400" y="6227802"/>
            <a:ext cx="8763000" cy="276999"/>
          </a:xfrm>
          <a:prstGeom prst="rect">
            <a:avLst/>
          </a:prstGeom>
          <a:noFill/>
        </p:spPr>
        <p:txBody>
          <a:bodyPr wrap="square" rtlCol="0">
            <a:spAutoFit/>
          </a:bodyPr>
          <a:lstStyle/>
          <a:p>
            <a:pPr marL="285750" indent="-285750" algn="just"/>
            <a:r>
              <a:rPr lang="en-IN" sz="1200" b="1" dirty="0" smtClean="0"/>
              <a:t>Note: </a:t>
            </a:r>
            <a:r>
              <a:rPr lang="en-IN" sz="1200" dirty="0" smtClean="0"/>
              <a:t>The data is mutually inclusive and hence the overall count maybe higher than the individual patent families.</a:t>
            </a:r>
            <a:endParaRPr lang="en-IN" sz="1200"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25</a:t>
            </a:fld>
            <a:endParaRPr lang="en-US" dirty="0"/>
          </a:p>
        </p:txBody>
      </p:sp>
      <p:sp>
        <p:nvSpPr>
          <p:cNvPr id="6" name="Frame 5"/>
          <p:cNvSpPr/>
          <p:nvPr/>
        </p:nvSpPr>
        <p:spPr>
          <a:xfrm>
            <a:off x="2247900" y="2857500"/>
            <a:ext cx="4648200" cy="1143000"/>
          </a:xfrm>
          <a:prstGeom prst="frame">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Competitor Analysis</a:t>
            </a:r>
          </a:p>
        </p:txBody>
      </p:sp>
    </p:spTree>
    <p:extLst>
      <p:ext uri="{BB962C8B-B14F-4D97-AF65-F5344CB8AC3E}">
        <p14:creationId xmlns:p14="http://schemas.microsoft.com/office/powerpoint/2010/main" val="610276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a:t>
            </a:r>
            <a:r>
              <a:rPr lang="en-US" dirty="0" smtClean="0"/>
              <a:t>Assignees (1/2)</a:t>
            </a:r>
            <a:endParaRPr lang="en-IN"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26</a:t>
            </a:fld>
            <a:endParaRPr lang="en-US" dirty="0"/>
          </a:p>
        </p:txBody>
      </p:sp>
      <p:graphicFrame>
        <p:nvGraphicFramePr>
          <p:cNvPr id="6" name="Chart 5"/>
          <p:cNvGraphicFramePr/>
          <p:nvPr>
            <p:extLst>
              <p:ext uri="{D42A27DB-BD31-4B8C-83A1-F6EECF244321}">
                <p14:modId xmlns:p14="http://schemas.microsoft.com/office/powerpoint/2010/main" val="2585179187"/>
              </p:ext>
            </p:extLst>
          </p:nvPr>
        </p:nvGraphicFramePr>
        <p:xfrm>
          <a:off x="838200" y="914400"/>
          <a:ext cx="74676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188686" y="5334000"/>
            <a:ext cx="8839200" cy="1066800"/>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285750" indent="4763"/>
            <a:r>
              <a:rPr lang="en-IN" b="1" dirty="0" smtClean="0">
                <a:solidFill>
                  <a:schemeClr val="tx1"/>
                </a:solidFill>
              </a:rPr>
              <a:t>Abbott Lab </a:t>
            </a:r>
            <a:r>
              <a:rPr lang="en-IN" dirty="0" smtClean="0">
                <a:solidFill>
                  <a:schemeClr val="tx1"/>
                </a:solidFill>
              </a:rPr>
              <a:t>and </a:t>
            </a:r>
            <a:r>
              <a:rPr lang="en-IN" b="1" dirty="0" smtClean="0">
                <a:solidFill>
                  <a:schemeClr val="tx1"/>
                </a:solidFill>
              </a:rPr>
              <a:t>Nestle</a:t>
            </a:r>
            <a:r>
              <a:rPr lang="en-IN" dirty="0" smtClean="0">
                <a:solidFill>
                  <a:schemeClr val="tx1"/>
                </a:solidFill>
              </a:rPr>
              <a:t> were </a:t>
            </a:r>
            <a:r>
              <a:rPr lang="en-IN" dirty="0">
                <a:solidFill>
                  <a:schemeClr val="tx1"/>
                </a:solidFill>
              </a:rPr>
              <a:t>found to be top assignees </a:t>
            </a:r>
            <a:r>
              <a:rPr lang="en-IN" dirty="0" smtClean="0">
                <a:solidFill>
                  <a:schemeClr val="tx1"/>
                </a:solidFill>
              </a:rPr>
              <a:t>with highest </a:t>
            </a:r>
            <a:r>
              <a:rPr lang="en-IN" dirty="0">
                <a:solidFill>
                  <a:schemeClr val="tx1"/>
                </a:solidFill>
              </a:rPr>
              <a:t>number of innovations (individual patent families</a:t>
            </a:r>
            <a:r>
              <a:rPr lang="en-IN" dirty="0" smtClean="0">
                <a:solidFill>
                  <a:schemeClr val="tx1"/>
                </a:solidFill>
              </a:rPr>
              <a:t>), significant patent filing in the technology domain. </a:t>
            </a:r>
            <a:r>
              <a:rPr lang="en-IN" dirty="0" smtClean="0">
                <a:solidFill>
                  <a:schemeClr val="tx1"/>
                </a:solidFill>
              </a:rPr>
              <a:t>Abbott leads </a:t>
            </a:r>
            <a:r>
              <a:rPr lang="en-IN" dirty="0">
                <a:solidFill>
                  <a:schemeClr val="tx1"/>
                </a:solidFill>
              </a:rPr>
              <a:t>the pack with highest number of </a:t>
            </a:r>
            <a:r>
              <a:rPr lang="en-IN" dirty="0" smtClean="0">
                <a:solidFill>
                  <a:schemeClr val="tx1"/>
                </a:solidFill>
              </a:rPr>
              <a:t>filing (</a:t>
            </a:r>
            <a:r>
              <a:rPr lang="en-IN" b="1" dirty="0" smtClean="0">
                <a:solidFill>
                  <a:schemeClr val="tx1"/>
                </a:solidFill>
              </a:rPr>
              <a:t>18</a:t>
            </a:r>
            <a:r>
              <a:rPr lang="en-IN" dirty="0" smtClean="0">
                <a:solidFill>
                  <a:schemeClr val="tx1"/>
                </a:solidFill>
              </a:rPr>
              <a:t> patent families), followed </a:t>
            </a:r>
            <a:r>
              <a:rPr lang="en-IN" dirty="0">
                <a:solidFill>
                  <a:schemeClr val="tx1"/>
                </a:solidFill>
              </a:rPr>
              <a:t>by </a:t>
            </a:r>
            <a:r>
              <a:rPr lang="en-IN" dirty="0" smtClean="0">
                <a:solidFill>
                  <a:schemeClr val="tx1"/>
                </a:solidFill>
              </a:rPr>
              <a:t>Nestle (</a:t>
            </a:r>
            <a:r>
              <a:rPr lang="en-IN" b="1" dirty="0" smtClean="0">
                <a:solidFill>
                  <a:schemeClr val="tx1"/>
                </a:solidFill>
              </a:rPr>
              <a:t>11</a:t>
            </a:r>
            <a:r>
              <a:rPr lang="en-IN" dirty="0" smtClean="0">
                <a:solidFill>
                  <a:schemeClr val="tx1"/>
                </a:solidFill>
              </a:rPr>
              <a:t> Patent Families).</a:t>
            </a:r>
            <a:endParaRPr lang="en-IN" dirty="0">
              <a:solidFill>
                <a:schemeClr val="tx1"/>
              </a:solidFill>
            </a:endParaRPr>
          </a:p>
        </p:txBody>
      </p:sp>
    </p:spTree>
    <p:extLst>
      <p:ext uri="{BB962C8B-B14F-4D97-AF65-F5344CB8AC3E}">
        <p14:creationId xmlns:p14="http://schemas.microsoft.com/office/powerpoint/2010/main" val="2851716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Assignees </a:t>
            </a:r>
            <a:r>
              <a:rPr lang="en-US" dirty="0" smtClean="0"/>
              <a:t>(2/2</a:t>
            </a:r>
            <a:r>
              <a:rPr lang="en-US" dirty="0"/>
              <a:t>)</a:t>
            </a:r>
            <a:endParaRPr lang="en-IN"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27</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062913250"/>
              </p:ext>
            </p:extLst>
          </p:nvPr>
        </p:nvGraphicFramePr>
        <p:xfrm>
          <a:off x="762000" y="685800"/>
          <a:ext cx="7543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152400" y="5181600"/>
            <a:ext cx="8839200" cy="914400"/>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285750" indent="-285750"/>
            <a:r>
              <a:rPr lang="en-IN" b="1" dirty="0" smtClean="0">
                <a:solidFill>
                  <a:schemeClr val="tx1"/>
                </a:solidFill>
              </a:rPr>
              <a:t>      Abbott </a:t>
            </a:r>
            <a:r>
              <a:rPr lang="en-IN" b="1" dirty="0">
                <a:solidFill>
                  <a:schemeClr val="tx1"/>
                </a:solidFill>
              </a:rPr>
              <a:t>Lab </a:t>
            </a:r>
            <a:r>
              <a:rPr lang="en-IN" dirty="0">
                <a:solidFill>
                  <a:schemeClr val="tx1"/>
                </a:solidFill>
              </a:rPr>
              <a:t>and </a:t>
            </a:r>
            <a:r>
              <a:rPr lang="en-IN" b="1" dirty="0">
                <a:solidFill>
                  <a:schemeClr val="tx1"/>
                </a:solidFill>
              </a:rPr>
              <a:t>Nestle</a:t>
            </a:r>
            <a:r>
              <a:rPr lang="en-IN" dirty="0">
                <a:solidFill>
                  <a:schemeClr val="tx1"/>
                </a:solidFill>
              </a:rPr>
              <a:t> were found to be top </a:t>
            </a:r>
            <a:r>
              <a:rPr lang="en-IN" dirty="0" smtClean="0">
                <a:solidFill>
                  <a:schemeClr val="tx1"/>
                </a:solidFill>
              </a:rPr>
              <a:t>assignees having </a:t>
            </a:r>
            <a:r>
              <a:rPr lang="en-IN" b="1" dirty="0" smtClean="0">
                <a:solidFill>
                  <a:schemeClr val="tx1"/>
                </a:solidFill>
              </a:rPr>
              <a:t>151</a:t>
            </a:r>
            <a:r>
              <a:rPr lang="en-IN" dirty="0" smtClean="0">
                <a:solidFill>
                  <a:schemeClr val="tx1"/>
                </a:solidFill>
              </a:rPr>
              <a:t> and </a:t>
            </a:r>
            <a:r>
              <a:rPr lang="en-IN" b="1" dirty="0" smtClean="0">
                <a:solidFill>
                  <a:schemeClr val="tx1"/>
                </a:solidFill>
              </a:rPr>
              <a:t>110</a:t>
            </a:r>
            <a:r>
              <a:rPr lang="en-IN" dirty="0" smtClean="0">
                <a:solidFill>
                  <a:schemeClr val="tx1"/>
                </a:solidFill>
              </a:rPr>
              <a:t> patent publication filed worldwide. </a:t>
            </a:r>
            <a:r>
              <a:rPr lang="en-IN" dirty="0">
                <a:solidFill>
                  <a:schemeClr val="tx1"/>
                </a:solidFill>
              </a:rPr>
              <a:t>Interestingly, </a:t>
            </a:r>
            <a:r>
              <a:rPr lang="en-IN" dirty="0" smtClean="0">
                <a:solidFill>
                  <a:schemeClr val="tx1"/>
                </a:solidFill>
              </a:rPr>
              <a:t>Nestle </a:t>
            </a:r>
            <a:r>
              <a:rPr lang="en-IN" dirty="0">
                <a:solidFill>
                  <a:schemeClr val="tx1"/>
                </a:solidFill>
              </a:rPr>
              <a:t>has less number of innovations compared to </a:t>
            </a:r>
            <a:r>
              <a:rPr lang="en-IN" dirty="0" smtClean="0">
                <a:solidFill>
                  <a:schemeClr val="tx1"/>
                </a:solidFill>
              </a:rPr>
              <a:t>Abbott but </a:t>
            </a:r>
            <a:r>
              <a:rPr lang="en-IN" dirty="0">
                <a:solidFill>
                  <a:schemeClr val="tx1"/>
                </a:solidFill>
              </a:rPr>
              <a:t>has sought much wider protection for the </a:t>
            </a:r>
            <a:r>
              <a:rPr lang="en-IN" dirty="0" smtClean="0">
                <a:solidFill>
                  <a:schemeClr val="tx1"/>
                </a:solidFill>
              </a:rPr>
              <a:t>innovations.</a:t>
            </a:r>
          </a:p>
        </p:txBody>
      </p:sp>
      <p:sp>
        <p:nvSpPr>
          <p:cNvPr id="9" name="TextBox 8"/>
          <p:cNvSpPr txBox="1"/>
          <p:nvPr/>
        </p:nvSpPr>
        <p:spPr>
          <a:xfrm>
            <a:off x="152400" y="6172200"/>
            <a:ext cx="8763000" cy="276999"/>
          </a:xfrm>
          <a:prstGeom prst="rect">
            <a:avLst/>
          </a:prstGeom>
          <a:noFill/>
        </p:spPr>
        <p:txBody>
          <a:bodyPr wrap="square" rtlCol="0">
            <a:spAutoFit/>
          </a:bodyPr>
          <a:lstStyle/>
          <a:p>
            <a:pPr marL="285750" indent="-285750" algn="just"/>
            <a:r>
              <a:rPr lang="en-IN" sz="1200" b="1" dirty="0" smtClean="0"/>
              <a:t>Note: </a:t>
            </a:r>
            <a:r>
              <a:rPr lang="en-IN" sz="1200" dirty="0" smtClean="0"/>
              <a:t>For this graph, all family members were taken into consideration.</a:t>
            </a:r>
            <a:endParaRPr lang="en-IN" sz="1200" b="1" dirty="0" smtClean="0"/>
          </a:p>
        </p:txBody>
      </p:sp>
    </p:spTree>
    <p:extLst>
      <p:ext uri="{BB962C8B-B14F-4D97-AF65-F5344CB8AC3E}">
        <p14:creationId xmlns:p14="http://schemas.microsoft.com/office/powerpoint/2010/main" val="11533418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Assignee Filing Trend</a:t>
            </a:r>
            <a:endParaRPr lang="en-IN"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28</a:t>
            </a:fld>
            <a:endParaRPr lang="en-US" dirty="0"/>
          </a:p>
        </p:txBody>
      </p:sp>
      <p:graphicFrame>
        <p:nvGraphicFramePr>
          <p:cNvPr id="6" name="Chart 5"/>
          <p:cNvGraphicFramePr/>
          <p:nvPr>
            <p:extLst>
              <p:ext uri="{D42A27DB-BD31-4B8C-83A1-F6EECF244321}">
                <p14:modId xmlns:p14="http://schemas.microsoft.com/office/powerpoint/2010/main" val="3212993450"/>
              </p:ext>
            </p:extLst>
          </p:nvPr>
        </p:nvGraphicFramePr>
        <p:xfrm>
          <a:off x="381000" y="1219200"/>
          <a:ext cx="83820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152400" y="5410200"/>
            <a:ext cx="8839200" cy="685800"/>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285750" indent="4763"/>
            <a:r>
              <a:rPr lang="en-IN" dirty="0" smtClean="0">
                <a:solidFill>
                  <a:schemeClr val="tx1"/>
                </a:solidFill>
              </a:rPr>
              <a:t>In </a:t>
            </a:r>
            <a:r>
              <a:rPr lang="en-IN" b="1" dirty="0" smtClean="0">
                <a:solidFill>
                  <a:schemeClr val="tx1"/>
                </a:solidFill>
              </a:rPr>
              <a:t>2015</a:t>
            </a:r>
            <a:r>
              <a:rPr lang="en-IN" dirty="0" smtClean="0">
                <a:solidFill>
                  <a:schemeClr val="tx1"/>
                </a:solidFill>
              </a:rPr>
              <a:t>, Abbott </a:t>
            </a:r>
            <a:r>
              <a:rPr lang="en-IN" dirty="0">
                <a:solidFill>
                  <a:schemeClr val="tx1"/>
                </a:solidFill>
              </a:rPr>
              <a:t>Lab and Nestle </a:t>
            </a:r>
            <a:r>
              <a:rPr lang="en-IN" dirty="0" smtClean="0">
                <a:solidFill>
                  <a:schemeClr val="tx1"/>
                </a:solidFill>
              </a:rPr>
              <a:t>has maximum no. of patent applications, 11 and 4 patent families respectively.</a:t>
            </a:r>
          </a:p>
        </p:txBody>
      </p:sp>
    </p:spTree>
    <p:extLst>
      <p:ext uri="{BB962C8B-B14F-4D97-AF65-F5344CB8AC3E}">
        <p14:creationId xmlns:p14="http://schemas.microsoft.com/office/powerpoint/2010/main" val="4110057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Assignee Vs Protein</a:t>
            </a:r>
            <a:endParaRPr lang="en-IN"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29</a:t>
            </a:fld>
            <a:endParaRPr lang="en-US" dirty="0"/>
          </a:p>
        </p:txBody>
      </p:sp>
      <p:graphicFrame>
        <p:nvGraphicFramePr>
          <p:cNvPr id="6" name="Chart 5"/>
          <p:cNvGraphicFramePr/>
          <p:nvPr>
            <p:extLst>
              <p:ext uri="{D42A27DB-BD31-4B8C-83A1-F6EECF244321}">
                <p14:modId xmlns:p14="http://schemas.microsoft.com/office/powerpoint/2010/main" val="1633094435"/>
              </p:ext>
            </p:extLst>
          </p:nvPr>
        </p:nvGraphicFramePr>
        <p:xfrm>
          <a:off x="531586" y="457200"/>
          <a:ext cx="8307614"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p:cNvSpPr/>
          <p:nvPr/>
        </p:nvSpPr>
        <p:spPr>
          <a:xfrm>
            <a:off x="166915" y="5029200"/>
            <a:ext cx="8839200" cy="1219200"/>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285750" indent="-285750">
              <a:buFont typeface="Arial" panose="020B0604020202020204" pitchFamily="34" charset="0"/>
              <a:buChar char="•"/>
            </a:pPr>
            <a:r>
              <a:rPr lang="en-IN" b="1" dirty="0">
                <a:solidFill>
                  <a:schemeClr val="tx1"/>
                </a:solidFill>
              </a:rPr>
              <a:t>Abbott </a:t>
            </a:r>
            <a:r>
              <a:rPr lang="en-IN" b="1" dirty="0" smtClean="0">
                <a:solidFill>
                  <a:schemeClr val="tx1"/>
                </a:solidFill>
              </a:rPr>
              <a:t>Lab </a:t>
            </a:r>
            <a:r>
              <a:rPr lang="en-IN" dirty="0" smtClean="0">
                <a:solidFill>
                  <a:schemeClr val="tx1"/>
                </a:solidFill>
              </a:rPr>
              <a:t>has </a:t>
            </a:r>
            <a:r>
              <a:rPr lang="en-IN" dirty="0">
                <a:solidFill>
                  <a:schemeClr val="tx1"/>
                </a:solidFill>
              </a:rPr>
              <a:t>primary </a:t>
            </a:r>
            <a:r>
              <a:rPr lang="en-IN" dirty="0" smtClean="0">
                <a:solidFill>
                  <a:schemeClr val="tx1"/>
                </a:solidFill>
              </a:rPr>
              <a:t>focus </a:t>
            </a:r>
            <a:r>
              <a:rPr lang="en-IN" dirty="0">
                <a:solidFill>
                  <a:schemeClr val="tx1"/>
                </a:solidFill>
              </a:rPr>
              <a:t>on the </a:t>
            </a:r>
            <a:r>
              <a:rPr lang="en-IN" b="1" dirty="0">
                <a:solidFill>
                  <a:schemeClr val="tx1"/>
                </a:solidFill>
              </a:rPr>
              <a:t>soy based protein </a:t>
            </a:r>
            <a:r>
              <a:rPr lang="en-IN" dirty="0">
                <a:solidFill>
                  <a:schemeClr val="tx1"/>
                </a:solidFill>
              </a:rPr>
              <a:t>(9 patent families) composition. In many of </a:t>
            </a:r>
            <a:r>
              <a:rPr lang="en-IN" dirty="0" smtClean="0">
                <a:solidFill>
                  <a:schemeClr val="tx1"/>
                </a:solidFill>
              </a:rPr>
              <a:t>Abbott’s </a:t>
            </a:r>
            <a:r>
              <a:rPr lang="en-IN" dirty="0">
                <a:solidFill>
                  <a:schemeClr val="tx1"/>
                </a:solidFill>
              </a:rPr>
              <a:t>products (</a:t>
            </a:r>
            <a:r>
              <a:rPr lang="en-IN" dirty="0" err="1" smtClean="0">
                <a:solidFill>
                  <a:schemeClr val="tx1"/>
                </a:solidFill>
              </a:rPr>
              <a:t>Similac</a:t>
            </a:r>
            <a:r>
              <a:rPr lang="en-IN" dirty="0" smtClean="0">
                <a:solidFill>
                  <a:schemeClr val="tx1"/>
                </a:solidFill>
              </a:rPr>
              <a:t> and RCF), soya protein is main protein source. </a:t>
            </a:r>
          </a:p>
          <a:p>
            <a:pPr marL="285750" indent="-285750">
              <a:buFont typeface="Arial" panose="020B0604020202020204" pitchFamily="34" charset="0"/>
              <a:buChar char="•"/>
            </a:pPr>
            <a:r>
              <a:rPr lang="en-IN" b="1" dirty="0" smtClean="0">
                <a:solidFill>
                  <a:schemeClr val="tx1"/>
                </a:solidFill>
              </a:rPr>
              <a:t>Nestle</a:t>
            </a:r>
            <a:r>
              <a:rPr lang="en-IN" dirty="0" smtClean="0">
                <a:solidFill>
                  <a:schemeClr val="tx1"/>
                </a:solidFill>
              </a:rPr>
              <a:t> has primarily focus on </a:t>
            </a:r>
            <a:r>
              <a:rPr lang="en-IN" b="1" dirty="0" smtClean="0">
                <a:solidFill>
                  <a:schemeClr val="tx1"/>
                </a:solidFill>
              </a:rPr>
              <a:t>Whey based protein </a:t>
            </a:r>
            <a:r>
              <a:rPr lang="en-IN" dirty="0" smtClean="0">
                <a:solidFill>
                  <a:schemeClr val="tx1"/>
                </a:solidFill>
              </a:rPr>
              <a:t>(5 patent families) compared to Soy (2 patent families). </a:t>
            </a:r>
            <a:r>
              <a:rPr lang="en-IN" dirty="0" err="1">
                <a:solidFill>
                  <a:schemeClr val="tx1"/>
                </a:solidFill>
              </a:rPr>
              <a:t>Nestle’s</a:t>
            </a:r>
            <a:r>
              <a:rPr lang="en-IN" dirty="0">
                <a:solidFill>
                  <a:schemeClr val="tx1"/>
                </a:solidFill>
              </a:rPr>
              <a:t> product </a:t>
            </a:r>
            <a:r>
              <a:rPr lang="en-IN" dirty="0" smtClean="0">
                <a:solidFill>
                  <a:schemeClr val="tx1"/>
                </a:solidFill>
              </a:rPr>
              <a:t>(Good Start) </a:t>
            </a:r>
            <a:r>
              <a:rPr lang="en-IN" dirty="0">
                <a:solidFill>
                  <a:schemeClr val="tx1"/>
                </a:solidFill>
              </a:rPr>
              <a:t>have whey based protein.</a:t>
            </a:r>
          </a:p>
        </p:txBody>
      </p:sp>
    </p:spTree>
    <p:extLst>
      <p:ext uri="{BB962C8B-B14F-4D97-AF65-F5344CB8AC3E}">
        <p14:creationId xmlns:p14="http://schemas.microsoft.com/office/powerpoint/2010/main" val="495403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IN" dirty="0"/>
          </a:p>
        </p:txBody>
      </p:sp>
      <p:sp>
        <p:nvSpPr>
          <p:cNvPr id="3" name="Content Placeholder 2"/>
          <p:cNvSpPr>
            <a:spLocks noGrp="1"/>
          </p:cNvSpPr>
          <p:nvPr>
            <p:ph idx="1"/>
          </p:nvPr>
        </p:nvSpPr>
        <p:spPr>
          <a:xfrm>
            <a:off x="76200" y="762000"/>
            <a:ext cx="8991600" cy="5562600"/>
          </a:xfrm>
        </p:spPr>
        <p:txBody>
          <a:bodyPr>
            <a:normAutofit/>
          </a:bodyPr>
          <a:lstStyle/>
          <a:p>
            <a:pPr algn="just">
              <a:spcAft>
                <a:spcPts val="1200"/>
              </a:spcAft>
            </a:pPr>
            <a:r>
              <a:rPr lang="en-US" dirty="0" smtClean="0"/>
              <a:t>Protein </a:t>
            </a:r>
            <a:r>
              <a:rPr lang="en-US" dirty="0"/>
              <a:t>is one powerful nutrient. It is part of every living cell, and plays a major role in our body — from building our body tissues to making important hormones. An adequate protein intake in the diet is important across the life cycle, especially as we age</a:t>
            </a:r>
            <a:r>
              <a:rPr lang="en-US" dirty="0" smtClean="0"/>
              <a:t>.</a:t>
            </a:r>
          </a:p>
          <a:p>
            <a:pPr algn="just">
              <a:spcAft>
                <a:spcPts val="1200"/>
              </a:spcAft>
            </a:pPr>
            <a:r>
              <a:rPr lang="en-US" dirty="0" smtClean="0"/>
              <a:t>Amino acids (AA) </a:t>
            </a:r>
            <a:r>
              <a:rPr lang="en-US" dirty="0"/>
              <a:t>are the building blocks of protein. There are </a:t>
            </a:r>
            <a:r>
              <a:rPr lang="en-US" dirty="0" smtClean="0"/>
              <a:t>22 different </a:t>
            </a:r>
            <a:r>
              <a:rPr lang="en-US" dirty="0"/>
              <a:t>amino acids required by the body. These amino acids join together to make all different kinds of protein. </a:t>
            </a:r>
            <a:r>
              <a:rPr lang="en-US" dirty="0" smtClean="0"/>
              <a:t>Apart from protein biosynthesis, amino acid also act as precursor for many other biomolecules. Nine amino </a:t>
            </a:r>
            <a:r>
              <a:rPr lang="en-US" dirty="0"/>
              <a:t>acids which are considered essential amino acids are not made by the body and therefore obtained from food. The </a:t>
            </a:r>
            <a:r>
              <a:rPr lang="en-US" dirty="0" smtClean="0"/>
              <a:t>other amino </a:t>
            </a:r>
            <a:r>
              <a:rPr lang="en-US" dirty="0"/>
              <a:t>acids are </a:t>
            </a:r>
            <a:r>
              <a:rPr lang="en-IN" dirty="0" smtClean="0"/>
              <a:t>synthesized </a:t>
            </a:r>
            <a:r>
              <a:rPr lang="en-US" dirty="0" smtClean="0"/>
              <a:t>by </a:t>
            </a:r>
            <a:r>
              <a:rPr lang="en-US" dirty="0"/>
              <a:t>the body and thus are considered nonessential amino acids. </a:t>
            </a:r>
          </a:p>
          <a:p>
            <a:pPr algn="just"/>
            <a:r>
              <a:rPr lang="en-US" dirty="0"/>
              <a:t>The proteins in our bodies are constantly broken down and replaced. The body does not store amino acids like it stores carbohydrates and fats, so a daily supply of amino acids is </a:t>
            </a:r>
            <a:r>
              <a:rPr lang="en-US" dirty="0" smtClean="0"/>
              <a:t>required to </a:t>
            </a:r>
            <a:r>
              <a:rPr lang="en-US" dirty="0"/>
              <a:t>make new proteins. The protein in the foods we eat is digested into amino acids that can be used to replace the proteins in our bodies. </a:t>
            </a:r>
            <a:endParaRPr lang="en-US" dirty="0" smtClean="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3</a:t>
            </a:fld>
            <a:endParaRPr lang="en-US" dirty="0"/>
          </a:p>
        </p:txBody>
      </p:sp>
    </p:spTree>
    <p:extLst>
      <p:ext uri="{BB962C8B-B14F-4D97-AF65-F5344CB8AC3E}">
        <p14:creationId xmlns:p14="http://schemas.microsoft.com/office/powerpoint/2010/main" val="2678934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Assignee Vs Product Form</a:t>
            </a:r>
            <a:endParaRPr lang="en-IN"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30</a:t>
            </a:fld>
            <a:endParaRPr lang="en-US" dirty="0"/>
          </a:p>
        </p:txBody>
      </p:sp>
      <p:graphicFrame>
        <p:nvGraphicFramePr>
          <p:cNvPr id="6" name="Chart 5"/>
          <p:cNvGraphicFramePr/>
          <p:nvPr>
            <p:extLst>
              <p:ext uri="{D42A27DB-BD31-4B8C-83A1-F6EECF244321}">
                <p14:modId xmlns:p14="http://schemas.microsoft.com/office/powerpoint/2010/main" val="1703344062"/>
              </p:ext>
            </p:extLst>
          </p:nvPr>
        </p:nvGraphicFramePr>
        <p:xfrm>
          <a:off x="533400" y="762000"/>
          <a:ext cx="8229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166915" y="4648200"/>
            <a:ext cx="8839200" cy="1676400"/>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285750" indent="4763"/>
            <a:r>
              <a:rPr lang="en-IN" dirty="0" smtClean="0">
                <a:solidFill>
                  <a:schemeClr val="tx1"/>
                </a:solidFill>
              </a:rPr>
              <a:t>Both </a:t>
            </a:r>
            <a:r>
              <a:rPr lang="en-IN" b="1" dirty="0" smtClean="0">
                <a:solidFill>
                  <a:schemeClr val="tx1"/>
                </a:solidFill>
              </a:rPr>
              <a:t>Abbott </a:t>
            </a:r>
            <a:r>
              <a:rPr lang="en-IN" dirty="0" smtClean="0">
                <a:solidFill>
                  <a:schemeClr val="tx1"/>
                </a:solidFill>
              </a:rPr>
              <a:t>(12 patent families) </a:t>
            </a:r>
            <a:r>
              <a:rPr lang="en-IN" b="1" dirty="0" smtClean="0">
                <a:solidFill>
                  <a:schemeClr val="tx1"/>
                </a:solidFill>
              </a:rPr>
              <a:t>and Nestle </a:t>
            </a:r>
            <a:r>
              <a:rPr lang="en-IN" dirty="0" smtClean="0">
                <a:solidFill>
                  <a:schemeClr val="tx1"/>
                </a:solidFill>
              </a:rPr>
              <a:t>(9 patent Families) have primary focus on the </a:t>
            </a:r>
            <a:r>
              <a:rPr lang="en-IN" b="1" dirty="0" smtClean="0">
                <a:solidFill>
                  <a:schemeClr val="tx1"/>
                </a:solidFill>
              </a:rPr>
              <a:t>powder as product form</a:t>
            </a:r>
            <a:r>
              <a:rPr lang="en-IN" dirty="0">
                <a:solidFill>
                  <a:schemeClr val="tx1"/>
                </a:solidFill>
              </a:rPr>
              <a:t>. </a:t>
            </a:r>
            <a:r>
              <a:rPr lang="en-IN" dirty="0" smtClean="0">
                <a:solidFill>
                  <a:schemeClr val="tx1"/>
                </a:solidFill>
              </a:rPr>
              <a:t>Advantages of powder is </a:t>
            </a:r>
            <a:r>
              <a:rPr lang="en-IN" dirty="0">
                <a:solidFill>
                  <a:schemeClr val="tx1"/>
                </a:solidFill>
              </a:rPr>
              <a:t>: (a) </a:t>
            </a:r>
            <a:r>
              <a:rPr lang="en-IN" dirty="0" smtClean="0">
                <a:solidFill>
                  <a:schemeClr val="tx1"/>
                </a:solidFill>
              </a:rPr>
              <a:t>Powder is stable </a:t>
            </a:r>
            <a:r>
              <a:rPr lang="en-IN" dirty="0">
                <a:solidFill>
                  <a:schemeClr val="tx1"/>
                </a:solidFill>
              </a:rPr>
              <a:t>and </a:t>
            </a:r>
            <a:r>
              <a:rPr lang="en-IN" dirty="0" smtClean="0">
                <a:solidFill>
                  <a:schemeClr val="tx1"/>
                </a:solidFill>
              </a:rPr>
              <a:t>does </a:t>
            </a:r>
            <a:r>
              <a:rPr lang="en-IN" dirty="0">
                <a:solidFill>
                  <a:schemeClr val="tx1"/>
                </a:solidFill>
              </a:rPr>
              <a:t>not enter into reaction in solid state, (b) </a:t>
            </a:r>
            <a:r>
              <a:rPr lang="en-IN" dirty="0" smtClean="0">
                <a:solidFill>
                  <a:schemeClr val="tx1"/>
                </a:solidFill>
              </a:rPr>
              <a:t>manufacturing </a:t>
            </a:r>
            <a:r>
              <a:rPr lang="en-IN" dirty="0">
                <a:solidFill>
                  <a:schemeClr val="tx1"/>
                </a:solidFill>
              </a:rPr>
              <a:t>of powder is </a:t>
            </a:r>
            <a:r>
              <a:rPr lang="en-IN" dirty="0" smtClean="0">
                <a:solidFill>
                  <a:schemeClr val="tx1"/>
                </a:solidFill>
              </a:rPr>
              <a:t>economic, (C</a:t>
            </a:r>
            <a:r>
              <a:rPr lang="en-IN" dirty="0">
                <a:solidFill>
                  <a:schemeClr val="tx1"/>
                </a:solidFill>
              </a:rPr>
              <a:t>) </a:t>
            </a:r>
            <a:r>
              <a:rPr lang="en-IN" dirty="0" smtClean="0">
                <a:solidFill>
                  <a:schemeClr val="tx1"/>
                </a:solidFill>
              </a:rPr>
              <a:t>less </a:t>
            </a:r>
            <a:r>
              <a:rPr lang="en-IN" dirty="0">
                <a:solidFill>
                  <a:schemeClr val="tx1"/>
                </a:solidFill>
              </a:rPr>
              <a:t>incompatibility as compared to liquid dosage </a:t>
            </a:r>
            <a:r>
              <a:rPr lang="en-IN" dirty="0" smtClean="0">
                <a:solidFill>
                  <a:schemeClr val="tx1"/>
                </a:solidFill>
              </a:rPr>
              <a:t>form and (D) protein nutraceutical required in larger amount (in grams</a:t>
            </a:r>
            <a:r>
              <a:rPr lang="en-IN" dirty="0">
                <a:solidFill>
                  <a:schemeClr val="tx1"/>
                </a:solidFill>
              </a:rPr>
              <a:t>), conventional </a:t>
            </a:r>
            <a:r>
              <a:rPr lang="en-IN" dirty="0" smtClean="0">
                <a:solidFill>
                  <a:schemeClr val="tx1"/>
                </a:solidFill>
              </a:rPr>
              <a:t>dosage of </a:t>
            </a:r>
            <a:r>
              <a:rPr lang="en-IN" dirty="0">
                <a:solidFill>
                  <a:schemeClr val="tx1"/>
                </a:solidFill>
              </a:rPr>
              <a:t>a </a:t>
            </a:r>
            <a:r>
              <a:rPr lang="en-IN" dirty="0" smtClean="0">
                <a:solidFill>
                  <a:schemeClr val="tx1"/>
                </a:solidFill>
              </a:rPr>
              <a:t>supplement based requirement </a:t>
            </a:r>
            <a:r>
              <a:rPr lang="en-IN" dirty="0">
                <a:solidFill>
                  <a:schemeClr val="tx1"/>
                </a:solidFill>
              </a:rPr>
              <a:t>of </a:t>
            </a:r>
            <a:r>
              <a:rPr lang="en-IN" dirty="0" smtClean="0">
                <a:solidFill>
                  <a:schemeClr val="tx1"/>
                </a:solidFill>
              </a:rPr>
              <a:t>can easily dispensed. </a:t>
            </a:r>
            <a:endParaRPr lang="en-IN" dirty="0">
              <a:solidFill>
                <a:schemeClr val="tx1"/>
              </a:solidFill>
            </a:endParaRPr>
          </a:p>
        </p:txBody>
      </p:sp>
    </p:spTree>
    <p:extLst>
      <p:ext uri="{BB962C8B-B14F-4D97-AF65-F5344CB8AC3E}">
        <p14:creationId xmlns:p14="http://schemas.microsoft.com/office/powerpoint/2010/main" val="30763163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Assignee Vs Target</a:t>
            </a:r>
            <a:endParaRPr lang="en-IN"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31</a:t>
            </a:fld>
            <a:endParaRPr lang="en-US" dirty="0"/>
          </a:p>
        </p:txBody>
      </p:sp>
      <p:graphicFrame>
        <p:nvGraphicFramePr>
          <p:cNvPr id="6" name="Chart 5"/>
          <p:cNvGraphicFramePr/>
          <p:nvPr>
            <p:extLst>
              <p:ext uri="{D42A27DB-BD31-4B8C-83A1-F6EECF244321}">
                <p14:modId xmlns:p14="http://schemas.microsoft.com/office/powerpoint/2010/main" val="1413207717"/>
              </p:ext>
            </p:extLst>
          </p:nvPr>
        </p:nvGraphicFramePr>
        <p:xfrm>
          <a:off x="838200" y="1219200"/>
          <a:ext cx="78486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166915" y="5562600"/>
            <a:ext cx="8839200" cy="762000"/>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285750" indent="4763"/>
            <a:r>
              <a:rPr lang="en-IN" b="1" dirty="0">
                <a:solidFill>
                  <a:schemeClr val="tx1"/>
                </a:solidFill>
              </a:rPr>
              <a:t>Abbott </a:t>
            </a:r>
            <a:r>
              <a:rPr lang="en-IN" b="1" dirty="0" smtClean="0">
                <a:solidFill>
                  <a:schemeClr val="tx1"/>
                </a:solidFill>
              </a:rPr>
              <a:t>Lab </a:t>
            </a:r>
            <a:r>
              <a:rPr lang="en-IN" dirty="0" smtClean="0">
                <a:solidFill>
                  <a:schemeClr val="tx1"/>
                </a:solidFill>
              </a:rPr>
              <a:t>has </a:t>
            </a:r>
            <a:r>
              <a:rPr lang="en-IN" dirty="0">
                <a:solidFill>
                  <a:schemeClr val="tx1"/>
                </a:solidFill>
              </a:rPr>
              <a:t>primary </a:t>
            </a:r>
            <a:r>
              <a:rPr lang="en-IN" dirty="0" smtClean="0">
                <a:solidFill>
                  <a:schemeClr val="tx1"/>
                </a:solidFill>
              </a:rPr>
              <a:t>focus on </a:t>
            </a:r>
            <a:r>
              <a:rPr lang="en-IN" b="1" dirty="0" smtClean="0">
                <a:solidFill>
                  <a:schemeClr val="tx1"/>
                </a:solidFill>
              </a:rPr>
              <a:t>infants</a:t>
            </a:r>
            <a:r>
              <a:rPr lang="en-IN" dirty="0" smtClean="0">
                <a:solidFill>
                  <a:schemeClr val="tx1"/>
                </a:solidFill>
              </a:rPr>
              <a:t> (10 Patent families). Whereas, </a:t>
            </a:r>
            <a:r>
              <a:rPr lang="en-IN" b="1" dirty="0" smtClean="0">
                <a:solidFill>
                  <a:schemeClr val="tx1"/>
                </a:solidFill>
              </a:rPr>
              <a:t>Nestle</a:t>
            </a:r>
            <a:r>
              <a:rPr lang="en-IN" dirty="0" smtClean="0">
                <a:solidFill>
                  <a:schemeClr val="tx1"/>
                </a:solidFill>
              </a:rPr>
              <a:t> has maximum patents targeting </a:t>
            </a:r>
            <a:r>
              <a:rPr lang="en-IN" b="1" dirty="0" smtClean="0">
                <a:solidFill>
                  <a:schemeClr val="tx1"/>
                </a:solidFill>
              </a:rPr>
              <a:t>patients</a:t>
            </a:r>
            <a:r>
              <a:rPr lang="en-IN" dirty="0" smtClean="0">
                <a:solidFill>
                  <a:schemeClr val="tx1"/>
                </a:solidFill>
              </a:rPr>
              <a:t> (5 patent families).</a:t>
            </a:r>
            <a:endParaRPr lang="en-IN" dirty="0">
              <a:solidFill>
                <a:schemeClr val="tx1"/>
              </a:solidFill>
            </a:endParaRPr>
          </a:p>
        </p:txBody>
      </p:sp>
    </p:spTree>
    <p:extLst>
      <p:ext uri="{BB962C8B-B14F-4D97-AF65-F5344CB8AC3E}">
        <p14:creationId xmlns:p14="http://schemas.microsoft.com/office/powerpoint/2010/main" val="7085587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Assignee Vs Application</a:t>
            </a:r>
            <a:endParaRPr lang="en-IN"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32</a:t>
            </a:fld>
            <a:endParaRPr lang="en-US" dirty="0"/>
          </a:p>
        </p:txBody>
      </p:sp>
      <p:graphicFrame>
        <p:nvGraphicFramePr>
          <p:cNvPr id="6" name="Chart 5"/>
          <p:cNvGraphicFramePr/>
          <p:nvPr>
            <p:extLst>
              <p:ext uri="{D42A27DB-BD31-4B8C-83A1-F6EECF244321}">
                <p14:modId xmlns:p14="http://schemas.microsoft.com/office/powerpoint/2010/main" val="1883795543"/>
              </p:ext>
            </p:extLst>
          </p:nvPr>
        </p:nvGraphicFramePr>
        <p:xfrm>
          <a:off x="457200" y="1066800"/>
          <a:ext cx="8229600" cy="4352919"/>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166915" y="5486400"/>
            <a:ext cx="8839200" cy="914400"/>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285750" indent="-285750">
              <a:buFont typeface="Arial" panose="020B0604020202020204" pitchFamily="34" charset="0"/>
              <a:buChar char="•"/>
            </a:pPr>
            <a:r>
              <a:rPr lang="en-IN" b="1" dirty="0">
                <a:solidFill>
                  <a:schemeClr val="tx1"/>
                </a:solidFill>
              </a:rPr>
              <a:t>Abbott Lab </a:t>
            </a:r>
            <a:r>
              <a:rPr lang="en-IN" dirty="0" smtClean="0">
                <a:solidFill>
                  <a:schemeClr val="tx1"/>
                </a:solidFill>
              </a:rPr>
              <a:t>(10 Patent families) </a:t>
            </a:r>
            <a:r>
              <a:rPr lang="en-IN" b="1" dirty="0" smtClean="0">
                <a:solidFill>
                  <a:schemeClr val="tx1"/>
                </a:solidFill>
              </a:rPr>
              <a:t>and Nestle </a:t>
            </a:r>
            <a:r>
              <a:rPr lang="en-IN" dirty="0" smtClean="0">
                <a:solidFill>
                  <a:schemeClr val="tx1"/>
                </a:solidFill>
              </a:rPr>
              <a:t>(4 patent families) have primary focus on </a:t>
            </a:r>
            <a:r>
              <a:rPr lang="en-IN" b="1" dirty="0" smtClean="0">
                <a:solidFill>
                  <a:schemeClr val="tx1"/>
                </a:solidFill>
              </a:rPr>
              <a:t>overall health</a:t>
            </a:r>
            <a:r>
              <a:rPr lang="en-IN" dirty="0" smtClean="0">
                <a:solidFill>
                  <a:schemeClr val="tx1"/>
                </a:solidFill>
              </a:rPr>
              <a:t>.</a:t>
            </a:r>
            <a:endParaRPr lang="en-IN" dirty="0">
              <a:solidFill>
                <a:schemeClr val="tx1"/>
              </a:solidFill>
            </a:endParaRPr>
          </a:p>
        </p:txBody>
      </p:sp>
    </p:spTree>
    <p:extLst>
      <p:ext uri="{BB962C8B-B14F-4D97-AF65-F5344CB8AC3E}">
        <p14:creationId xmlns:p14="http://schemas.microsoft.com/office/powerpoint/2010/main" val="19549746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33</a:t>
            </a:fld>
            <a:endParaRPr lang="en-US" dirty="0"/>
          </a:p>
        </p:txBody>
      </p:sp>
      <p:sp>
        <p:nvSpPr>
          <p:cNvPr id="6" name="Frame 5"/>
          <p:cNvSpPr/>
          <p:nvPr/>
        </p:nvSpPr>
        <p:spPr>
          <a:xfrm>
            <a:off x="2247900" y="2857500"/>
            <a:ext cx="4648200" cy="1143000"/>
          </a:xfrm>
          <a:prstGeom prst="frame">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White Space Analysis</a:t>
            </a:r>
            <a:endParaRPr lang="en-US" sz="3200" b="1" dirty="0">
              <a:solidFill>
                <a:schemeClr val="tx1"/>
              </a:solidFill>
            </a:endParaRPr>
          </a:p>
        </p:txBody>
      </p:sp>
    </p:spTree>
    <p:extLst>
      <p:ext uri="{BB962C8B-B14F-4D97-AF65-F5344CB8AC3E}">
        <p14:creationId xmlns:p14="http://schemas.microsoft.com/office/powerpoint/2010/main" val="10475161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White </a:t>
            </a:r>
            <a:r>
              <a:rPr lang="en-IN" dirty="0" smtClean="0"/>
              <a:t>Space Analysis - </a:t>
            </a:r>
            <a:r>
              <a:rPr lang="en-US" dirty="0" smtClean="0"/>
              <a:t>Protein Vs Target</a:t>
            </a:r>
            <a:endParaRPr lang="en-IN"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34</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1085850"/>
            <a:ext cx="8867775"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59364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White Space Analysis - </a:t>
            </a:r>
            <a:r>
              <a:rPr lang="en-US" dirty="0"/>
              <a:t>Protein Vs </a:t>
            </a:r>
            <a:r>
              <a:rPr lang="en-US" dirty="0" smtClean="0"/>
              <a:t>Application</a:t>
            </a:r>
            <a:endParaRPr lang="en-IN"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35</a:t>
            </a:fld>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08" y="1600200"/>
            <a:ext cx="9126180" cy="3638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0054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36</a:t>
            </a:fld>
            <a:endParaRPr lang="en-US" dirty="0"/>
          </a:p>
        </p:txBody>
      </p:sp>
      <p:sp>
        <p:nvSpPr>
          <p:cNvPr id="6" name="Frame 5"/>
          <p:cNvSpPr/>
          <p:nvPr/>
        </p:nvSpPr>
        <p:spPr>
          <a:xfrm>
            <a:off x="2247900" y="2857500"/>
            <a:ext cx="4648200" cy="1143000"/>
          </a:xfrm>
          <a:prstGeom prst="frame">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Market Analysis</a:t>
            </a:r>
            <a:endParaRPr lang="en-US" sz="3200" b="1" dirty="0">
              <a:solidFill>
                <a:schemeClr val="tx1"/>
              </a:solidFill>
            </a:endParaRPr>
          </a:p>
        </p:txBody>
      </p:sp>
    </p:spTree>
    <p:extLst>
      <p:ext uri="{BB962C8B-B14F-4D97-AF65-F5344CB8AC3E}">
        <p14:creationId xmlns:p14="http://schemas.microsoft.com/office/powerpoint/2010/main" val="18300417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Market </a:t>
            </a:r>
            <a:r>
              <a:rPr lang="en-US" dirty="0" smtClean="0"/>
              <a:t>Data (1/2)</a:t>
            </a:r>
            <a:endParaRPr lang="en-IN"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37</a:t>
            </a:fld>
            <a:endParaRPr lang="en-US"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7" y="665996"/>
            <a:ext cx="4085797" cy="2247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810000" y="665995"/>
            <a:ext cx="5247968" cy="2862322"/>
          </a:xfrm>
          <a:prstGeom prst="rect">
            <a:avLst/>
          </a:prstGeom>
        </p:spPr>
        <p:txBody>
          <a:bodyPr wrap="square">
            <a:spAutoFit/>
          </a:bodyPr>
          <a:lstStyle/>
          <a:p>
            <a:pPr marL="285750" indent="-285750" algn="just">
              <a:buFont typeface="Arial" panose="020B0604020202020204" pitchFamily="34" charset="0"/>
              <a:buChar char="•"/>
            </a:pPr>
            <a:r>
              <a:rPr lang="en-IN" dirty="0"/>
              <a:t>Dietary supplements are products that are specifically intended help meet recommended dietary requirements and supplement regular diet</a:t>
            </a:r>
            <a:r>
              <a:rPr lang="en-IN" dirty="0" smtClean="0"/>
              <a:t>. The dietary supplement </a:t>
            </a:r>
            <a:r>
              <a:rPr lang="en-IN" dirty="0"/>
              <a:t>is </a:t>
            </a:r>
            <a:r>
              <a:rPr lang="en-IN" dirty="0" smtClean="0"/>
              <a:t>multi-billion </a:t>
            </a:r>
            <a:r>
              <a:rPr lang="en-IN" dirty="0"/>
              <a:t>dollar </a:t>
            </a:r>
            <a:r>
              <a:rPr lang="en-IN" dirty="0" smtClean="0"/>
              <a:t>business. Market share for different ingredient is presented in the figure left. Protein and amino acid accounted for more than 55% revenue.</a:t>
            </a:r>
            <a:r>
              <a:rPr lang="en-IN" baseline="30000" dirty="0" smtClean="0">
                <a:hlinkClick r:id="rId3"/>
              </a:rPr>
              <a:t>1</a:t>
            </a:r>
            <a:r>
              <a:rPr lang="en-IN" dirty="0" smtClean="0"/>
              <a:t> </a:t>
            </a:r>
          </a:p>
          <a:p>
            <a:pPr marL="285750" indent="-285750" algn="just">
              <a:buFont typeface="Arial" panose="020B0604020202020204" pitchFamily="34" charset="0"/>
              <a:buChar char="•"/>
            </a:pPr>
            <a:r>
              <a:rPr lang="en-US" dirty="0" smtClean="0"/>
              <a:t>Global </a:t>
            </a:r>
            <a:r>
              <a:rPr lang="en-US" dirty="0"/>
              <a:t>protein and amino acids market is estimated to grow </a:t>
            </a:r>
            <a:r>
              <a:rPr lang="en-IN" dirty="0"/>
              <a:t>CAGR of more than 6% by </a:t>
            </a:r>
            <a:r>
              <a:rPr lang="en-IN" dirty="0" smtClean="0"/>
              <a:t>2020 </a:t>
            </a:r>
            <a:r>
              <a:rPr lang="en-IN" baseline="30000" dirty="0" smtClean="0">
                <a:hlinkClick r:id="rId4"/>
              </a:rPr>
              <a:t>2</a:t>
            </a:r>
            <a:r>
              <a:rPr lang="en-IN" baseline="30000" dirty="0" smtClean="0"/>
              <a:t> </a:t>
            </a:r>
            <a:r>
              <a:rPr lang="en-IN" dirty="0" smtClean="0"/>
              <a:t>and projected revenue by 2022 is USD 40.8 billion.</a:t>
            </a:r>
            <a:r>
              <a:rPr lang="en-IN" baseline="30000" dirty="0">
                <a:hlinkClick r:id="rId3"/>
              </a:rPr>
              <a:t> </a:t>
            </a:r>
            <a:r>
              <a:rPr lang="en-IN" baseline="30000" dirty="0" smtClean="0">
                <a:hlinkClick r:id="rId3"/>
              </a:rPr>
              <a:t>1</a:t>
            </a:r>
            <a:endParaRPr lang="en-IN" baseline="30000" dirty="0"/>
          </a:p>
        </p:txBody>
      </p:sp>
      <p:sp>
        <p:nvSpPr>
          <p:cNvPr id="8" name="TextBox 7"/>
          <p:cNvSpPr txBox="1"/>
          <p:nvPr/>
        </p:nvSpPr>
        <p:spPr>
          <a:xfrm>
            <a:off x="152400" y="3071188"/>
            <a:ext cx="3886200" cy="307777"/>
          </a:xfrm>
          <a:prstGeom prst="rect">
            <a:avLst/>
          </a:prstGeom>
          <a:noFill/>
        </p:spPr>
        <p:txBody>
          <a:bodyPr wrap="square" rtlCol="0">
            <a:spAutoFit/>
          </a:bodyPr>
          <a:lstStyle/>
          <a:p>
            <a:r>
              <a:rPr lang="en-US" sz="1400" b="1" dirty="0" smtClean="0"/>
              <a:t>% breakdown of revenue for dietary ingredient</a:t>
            </a:r>
            <a:endParaRPr lang="en-IN" sz="1400" b="1" dirty="0"/>
          </a:p>
        </p:txBody>
      </p:sp>
      <p:pic>
        <p:nvPicPr>
          <p:cNvPr id="717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559" r="20054"/>
          <a:stretch/>
        </p:blipFill>
        <p:spPr bwMode="auto">
          <a:xfrm>
            <a:off x="5867400" y="3544831"/>
            <a:ext cx="2630892" cy="2703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081252" y="6163545"/>
            <a:ext cx="2584297" cy="307777"/>
          </a:xfrm>
          <a:prstGeom prst="rect">
            <a:avLst/>
          </a:prstGeom>
        </p:spPr>
        <p:txBody>
          <a:bodyPr wrap="none">
            <a:spAutoFit/>
          </a:bodyPr>
          <a:lstStyle/>
          <a:p>
            <a:r>
              <a:rPr lang="en-IN" sz="1400" b="1" dirty="0"/>
              <a:t>Protein </a:t>
            </a:r>
            <a:r>
              <a:rPr lang="en-IN" sz="1400" b="1" dirty="0" smtClean="0"/>
              <a:t>Market Share by </a:t>
            </a:r>
            <a:r>
              <a:rPr lang="en-IN" sz="1400" b="1" dirty="0"/>
              <a:t>Region</a:t>
            </a:r>
            <a:endParaRPr lang="en-IN" sz="1400" dirty="0"/>
          </a:p>
        </p:txBody>
      </p:sp>
      <p:sp>
        <p:nvSpPr>
          <p:cNvPr id="16" name="Rectangle 15"/>
          <p:cNvSpPr/>
          <p:nvPr/>
        </p:nvSpPr>
        <p:spPr>
          <a:xfrm>
            <a:off x="152400" y="4234895"/>
            <a:ext cx="5213557" cy="1754326"/>
          </a:xfrm>
          <a:prstGeom prst="rect">
            <a:avLst/>
          </a:prstGeom>
        </p:spPr>
        <p:txBody>
          <a:bodyPr wrap="square">
            <a:spAutoFit/>
          </a:bodyPr>
          <a:lstStyle/>
          <a:p>
            <a:pPr algn="just"/>
            <a:r>
              <a:rPr lang="en-IN" dirty="0" smtClean="0"/>
              <a:t>For 2014, region wise market share of protein Ingredients presented in image. </a:t>
            </a:r>
            <a:r>
              <a:rPr lang="en-IN" dirty="0"/>
              <a:t>The North American region accounted for the largest </a:t>
            </a:r>
            <a:r>
              <a:rPr lang="en-IN" dirty="0" smtClean="0"/>
              <a:t>share, </a:t>
            </a:r>
            <a:r>
              <a:rPr lang="en-IN" dirty="0"/>
              <a:t>owing to the high consumption of protein-based </a:t>
            </a:r>
            <a:r>
              <a:rPr lang="en-IN" dirty="0" smtClean="0"/>
              <a:t>products. </a:t>
            </a:r>
            <a:r>
              <a:rPr lang="en-IN" dirty="0"/>
              <a:t>The global market in the Asia-Pacific region is emerging with substantial </a:t>
            </a:r>
            <a:r>
              <a:rPr lang="en-IN" dirty="0" smtClean="0"/>
              <a:t>opportunities.</a:t>
            </a:r>
            <a:r>
              <a:rPr lang="en-IN" baseline="30000" dirty="0" smtClean="0">
                <a:hlinkClick r:id="rId6"/>
              </a:rPr>
              <a:t>3</a:t>
            </a:r>
            <a:r>
              <a:rPr lang="en-IN" dirty="0" smtClean="0"/>
              <a:t> </a:t>
            </a:r>
            <a:endParaRPr lang="en-IN" baseline="30000" dirty="0"/>
          </a:p>
        </p:txBody>
      </p:sp>
    </p:spTree>
    <p:extLst>
      <p:ext uri="{BB962C8B-B14F-4D97-AF65-F5344CB8AC3E}">
        <p14:creationId xmlns:p14="http://schemas.microsoft.com/office/powerpoint/2010/main" val="23937589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Data </a:t>
            </a:r>
            <a:r>
              <a:rPr lang="en-US" dirty="0" smtClean="0"/>
              <a:t>(2/2</a:t>
            </a:r>
            <a:r>
              <a:rPr lang="en-US" dirty="0"/>
              <a:t>)</a:t>
            </a:r>
            <a:endParaRPr lang="en-IN"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38</a:t>
            </a:fld>
            <a:endParaRPr lang="en-US" dirty="0"/>
          </a:p>
        </p:txBody>
      </p:sp>
      <p:sp>
        <p:nvSpPr>
          <p:cNvPr id="6" name="Rectangle 5"/>
          <p:cNvSpPr/>
          <p:nvPr/>
        </p:nvSpPr>
        <p:spPr>
          <a:xfrm>
            <a:off x="228600" y="838200"/>
            <a:ext cx="8686800" cy="2031325"/>
          </a:xfrm>
          <a:prstGeom prst="rect">
            <a:avLst/>
          </a:prstGeom>
        </p:spPr>
        <p:txBody>
          <a:bodyPr wrap="square">
            <a:spAutoFit/>
          </a:bodyPr>
          <a:lstStyle/>
          <a:p>
            <a:pPr marL="285750" indent="-285750" algn="just">
              <a:buFont typeface="Arial" panose="020B0604020202020204" pitchFamily="34" charset="0"/>
              <a:buChar char="•"/>
            </a:pPr>
            <a:r>
              <a:rPr lang="en-IN" dirty="0"/>
              <a:t>Protein ingredients are essentially protein extracts from different sources such as </a:t>
            </a:r>
            <a:r>
              <a:rPr lang="en-IN" dirty="0" smtClean="0"/>
              <a:t>plant (soy, pea), animal (egg, collagen), milk (whey, casein), microorganism (spirulina) </a:t>
            </a:r>
            <a:r>
              <a:rPr lang="en-IN" dirty="0"/>
              <a:t>so on</a:t>
            </a:r>
            <a:r>
              <a:rPr lang="en-IN" dirty="0" smtClean="0"/>
              <a:t>. </a:t>
            </a:r>
            <a:r>
              <a:rPr lang="en-IN" dirty="0"/>
              <a:t>The demand for particular type of protein is </a:t>
            </a:r>
            <a:r>
              <a:rPr lang="en-IN" dirty="0" smtClean="0"/>
              <a:t>dependent end user. </a:t>
            </a:r>
          </a:p>
          <a:p>
            <a:pPr marL="285750" indent="-285750" algn="just">
              <a:buFont typeface="Arial" panose="020B0604020202020204" pitchFamily="34" charset="0"/>
              <a:buChar char="•"/>
            </a:pPr>
            <a:r>
              <a:rPr lang="en-IN" dirty="0"/>
              <a:t>Protein Ingredients </a:t>
            </a:r>
            <a:r>
              <a:rPr lang="en-IN" dirty="0" smtClean="0"/>
              <a:t>market size in terms of volume</a:t>
            </a:r>
            <a:r>
              <a:rPr lang="en-IN" baseline="30000" dirty="0" smtClean="0">
                <a:hlinkClick r:id="rId2"/>
              </a:rPr>
              <a:t>1</a:t>
            </a:r>
            <a:r>
              <a:rPr lang="en-IN" dirty="0" smtClean="0"/>
              <a:t> and revenue</a:t>
            </a:r>
            <a:r>
              <a:rPr lang="en-IN" baseline="30000" dirty="0" smtClean="0">
                <a:hlinkClick r:id="rId3"/>
              </a:rPr>
              <a:t>2</a:t>
            </a:r>
            <a:r>
              <a:rPr lang="en-IN" dirty="0" smtClean="0"/>
              <a:t> is presented in the following graphs. There </a:t>
            </a:r>
            <a:r>
              <a:rPr lang="en-IN" dirty="0"/>
              <a:t>is a paradigm shift in the </a:t>
            </a:r>
            <a:r>
              <a:rPr lang="en-IN" dirty="0" smtClean="0"/>
              <a:t>protein market. </a:t>
            </a:r>
            <a:r>
              <a:rPr lang="en-IN" dirty="0"/>
              <a:t>plant protein ingredients will dominate the protein ingredients market and is expected to grow at a CAGR of more than 7% by </a:t>
            </a:r>
            <a:r>
              <a:rPr lang="en-IN" dirty="0" smtClean="0"/>
              <a:t>2020.</a:t>
            </a:r>
            <a:r>
              <a:rPr lang="en-IN" baseline="30000" dirty="0" smtClean="0">
                <a:hlinkClick r:id="rId4"/>
              </a:rPr>
              <a:t>3</a:t>
            </a:r>
            <a:endParaRPr lang="en-IN" baseline="30000" dirty="0"/>
          </a:p>
        </p:txBody>
      </p:sp>
      <p:graphicFrame>
        <p:nvGraphicFramePr>
          <p:cNvPr id="8" name="Chart 7"/>
          <p:cNvGraphicFramePr>
            <a:graphicFrameLocks/>
          </p:cNvGraphicFramePr>
          <p:nvPr>
            <p:extLst>
              <p:ext uri="{D42A27DB-BD31-4B8C-83A1-F6EECF244321}">
                <p14:modId xmlns:p14="http://schemas.microsoft.com/office/powerpoint/2010/main" val="2257735064"/>
              </p:ext>
            </p:extLst>
          </p:nvPr>
        </p:nvGraphicFramePr>
        <p:xfrm>
          <a:off x="0" y="2971800"/>
          <a:ext cx="5333999" cy="3124200"/>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p:cNvSpPr/>
          <p:nvPr/>
        </p:nvSpPr>
        <p:spPr>
          <a:xfrm>
            <a:off x="762000" y="6096000"/>
            <a:ext cx="2444323" cy="307777"/>
          </a:xfrm>
          <a:prstGeom prst="rect">
            <a:avLst/>
          </a:prstGeom>
        </p:spPr>
        <p:txBody>
          <a:bodyPr wrap="none">
            <a:spAutoFit/>
          </a:bodyPr>
          <a:lstStyle/>
          <a:p>
            <a:r>
              <a:rPr lang="en-IN" sz="1400" b="1" dirty="0"/>
              <a:t>Global </a:t>
            </a:r>
            <a:r>
              <a:rPr lang="en-IN" sz="1400" b="1" dirty="0" smtClean="0"/>
              <a:t>protein type by volume</a:t>
            </a:r>
            <a:endParaRPr lang="en-IN" sz="1400" dirty="0"/>
          </a:p>
        </p:txBody>
      </p:sp>
      <p:graphicFrame>
        <p:nvGraphicFramePr>
          <p:cNvPr id="10" name="Chart 9"/>
          <p:cNvGraphicFramePr>
            <a:graphicFrameLocks/>
          </p:cNvGraphicFramePr>
          <p:nvPr>
            <p:extLst>
              <p:ext uri="{D42A27DB-BD31-4B8C-83A1-F6EECF244321}">
                <p14:modId xmlns:p14="http://schemas.microsoft.com/office/powerpoint/2010/main" val="1994821768"/>
              </p:ext>
            </p:extLst>
          </p:nvPr>
        </p:nvGraphicFramePr>
        <p:xfrm>
          <a:off x="5181600" y="3345426"/>
          <a:ext cx="3810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1" name="Rectangle 10"/>
          <p:cNvSpPr/>
          <p:nvPr/>
        </p:nvSpPr>
        <p:spPr>
          <a:xfrm>
            <a:off x="6096000" y="6091083"/>
            <a:ext cx="2530565" cy="307777"/>
          </a:xfrm>
          <a:prstGeom prst="rect">
            <a:avLst/>
          </a:prstGeom>
        </p:spPr>
        <p:txBody>
          <a:bodyPr wrap="none">
            <a:spAutoFit/>
          </a:bodyPr>
          <a:lstStyle/>
          <a:p>
            <a:r>
              <a:rPr lang="en-IN" sz="1400" b="1" dirty="0"/>
              <a:t>Global </a:t>
            </a:r>
            <a:r>
              <a:rPr lang="en-IN" sz="1400" b="1" dirty="0" smtClean="0"/>
              <a:t>protein type by Revenue</a:t>
            </a:r>
            <a:endParaRPr lang="en-IN" sz="1400" dirty="0"/>
          </a:p>
        </p:txBody>
      </p:sp>
    </p:spTree>
    <p:extLst>
      <p:ext uri="{BB962C8B-B14F-4D97-AF65-F5344CB8AC3E}">
        <p14:creationId xmlns:p14="http://schemas.microsoft.com/office/powerpoint/2010/main" val="9722850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Mergers and Acquisitions</a:t>
            </a:r>
            <a:endParaRPr lang="en-IN"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39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8682239"/>
              </p:ext>
            </p:extLst>
          </p:nvPr>
        </p:nvGraphicFramePr>
        <p:xfrm>
          <a:off x="152401" y="979306"/>
          <a:ext cx="8839200" cy="4754880"/>
        </p:xfrm>
        <a:graphic>
          <a:graphicData uri="http://schemas.openxmlformats.org/drawingml/2006/table">
            <a:tbl>
              <a:tblPr firstRow="1" bandRow="1">
                <a:tableStyleId>{F5AB1C69-6EDB-4FF4-983F-18BD219EF322}</a:tableStyleId>
              </a:tblPr>
              <a:tblGrid>
                <a:gridCol w="1066799"/>
                <a:gridCol w="1371600"/>
                <a:gridCol w="3505200"/>
                <a:gridCol w="777241"/>
                <a:gridCol w="2118360"/>
              </a:tblGrid>
              <a:tr h="392294">
                <a:tc>
                  <a:txBody>
                    <a:bodyPr/>
                    <a:lstStyle/>
                    <a:p>
                      <a:pPr algn="ctr"/>
                      <a:r>
                        <a:rPr lang="en-US" sz="1600" dirty="0" smtClean="0"/>
                        <a:t>Acquirer</a:t>
                      </a:r>
                      <a:endParaRPr lang="en-US" sz="1600" dirty="0"/>
                    </a:p>
                  </a:txBody>
                  <a:tcPr>
                    <a:cell3D prstMaterial="dkEdge">
                      <a:bevel prst="coolSlant"/>
                      <a:lightRig rig="flood" dir="t"/>
                    </a:cell3D>
                  </a:tcPr>
                </a:tc>
                <a:tc>
                  <a:txBody>
                    <a:bodyPr/>
                    <a:lstStyle/>
                    <a:p>
                      <a:pPr algn="ctr"/>
                      <a:r>
                        <a:rPr lang="en-US" sz="1600" dirty="0" smtClean="0"/>
                        <a:t>Acquiree</a:t>
                      </a:r>
                      <a:endParaRPr lang="en-US" sz="1600" dirty="0"/>
                    </a:p>
                  </a:txBody>
                  <a:tcPr>
                    <a:cell3D prstMaterial="dkEdge">
                      <a:bevel prst="coolSlant"/>
                      <a:lightRig rig="flood" dir="t"/>
                    </a:cell3D>
                  </a:tcPr>
                </a:tc>
                <a:tc>
                  <a:txBody>
                    <a:bodyPr/>
                    <a:lstStyle/>
                    <a:p>
                      <a:pPr algn="ctr"/>
                      <a:r>
                        <a:rPr lang="en-US" sz="1600" dirty="0" smtClean="0"/>
                        <a:t>Highlight</a:t>
                      </a:r>
                      <a:endParaRPr lang="en-US" sz="1600" dirty="0"/>
                    </a:p>
                  </a:txBody>
                  <a:tcPr>
                    <a:cell3D prstMaterial="dkEdge">
                      <a:bevel prst="coolSlant"/>
                      <a:lightRig rig="flood" dir="t"/>
                    </a:cell3D>
                  </a:tcPr>
                </a:tc>
                <a:tc>
                  <a:txBody>
                    <a:bodyPr/>
                    <a:lstStyle/>
                    <a:p>
                      <a:pPr algn="ctr"/>
                      <a:r>
                        <a:rPr lang="en-US" sz="1600" dirty="0" smtClean="0"/>
                        <a:t>Year</a:t>
                      </a:r>
                      <a:endParaRPr lang="en-US" sz="1600" dirty="0"/>
                    </a:p>
                  </a:txBody>
                  <a:tcPr>
                    <a:cell3D prstMaterial="dkEdge">
                      <a:bevel prst="coolSlant"/>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Source</a:t>
                      </a:r>
                    </a:p>
                    <a:p>
                      <a:pPr algn="ctr"/>
                      <a:endParaRPr lang="en-US" sz="1600" dirty="0"/>
                    </a:p>
                  </a:txBody>
                  <a:tcPr>
                    <a:cell3D prstMaterial="dkEdge">
                      <a:bevel prst="coolSlant"/>
                      <a:lightRig rig="flood" dir="t"/>
                    </a:cell3D>
                  </a:tcPr>
                </a:tc>
              </a:tr>
              <a:tr h="971414">
                <a:tc>
                  <a:txBody>
                    <a:bodyPr/>
                    <a:lstStyle/>
                    <a:p>
                      <a:pPr algn="ctr"/>
                      <a:r>
                        <a:rPr lang="en-US" sz="1600" dirty="0" smtClean="0"/>
                        <a:t>Nestle</a:t>
                      </a:r>
                      <a:endParaRPr lang="en-US" sz="1600" dirty="0"/>
                    </a:p>
                  </a:txBody>
                  <a:tcPr>
                    <a:cell3D prstMaterial="dkEdge">
                      <a:bevel prst="coolSlant"/>
                      <a:lightRig rig="flood" dir="t"/>
                    </a:cell3D>
                  </a:tcPr>
                </a:tc>
                <a:tc>
                  <a:txBody>
                    <a:bodyPr/>
                    <a:lstStyle/>
                    <a:p>
                      <a:pPr algn="ctr"/>
                      <a:r>
                        <a:rPr lang="en-US" sz="1600" dirty="0" smtClean="0"/>
                        <a:t>Pfizer Nutrition</a:t>
                      </a:r>
                      <a:endParaRPr lang="en-US" sz="1600" dirty="0"/>
                    </a:p>
                  </a:txBody>
                  <a:tcPr>
                    <a:cell3D prstMaterial="dkEdge">
                      <a:bevel prst="coolSlant"/>
                      <a:lightRig rig="flood" dir="t"/>
                    </a:cell3D>
                  </a:tcPr>
                </a:tc>
                <a:tc>
                  <a:txBody>
                    <a:bodyPr/>
                    <a:lstStyle/>
                    <a:p>
                      <a:pPr algn="ctr"/>
                      <a:r>
                        <a:rPr lang="en-US" sz="1600" dirty="0" smtClean="0"/>
                        <a:t>To strengthen</a:t>
                      </a:r>
                      <a:r>
                        <a:rPr lang="en-US" sz="1600" baseline="0" dirty="0" smtClean="0"/>
                        <a:t> </a:t>
                      </a:r>
                      <a:r>
                        <a:rPr lang="en-US" sz="1600" dirty="0" smtClean="0"/>
                        <a:t>position </a:t>
                      </a:r>
                      <a:r>
                        <a:rPr lang="en-US" sz="1600" dirty="0" smtClean="0"/>
                        <a:t>in global infant nutrition </a:t>
                      </a:r>
                      <a:r>
                        <a:rPr lang="en-US" sz="1600" dirty="0" smtClean="0"/>
                        <a:t> market</a:t>
                      </a:r>
                      <a:r>
                        <a:rPr lang="en-US" sz="1600" baseline="0" dirty="0" smtClean="0"/>
                        <a:t> nestle </a:t>
                      </a:r>
                      <a:r>
                        <a:rPr lang="en-US" sz="1600" dirty="0" smtClean="0"/>
                        <a:t>acquired Pfizer Nutrition.</a:t>
                      </a:r>
                      <a:endParaRPr lang="en-US" sz="1600" dirty="0"/>
                    </a:p>
                  </a:txBody>
                  <a:tcPr>
                    <a:cell3D prstMaterial="dkEdge">
                      <a:bevel prst="coolSlant"/>
                      <a:lightRig rig="flood" dir="t"/>
                    </a:cell3D>
                  </a:tcPr>
                </a:tc>
                <a:tc>
                  <a:txBody>
                    <a:bodyPr/>
                    <a:lstStyle/>
                    <a:p>
                      <a:pPr algn="ctr"/>
                      <a:r>
                        <a:rPr lang="en-US" sz="1600" dirty="0" smtClean="0"/>
                        <a:t>2012</a:t>
                      </a:r>
                      <a:endParaRPr lang="en-US" sz="1600" dirty="0"/>
                    </a:p>
                  </a:txBody>
                  <a:tcPr>
                    <a:cell3D prstMaterial="dkEdge">
                      <a:bevel prst="coolSlant"/>
                      <a:lightRig rig="flood" dir="t"/>
                    </a:cell3D>
                  </a:tcPr>
                </a:tc>
                <a:tc>
                  <a:txBody>
                    <a:bodyPr/>
                    <a:lstStyle/>
                    <a:p>
                      <a:pPr algn="l"/>
                      <a:r>
                        <a:rPr lang="en-US" sz="1600" dirty="0" smtClean="0">
                          <a:hlinkClick r:id="rId2"/>
                        </a:rPr>
                        <a:t>http://www.nestle.com/media/pressreleases/allpressreleases/pfizer-nutrition-closing</a:t>
                      </a:r>
                      <a:endParaRPr lang="en-US" sz="1600" dirty="0" smtClean="0"/>
                    </a:p>
                  </a:txBody>
                  <a:tcPr>
                    <a:cell3D prstMaterial="dkEdge">
                      <a:bevel prst="coolSlant"/>
                      <a:lightRig rig="flood" dir="t"/>
                    </a:cell3D>
                  </a:tcPr>
                </a:tc>
              </a:tr>
              <a:tr h="402836">
                <a:tc>
                  <a:txBody>
                    <a:bodyPr/>
                    <a:lstStyle/>
                    <a:p>
                      <a:pPr algn="ctr"/>
                      <a:r>
                        <a:rPr lang="en-US" sz="1600" dirty="0" smtClean="0"/>
                        <a:t>Archer Daniels Midland (ADM)</a:t>
                      </a:r>
                      <a:endParaRPr lang="en-US" sz="1600" dirty="0"/>
                    </a:p>
                  </a:txBody>
                  <a:tcPr>
                    <a:cell3D prstMaterial="dkEdge">
                      <a:bevel prst="coolSlant"/>
                      <a:lightRig rig="flood" dir="t"/>
                    </a:cell3D>
                  </a:tcPr>
                </a:tc>
                <a:tc>
                  <a:txBody>
                    <a:bodyPr/>
                    <a:lstStyle/>
                    <a:p>
                      <a:pPr algn="ctr"/>
                      <a:r>
                        <a:rPr lang="en-US" sz="1600" dirty="0" smtClean="0"/>
                        <a:t>Harvest Innovations</a:t>
                      </a:r>
                      <a:endParaRPr lang="en-US" sz="1600" dirty="0"/>
                    </a:p>
                  </a:txBody>
                  <a:tcPr>
                    <a:cell3D prstMaterial="dkEdge">
                      <a:bevel prst="coolSlant"/>
                      <a:lightRig rig="flood" dir="t"/>
                    </a:cell3D>
                  </a:tcPr>
                </a:tc>
                <a:tc>
                  <a:txBody>
                    <a:bodyPr/>
                    <a:lstStyle/>
                    <a:p>
                      <a:pPr algn="ctr"/>
                      <a:r>
                        <a:rPr lang="en-US" sz="1600" dirty="0" smtClean="0"/>
                        <a:t>Archer Daniels Midland (ADM) </a:t>
                      </a:r>
                      <a:r>
                        <a:rPr lang="en-IN" sz="1600" dirty="0" smtClean="0"/>
                        <a:t>Enhances Plant Protein, Gluten-Free Ingredient Portfolio with Purchase of Harvest Innovations,</a:t>
                      </a:r>
                      <a:r>
                        <a:rPr lang="en-IN" sz="1600" baseline="0" dirty="0" smtClean="0"/>
                        <a:t> an industry leader in minimally processed, expeller-pressed soy proteins, oils and gluten-free ingredients</a:t>
                      </a:r>
                      <a:r>
                        <a:rPr lang="en-US" sz="1600" dirty="0" smtClean="0"/>
                        <a:t>. </a:t>
                      </a:r>
                      <a:endParaRPr lang="en-US" sz="1600" dirty="0"/>
                    </a:p>
                  </a:txBody>
                  <a:tcPr>
                    <a:cell3D prstMaterial="dkEdge">
                      <a:bevel prst="coolSlant"/>
                      <a:lightRig rig="flood" dir="t"/>
                    </a:cell3D>
                  </a:tcPr>
                </a:tc>
                <a:tc>
                  <a:txBody>
                    <a:bodyPr/>
                    <a:lstStyle/>
                    <a:p>
                      <a:pPr algn="ctr"/>
                      <a:r>
                        <a:rPr lang="en-US" sz="1600" dirty="0" smtClean="0"/>
                        <a:t>2016</a:t>
                      </a:r>
                      <a:endParaRPr lang="en-US" sz="1600" dirty="0"/>
                    </a:p>
                  </a:txBody>
                  <a:tcPr>
                    <a:cell3D prstMaterial="dkEdge">
                      <a:bevel prst="coolSlant"/>
                      <a:lightRig rig="flood" dir="t"/>
                    </a:cell3D>
                  </a:tcPr>
                </a:tc>
                <a:tc>
                  <a:txBody>
                    <a:bodyPr/>
                    <a:lstStyle/>
                    <a:p>
                      <a:pPr algn="l"/>
                      <a:r>
                        <a:rPr lang="en-US" sz="1600" dirty="0" smtClean="0">
                          <a:hlinkClick r:id="rId3"/>
                        </a:rPr>
                        <a:t>http://www.adm.com/news/_layouts/PressReleaseDetail.aspx?ID=706</a:t>
                      </a:r>
                      <a:r>
                        <a:rPr lang="en-US" sz="1600" dirty="0" smtClean="0"/>
                        <a:t> </a:t>
                      </a:r>
                      <a:endParaRPr lang="en-US" sz="1600" dirty="0"/>
                    </a:p>
                  </a:txBody>
                  <a:tcPr>
                    <a:cell3D prstMaterial="dkEdge">
                      <a:bevel prst="coolSlant"/>
                      <a:lightRig rig="flood" dir="t"/>
                    </a:cell3D>
                  </a:tcPr>
                </a:tc>
              </a:tr>
              <a:tr h="402836">
                <a:tc>
                  <a:txBody>
                    <a:bodyPr/>
                    <a:lstStyle/>
                    <a:p>
                      <a:pPr algn="ctr"/>
                      <a:r>
                        <a:rPr lang="en-US" sz="1600" dirty="0" err="1" smtClean="0"/>
                        <a:t>Balchem</a:t>
                      </a:r>
                      <a:r>
                        <a:rPr lang="en-US" sz="1600" dirty="0" smtClean="0"/>
                        <a:t> Corporation</a:t>
                      </a:r>
                      <a:endParaRPr lang="en-US" sz="1600" dirty="0"/>
                    </a:p>
                  </a:txBody>
                  <a:tcPr>
                    <a:cell3D prstMaterial="dkEdge">
                      <a:bevel prst="coolSlant"/>
                      <a:lightRig rig="flood" dir="t"/>
                    </a:cell3D>
                  </a:tcPr>
                </a:tc>
                <a:tc>
                  <a:txBody>
                    <a:bodyPr/>
                    <a:lstStyle/>
                    <a:p>
                      <a:pPr algn="ctr"/>
                      <a:r>
                        <a:rPr lang="en-US" sz="1600" dirty="0" smtClean="0"/>
                        <a:t>Albion International, Inc.</a:t>
                      </a:r>
                      <a:endParaRPr lang="en-US" sz="1600" dirty="0"/>
                    </a:p>
                  </a:txBody>
                  <a:tcPr>
                    <a:cell3D prstMaterial="dkEdge">
                      <a:bevel prst="coolSlant"/>
                      <a:lightRig rig="flood" dir="t"/>
                    </a:cell3D>
                  </a:tcPr>
                </a:tc>
                <a:tc>
                  <a:txBody>
                    <a:bodyPr/>
                    <a:lstStyle/>
                    <a:p>
                      <a:pPr algn="ctr"/>
                      <a:r>
                        <a:rPr lang="en-IN" sz="1600" dirty="0" smtClean="0"/>
                        <a:t>Strategic expansion of human health and wellness solutions</a:t>
                      </a:r>
                      <a:r>
                        <a:rPr lang="en-IN" sz="1600" baseline="0" dirty="0" smtClean="0"/>
                        <a:t> portfolio </a:t>
                      </a:r>
                      <a:r>
                        <a:rPr lang="en-IN" sz="1600" baseline="0" dirty="0" err="1" smtClean="0"/>
                        <a:t>Balchem</a:t>
                      </a:r>
                      <a:r>
                        <a:rPr lang="en-IN" sz="1600" baseline="0" dirty="0" smtClean="0"/>
                        <a:t> Corporation acquired </a:t>
                      </a:r>
                      <a:r>
                        <a:rPr lang="en-IN" sz="1600" b="0" i="0" kern="1200" dirty="0" smtClean="0">
                          <a:solidFill>
                            <a:schemeClr val="dk1"/>
                          </a:solidFill>
                          <a:effectLst/>
                          <a:latin typeface="+mn-lt"/>
                          <a:ea typeface="+mn-ea"/>
                          <a:cs typeface="+mn-cs"/>
                        </a:rPr>
                        <a:t>Albion International.</a:t>
                      </a:r>
                      <a:r>
                        <a:rPr lang="en-IN" sz="1600" baseline="0" dirty="0" smtClean="0"/>
                        <a:t> </a:t>
                      </a:r>
                      <a:endParaRPr lang="en-US" sz="1600" dirty="0"/>
                    </a:p>
                  </a:txBody>
                  <a:tcPr>
                    <a:cell3D prstMaterial="dkEdge">
                      <a:bevel prst="coolSlant"/>
                      <a:lightRig rig="flood" dir="t"/>
                    </a:cell3D>
                  </a:tcPr>
                </a:tc>
                <a:tc>
                  <a:txBody>
                    <a:bodyPr/>
                    <a:lstStyle/>
                    <a:p>
                      <a:pPr algn="ctr"/>
                      <a:r>
                        <a:rPr lang="en-US" sz="1600" dirty="0" smtClean="0"/>
                        <a:t>2016</a:t>
                      </a:r>
                      <a:endParaRPr lang="en-US" sz="1600" dirty="0"/>
                    </a:p>
                  </a:txBody>
                  <a:tcPr>
                    <a:cell3D prstMaterial="dkEdge">
                      <a:bevel prst="coolSlant"/>
                      <a:lightRig rig="flood" dir="t"/>
                    </a:cell3D>
                  </a:tcPr>
                </a:tc>
                <a:tc>
                  <a:txBody>
                    <a:bodyPr/>
                    <a:lstStyle/>
                    <a:p>
                      <a:pPr algn="l"/>
                      <a:r>
                        <a:rPr lang="en-US" sz="1600" dirty="0" smtClean="0">
                          <a:hlinkClick r:id="rId4"/>
                        </a:rPr>
                        <a:t>http://www.balchem.com/balchem-corporation-acquires-albion-international-inc-1</a:t>
                      </a:r>
                      <a:r>
                        <a:rPr lang="en-US" sz="1600" dirty="0" smtClean="0"/>
                        <a:t> </a:t>
                      </a:r>
                      <a:endParaRPr lang="en-US" sz="1600" dirty="0"/>
                    </a:p>
                  </a:txBody>
                  <a:tcPr>
                    <a:cell3D prstMaterial="dkEdge">
                      <a:bevel prst="coolSlant"/>
                      <a:lightRig rig="flood" dir="t"/>
                    </a:cell3D>
                  </a:tcPr>
                </a:tc>
              </a:tr>
            </a:tbl>
          </a:graphicData>
        </a:graphic>
      </p:graphicFrame>
    </p:spTree>
    <p:extLst>
      <p:ext uri="{BB962C8B-B14F-4D97-AF65-F5344CB8AC3E}">
        <p14:creationId xmlns:p14="http://schemas.microsoft.com/office/powerpoint/2010/main" val="764914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IN" dirty="0"/>
          </a:p>
        </p:txBody>
      </p:sp>
      <p:sp>
        <p:nvSpPr>
          <p:cNvPr id="3" name="Content Placeholder 2"/>
          <p:cNvSpPr>
            <a:spLocks noGrp="1"/>
          </p:cNvSpPr>
          <p:nvPr>
            <p:ph idx="1"/>
          </p:nvPr>
        </p:nvSpPr>
        <p:spPr>
          <a:xfrm>
            <a:off x="76200" y="914400"/>
            <a:ext cx="8991600" cy="5410200"/>
          </a:xfrm>
        </p:spPr>
        <p:txBody>
          <a:bodyPr>
            <a:normAutofit/>
          </a:bodyPr>
          <a:lstStyle/>
          <a:p>
            <a:pPr>
              <a:spcAft>
                <a:spcPts val="1200"/>
              </a:spcAft>
            </a:pPr>
            <a:r>
              <a:rPr lang="en-IN" dirty="0"/>
              <a:t>Most official nutrition organizations recommend a fairly modest protein </a:t>
            </a:r>
            <a:r>
              <a:rPr lang="en-IN" dirty="0" smtClean="0"/>
              <a:t>intake. The </a:t>
            </a:r>
            <a:r>
              <a:rPr lang="en-IN" dirty="0"/>
              <a:t>DRI (Dietary Reference Intake) is 0.8 grams of protein per kilogram of body weight, or 0.36 grams per </a:t>
            </a:r>
            <a:r>
              <a:rPr lang="en-IN" dirty="0" smtClean="0"/>
              <a:t>pound.</a:t>
            </a:r>
            <a:r>
              <a:rPr lang="en-IN" dirty="0"/>
              <a:t> </a:t>
            </a:r>
          </a:p>
          <a:p>
            <a:pPr algn="just">
              <a:spcAft>
                <a:spcPts val="1200"/>
              </a:spcAft>
            </a:pPr>
            <a:r>
              <a:rPr lang="en-US" dirty="0" smtClean="0"/>
              <a:t>The </a:t>
            </a:r>
            <a:r>
              <a:rPr lang="en-US" dirty="0"/>
              <a:t>protein requirement is based on several parameter(s) for e.g., whole-body protein mass, muscle mass, physical function, immune function, or metabolic function. Additionally, the protein requirement depends on quality—that is AA composition and digestibility—and physical activity level. </a:t>
            </a:r>
            <a:endParaRPr lang="en-US" dirty="0" smtClean="0"/>
          </a:p>
          <a:p>
            <a:pPr algn="just">
              <a:spcAft>
                <a:spcPts val="1200"/>
              </a:spcAft>
            </a:pPr>
            <a:r>
              <a:rPr lang="en-US" dirty="0" smtClean="0"/>
              <a:t>It </a:t>
            </a:r>
            <a:r>
              <a:rPr lang="en-US" dirty="0"/>
              <a:t>is more important than ever to be able to describe appropriately the protein and amino acids supplied by </a:t>
            </a:r>
            <a:r>
              <a:rPr lang="en-US" dirty="0" smtClean="0"/>
              <a:t>food/diets</a:t>
            </a:r>
            <a:r>
              <a:rPr lang="en-US" dirty="0"/>
              <a:t>. The match between dietary supply and human protein and amino acid needs is imperative to support the health and well-being of human populations</a:t>
            </a:r>
            <a:r>
              <a:rPr lang="en-US" dirty="0" smtClean="0"/>
              <a:t>.</a:t>
            </a:r>
          </a:p>
          <a:p>
            <a:pPr algn="just"/>
            <a:r>
              <a:rPr lang="en-IN" dirty="0"/>
              <a:t>Most people get enough protein</a:t>
            </a:r>
            <a:r>
              <a:rPr lang="en-IN" dirty="0" smtClean="0"/>
              <a:t>. But in certain cases requirement of protein/amino acid is much higher compared to normal individual</a:t>
            </a:r>
            <a:r>
              <a:rPr lang="en-IN" dirty="0"/>
              <a:t>. </a:t>
            </a:r>
            <a:r>
              <a:rPr lang="en-IN" dirty="0" smtClean="0"/>
              <a:t>Protein supplements are used to </a:t>
            </a:r>
            <a:r>
              <a:rPr lang="en-IN" dirty="0"/>
              <a:t>provide </a:t>
            </a:r>
            <a:r>
              <a:rPr lang="en-IN" dirty="0" smtClean="0"/>
              <a:t>protein </a:t>
            </a:r>
            <a:r>
              <a:rPr lang="en-IN" dirty="0"/>
              <a:t>that may otherwise not be consumed in sufficient quantities</a:t>
            </a:r>
            <a:r>
              <a:rPr lang="en-IN" dirty="0" smtClean="0"/>
              <a:t>.</a:t>
            </a:r>
          </a:p>
          <a:p>
            <a:pPr algn="just"/>
            <a:endParaRPr lang="en-US" dirty="0"/>
          </a:p>
          <a:p>
            <a:pPr algn="just"/>
            <a:endParaRPr lang="en-US" dirty="0"/>
          </a:p>
          <a:p>
            <a:endParaRPr lang="en-IN" dirty="0"/>
          </a:p>
        </p:txBody>
      </p:sp>
      <p:sp>
        <p:nvSpPr>
          <p:cNvPr id="4" name="Footer Placeholder 3"/>
          <p:cNvSpPr>
            <a:spLocks noGrp="1"/>
          </p:cNvSpPr>
          <p:nvPr>
            <p:ph type="ftr" sz="quarter" idx="11"/>
          </p:nvPr>
        </p:nvSpPr>
        <p:spPr/>
        <p:txBody>
          <a:bodyPr/>
          <a:lstStyle/>
          <a:p>
            <a:r>
              <a:rPr lang="en-IN" b="1" dirty="0"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4</a:t>
            </a:fld>
            <a:endParaRPr lang="en-US" dirty="0"/>
          </a:p>
        </p:txBody>
      </p:sp>
    </p:spTree>
    <p:extLst>
      <p:ext uri="{BB962C8B-B14F-4D97-AF65-F5344CB8AC3E}">
        <p14:creationId xmlns:p14="http://schemas.microsoft.com/office/powerpoint/2010/main" val="31306953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News</a:t>
            </a:r>
            <a:endParaRPr lang="en-IN"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40</a:t>
            </a:fld>
            <a:endParaRPr lang="en-US" dirty="0"/>
          </a:p>
        </p:txBody>
      </p:sp>
      <p:grpSp>
        <p:nvGrpSpPr>
          <p:cNvPr id="6" name="Group 5"/>
          <p:cNvGrpSpPr/>
          <p:nvPr/>
        </p:nvGrpSpPr>
        <p:grpSpPr>
          <a:xfrm rot="-60000">
            <a:off x="245329" y="855028"/>
            <a:ext cx="7089066" cy="1978862"/>
            <a:chOff x="9345" y="1124918"/>
            <a:chExt cx="6618617" cy="1439417"/>
          </a:xfrm>
        </p:grpSpPr>
        <p:pic>
          <p:nvPicPr>
            <p:cNvPr id="7" name="Picture 6" descr="Unnamed image (9).png"/>
            <p:cNvPicPr>
              <a:picLocks noChangeAspect="1"/>
            </p:cNvPicPr>
            <p:nvPr/>
          </p:nvPicPr>
          <p:blipFill>
            <a:blip r:embed="rId2" cstate="print"/>
            <a:stretch>
              <a:fillRect/>
            </a:stretch>
          </p:blipFill>
          <p:spPr>
            <a:xfrm>
              <a:off x="76200" y="1124918"/>
              <a:ext cx="6551762" cy="830243"/>
            </a:xfrm>
            <a:prstGeom prst="rect">
              <a:avLst/>
            </a:prstGeom>
            <a:ln>
              <a:solidFill>
                <a:srgbClr val="FF0000"/>
              </a:solidFill>
              <a:prstDash val="dash"/>
            </a:ln>
            <a:scene3d>
              <a:camera prst="orthographicFront">
                <a:rot lat="0" lon="0" rev="0"/>
              </a:camera>
              <a:lightRig rig="threePt" dir="t"/>
            </a:scene3d>
            <a:sp3d/>
          </p:spPr>
        </p:pic>
        <p:pic>
          <p:nvPicPr>
            <p:cNvPr id="8" name="Picture 7" descr="Unnamed image (10).png"/>
            <p:cNvPicPr>
              <a:picLocks noChangeAspect="1"/>
            </p:cNvPicPr>
            <p:nvPr/>
          </p:nvPicPr>
          <p:blipFill>
            <a:blip r:embed="rId3" cstate="print"/>
            <a:stretch>
              <a:fillRect/>
            </a:stretch>
          </p:blipFill>
          <p:spPr>
            <a:xfrm>
              <a:off x="9345" y="1996304"/>
              <a:ext cx="6341479" cy="568031"/>
            </a:xfrm>
            <a:prstGeom prst="rect">
              <a:avLst/>
            </a:prstGeom>
          </p:spPr>
        </p:pic>
      </p:grpSp>
      <p:pic>
        <p:nvPicPr>
          <p:cNvPr id="9" name="Picture 8" descr="Unnamed image (11).png"/>
          <p:cNvPicPr>
            <a:picLocks noChangeAspect="1"/>
          </p:cNvPicPr>
          <p:nvPr/>
        </p:nvPicPr>
        <p:blipFill>
          <a:blip r:embed="rId4" cstate="print"/>
          <a:stretch>
            <a:fillRect/>
          </a:stretch>
        </p:blipFill>
        <p:spPr>
          <a:xfrm rot="180000">
            <a:off x="1483984" y="3107991"/>
            <a:ext cx="7395004" cy="1576376"/>
          </a:xfrm>
          <a:prstGeom prst="rect">
            <a:avLst/>
          </a:prstGeom>
          <a:ln>
            <a:solidFill>
              <a:srgbClr val="FF0000"/>
            </a:solidFill>
            <a:prstDash val="dash"/>
          </a:ln>
        </p:spPr>
      </p:pic>
      <p:pic>
        <p:nvPicPr>
          <p:cNvPr id="10" name="Picture 9" descr="Unnamed image (13).png"/>
          <p:cNvPicPr>
            <a:picLocks noChangeAspect="1"/>
          </p:cNvPicPr>
          <p:nvPr/>
        </p:nvPicPr>
        <p:blipFill>
          <a:blip r:embed="rId5" cstate="print"/>
          <a:stretch>
            <a:fillRect/>
          </a:stretch>
        </p:blipFill>
        <p:spPr>
          <a:xfrm rot="-120000">
            <a:off x="58088" y="4839321"/>
            <a:ext cx="4587249" cy="1329438"/>
          </a:xfrm>
          <a:prstGeom prst="rect">
            <a:avLst/>
          </a:prstGeom>
          <a:ln>
            <a:solidFill>
              <a:srgbClr val="FF0000"/>
            </a:solidFill>
            <a:prstDash val="dash"/>
          </a:ln>
        </p:spPr>
      </p:pic>
      <p:pic>
        <p:nvPicPr>
          <p:cNvPr id="11" name="Picture 10" descr="Unnamed image (14).png"/>
          <p:cNvPicPr>
            <a:picLocks noChangeAspect="1"/>
          </p:cNvPicPr>
          <p:nvPr/>
        </p:nvPicPr>
        <p:blipFill>
          <a:blip r:embed="rId6" cstate="print"/>
          <a:stretch>
            <a:fillRect/>
          </a:stretch>
        </p:blipFill>
        <p:spPr>
          <a:xfrm>
            <a:off x="4767597" y="5181600"/>
            <a:ext cx="4361889" cy="1295400"/>
          </a:xfrm>
          <a:prstGeom prst="rect">
            <a:avLst/>
          </a:prstGeom>
          <a:ln>
            <a:solidFill>
              <a:srgbClr val="FF0000"/>
            </a:solidFill>
            <a:prstDash val="dash"/>
          </a:ln>
        </p:spPr>
      </p:pic>
    </p:spTree>
    <p:extLst>
      <p:ext uri="{BB962C8B-B14F-4D97-AF65-F5344CB8AC3E}">
        <p14:creationId xmlns:p14="http://schemas.microsoft.com/office/powerpoint/2010/main" val="25772971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41</a:t>
            </a:fld>
            <a:endParaRPr lang="en-US" dirty="0"/>
          </a:p>
        </p:txBody>
      </p:sp>
      <p:sp>
        <p:nvSpPr>
          <p:cNvPr id="6" name="Frame 5"/>
          <p:cNvSpPr/>
          <p:nvPr/>
        </p:nvSpPr>
        <p:spPr>
          <a:xfrm>
            <a:off x="2247900" y="2857500"/>
            <a:ext cx="4648200" cy="1143000"/>
          </a:xfrm>
          <a:prstGeom prst="frame">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Disclaimer</a:t>
            </a:r>
            <a:endParaRPr lang="en-US" sz="3200" b="1" dirty="0">
              <a:solidFill>
                <a:schemeClr val="tx1"/>
              </a:solidFill>
            </a:endParaRPr>
          </a:p>
        </p:txBody>
      </p:sp>
    </p:spTree>
    <p:extLst>
      <p:ext uri="{BB962C8B-B14F-4D97-AF65-F5344CB8AC3E}">
        <p14:creationId xmlns:p14="http://schemas.microsoft.com/office/powerpoint/2010/main" val="26890770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IN" dirty="0"/>
          </a:p>
        </p:txBody>
      </p:sp>
      <p:sp>
        <p:nvSpPr>
          <p:cNvPr id="3" name="Content Placeholder 2"/>
          <p:cNvSpPr>
            <a:spLocks noGrp="1"/>
          </p:cNvSpPr>
          <p:nvPr>
            <p:ph idx="1"/>
          </p:nvPr>
        </p:nvSpPr>
        <p:spPr/>
        <p:txBody>
          <a:bodyPr>
            <a:normAutofit/>
          </a:bodyPr>
          <a:lstStyle/>
          <a:p>
            <a:pPr marL="0" indent="0" algn="just">
              <a:buNone/>
            </a:pPr>
            <a:r>
              <a:rPr lang="en-IN" sz="2400" dirty="0"/>
              <a:t>The information provided in this report is based on database and information sources that are believed to be reliable by the IIPRD. While IIPRD has used the best resources for the commercial evaluation work, IIPRD disclaims all warranties as to the accuracy, completeness or adequacy of such information. The above report is prepared based on the searches conducted on the keywords and other information provided by the client. The comments provided are subject to results identified up to the date of this report and subjectivity of the researcher and analysts. Neither IIPRD nor its affiliates nor any of its proprietors, employees (together, "personnel") are intending to provide legal advice in this matter.</a:t>
            </a:r>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42</a:t>
            </a:fld>
            <a:endParaRPr lang="en-US" dirty="0"/>
          </a:p>
        </p:txBody>
      </p:sp>
    </p:spTree>
    <p:extLst>
      <p:ext uri="{BB962C8B-B14F-4D97-AF65-F5344CB8AC3E}">
        <p14:creationId xmlns:p14="http://schemas.microsoft.com/office/powerpoint/2010/main" val="2791334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IN" dirty="0"/>
          </a:p>
        </p:txBody>
      </p:sp>
      <p:sp>
        <p:nvSpPr>
          <p:cNvPr id="3" name="Content Placeholder 2"/>
          <p:cNvSpPr>
            <a:spLocks noGrp="1"/>
          </p:cNvSpPr>
          <p:nvPr>
            <p:ph idx="1"/>
          </p:nvPr>
        </p:nvSpPr>
        <p:spPr>
          <a:xfrm>
            <a:off x="76200" y="914400"/>
            <a:ext cx="8991600" cy="5334000"/>
          </a:xfrm>
        </p:spPr>
        <p:txBody>
          <a:bodyPr>
            <a:normAutofit/>
          </a:bodyPr>
          <a:lstStyle/>
          <a:p>
            <a:pPr algn="just">
              <a:spcAft>
                <a:spcPts val="1200"/>
              </a:spcAft>
            </a:pPr>
            <a:r>
              <a:rPr lang="en-US" dirty="0" smtClean="0"/>
              <a:t>Protein supplements are available in form of powder, tablet, jelly, drink, beverages etc. </a:t>
            </a:r>
            <a:r>
              <a:rPr lang="en-IN" dirty="0"/>
              <a:t>Protein powder dominates protein </a:t>
            </a:r>
            <a:r>
              <a:rPr lang="en-IN" dirty="0" smtClean="0"/>
              <a:t>products and growing </a:t>
            </a:r>
            <a:r>
              <a:rPr lang="en-IN" dirty="0" smtClean="0"/>
              <a:t>rapidly. </a:t>
            </a:r>
            <a:r>
              <a:rPr lang="en-US" dirty="0" smtClean="0"/>
              <a:t>These supplements are used to address problems associated with </a:t>
            </a:r>
            <a:r>
              <a:rPr lang="en-IN" dirty="0" smtClean="0"/>
              <a:t>heart health, diabetes, weight management, digestion, ageing etc. </a:t>
            </a:r>
            <a:endParaRPr lang="en-US" dirty="0" smtClean="0"/>
          </a:p>
          <a:p>
            <a:pPr algn="just">
              <a:spcAft>
                <a:spcPts val="1200"/>
              </a:spcAft>
            </a:pPr>
            <a:r>
              <a:rPr lang="en-US" dirty="0"/>
              <a:t>Global protein and amino acids market is estimated to grow </a:t>
            </a:r>
            <a:r>
              <a:rPr lang="en-IN" dirty="0"/>
              <a:t>CAGR of more than 6% by </a:t>
            </a:r>
            <a:r>
              <a:rPr lang="en-IN" dirty="0" smtClean="0"/>
              <a:t>2020.</a:t>
            </a:r>
            <a:r>
              <a:rPr lang="en-IN" baseline="30000" dirty="0" smtClean="0">
                <a:hlinkClick r:id="rId2"/>
              </a:rPr>
              <a:t>1</a:t>
            </a:r>
            <a:endParaRPr lang="en-US" baseline="30000" dirty="0"/>
          </a:p>
          <a:p>
            <a:pPr algn="just">
              <a:spcAft>
                <a:spcPts val="1200"/>
              </a:spcAft>
            </a:pPr>
            <a:r>
              <a:rPr lang="en-US" dirty="0"/>
              <a:t>Major factors driving growth </a:t>
            </a:r>
            <a:r>
              <a:rPr lang="en-US" dirty="0" smtClean="0"/>
              <a:t>of protein nutraceutical includes</a:t>
            </a:r>
            <a:r>
              <a:rPr lang="en-US" dirty="0"/>
              <a:t>: increased health awareness, omnipresent fitness and health maintenance trend, focus on leading active lifestyles and increased participation in sports and fitness activities as measured by higher enrollment in gyms and sports clubs</a:t>
            </a:r>
            <a:r>
              <a:rPr lang="en-US" dirty="0" smtClean="0"/>
              <a:t>.</a:t>
            </a:r>
            <a:r>
              <a:rPr lang="en-US" dirty="0"/>
              <a:t> </a:t>
            </a:r>
            <a:r>
              <a:rPr lang="en-US" dirty="0" smtClean="0"/>
              <a:t>Further</a:t>
            </a:r>
            <a:r>
              <a:rPr lang="en-US" dirty="0"/>
              <a:t>, protein is one of the most marketing claim for the sale of product.</a:t>
            </a:r>
            <a:endParaRPr lang="en-US" dirty="0" smtClean="0"/>
          </a:p>
          <a:p>
            <a:pPr algn="just"/>
            <a:r>
              <a:rPr lang="en-IN" dirty="0" smtClean="0"/>
              <a:t>In 2014, North America accounted </a:t>
            </a:r>
            <a:r>
              <a:rPr lang="en-IN" dirty="0"/>
              <a:t>for the largest share in the protein </a:t>
            </a:r>
            <a:r>
              <a:rPr lang="en-IN" dirty="0" smtClean="0"/>
              <a:t>ingredients, </a:t>
            </a:r>
            <a:r>
              <a:rPr lang="en-IN" dirty="0"/>
              <a:t>owing to the high consumption of protein-based </a:t>
            </a:r>
            <a:r>
              <a:rPr lang="en-IN" dirty="0" smtClean="0"/>
              <a:t>products. </a:t>
            </a:r>
            <a:r>
              <a:rPr lang="en-IN" dirty="0"/>
              <a:t>The global market in the Asia-Pacific region is emerging with substantial </a:t>
            </a:r>
            <a:r>
              <a:rPr lang="en-IN" dirty="0" smtClean="0"/>
              <a:t>opportunities.</a:t>
            </a:r>
            <a:r>
              <a:rPr lang="en-IN" baseline="30000" dirty="0" smtClean="0">
                <a:hlinkClick r:id="rId3"/>
              </a:rPr>
              <a:t>2</a:t>
            </a:r>
            <a:endParaRPr lang="en-IN" baseline="30000"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5</a:t>
            </a:fld>
            <a:endParaRPr lang="en-US" dirty="0"/>
          </a:p>
        </p:txBody>
      </p:sp>
    </p:spTree>
    <p:extLst>
      <p:ext uri="{BB962C8B-B14F-4D97-AF65-F5344CB8AC3E}">
        <p14:creationId xmlns:p14="http://schemas.microsoft.com/office/powerpoint/2010/main" val="1310949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IN" dirty="0"/>
          </a:p>
        </p:txBody>
      </p:sp>
      <p:sp>
        <p:nvSpPr>
          <p:cNvPr id="3" name="Content Placeholder 2"/>
          <p:cNvSpPr>
            <a:spLocks noGrp="1"/>
          </p:cNvSpPr>
          <p:nvPr>
            <p:ph idx="1"/>
          </p:nvPr>
        </p:nvSpPr>
        <p:spPr/>
        <p:txBody>
          <a:bodyPr/>
          <a:lstStyle/>
          <a:p>
            <a:pPr marL="0" indent="0">
              <a:buNone/>
            </a:pPr>
            <a:r>
              <a:rPr lang="en-US" dirty="0"/>
              <a:t>The top </a:t>
            </a:r>
            <a:r>
              <a:rPr lang="en-US" dirty="0" smtClean="0"/>
              <a:t>health benefit of protein from consumer point of view is summarized </a:t>
            </a:r>
            <a:r>
              <a:rPr lang="en-US" dirty="0"/>
              <a:t>in the </a:t>
            </a:r>
            <a:r>
              <a:rPr lang="en-US" dirty="0" smtClean="0"/>
              <a:t>table below.</a:t>
            </a:r>
            <a:r>
              <a:rPr lang="en-US" baseline="30000" dirty="0" smtClean="0">
                <a:hlinkClick r:id="rId2"/>
              </a:rPr>
              <a:t>1</a:t>
            </a:r>
            <a:endParaRPr lang="en-US" baseline="30000" dirty="0" smtClean="0"/>
          </a:p>
          <a:p>
            <a:endParaRPr lang="en-IN"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5022021"/>
              </p:ext>
            </p:extLst>
          </p:nvPr>
        </p:nvGraphicFramePr>
        <p:xfrm>
          <a:off x="533400" y="1752600"/>
          <a:ext cx="7848600" cy="4552950"/>
        </p:xfrm>
        <a:graphic>
          <a:graphicData uri="http://schemas.openxmlformats.org/drawingml/2006/table">
            <a:tbl>
              <a:tblPr firstRow="1">
                <a:tableStyleId>{3C2FFA5D-87B4-456A-9821-1D502468CF0F}</a:tableStyleId>
              </a:tblPr>
              <a:tblGrid>
                <a:gridCol w="5862810"/>
                <a:gridCol w="1985790"/>
              </a:tblGrid>
              <a:tr h="455295">
                <a:tc>
                  <a:txBody>
                    <a:bodyPr/>
                    <a:lstStyle/>
                    <a:p>
                      <a:pPr algn="ctr" fontAlgn="b"/>
                      <a:r>
                        <a:rPr lang="en-US" sz="2000" b="1" u="none" strike="noStrike" dirty="0" smtClean="0">
                          <a:effectLst/>
                        </a:rPr>
                        <a:t>Health Benefit</a:t>
                      </a:r>
                      <a:endParaRPr lang="en-IN" sz="2000" b="1" i="0" u="none" strike="noStrike" dirty="0">
                        <a:solidFill>
                          <a:srgbClr val="000000"/>
                        </a:solidFill>
                        <a:effectLst/>
                        <a:latin typeface="Calibri"/>
                      </a:endParaRPr>
                    </a:p>
                  </a:txBody>
                  <a:tcPr marL="144000" marR="144000" marT="0" marB="0" anchor="ctr">
                    <a:cell3D prstMaterial="dkEdge">
                      <a:bevel/>
                      <a:lightRig rig="flood" dir="t"/>
                    </a:cell3D>
                  </a:tcPr>
                </a:tc>
                <a:tc>
                  <a:txBody>
                    <a:bodyPr/>
                    <a:lstStyle/>
                    <a:p>
                      <a:pPr algn="ctr" fontAlgn="b"/>
                      <a:r>
                        <a:rPr lang="en-US" sz="2000" b="1" u="none" strike="noStrike" dirty="0" smtClean="0">
                          <a:effectLst/>
                        </a:rPr>
                        <a:t>% Consumer</a:t>
                      </a:r>
                      <a:endParaRPr lang="en-IN" sz="2000" b="1" i="0" u="none" strike="noStrike" dirty="0">
                        <a:solidFill>
                          <a:srgbClr val="000000"/>
                        </a:solidFill>
                        <a:effectLst/>
                        <a:latin typeface="Calibri"/>
                      </a:endParaRPr>
                    </a:p>
                  </a:txBody>
                  <a:tcPr marL="144000" marR="144000" marT="0" marB="0" anchor="ctr">
                    <a:cell3D prstMaterial="dkEdge">
                      <a:bevel/>
                      <a:lightRig rig="flood" dir="t"/>
                    </a:cell3D>
                  </a:tcPr>
                </a:tc>
              </a:tr>
              <a:tr h="455295">
                <a:tc>
                  <a:txBody>
                    <a:bodyPr/>
                    <a:lstStyle/>
                    <a:p>
                      <a:pPr algn="l" fontAlgn="b"/>
                      <a:r>
                        <a:rPr lang="en-IN" sz="1600" b="1" u="none" strike="noStrike" dirty="0">
                          <a:effectLst/>
                        </a:rPr>
                        <a:t>General Health</a:t>
                      </a:r>
                      <a:endParaRPr lang="en-IN" sz="1600" b="1" i="0" u="none" strike="noStrike" dirty="0">
                        <a:solidFill>
                          <a:srgbClr val="000000"/>
                        </a:solidFill>
                        <a:effectLst/>
                        <a:latin typeface="Calibri"/>
                      </a:endParaRPr>
                    </a:p>
                  </a:txBody>
                  <a:tcPr marL="144000" marR="144000" marT="0" marB="0" anchor="ctr"/>
                </a:tc>
                <a:tc>
                  <a:txBody>
                    <a:bodyPr/>
                    <a:lstStyle/>
                    <a:p>
                      <a:pPr algn="ctr" fontAlgn="b"/>
                      <a:r>
                        <a:rPr lang="en-IN" sz="1600" u="none" strike="noStrike" dirty="0">
                          <a:effectLst/>
                        </a:rPr>
                        <a:t>84</a:t>
                      </a:r>
                      <a:endParaRPr lang="en-IN" sz="1600" b="1" i="0" u="none" strike="noStrike" dirty="0">
                        <a:solidFill>
                          <a:srgbClr val="000000"/>
                        </a:solidFill>
                        <a:effectLst/>
                        <a:latin typeface="Calibri"/>
                      </a:endParaRPr>
                    </a:p>
                  </a:txBody>
                  <a:tcPr marL="144000" marR="144000" marT="0" marB="0" anchor="ctr"/>
                </a:tc>
              </a:tr>
              <a:tr h="455295">
                <a:tc>
                  <a:txBody>
                    <a:bodyPr/>
                    <a:lstStyle/>
                    <a:p>
                      <a:pPr algn="l" fontAlgn="b"/>
                      <a:r>
                        <a:rPr lang="en-IN" sz="1600" b="1" u="none" strike="noStrike" dirty="0">
                          <a:effectLst/>
                        </a:rPr>
                        <a:t>To keep Active and Agile</a:t>
                      </a:r>
                      <a:endParaRPr lang="en-IN" sz="1600" b="1" i="0" u="none" strike="noStrike" dirty="0">
                        <a:solidFill>
                          <a:srgbClr val="000000"/>
                        </a:solidFill>
                        <a:effectLst/>
                        <a:latin typeface="Calibri"/>
                      </a:endParaRPr>
                    </a:p>
                  </a:txBody>
                  <a:tcPr marL="144000" marR="144000" marT="0" marB="0" anchor="ctr"/>
                </a:tc>
                <a:tc>
                  <a:txBody>
                    <a:bodyPr/>
                    <a:lstStyle/>
                    <a:p>
                      <a:pPr algn="ctr" fontAlgn="b"/>
                      <a:r>
                        <a:rPr lang="en-IN" sz="1600" u="none" strike="noStrike" dirty="0">
                          <a:effectLst/>
                        </a:rPr>
                        <a:t>81</a:t>
                      </a:r>
                      <a:endParaRPr lang="en-IN" sz="1600" b="1" i="0" u="none" strike="noStrike" dirty="0">
                        <a:solidFill>
                          <a:srgbClr val="000000"/>
                        </a:solidFill>
                        <a:effectLst/>
                        <a:latin typeface="Calibri"/>
                      </a:endParaRPr>
                    </a:p>
                  </a:txBody>
                  <a:tcPr marL="144000" marR="144000" marT="0" marB="0" anchor="ctr"/>
                </a:tc>
              </a:tr>
              <a:tr h="455295">
                <a:tc>
                  <a:txBody>
                    <a:bodyPr/>
                    <a:lstStyle/>
                    <a:p>
                      <a:pPr algn="l" fontAlgn="b"/>
                      <a:r>
                        <a:rPr lang="en-IN" sz="1600" b="1" u="none" strike="noStrike" dirty="0">
                          <a:effectLst/>
                        </a:rPr>
                        <a:t>Muscle maintenance</a:t>
                      </a:r>
                      <a:endParaRPr lang="en-IN" sz="1600" b="1" i="0" u="none" strike="noStrike" dirty="0">
                        <a:solidFill>
                          <a:srgbClr val="000000"/>
                        </a:solidFill>
                        <a:effectLst/>
                        <a:latin typeface="Calibri"/>
                      </a:endParaRPr>
                    </a:p>
                  </a:txBody>
                  <a:tcPr marL="144000" marR="144000" marT="0" marB="0" anchor="ctr"/>
                </a:tc>
                <a:tc>
                  <a:txBody>
                    <a:bodyPr/>
                    <a:lstStyle/>
                    <a:p>
                      <a:pPr algn="ctr" fontAlgn="b"/>
                      <a:r>
                        <a:rPr lang="en-IN" sz="1600" u="none" strike="noStrike" dirty="0">
                          <a:effectLst/>
                        </a:rPr>
                        <a:t>73</a:t>
                      </a:r>
                      <a:endParaRPr lang="en-IN" sz="1600" b="1" i="0" u="none" strike="noStrike" dirty="0">
                        <a:solidFill>
                          <a:srgbClr val="000000"/>
                        </a:solidFill>
                        <a:effectLst/>
                        <a:latin typeface="Calibri"/>
                      </a:endParaRPr>
                    </a:p>
                  </a:txBody>
                  <a:tcPr marL="144000" marR="144000" marT="0" marB="0" anchor="ctr"/>
                </a:tc>
              </a:tr>
              <a:tr h="455295">
                <a:tc>
                  <a:txBody>
                    <a:bodyPr/>
                    <a:lstStyle/>
                    <a:p>
                      <a:pPr algn="l" fontAlgn="b"/>
                      <a:r>
                        <a:rPr lang="en-IN" sz="1600" b="1" u="none" strike="noStrike" dirty="0">
                          <a:effectLst/>
                        </a:rPr>
                        <a:t>Muscle recovery</a:t>
                      </a:r>
                      <a:endParaRPr lang="en-IN" sz="1600" b="1" i="0" u="none" strike="noStrike" dirty="0">
                        <a:solidFill>
                          <a:srgbClr val="000000"/>
                        </a:solidFill>
                        <a:effectLst/>
                        <a:latin typeface="Calibri"/>
                      </a:endParaRPr>
                    </a:p>
                  </a:txBody>
                  <a:tcPr marL="144000" marR="144000" marT="0" marB="0" anchor="ctr"/>
                </a:tc>
                <a:tc>
                  <a:txBody>
                    <a:bodyPr/>
                    <a:lstStyle/>
                    <a:p>
                      <a:pPr algn="ctr" fontAlgn="b"/>
                      <a:r>
                        <a:rPr lang="en-IN" sz="1600" u="none" strike="noStrike" dirty="0">
                          <a:effectLst/>
                        </a:rPr>
                        <a:t>71</a:t>
                      </a:r>
                      <a:endParaRPr lang="en-IN" sz="1600" b="1" i="0" u="none" strike="noStrike" dirty="0">
                        <a:solidFill>
                          <a:srgbClr val="000000"/>
                        </a:solidFill>
                        <a:effectLst/>
                        <a:latin typeface="Calibri"/>
                      </a:endParaRPr>
                    </a:p>
                  </a:txBody>
                  <a:tcPr marL="144000" marR="144000" marT="0" marB="0" anchor="ctr"/>
                </a:tc>
              </a:tr>
              <a:tr h="455295">
                <a:tc>
                  <a:txBody>
                    <a:bodyPr/>
                    <a:lstStyle/>
                    <a:p>
                      <a:pPr algn="l" fontAlgn="b"/>
                      <a:r>
                        <a:rPr lang="en-IN" sz="1600" b="1" u="none" strike="noStrike" dirty="0">
                          <a:effectLst/>
                        </a:rPr>
                        <a:t>Kids to grow</a:t>
                      </a:r>
                      <a:endParaRPr lang="en-IN" sz="1600" b="1" i="0" u="none" strike="noStrike" dirty="0">
                        <a:solidFill>
                          <a:srgbClr val="000000"/>
                        </a:solidFill>
                        <a:effectLst/>
                        <a:latin typeface="Calibri"/>
                      </a:endParaRPr>
                    </a:p>
                  </a:txBody>
                  <a:tcPr marL="144000" marR="144000" marT="0" marB="0" anchor="ctr"/>
                </a:tc>
                <a:tc>
                  <a:txBody>
                    <a:bodyPr/>
                    <a:lstStyle/>
                    <a:p>
                      <a:pPr algn="ctr" fontAlgn="b"/>
                      <a:r>
                        <a:rPr lang="en-IN" sz="1600" u="none" strike="noStrike" dirty="0">
                          <a:effectLst/>
                        </a:rPr>
                        <a:t>68</a:t>
                      </a:r>
                      <a:endParaRPr lang="en-IN" sz="1600" b="1" i="0" u="none" strike="noStrike" dirty="0">
                        <a:solidFill>
                          <a:srgbClr val="000000"/>
                        </a:solidFill>
                        <a:effectLst/>
                        <a:latin typeface="Calibri"/>
                      </a:endParaRPr>
                    </a:p>
                  </a:txBody>
                  <a:tcPr marL="144000" marR="144000" marT="0" marB="0" anchor="ctr"/>
                </a:tc>
              </a:tr>
              <a:tr h="455295">
                <a:tc>
                  <a:txBody>
                    <a:bodyPr/>
                    <a:lstStyle/>
                    <a:p>
                      <a:pPr algn="l" fontAlgn="b"/>
                      <a:r>
                        <a:rPr lang="en-IN" sz="1600" b="1" u="none" strike="noStrike" dirty="0">
                          <a:effectLst/>
                        </a:rPr>
                        <a:t>Strong bones</a:t>
                      </a:r>
                      <a:endParaRPr lang="en-IN" sz="1600" b="1" i="0" u="none" strike="noStrike" dirty="0">
                        <a:solidFill>
                          <a:srgbClr val="000000"/>
                        </a:solidFill>
                        <a:effectLst/>
                        <a:latin typeface="Calibri"/>
                      </a:endParaRPr>
                    </a:p>
                  </a:txBody>
                  <a:tcPr marL="144000" marR="144000" marT="0" marB="0" anchor="ctr"/>
                </a:tc>
                <a:tc>
                  <a:txBody>
                    <a:bodyPr/>
                    <a:lstStyle/>
                    <a:p>
                      <a:pPr algn="ctr" fontAlgn="b"/>
                      <a:r>
                        <a:rPr lang="en-IN" sz="1600" u="none" strike="noStrike" dirty="0">
                          <a:effectLst/>
                        </a:rPr>
                        <a:t>67</a:t>
                      </a:r>
                      <a:endParaRPr lang="en-IN" sz="1600" b="1" i="0" u="none" strike="noStrike" dirty="0">
                        <a:solidFill>
                          <a:srgbClr val="000000"/>
                        </a:solidFill>
                        <a:effectLst/>
                        <a:latin typeface="Calibri"/>
                      </a:endParaRPr>
                    </a:p>
                  </a:txBody>
                  <a:tcPr marL="144000" marR="144000" marT="0" marB="0" anchor="ctr"/>
                </a:tc>
              </a:tr>
              <a:tr h="455295">
                <a:tc>
                  <a:txBody>
                    <a:bodyPr/>
                    <a:lstStyle/>
                    <a:p>
                      <a:pPr algn="l" fontAlgn="b"/>
                      <a:r>
                        <a:rPr lang="en-IN" sz="1600" b="1" u="none" strike="noStrike" dirty="0">
                          <a:effectLst/>
                        </a:rPr>
                        <a:t>Sports performance</a:t>
                      </a:r>
                      <a:endParaRPr lang="en-IN" sz="1600" b="1" i="0" u="none" strike="noStrike" dirty="0">
                        <a:solidFill>
                          <a:srgbClr val="000000"/>
                        </a:solidFill>
                        <a:effectLst/>
                        <a:latin typeface="Calibri"/>
                      </a:endParaRPr>
                    </a:p>
                  </a:txBody>
                  <a:tcPr marL="144000" marR="144000" marT="0" marB="0" anchor="ctr"/>
                </a:tc>
                <a:tc>
                  <a:txBody>
                    <a:bodyPr/>
                    <a:lstStyle/>
                    <a:p>
                      <a:pPr algn="ctr" fontAlgn="b"/>
                      <a:r>
                        <a:rPr lang="en-IN" sz="1600" u="none" strike="noStrike" dirty="0">
                          <a:effectLst/>
                        </a:rPr>
                        <a:t>64</a:t>
                      </a:r>
                      <a:endParaRPr lang="en-IN" sz="1600" b="1" i="0" u="none" strike="noStrike" dirty="0">
                        <a:solidFill>
                          <a:srgbClr val="000000"/>
                        </a:solidFill>
                        <a:effectLst/>
                        <a:latin typeface="Calibri"/>
                      </a:endParaRPr>
                    </a:p>
                  </a:txBody>
                  <a:tcPr marL="144000" marR="144000" marT="0" marB="0" anchor="ctr"/>
                </a:tc>
              </a:tr>
              <a:tr h="455295">
                <a:tc>
                  <a:txBody>
                    <a:bodyPr/>
                    <a:lstStyle/>
                    <a:p>
                      <a:pPr algn="l" fontAlgn="b"/>
                      <a:r>
                        <a:rPr lang="en-IN" sz="1600" b="1" u="none" strike="noStrike" dirty="0" smtClean="0">
                          <a:effectLst/>
                        </a:rPr>
                        <a:t>Weight </a:t>
                      </a:r>
                      <a:r>
                        <a:rPr lang="en-IN" sz="1600" b="1" u="none" strike="noStrike" dirty="0">
                          <a:effectLst/>
                        </a:rPr>
                        <a:t>management</a:t>
                      </a:r>
                      <a:endParaRPr lang="en-IN" sz="1600" b="1" i="0" u="none" strike="noStrike" dirty="0">
                        <a:solidFill>
                          <a:srgbClr val="000000"/>
                        </a:solidFill>
                        <a:effectLst/>
                        <a:latin typeface="Calibri"/>
                      </a:endParaRPr>
                    </a:p>
                  </a:txBody>
                  <a:tcPr marL="144000" marR="144000" marT="0" marB="0" anchor="ctr"/>
                </a:tc>
                <a:tc>
                  <a:txBody>
                    <a:bodyPr/>
                    <a:lstStyle/>
                    <a:p>
                      <a:pPr algn="ctr" fontAlgn="b"/>
                      <a:r>
                        <a:rPr lang="en-IN" sz="1600" u="none" strike="noStrike" dirty="0">
                          <a:effectLst/>
                        </a:rPr>
                        <a:t>58</a:t>
                      </a:r>
                      <a:endParaRPr lang="en-IN" sz="1600" b="1" i="0" u="none" strike="noStrike" dirty="0">
                        <a:solidFill>
                          <a:srgbClr val="000000"/>
                        </a:solidFill>
                        <a:effectLst/>
                        <a:latin typeface="Calibri"/>
                      </a:endParaRPr>
                    </a:p>
                  </a:txBody>
                  <a:tcPr marL="144000" marR="144000" marT="0" marB="0" anchor="ctr"/>
                </a:tc>
              </a:tr>
              <a:tr h="455295">
                <a:tc>
                  <a:txBody>
                    <a:bodyPr/>
                    <a:lstStyle/>
                    <a:p>
                      <a:pPr algn="l" fontAlgn="b"/>
                      <a:r>
                        <a:rPr lang="en-IN" sz="1600" b="1" u="none" strike="noStrike" dirty="0">
                          <a:effectLst/>
                        </a:rPr>
                        <a:t>Supress hunger</a:t>
                      </a:r>
                      <a:endParaRPr lang="en-IN" sz="1600" b="1" i="0" u="none" strike="noStrike" dirty="0">
                        <a:solidFill>
                          <a:srgbClr val="000000"/>
                        </a:solidFill>
                        <a:effectLst/>
                        <a:latin typeface="Calibri"/>
                      </a:endParaRPr>
                    </a:p>
                  </a:txBody>
                  <a:tcPr marL="144000" marR="144000" marT="0" marB="0" anchor="ctr"/>
                </a:tc>
                <a:tc>
                  <a:txBody>
                    <a:bodyPr/>
                    <a:lstStyle/>
                    <a:p>
                      <a:pPr algn="ctr" fontAlgn="b"/>
                      <a:r>
                        <a:rPr lang="en-IN" sz="1600" u="none" strike="noStrike" dirty="0">
                          <a:effectLst/>
                        </a:rPr>
                        <a:t>44</a:t>
                      </a:r>
                      <a:endParaRPr lang="en-IN" sz="1600" b="1" i="0" u="none" strike="noStrike" dirty="0">
                        <a:solidFill>
                          <a:srgbClr val="000000"/>
                        </a:solidFill>
                        <a:effectLst/>
                        <a:latin typeface="Calibri"/>
                      </a:endParaRPr>
                    </a:p>
                  </a:txBody>
                  <a:tcPr marL="144000" marR="144000" marT="0" marB="0" anchor="ctr"/>
                </a:tc>
              </a:tr>
            </a:tbl>
          </a:graphicData>
        </a:graphic>
      </p:graphicFrame>
    </p:spTree>
    <p:extLst>
      <p:ext uri="{BB962C8B-B14F-4D97-AF65-F5344CB8AC3E}">
        <p14:creationId xmlns:p14="http://schemas.microsoft.com/office/powerpoint/2010/main" val="801561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7</a:t>
            </a:fld>
            <a:endParaRPr lang="en-US" dirty="0"/>
          </a:p>
        </p:txBody>
      </p:sp>
      <p:sp>
        <p:nvSpPr>
          <p:cNvPr id="6" name="Frame 5"/>
          <p:cNvSpPr/>
          <p:nvPr/>
        </p:nvSpPr>
        <p:spPr>
          <a:xfrm>
            <a:off x="2247900" y="2857500"/>
            <a:ext cx="4648200" cy="1143000"/>
          </a:xfrm>
          <a:prstGeom prst="frame">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Bibliographic </a:t>
            </a:r>
            <a:r>
              <a:rPr lang="en-US" sz="3200" b="1" dirty="0" smtClean="0">
                <a:solidFill>
                  <a:schemeClr val="tx1"/>
                </a:solidFill>
              </a:rPr>
              <a:t>Analysis</a:t>
            </a:r>
            <a:endParaRPr lang="en-IN" b="1" dirty="0">
              <a:solidFill>
                <a:schemeClr val="tx1"/>
              </a:solidFill>
            </a:endParaRPr>
          </a:p>
        </p:txBody>
      </p:sp>
    </p:spTree>
    <p:extLst>
      <p:ext uri="{BB962C8B-B14F-4D97-AF65-F5344CB8AC3E}">
        <p14:creationId xmlns:p14="http://schemas.microsoft.com/office/powerpoint/2010/main" val="1971136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Geographical Origin of Innovation</a:t>
            </a:r>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8</a:t>
            </a:fld>
            <a:endParaRPr lang="en-US" dirty="0"/>
          </a:p>
        </p:txBody>
      </p:sp>
      <p:sp>
        <p:nvSpPr>
          <p:cNvPr id="7" name="Rounded Rectangle 6"/>
          <p:cNvSpPr/>
          <p:nvPr/>
        </p:nvSpPr>
        <p:spPr>
          <a:xfrm>
            <a:off x="152400" y="5257800"/>
            <a:ext cx="8839200" cy="1143000"/>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en-IN" dirty="0">
                <a:solidFill>
                  <a:schemeClr val="tx1"/>
                </a:solidFill>
              </a:rPr>
              <a:t>Analysis of priority country </a:t>
            </a:r>
            <a:r>
              <a:rPr lang="en-IN" dirty="0" smtClean="0">
                <a:solidFill>
                  <a:schemeClr val="tx1"/>
                </a:solidFill>
              </a:rPr>
              <a:t>indicates </a:t>
            </a:r>
            <a:r>
              <a:rPr lang="en-IN" dirty="0">
                <a:solidFill>
                  <a:schemeClr val="tx1"/>
                </a:solidFill>
              </a:rPr>
              <a:t>that maximum number of innovations originated from </a:t>
            </a:r>
            <a:r>
              <a:rPr lang="en-IN" b="1" dirty="0" smtClean="0">
                <a:solidFill>
                  <a:schemeClr val="tx1"/>
                </a:solidFill>
              </a:rPr>
              <a:t>China </a:t>
            </a:r>
            <a:r>
              <a:rPr lang="en-IN" dirty="0" smtClean="0">
                <a:solidFill>
                  <a:schemeClr val="tx1"/>
                </a:solidFill>
              </a:rPr>
              <a:t>(</a:t>
            </a:r>
            <a:r>
              <a:rPr lang="en-IN" b="1" dirty="0" smtClean="0">
                <a:solidFill>
                  <a:schemeClr val="tx1"/>
                </a:solidFill>
              </a:rPr>
              <a:t>58</a:t>
            </a:r>
            <a:r>
              <a:rPr lang="en-IN" dirty="0" smtClean="0">
                <a:solidFill>
                  <a:schemeClr val="tx1"/>
                </a:solidFill>
              </a:rPr>
              <a:t> patent families) followed </a:t>
            </a:r>
            <a:r>
              <a:rPr lang="en-IN" dirty="0">
                <a:solidFill>
                  <a:schemeClr val="tx1"/>
                </a:solidFill>
              </a:rPr>
              <a:t>by </a:t>
            </a:r>
            <a:r>
              <a:rPr lang="en-IN" b="1" dirty="0" smtClean="0">
                <a:solidFill>
                  <a:schemeClr val="tx1"/>
                </a:solidFill>
              </a:rPr>
              <a:t>USA</a:t>
            </a:r>
            <a:r>
              <a:rPr lang="en-IN" dirty="0" smtClean="0">
                <a:solidFill>
                  <a:schemeClr val="tx1"/>
                </a:solidFill>
              </a:rPr>
              <a:t> (</a:t>
            </a:r>
            <a:r>
              <a:rPr lang="en-IN" b="1" dirty="0" smtClean="0">
                <a:solidFill>
                  <a:schemeClr val="tx1"/>
                </a:solidFill>
              </a:rPr>
              <a:t>57 </a:t>
            </a:r>
            <a:r>
              <a:rPr lang="en-IN" dirty="0" smtClean="0">
                <a:solidFill>
                  <a:schemeClr val="tx1"/>
                </a:solidFill>
              </a:rPr>
              <a:t>Patent Families). Economical growth in China</a:t>
            </a:r>
          </a:p>
          <a:p>
            <a:r>
              <a:rPr lang="en-IN" dirty="0" smtClean="0">
                <a:solidFill>
                  <a:schemeClr val="tx1"/>
                </a:solidFill>
              </a:rPr>
              <a:t>attributes for </a:t>
            </a:r>
            <a:r>
              <a:rPr lang="en-IN" dirty="0">
                <a:solidFill>
                  <a:schemeClr val="tx1"/>
                </a:solidFill>
              </a:rPr>
              <a:t>the Chinese firms </a:t>
            </a:r>
            <a:r>
              <a:rPr lang="en-IN" dirty="0" smtClean="0">
                <a:solidFill>
                  <a:schemeClr val="tx1"/>
                </a:solidFill>
              </a:rPr>
              <a:t>filing more patent in protein and amino acid based nutraceutical sector.</a:t>
            </a:r>
            <a:endParaRPr lang="en-IN" dirty="0">
              <a:solidFill>
                <a:schemeClr val="tx1"/>
              </a:solidFill>
            </a:endParaRPr>
          </a:p>
        </p:txBody>
      </p:sp>
      <p:graphicFrame>
        <p:nvGraphicFramePr>
          <p:cNvPr id="8" name="Chart 7"/>
          <p:cNvGraphicFramePr>
            <a:graphicFrameLocks/>
          </p:cNvGraphicFramePr>
          <p:nvPr>
            <p:extLst>
              <p:ext uri="{D42A27DB-BD31-4B8C-83A1-F6EECF244321}">
                <p14:modId xmlns:p14="http://schemas.microsoft.com/office/powerpoint/2010/main" val="2101096886"/>
              </p:ext>
            </p:extLst>
          </p:nvPr>
        </p:nvGraphicFramePr>
        <p:xfrm>
          <a:off x="457200" y="1143000"/>
          <a:ext cx="8077199" cy="37599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8962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IPC </a:t>
            </a:r>
            <a:r>
              <a:rPr lang="en-US" dirty="0" smtClean="0"/>
              <a:t>Class Distribution (1/3)</a:t>
            </a:r>
            <a:endParaRPr lang="en-IN" dirty="0"/>
          </a:p>
        </p:txBody>
      </p:sp>
      <p:sp>
        <p:nvSpPr>
          <p:cNvPr id="4" name="Footer Placeholder 3"/>
          <p:cNvSpPr>
            <a:spLocks noGrp="1"/>
          </p:cNvSpPr>
          <p:nvPr>
            <p:ph type="ftr" sz="quarter" idx="11"/>
          </p:nvPr>
        </p:nvSpPr>
        <p:spPr/>
        <p:txBody>
          <a:bodyPr/>
          <a:lstStyle/>
          <a:p>
            <a:r>
              <a:rPr lang="en-IN" b="1" smtClean="0"/>
              <a:t>© IIPRD, 2016 </a:t>
            </a:r>
            <a:endParaRPr lang="en-IN" b="1" dirty="0"/>
          </a:p>
        </p:txBody>
      </p:sp>
      <p:sp>
        <p:nvSpPr>
          <p:cNvPr id="5" name="Slide Number Placeholder 4"/>
          <p:cNvSpPr>
            <a:spLocks noGrp="1"/>
          </p:cNvSpPr>
          <p:nvPr>
            <p:ph type="sldNum" sz="quarter" idx="12"/>
          </p:nvPr>
        </p:nvSpPr>
        <p:spPr/>
        <p:txBody>
          <a:bodyPr/>
          <a:lstStyle/>
          <a:p>
            <a:fld id="{C75CACA0-0566-40DE-B73D-FEDBE88392D0}" type="slidenum">
              <a:rPr lang="en-US" smtClean="0"/>
              <a:pPr/>
              <a:t>9</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762000"/>
            <a:ext cx="7212655" cy="4450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188686" y="5562600"/>
            <a:ext cx="8839200" cy="838200"/>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r>
              <a:rPr lang="en-IN" dirty="0">
                <a:solidFill>
                  <a:schemeClr val="tx1"/>
                </a:solidFill>
              </a:rPr>
              <a:t>Analysis of </a:t>
            </a:r>
            <a:r>
              <a:rPr lang="en-IN" dirty="0" smtClean="0">
                <a:solidFill>
                  <a:schemeClr val="tx1"/>
                </a:solidFill>
              </a:rPr>
              <a:t>IPC Class indicates </a:t>
            </a:r>
            <a:r>
              <a:rPr lang="en-IN" dirty="0">
                <a:solidFill>
                  <a:schemeClr val="tx1"/>
                </a:solidFill>
              </a:rPr>
              <a:t>that </a:t>
            </a:r>
            <a:r>
              <a:rPr lang="en-IN" b="1" dirty="0" smtClean="0">
                <a:solidFill>
                  <a:schemeClr val="tx1"/>
                </a:solidFill>
              </a:rPr>
              <a:t>85 </a:t>
            </a:r>
            <a:r>
              <a:rPr lang="en-IN" dirty="0" smtClean="0">
                <a:solidFill>
                  <a:schemeClr val="tx1"/>
                </a:solidFill>
              </a:rPr>
              <a:t>Patent </a:t>
            </a:r>
            <a:r>
              <a:rPr lang="en-IN" dirty="0">
                <a:solidFill>
                  <a:schemeClr val="tx1"/>
                </a:solidFill>
              </a:rPr>
              <a:t>families have </a:t>
            </a:r>
            <a:r>
              <a:rPr lang="en-IN" dirty="0" smtClean="0">
                <a:solidFill>
                  <a:schemeClr val="tx1"/>
                </a:solidFill>
              </a:rPr>
              <a:t>IPC Class </a:t>
            </a:r>
            <a:r>
              <a:rPr lang="en-IN" b="1" dirty="0" smtClean="0">
                <a:solidFill>
                  <a:schemeClr val="tx1"/>
                </a:solidFill>
              </a:rPr>
              <a:t>A23L</a:t>
            </a:r>
            <a:r>
              <a:rPr lang="en-IN" dirty="0" smtClean="0">
                <a:solidFill>
                  <a:schemeClr val="tx1"/>
                </a:solidFill>
              </a:rPr>
              <a:t> (Foods, foodstuffs, or non-alcoholic beverages), followed </a:t>
            </a:r>
            <a:r>
              <a:rPr lang="en-IN" dirty="0">
                <a:solidFill>
                  <a:schemeClr val="tx1"/>
                </a:solidFill>
              </a:rPr>
              <a:t>by </a:t>
            </a:r>
            <a:r>
              <a:rPr lang="en-IN" b="1" dirty="0" smtClean="0">
                <a:solidFill>
                  <a:schemeClr val="tx1"/>
                </a:solidFill>
              </a:rPr>
              <a:t>51</a:t>
            </a:r>
            <a:r>
              <a:rPr lang="en-IN" dirty="0" smtClean="0">
                <a:solidFill>
                  <a:schemeClr val="tx1"/>
                </a:solidFill>
              </a:rPr>
              <a:t> Patent Families having </a:t>
            </a:r>
            <a:r>
              <a:rPr lang="en-IN" b="1" dirty="0" smtClean="0">
                <a:solidFill>
                  <a:schemeClr val="tx1"/>
                </a:solidFill>
              </a:rPr>
              <a:t>A61K</a:t>
            </a:r>
            <a:r>
              <a:rPr lang="en-IN" dirty="0" smtClean="0">
                <a:solidFill>
                  <a:schemeClr val="tx1"/>
                </a:solidFill>
              </a:rPr>
              <a:t> (Preparations for medical, dental, or toilet purposes). </a:t>
            </a:r>
            <a:endParaRPr lang="en-IN" dirty="0">
              <a:solidFill>
                <a:schemeClr val="tx1"/>
              </a:solidFill>
            </a:endParaRPr>
          </a:p>
        </p:txBody>
      </p:sp>
    </p:spTree>
    <p:extLst>
      <p:ext uri="{BB962C8B-B14F-4D97-AF65-F5344CB8AC3E}">
        <p14:creationId xmlns:p14="http://schemas.microsoft.com/office/powerpoint/2010/main" val="4199299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722</TotalTime>
  <Words>2568</Words>
  <Application>Microsoft Office PowerPoint</Application>
  <PresentationFormat>On-screen Show (4:3)</PresentationFormat>
  <Paragraphs>323</Paragraphs>
  <Slides>42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Microsoft Excel Worksheet</vt:lpstr>
      <vt:lpstr>Landscape Study -  Protein and Amino Acid Nutraceutical</vt:lpstr>
      <vt:lpstr>PowerPoint Presentation</vt:lpstr>
      <vt:lpstr>Introduction</vt:lpstr>
      <vt:lpstr>Introduction</vt:lpstr>
      <vt:lpstr>Introduction</vt:lpstr>
      <vt:lpstr>Introduction</vt:lpstr>
      <vt:lpstr>PowerPoint Presentation</vt:lpstr>
      <vt:lpstr>Geographical Origin of Innovation</vt:lpstr>
      <vt:lpstr>IPC Class Distribution (1/3)</vt:lpstr>
      <vt:lpstr>IPC Class Distribution (2/3)</vt:lpstr>
      <vt:lpstr>IPC Class Distribution (2/3)</vt:lpstr>
      <vt:lpstr>Priority Year based Filing Trend</vt:lpstr>
      <vt:lpstr>PowerPoint Presentation</vt:lpstr>
      <vt:lpstr>Taxonomy</vt:lpstr>
      <vt:lpstr>PowerPoint Presentation</vt:lpstr>
      <vt:lpstr>Product Form - Distribution</vt:lpstr>
      <vt:lpstr>Product Form – Filing Trend</vt:lpstr>
      <vt:lpstr>Protein Ingredient - Distribution</vt:lpstr>
      <vt:lpstr>Protein Ingredient – Filing Trend</vt:lpstr>
      <vt:lpstr>Amino Acid - Distribution</vt:lpstr>
      <vt:lpstr>Target Population - Distribution</vt:lpstr>
      <vt:lpstr>Target Population – Filing Trend</vt:lpstr>
      <vt:lpstr>Application - Distribution</vt:lpstr>
      <vt:lpstr>Application – Filing Trend</vt:lpstr>
      <vt:lpstr>PowerPoint Presentation</vt:lpstr>
      <vt:lpstr>Top Assignees (1/2)</vt:lpstr>
      <vt:lpstr>Top Assignees (2/2)</vt:lpstr>
      <vt:lpstr>Assignee Filing Trend</vt:lpstr>
      <vt:lpstr>Assignee Vs Protein</vt:lpstr>
      <vt:lpstr>Assignee Vs Product Form</vt:lpstr>
      <vt:lpstr>Assignee Vs Target</vt:lpstr>
      <vt:lpstr>Assignee Vs Application</vt:lpstr>
      <vt:lpstr>PowerPoint Presentation</vt:lpstr>
      <vt:lpstr>White Space Analysis - Protein Vs Target</vt:lpstr>
      <vt:lpstr>White Space Analysis - Protein Vs Application</vt:lpstr>
      <vt:lpstr>PowerPoint Presentation</vt:lpstr>
      <vt:lpstr>Market Data (1/2)</vt:lpstr>
      <vt:lpstr>Market Data (2/2)</vt:lpstr>
      <vt:lpstr>Mergers and Acquisitions</vt:lpstr>
      <vt:lpstr>Recent News</vt:lpstr>
      <vt:lpstr>PowerPoint Presentation</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and Amino Acid Supplements</dc:title>
  <dc:creator>admin</dc:creator>
  <cp:lastModifiedBy>ankur</cp:lastModifiedBy>
  <cp:revision>331</cp:revision>
  <dcterms:created xsi:type="dcterms:W3CDTF">2016-05-31T06:20:31Z</dcterms:created>
  <dcterms:modified xsi:type="dcterms:W3CDTF">2016-06-02T09:37:40Z</dcterms:modified>
</cp:coreProperties>
</file>