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00" r:id="rId2"/>
    <p:sldId id="304" r:id="rId3"/>
    <p:sldId id="468" r:id="rId4"/>
    <p:sldId id="489" r:id="rId5"/>
    <p:sldId id="487" r:id="rId6"/>
    <p:sldId id="471" r:id="rId7"/>
    <p:sldId id="465" r:id="rId8"/>
    <p:sldId id="469" r:id="rId9"/>
    <p:sldId id="490" r:id="rId10"/>
    <p:sldId id="491" r:id="rId11"/>
    <p:sldId id="470" r:id="rId12"/>
    <p:sldId id="508" r:id="rId13"/>
    <p:sldId id="521" r:id="rId14"/>
    <p:sldId id="531" r:id="rId15"/>
    <p:sldId id="522" r:id="rId16"/>
    <p:sldId id="524" r:id="rId17"/>
    <p:sldId id="526" r:id="rId18"/>
    <p:sldId id="528" r:id="rId19"/>
    <p:sldId id="497" r:id="rId20"/>
    <p:sldId id="498" r:id="rId21"/>
    <p:sldId id="499" r:id="rId22"/>
    <p:sldId id="500" r:id="rId23"/>
    <p:sldId id="501" r:id="rId24"/>
    <p:sldId id="502" r:id="rId25"/>
    <p:sldId id="503" r:id="rId26"/>
    <p:sldId id="504" r:id="rId27"/>
    <p:sldId id="505" r:id="rId28"/>
    <p:sldId id="443" r:id="rId29"/>
    <p:sldId id="509" r:id="rId30"/>
    <p:sldId id="510" r:id="rId31"/>
    <p:sldId id="511" r:id="rId32"/>
    <p:sldId id="512" r:id="rId33"/>
    <p:sldId id="513" r:id="rId34"/>
    <p:sldId id="514" r:id="rId35"/>
    <p:sldId id="515" r:id="rId36"/>
    <p:sldId id="517" r:id="rId37"/>
    <p:sldId id="518" r:id="rId38"/>
    <p:sldId id="519" r:id="rId39"/>
    <p:sldId id="520" r:id="rId40"/>
    <p:sldId id="530" r:id="rId41"/>
    <p:sldId id="34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ECFF"/>
    <a:srgbClr val="99CCFF"/>
    <a:srgbClr val="006666"/>
    <a:srgbClr val="339933"/>
    <a:srgbClr val="00CC99"/>
    <a:srgbClr val="333399"/>
    <a:srgbClr val="000066"/>
    <a:srgbClr val="66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6" d="100"/>
          <a:sy n="66" d="100"/>
        </p:scale>
        <p:origin x="-1476" y="-180"/>
      </p:cViewPr>
      <p:guideLst>
        <p:guide orient="horz" pos="2160"/>
        <p:guide pos="2880"/>
      </p:guideLst>
    </p:cSldViewPr>
  </p:slideViewPr>
  <p:outlineViewPr>
    <p:cViewPr>
      <p:scale>
        <a:sx n="33" d="100"/>
        <a:sy n="33" d="100"/>
      </p:scale>
      <p:origin x="0" y="44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atin%20gupta\Desktop\Patent%20Landscape%20and%20Market%20Analysis\WED.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jatin%20gupta\Desktop\Patent%20Landscape%20and%20Market%20Analysis\WED.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jatin%20gupta\Desktop\Patent%20Landscape%20and%20Market%20Analysis\IIPRD_Landscape%20Study_Wearable%20Technology_481.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jatin%20gupta\Desktop\Patent%20Landscape%20and%20Market%20Analysis\IIPRD_Landscape%20Study_Wearable%20Technology_481.xlsx"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dell\Desktop\medical%20device%20graphs.xlsx" TargetMode="External"/><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jatin%20gupta\Desktop\Patent%20Landscape%20and%20Market%20Analysis\WE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jatin%20gupta\Desktop\Patent%20Landscape%20and%20Market%20Analysis\W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atin%20gupta\Desktop\Patent%20Landscape%20and%20Market%20Analysis\WED.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jatin%20gupta\Desktop\Patent%20Landscape%20and%20Market%20Analysis\WED.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Users\jatin%20gupta\Desktop\Patent%20Landscape%20and%20Market%20Analysis\WED.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Users\jatin%20gupta\Desktop\Patent%20Landscape%20and%20Market%20Analysis\WED.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C:\Users\jatin%20gupta\Desktop\Patent%20Landscape%20and%20Market%20Analysis\IIPRD_Landscape%20Study_Wearable%20Technology_481.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C:\Users\jatin%20gupta\Desktop\Patent%20Landscape%20and%20Market%20Analysis\WED.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1"/>
        <c:ser>
          <c:idx val="1"/>
          <c:order val="0"/>
          <c:invertIfNegative val="0"/>
          <c:dLbls>
            <c:dLbl>
              <c:idx val="0"/>
              <c:layout>
                <c:manualLayout>
                  <c:x val="6.0606067836562715E-3"/>
                  <c:y val="-3.9548022598870101E-2"/>
                </c:manualLayout>
              </c:layout>
              <c:showLegendKey val="0"/>
              <c:showVal val="1"/>
              <c:showCatName val="0"/>
              <c:showSerName val="0"/>
              <c:showPercent val="0"/>
              <c:showBubbleSize val="0"/>
            </c:dLbl>
            <c:dLbl>
              <c:idx val="1"/>
              <c:layout>
                <c:manualLayout>
                  <c:x val="1.0606061871398457E-2"/>
                  <c:y val="-3.1073446327683617E-2"/>
                </c:manualLayout>
              </c:layout>
              <c:showLegendKey val="0"/>
              <c:showVal val="1"/>
              <c:showCatName val="0"/>
              <c:showSerName val="0"/>
              <c:showPercent val="0"/>
              <c:showBubbleSize val="0"/>
            </c:dLbl>
            <c:dLbl>
              <c:idx val="2"/>
              <c:layout>
                <c:manualLayout>
                  <c:x val="6.0606067836562715E-3"/>
                  <c:y val="-3.9548022598870101E-2"/>
                </c:manualLayout>
              </c:layout>
              <c:showLegendKey val="0"/>
              <c:showVal val="1"/>
              <c:showCatName val="0"/>
              <c:showSerName val="0"/>
              <c:showPercent val="0"/>
              <c:showBubbleSize val="0"/>
            </c:dLbl>
            <c:dLbl>
              <c:idx val="3"/>
              <c:layout>
                <c:manualLayout>
                  <c:x val="1.0606061871398457E-2"/>
                  <c:y val="-2.5423728813559376E-2"/>
                </c:manualLayout>
              </c:layout>
              <c:showLegendKey val="0"/>
              <c:showVal val="1"/>
              <c:showCatName val="0"/>
              <c:showSerName val="0"/>
              <c:showPercent val="0"/>
              <c:showBubbleSize val="0"/>
            </c:dLbl>
            <c:dLbl>
              <c:idx val="4"/>
              <c:layout>
                <c:manualLayout>
                  <c:x val="6.0606067836562715E-3"/>
                  <c:y val="-3.9548022598870101E-2"/>
                </c:manualLayout>
              </c:layout>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numRef>
              <c:f>Sheet11!$A$2:$A$6</c:f>
              <c:numCache>
                <c:formatCode>General</c:formatCode>
                <c:ptCount val="5"/>
                <c:pt idx="0">
                  <c:v>2012</c:v>
                </c:pt>
                <c:pt idx="1">
                  <c:v>2013</c:v>
                </c:pt>
                <c:pt idx="2">
                  <c:v>2014</c:v>
                </c:pt>
                <c:pt idx="3">
                  <c:v>2015</c:v>
                </c:pt>
                <c:pt idx="4">
                  <c:v>2016</c:v>
                </c:pt>
              </c:numCache>
            </c:numRef>
          </c:cat>
          <c:val>
            <c:numRef>
              <c:f>Sheet11!$B$2:$B$6</c:f>
              <c:numCache>
                <c:formatCode>General</c:formatCode>
                <c:ptCount val="5"/>
                <c:pt idx="0">
                  <c:v>9</c:v>
                </c:pt>
                <c:pt idx="1">
                  <c:v>53</c:v>
                </c:pt>
                <c:pt idx="2">
                  <c:v>104</c:v>
                </c:pt>
                <c:pt idx="3">
                  <c:v>184</c:v>
                </c:pt>
                <c:pt idx="4">
                  <c:v>131</c:v>
                </c:pt>
              </c:numCache>
            </c:numRef>
          </c:val>
        </c:ser>
        <c:dLbls>
          <c:showLegendKey val="0"/>
          <c:showVal val="1"/>
          <c:showCatName val="0"/>
          <c:showSerName val="0"/>
          <c:showPercent val="0"/>
          <c:showBubbleSize val="0"/>
        </c:dLbls>
        <c:gapWidth val="150"/>
        <c:shape val="box"/>
        <c:axId val="190413440"/>
        <c:axId val="191451904"/>
        <c:axId val="0"/>
      </c:bar3DChart>
      <c:catAx>
        <c:axId val="190413440"/>
        <c:scaling>
          <c:orientation val="minMax"/>
        </c:scaling>
        <c:delete val="0"/>
        <c:axPos val="b"/>
        <c:title>
          <c:tx>
            <c:rich>
              <a:bodyPr/>
              <a:lstStyle/>
              <a:p>
                <a:pPr>
                  <a:defRPr sz="1200"/>
                </a:pPr>
                <a:r>
                  <a:rPr lang="en-US" sz="1200"/>
                  <a:t>Filing Year</a:t>
                </a:r>
              </a:p>
            </c:rich>
          </c:tx>
          <c:overlay val="0"/>
        </c:title>
        <c:numFmt formatCode="General" sourceLinked="1"/>
        <c:majorTickMark val="out"/>
        <c:minorTickMark val="none"/>
        <c:tickLblPos val="nextTo"/>
        <c:txPr>
          <a:bodyPr/>
          <a:lstStyle/>
          <a:p>
            <a:pPr>
              <a:defRPr sz="1200" b="1"/>
            </a:pPr>
            <a:endParaRPr lang="en-US"/>
          </a:p>
        </c:txPr>
        <c:crossAx val="191451904"/>
        <c:crosses val="autoZero"/>
        <c:auto val="1"/>
        <c:lblAlgn val="ctr"/>
        <c:lblOffset val="100"/>
        <c:noMultiLvlLbl val="0"/>
      </c:catAx>
      <c:valAx>
        <c:axId val="191451904"/>
        <c:scaling>
          <c:orientation val="minMax"/>
        </c:scaling>
        <c:delete val="0"/>
        <c:axPos val="l"/>
        <c:title>
          <c:tx>
            <c:rich>
              <a:bodyPr rot="0" vert="horz"/>
              <a:lstStyle/>
              <a:p>
                <a:pPr>
                  <a:defRPr sz="1200"/>
                </a:pPr>
                <a:r>
                  <a:rPr lang="en-US" sz="1200"/>
                  <a:t>Number of Patents/Published applications</a:t>
                </a:r>
              </a:p>
            </c:rich>
          </c:tx>
          <c:layout>
            <c:manualLayout>
              <c:xMode val="edge"/>
              <c:yMode val="edge"/>
              <c:x val="1.4268642428665025E-2"/>
              <c:y val="0.36761519393409198"/>
            </c:manualLayout>
          </c:layout>
          <c:overlay val="0"/>
        </c:title>
        <c:numFmt formatCode="General" sourceLinked="1"/>
        <c:majorTickMark val="out"/>
        <c:minorTickMark val="none"/>
        <c:tickLblPos val="nextTo"/>
        <c:txPr>
          <a:bodyPr/>
          <a:lstStyle/>
          <a:p>
            <a:pPr>
              <a:defRPr sz="1200" b="1"/>
            </a:pPr>
            <a:endParaRPr lang="en-US"/>
          </a:p>
        </c:txPr>
        <c:crossAx val="190413440"/>
        <c:crosses val="autoZero"/>
        <c:crossBetween val="between"/>
      </c:valAx>
    </c:plotArea>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4.8710439463312327E-2"/>
                  <c:y val="3.3825146856642917E-2"/>
                </c:manualLayout>
              </c:layout>
              <c:showLegendKey val="0"/>
              <c:showVal val="1"/>
              <c:showCatName val="1"/>
              <c:showSerName val="0"/>
              <c:showPercent val="0"/>
              <c:showBubbleSize val="0"/>
            </c:dLbl>
            <c:dLbl>
              <c:idx val="1"/>
              <c:layout>
                <c:manualLayout>
                  <c:x val="1.8195934146448055E-2"/>
                  <c:y val="-4.0856559596717079E-2"/>
                </c:manualLayout>
              </c:layout>
              <c:showLegendKey val="0"/>
              <c:showVal val="1"/>
              <c:showCatName val="1"/>
              <c:showSerName val="0"/>
              <c:showPercent val="0"/>
              <c:showBubbleSize val="0"/>
            </c:dLbl>
            <c:dLbl>
              <c:idx val="2"/>
              <c:layout>
                <c:manualLayout>
                  <c:x val="3.012060762737637E-2"/>
                  <c:y val="8.2265966754155734E-2"/>
                </c:manualLayout>
              </c:layout>
              <c:showLegendKey val="0"/>
              <c:showVal val="1"/>
              <c:showCatName val="1"/>
              <c:showSerName val="0"/>
              <c:showPercent val="0"/>
              <c:showBubbleSize val="0"/>
            </c:dLbl>
            <c:dLbl>
              <c:idx val="3"/>
              <c:layout>
                <c:manualLayout>
                  <c:x val="6.973419550317532E-2"/>
                  <c:y val="-6.9492980044161282E-2"/>
                </c:manualLayout>
              </c:layout>
              <c:showLegendKey val="0"/>
              <c:showVal val="1"/>
              <c:showCatName val="1"/>
              <c:showSerName val="0"/>
              <c:showPercent val="0"/>
              <c:showBubbleSize val="0"/>
            </c:dLbl>
            <c:dLbl>
              <c:idx val="4"/>
              <c:layout>
                <c:manualLayout>
                  <c:x val="-2.9017982810758899E-2"/>
                  <c:y val="-4.3835978835978839E-2"/>
                </c:manualLayout>
              </c:layout>
              <c:showLegendKey val="0"/>
              <c:showVal val="1"/>
              <c:showCatName val="1"/>
              <c:showSerName val="0"/>
              <c:showPercent val="0"/>
              <c:showBubbleSize val="0"/>
            </c:dLbl>
            <c:dLbl>
              <c:idx val="5"/>
              <c:layout>
                <c:manualLayout>
                  <c:x val="-4.6223037562078406E-2"/>
                  <c:y val="-6.3355830521184847E-2"/>
                </c:manualLayout>
              </c:layout>
              <c:showLegendKey val="0"/>
              <c:showVal val="1"/>
              <c:showCatName val="1"/>
              <c:showSerName val="0"/>
              <c:showPercent val="0"/>
              <c:showBubbleSize val="0"/>
            </c:dLbl>
            <c:dLbl>
              <c:idx val="6"/>
              <c:layout>
                <c:manualLayout>
                  <c:x val="-4.4783536060831595E-2"/>
                  <c:y val="-2.1362121401491477E-2"/>
                </c:manualLayout>
              </c:layout>
              <c:showLegendKey val="0"/>
              <c:showVal val="1"/>
              <c:showCatName val="1"/>
              <c:showSerName val="0"/>
              <c:showPercent val="0"/>
              <c:showBubbleSize val="0"/>
            </c:dLbl>
            <c:txPr>
              <a:bodyPr/>
              <a:lstStyle/>
              <a:p>
                <a:pPr>
                  <a:defRPr sz="1400" b="1"/>
                </a:pPr>
                <a:endParaRPr lang="en-US"/>
              </a:p>
            </c:txPr>
            <c:showLegendKey val="0"/>
            <c:showVal val="1"/>
            <c:showCatName val="1"/>
            <c:showSerName val="0"/>
            <c:showPercent val="0"/>
            <c:showBubbleSize val="0"/>
            <c:showLeaderLines val="1"/>
          </c:dLbls>
          <c:cat>
            <c:strRef>
              <c:f>'Application or Use'!$A$1:$A$7</c:f>
              <c:strCache>
                <c:ptCount val="7"/>
                <c:pt idx="0">
                  <c:v>Cardiac Health</c:v>
                </c:pt>
                <c:pt idx="1">
                  <c:v>Obesity Control</c:v>
                </c:pt>
                <c:pt idx="2">
                  <c:v>Diabetes Care</c:v>
                </c:pt>
                <c:pt idx="3">
                  <c:v>Fitness/Exercise Goals</c:v>
                </c:pt>
                <c:pt idx="4">
                  <c:v>Sleep/Emotion Tracking</c:v>
                </c:pt>
                <c:pt idx="5">
                  <c:v>Baby Monitoring/Elderly Monitoring</c:v>
                </c:pt>
                <c:pt idx="6">
                  <c:v>Others</c:v>
                </c:pt>
              </c:strCache>
            </c:strRef>
          </c:cat>
          <c:val>
            <c:numRef>
              <c:f>'Application or Use'!$B$1:$B$7</c:f>
              <c:numCache>
                <c:formatCode>General</c:formatCode>
                <c:ptCount val="7"/>
                <c:pt idx="0">
                  <c:v>65</c:v>
                </c:pt>
                <c:pt idx="1">
                  <c:v>2</c:v>
                </c:pt>
                <c:pt idx="2">
                  <c:v>10</c:v>
                </c:pt>
                <c:pt idx="3">
                  <c:v>54</c:v>
                </c:pt>
                <c:pt idx="4">
                  <c:v>30</c:v>
                </c:pt>
                <c:pt idx="5">
                  <c:v>37</c:v>
                </c:pt>
                <c:pt idx="6">
                  <c:v>67</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16354598272303356"/>
                  <c:y val="4.2396678027186996E-2"/>
                </c:manualLayout>
              </c:layout>
              <c:showLegendKey val="0"/>
              <c:showVal val="1"/>
              <c:showCatName val="1"/>
              <c:showSerName val="0"/>
              <c:showPercent val="0"/>
              <c:showBubbleSize val="0"/>
            </c:dLbl>
            <c:dLbl>
              <c:idx val="1"/>
              <c:layout>
                <c:manualLayout>
                  <c:x val="3.2327867390362613E-2"/>
                  <c:y val="-0.1111501547381205"/>
                </c:manualLayout>
              </c:layout>
              <c:showLegendKey val="0"/>
              <c:showVal val="1"/>
              <c:showCatName val="1"/>
              <c:showSerName val="0"/>
              <c:showPercent val="0"/>
              <c:showBubbleSize val="0"/>
            </c:dLbl>
            <c:dLbl>
              <c:idx val="2"/>
              <c:layout>
                <c:manualLayout>
                  <c:x val="5.8326899064801416E-2"/>
                  <c:y val="-3.632604693070083E-2"/>
                </c:manualLayout>
              </c:layout>
              <c:showLegendKey val="0"/>
              <c:showVal val="1"/>
              <c:showCatName val="1"/>
              <c:showSerName val="0"/>
              <c:showPercent val="0"/>
              <c:showBubbleSize val="0"/>
            </c:dLbl>
            <c:dLbl>
              <c:idx val="3"/>
              <c:layout>
                <c:manualLayout>
                  <c:x val="-6.8782394312361508E-2"/>
                  <c:y val="1.6900536686645533E-2"/>
                </c:manualLayout>
              </c:layout>
              <c:showLegendKey val="0"/>
              <c:showVal val="1"/>
              <c:showCatName val="1"/>
              <c:showSerName val="0"/>
              <c:showPercent val="0"/>
              <c:showBubbleSize val="0"/>
            </c:dLbl>
            <c:dLbl>
              <c:idx val="4"/>
              <c:layout>
                <c:manualLayout>
                  <c:x val="-1.4181701195117621E-2"/>
                  <c:y val="1.2113840247581003E-2"/>
                </c:manualLayout>
              </c:layout>
              <c:showLegendKey val="0"/>
              <c:showVal val="1"/>
              <c:showCatName val="1"/>
              <c:showSerName val="0"/>
              <c:showPercent val="0"/>
              <c:showBubbleSize val="0"/>
            </c:dLbl>
            <c:dLbl>
              <c:idx val="5"/>
              <c:layout>
                <c:manualLayout>
                  <c:x val="-2.4227059602986521E-2"/>
                  <c:y val="7.5611313511184233E-2"/>
                </c:manualLayout>
              </c:layout>
              <c:showLegendKey val="0"/>
              <c:showVal val="1"/>
              <c:showCatName val="1"/>
              <c:showSerName val="0"/>
              <c:showPercent val="0"/>
              <c:showBubbleSize val="0"/>
            </c:dLbl>
            <c:dLbl>
              <c:idx val="6"/>
              <c:layout>
                <c:manualLayout>
                  <c:x val="-0.12745776316795351"/>
                  <c:y val="9.72554550084226E-2"/>
                </c:manualLayout>
              </c:layout>
              <c:showLegendKey val="0"/>
              <c:showVal val="1"/>
              <c:showCatName val="1"/>
              <c:showSerName val="0"/>
              <c:showPercent val="0"/>
              <c:showBubbleSize val="0"/>
            </c:dLbl>
            <c:dLbl>
              <c:idx val="7"/>
              <c:layout>
                <c:manualLayout>
                  <c:x val="-0.13698723339194277"/>
                  <c:y val="8.0393309045324549E-3"/>
                </c:manualLayout>
              </c:layout>
              <c:showLegendKey val="0"/>
              <c:showVal val="1"/>
              <c:showCatName val="1"/>
              <c:showSerName val="0"/>
              <c:showPercent val="0"/>
              <c:showBubbleSize val="0"/>
            </c:dLbl>
            <c:txPr>
              <a:bodyPr/>
              <a:lstStyle/>
              <a:p>
                <a:pPr>
                  <a:defRPr sz="1400" b="1"/>
                </a:pPr>
                <a:endParaRPr lang="en-US"/>
              </a:p>
            </c:txPr>
            <c:showLegendKey val="0"/>
            <c:showVal val="1"/>
            <c:showCatName val="1"/>
            <c:showSerName val="0"/>
            <c:showPercent val="0"/>
            <c:showBubbleSize val="0"/>
            <c:showLeaderLines val="1"/>
          </c:dLbls>
          <c:cat>
            <c:strRef>
              <c:f>'Improvement areas'!$A$4:$A$11</c:f>
              <c:strCache>
                <c:ptCount val="8"/>
                <c:pt idx="0">
                  <c:v>Power Management</c:v>
                </c:pt>
                <c:pt idx="1">
                  <c:v>Comfort/Ease of use</c:v>
                </c:pt>
                <c:pt idx="2">
                  <c:v>Smart and efficient monitoring</c:v>
                </c:pt>
                <c:pt idx="3">
                  <c:v>Pricing</c:v>
                </c:pt>
                <c:pt idx="4">
                  <c:v>Multi-fuctionality</c:v>
                </c:pt>
                <c:pt idx="5">
                  <c:v>Model and Design</c:v>
                </c:pt>
                <c:pt idx="6">
                  <c:v>Handling and Portability</c:v>
                </c:pt>
                <c:pt idx="7">
                  <c:v>Others</c:v>
                </c:pt>
              </c:strCache>
            </c:strRef>
          </c:cat>
          <c:val>
            <c:numRef>
              <c:f>'Improvement areas'!$B$4:$B$11</c:f>
              <c:numCache>
                <c:formatCode>General</c:formatCode>
                <c:ptCount val="8"/>
                <c:pt idx="0">
                  <c:v>14</c:v>
                </c:pt>
                <c:pt idx="1">
                  <c:v>22</c:v>
                </c:pt>
                <c:pt idx="2">
                  <c:v>15</c:v>
                </c:pt>
                <c:pt idx="3">
                  <c:v>12</c:v>
                </c:pt>
                <c:pt idx="4">
                  <c:v>13</c:v>
                </c:pt>
                <c:pt idx="5">
                  <c:v>14</c:v>
                </c:pt>
                <c:pt idx="6">
                  <c:v>13</c:v>
                </c:pt>
                <c:pt idx="7">
                  <c:v>1</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8.9616245337753975E-2"/>
                  <c:y val="-0.1228935019486202"/>
                </c:manualLayout>
              </c:layout>
              <c:showLegendKey val="0"/>
              <c:showVal val="1"/>
              <c:showCatName val="1"/>
              <c:showSerName val="0"/>
              <c:showPercent val="0"/>
              <c:showBubbleSize val="0"/>
            </c:dLbl>
            <c:dLbl>
              <c:idx val="1"/>
              <c:layout>
                <c:manualLayout>
                  <c:x val="9.1509877054841912E-3"/>
                  <c:y val="0.15205460112940442"/>
                </c:manualLayout>
              </c:layout>
              <c:showLegendKey val="0"/>
              <c:showVal val="1"/>
              <c:showCatName val="1"/>
              <c:showSerName val="0"/>
              <c:showPercent val="0"/>
              <c:showBubbleSize val="0"/>
            </c:dLbl>
            <c:dLbl>
              <c:idx val="2"/>
              <c:layout>
                <c:manualLayout>
                  <c:x val="-4.2996615554634708E-2"/>
                  <c:y val="-2.5788992285055292E-2"/>
                </c:manualLayout>
              </c:layout>
              <c:showLegendKey val="0"/>
              <c:showVal val="1"/>
              <c:showCatName val="1"/>
              <c:showSerName val="0"/>
              <c:showPercent val="0"/>
              <c:showBubbleSize val="0"/>
            </c:dLbl>
            <c:dLbl>
              <c:idx val="3"/>
              <c:layout>
                <c:manualLayout>
                  <c:x val="-7.0756043652438275E-2"/>
                  <c:y val="-1.5128648691640817E-2"/>
                </c:manualLayout>
              </c:layout>
              <c:showLegendKey val="0"/>
              <c:showVal val="1"/>
              <c:showCatName val="1"/>
              <c:showSerName val="0"/>
              <c:showPercent val="0"/>
              <c:showBubbleSize val="0"/>
            </c:dLbl>
            <c:txPr>
              <a:bodyPr/>
              <a:lstStyle/>
              <a:p>
                <a:pPr>
                  <a:defRPr sz="1400" b="1"/>
                </a:pPr>
                <a:endParaRPr lang="en-US"/>
              </a:p>
            </c:txPr>
            <c:showLegendKey val="0"/>
            <c:showVal val="1"/>
            <c:showCatName val="1"/>
            <c:showSerName val="0"/>
            <c:showPercent val="0"/>
            <c:showBubbleSize val="0"/>
            <c:showLeaderLines val="1"/>
          </c:dLbls>
          <c:cat>
            <c:strRef>
              <c:f>Beneficiary!$A$1:$A$4</c:f>
              <c:strCache>
                <c:ptCount val="4"/>
                <c:pt idx="0">
                  <c:v>User</c:v>
                </c:pt>
                <c:pt idx="1">
                  <c:v>Doctor/Physician</c:v>
                </c:pt>
                <c:pt idx="2">
                  <c:v>Third Party</c:v>
                </c:pt>
                <c:pt idx="3">
                  <c:v>Others</c:v>
                </c:pt>
              </c:strCache>
            </c:strRef>
          </c:cat>
          <c:val>
            <c:numRef>
              <c:f>Beneficiary!$B$1:$B$4</c:f>
              <c:numCache>
                <c:formatCode>General</c:formatCode>
                <c:ptCount val="4"/>
                <c:pt idx="0">
                  <c:v>130</c:v>
                </c:pt>
                <c:pt idx="1">
                  <c:v>22</c:v>
                </c:pt>
                <c:pt idx="2">
                  <c:v>8</c:v>
                </c:pt>
                <c:pt idx="3">
                  <c:v>36</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122922134733"/>
          <c:y val="9.4694124772865124E-2"/>
          <c:w val="0.85803215223097162"/>
          <c:h val="0.71031319402382398"/>
        </c:manualLayout>
      </c:layout>
      <c:barChart>
        <c:barDir val="col"/>
        <c:grouping val="clustered"/>
        <c:varyColors val="1"/>
        <c:ser>
          <c:idx val="0"/>
          <c:order val="0"/>
          <c:tx>
            <c:strRef>
              <c:f>Sheet1!$I$39</c:f>
              <c:strCache>
                <c:ptCount val="1"/>
                <c:pt idx="0">
                  <c:v>$</c:v>
                </c:pt>
              </c:strCache>
            </c:strRef>
          </c:tx>
          <c:invertIfNegative val="0"/>
          <c:cat>
            <c:numRef>
              <c:f>Sheet1!$H$40:$H$46</c:f>
              <c:numCache>
                <c:formatCode>General</c:formatCode>
                <c:ptCount val="7"/>
                <c:pt idx="0">
                  <c:v>2014</c:v>
                </c:pt>
                <c:pt idx="1">
                  <c:v>2015</c:v>
                </c:pt>
                <c:pt idx="2">
                  <c:v>2016</c:v>
                </c:pt>
                <c:pt idx="3">
                  <c:v>2017</c:v>
                </c:pt>
                <c:pt idx="4">
                  <c:v>2018</c:v>
                </c:pt>
                <c:pt idx="5">
                  <c:v>2019</c:v>
                </c:pt>
                <c:pt idx="6">
                  <c:v>2020</c:v>
                </c:pt>
              </c:numCache>
            </c:numRef>
          </c:cat>
          <c:val>
            <c:numRef>
              <c:f>Sheet1!$I$40:$I$46</c:f>
              <c:numCache>
                <c:formatCode>0.0</c:formatCode>
                <c:ptCount val="7"/>
                <c:pt idx="0">
                  <c:v>3.5</c:v>
                </c:pt>
                <c:pt idx="1">
                  <c:v>3.8888888888888871</c:v>
                </c:pt>
                <c:pt idx="2">
                  <c:v>4.375</c:v>
                </c:pt>
                <c:pt idx="3">
                  <c:v>5.1041666666666616</c:v>
                </c:pt>
                <c:pt idx="4">
                  <c:v>5.7361111111111134</c:v>
                </c:pt>
                <c:pt idx="5">
                  <c:v>6.6597222222222223</c:v>
                </c:pt>
                <c:pt idx="6">
                  <c:v>7.7777777777777786</c:v>
                </c:pt>
              </c:numCache>
            </c:numRef>
          </c:val>
        </c:ser>
        <c:dLbls>
          <c:showLegendKey val="0"/>
          <c:showVal val="0"/>
          <c:showCatName val="0"/>
          <c:showSerName val="0"/>
          <c:showPercent val="0"/>
          <c:showBubbleSize val="0"/>
        </c:dLbls>
        <c:gapWidth val="150"/>
        <c:axId val="192264448"/>
        <c:axId val="192299392"/>
      </c:barChart>
      <c:catAx>
        <c:axId val="192264448"/>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nextTo"/>
        <c:txPr>
          <a:bodyPr/>
          <a:lstStyle/>
          <a:p>
            <a:pPr>
              <a:defRPr sz="1100" b="1"/>
            </a:pPr>
            <a:endParaRPr lang="en-US"/>
          </a:p>
        </c:txPr>
        <c:crossAx val="192299392"/>
        <c:crosses val="autoZero"/>
        <c:auto val="1"/>
        <c:lblAlgn val="ctr"/>
        <c:lblOffset val="100"/>
        <c:noMultiLvlLbl val="0"/>
      </c:catAx>
      <c:valAx>
        <c:axId val="192299392"/>
        <c:scaling>
          <c:orientation val="minMax"/>
          <c:max val="10"/>
        </c:scaling>
        <c:delete val="0"/>
        <c:axPos val="l"/>
        <c:title>
          <c:tx>
            <c:rich>
              <a:bodyPr rot="-5400000" vert="horz"/>
              <a:lstStyle/>
              <a:p>
                <a:pPr>
                  <a:defRPr/>
                </a:pPr>
                <a:r>
                  <a:rPr lang="en-US"/>
                  <a:t>Revenue (Billion USD) </a:t>
                </a:r>
              </a:p>
            </c:rich>
          </c:tx>
          <c:overlay val="0"/>
        </c:title>
        <c:numFmt formatCode="0.0" sourceLinked="1"/>
        <c:majorTickMark val="out"/>
        <c:minorTickMark val="none"/>
        <c:tickLblPos val="nextTo"/>
        <c:txPr>
          <a:bodyPr/>
          <a:lstStyle/>
          <a:p>
            <a:pPr>
              <a:defRPr sz="1200" b="1"/>
            </a:pPr>
            <a:endParaRPr lang="en-US"/>
          </a:p>
        </c:txPr>
        <c:crossAx val="192264448"/>
        <c:crosses val="autoZero"/>
        <c:crossBetween val="between"/>
        <c:majorUnit val="2"/>
      </c:valAx>
      <c:spPr>
        <a:noFill/>
      </c:spPr>
    </c:plotArea>
    <c:plotVisOnly val="1"/>
    <c:dispBlanksAs val="gap"/>
    <c:showDLblsOverMax val="0"/>
  </c:chart>
  <c:spPr>
    <a:noFill/>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148"/>
      <c:rAngAx val="0"/>
      <c:perspective val="30"/>
    </c:view3D>
    <c:floor>
      <c:thickness val="0"/>
    </c:floor>
    <c:sideWall>
      <c:thickness val="0"/>
    </c:sideWall>
    <c:backWall>
      <c:thickness val="0"/>
    </c:backWall>
    <c:plotArea>
      <c:layout/>
      <c:pie3DChart>
        <c:varyColors val="1"/>
        <c:ser>
          <c:idx val="0"/>
          <c:order val="0"/>
          <c:spPr>
            <a:scene3d>
              <a:camera prst="orthographicFront"/>
              <a:lightRig rig="threePt" dir="t"/>
            </a:scene3d>
            <a:sp3d>
              <a:bevelT w="127000" h="63500" prst="relaxedInset"/>
              <a:bevelB w="127000" h="63500"/>
            </a:sp3d>
          </c:spPr>
          <c:dLbls>
            <c:dLbl>
              <c:idx val="1"/>
              <c:layout>
                <c:manualLayout>
                  <c:x val="-2.6865173406722207E-2"/>
                  <c:y val="-0.25450617283950638"/>
                </c:manualLayout>
              </c:layout>
              <c:showLegendKey val="0"/>
              <c:showVal val="0"/>
              <c:showCatName val="1"/>
              <c:showSerName val="0"/>
              <c:showPercent val="1"/>
              <c:showBubbleSize val="0"/>
            </c:dLbl>
            <c:dLbl>
              <c:idx val="2"/>
              <c:layout>
                <c:manualLayout>
                  <c:x val="0.14718110236220491"/>
                  <c:y val="-0.28337962962963015"/>
                </c:manualLayout>
              </c:layout>
              <c:showLegendKey val="0"/>
              <c:showVal val="0"/>
              <c:showCatName val="1"/>
              <c:showSerName val="0"/>
              <c:showPercent val="1"/>
              <c:showBubbleSize val="0"/>
            </c:dLbl>
            <c:dLbl>
              <c:idx val="4"/>
              <c:layout>
                <c:manualLayout>
                  <c:x val="0.17131255468066492"/>
                  <c:y val="4.5106445027704882E-2"/>
                </c:manualLayout>
              </c:layout>
              <c:showLegendKey val="0"/>
              <c:showVal val="0"/>
              <c:showCatName val="1"/>
              <c:showSerName val="0"/>
              <c:showPercent val="1"/>
              <c:showBubbleSize val="0"/>
            </c:dLbl>
            <c:txPr>
              <a:bodyPr/>
              <a:lstStyle/>
              <a:p>
                <a:pPr>
                  <a:defRPr sz="1400" b="1"/>
                </a:pPr>
                <a:endParaRPr lang="en-US"/>
              </a:p>
            </c:txPr>
            <c:showLegendKey val="0"/>
            <c:showVal val="0"/>
            <c:showCatName val="1"/>
            <c:showSerName val="0"/>
            <c:showPercent val="1"/>
            <c:showBubbleSize val="0"/>
            <c:showLeaderLines val="1"/>
          </c:dLbls>
          <c:cat>
            <c:strRef>
              <c:f>Sheet1!$D$87:$J$87</c:f>
              <c:strCache>
                <c:ptCount val="7"/>
                <c:pt idx="0">
                  <c:v>Middle East and Africa</c:v>
                </c:pt>
                <c:pt idx="1">
                  <c:v>Latin America</c:v>
                </c:pt>
                <c:pt idx="2">
                  <c:v>Eastern Europe</c:v>
                </c:pt>
                <c:pt idx="3">
                  <c:v>Japan</c:v>
                </c:pt>
                <c:pt idx="4">
                  <c:v>Asia Specific</c:v>
                </c:pt>
                <c:pt idx="5">
                  <c:v>Western Europe</c:v>
                </c:pt>
                <c:pt idx="6">
                  <c:v>North America</c:v>
                </c:pt>
              </c:strCache>
            </c:strRef>
          </c:cat>
          <c:val>
            <c:numRef>
              <c:f>Sheet1!$D$88:$J$88</c:f>
              <c:numCache>
                <c:formatCode>0.0</c:formatCode>
                <c:ptCount val="7"/>
                <c:pt idx="0">
                  <c:v>1.3439999999999988</c:v>
                </c:pt>
                <c:pt idx="1">
                  <c:v>2.0735999999999999</c:v>
                </c:pt>
                <c:pt idx="2">
                  <c:v>3.0719999999999987</c:v>
                </c:pt>
                <c:pt idx="3">
                  <c:v>3.5327999999999982</c:v>
                </c:pt>
                <c:pt idx="4">
                  <c:v>4.1088000000000005</c:v>
                </c:pt>
                <c:pt idx="5">
                  <c:v>6.5280000000000005</c:v>
                </c:pt>
                <c:pt idx="6">
                  <c:v>9.6</c:v>
                </c:pt>
              </c:numCache>
            </c:numRef>
          </c:val>
        </c:ser>
        <c:dLbls>
          <c:showLegendKey val="0"/>
          <c:showVal val="0"/>
          <c:showCatName val="0"/>
          <c:showSerName val="0"/>
          <c:showPercent val="0"/>
          <c:showBubbleSize val="0"/>
          <c:showLeaderLines val="1"/>
        </c:dLbls>
      </c:pie3DChart>
    </c:plotArea>
    <c:plotVisOnly val="1"/>
    <c:dispBlanksAs val="zero"/>
    <c:showDLblsOverMax val="0"/>
  </c:chart>
  <c:spPr>
    <a:noFill/>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Sheet1!$B$1</c:f>
              <c:strCache>
                <c:ptCount val="1"/>
                <c:pt idx="0">
                  <c:v>Series 1</c:v>
                </c:pt>
              </c:strCache>
            </c:strRef>
          </c:tx>
          <c:invertIfNegative val="0"/>
          <c:cat>
            <c:strRef>
              <c:f>Sheet1!$A$2:$A$7</c:f>
              <c:strCache>
                <c:ptCount val="6"/>
                <c:pt idx="0">
                  <c:v>Fitbit</c:v>
                </c:pt>
                <c:pt idx="1">
                  <c:v>Xiaomi</c:v>
                </c:pt>
                <c:pt idx="2">
                  <c:v>Apple</c:v>
                </c:pt>
                <c:pt idx="3">
                  <c:v>Garmin</c:v>
                </c:pt>
                <c:pt idx="4">
                  <c:v>Samsung</c:v>
                </c:pt>
                <c:pt idx="5">
                  <c:v>BBK</c:v>
                </c:pt>
              </c:strCache>
            </c:strRef>
          </c:cat>
          <c:val>
            <c:numRef>
              <c:f>Sheet1!$B$2:$B$7</c:f>
              <c:numCache>
                <c:formatCode>General</c:formatCode>
                <c:ptCount val="6"/>
                <c:pt idx="0">
                  <c:v>4.8</c:v>
                </c:pt>
                <c:pt idx="1">
                  <c:v>3.7</c:v>
                </c:pt>
                <c:pt idx="2">
                  <c:v>1.5</c:v>
                </c:pt>
                <c:pt idx="3">
                  <c:v>0.9</c:v>
                </c:pt>
                <c:pt idx="4">
                  <c:v>0.70000000000000062</c:v>
                </c:pt>
                <c:pt idx="5">
                  <c:v>0.70000000000000062</c:v>
                </c:pt>
              </c:numCache>
            </c:numRef>
          </c:val>
        </c:ser>
        <c:dLbls>
          <c:showLegendKey val="0"/>
          <c:showVal val="0"/>
          <c:showCatName val="0"/>
          <c:showSerName val="0"/>
          <c:showPercent val="0"/>
          <c:showBubbleSize val="0"/>
        </c:dLbls>
        <c:gapWidth val="74"/>
        <c:gapDepth val="51"/>
        <c:shape val="box"/>
        <c:axId val="141452800"/>
        <c:axId val="141454720"/>
        <c:axId val="0"/>
      </c:bar3DChart>
      <c:catAx>
        <c:axId val="141452800"/>
        <c:scaling>
          <c:orientation val="minMax"/>
        </c:scaling>
        <c:delete val="0"/>
        <c:axPos val="l"/>
        <c:title>
          <c:tx>
            <c:rich>
              <a:bodyPr/>
              <a:lstStyle/>
              <a:p>
                <a:pPr>
                  <a:defRPr/>
                </a:pPr>
                <a:r>
                  <a:rPr lang="en-US"/>
                  <a:t>Brands</a:t>
                </a:r>
              </a:p>
            </c:rich>
          </c:tx>
          <c:overlay val="0"/>
        </c:title>
        <c:majorTickMark val="none"/>
        <c:minorTickMark val="none"/>
        <c:tickLblPos val="nextTo"/>
        <c:crossAx val="141454720"/>
        <c:crosses val="autoZero"/>
        <c:auto val="1"/>
        <c:lblAlgn val="ctr"/>
        <c:lblOffset val="100"/>
        <c:noMultiLvlLbl val="0"/>
      </c:catAx>
      <c:valAx>
        <c:axId val="141454720"/>
        <c:scaling>
          <c:orientation val="minMax"/>
        </c:scaling>
        <c:delete val="0"/>
        <c:axPos val="b"/>
        <c:title>
          <c:tx>
            <c:rich>
              <a:bodyPr/>
              <a:lstStyle/>
              <a:p>
                <a:pPr>
                  <a:defRPr/>
                </a:pPr>
                <a:r>
                  <a:rPr lang="en-US" dirty="0"/>
                  <a:t>Wearable units shipped </a:t>
                </a:r>
                <a:r>
                  <a:rPr lang="en-US" dirty="0" smtClean="0"/>
                  <a:t>(in Millions)</a:t>
                </a:r>
                <a:endParaRPr lang="en-US" dirty="0"/>
              </a:p>
            </c:rich>
          </c:tx>
          <c:layout>
            <c:manualLayout>
              <c:xMode val="edge"/>
              <c:yMode val="edge"/>
              <c:x val="0.37476893913901793"/>
              <c:y val="0.88886246751218634"/>
            </c:manualLayout>
          </c:layout>
          <c:overlay val="0"/>
        </c:title>
        <c:numFmt formatCode="General" sourceLinked="1"/>
        <c:majorTickMark val="none"/>
        <c:minorTickMark val="none"/>
        <c:tickLblPos val="nextTo"/>
        <c:crossAx val="141452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US</c:v>
                </c:pt>
              </c:strCache>
            </c:strRef>
          </c:tx>
          <c:invertIfNegative val="0"/>
          <c:dLbls>
            <c:dLbl>
              <c:idx val="0"/>
              <c:layout>
                <c:manualLayout>
                  <c:x val="5.7971014492753624E-3"/>
                  <c:y val="-1.5291492572087246E-2"/>
                </c:manualLayout>
              </c:layout>
              <c:showLegendKey val="0"/>
              <c:showVal val="1"/>
              <c:showCatName val="0"/>
              <c:showSerName val="0"/>
              <c:showPercent val="0"/>
              <c:showBubbleSize val="0"/>
            </c:dLbl>
            <c:dLbl>
              <c:idx val="1"/>
              <c:layout>
                <c:manualLayout>
                  <c:x val="7.2463768115942195E-3"/>
                  <c:y val="-2.5485820953478788E-2"/>
                </c:manualLayout>
              </c:layout>
              <c:showLegendKey val="0"/>
              <c:showVal val="1"/>
              <c:showCatName val="0"/>
              <c:showSerName val="0"/>
              <c:showPercent val="0"/>
              <c:showBubbleSize val="0"/>
            </c:dLbl>
            <c:dLbl>
              <c:idx val="2"/>
              <c:layout>
                <c:manualLayout>
                  <c:x val="8.6956521739130124E-3"/>
                  <c:y val="-3.3131567239522382E-2"/>
                </c:manualLayout>
              </c:layout>
              <c:showLegendKey val="0"/>
              <c:showVal val="1"/>
              <c:showCatName val="0"/>
              <c:showSerName val="0"/>
              <c:showPercent val="0"/>
              <c:showBubbleSize val="0"/>
            </c:dLbl>
            <c:dLbl>
              <c:idx val="3"/>
              <c:layout>
                <c:manualLayout>
                  <c:x val="1.4492753623188421E-3"/>
                  <c:y val="-3.3131567239522382E-2"/>
                </c:manualLayout>
              </c:layout>
              <c:showLegendKey val="0"/>
              <c:showVal val="1"/>
              <c:showCatName val="0"/>
              <c:showSerName val="0"/>
              <c:showPercent val="0"/>
              <c:showBubbleSize val="0"/>
            </c:dLbl>
            <c:dLbl>
              <c:idx val="4"/>
              <c:layout>
                <c:manualLayout>
                  <c:x val="4.3478260869565296E-3"/>
                  <c:y val="-2.038865676278304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On Wrist</c:v>
                </c:pt>
                <c:pt idx="1">
                  <c:v>Clipped onto Clothing</c:v>
                </c:pt>
                <c:pt idx="2">
                  <c:v>Embedded in Clothing</c:v>
                </c:pt>
                <c:pt idx="3">
                  <c:v>On Glasses</c:v>
                </c:pt>
                <c:pt idx="4">
                  <c:v>In Earphones/ Headphones</c:v>
                </c:pt>
              </c:strCache>
            </c:strRef>
          </c:cat>
          <c:val>
            <c:numRef>
              <c:f>Sheet1!$B$2:$B$6</c:f>
              <c:numCache>
                <c:formatCode>0%</c:formatCode>
                <c:ptCount val="5"/>
                <c:pt idx="0">
                  <c:v>0.42000000000000032</c:v>
                </c:pt>
                <c:pt idx="1">
                  <c:v>0.35000000000000031</c:v>
                </c:pt>
                <c:pt idx="2">
                  <c:v>0.19</c:v>
                </c:pt>
                <c:pt idx="3">
                  <c:v>0.18000000000000024</c:v>
                </c:pt>
                <c:pt idx="4">
                  <c:v>0.21000000000000021</c:v>
                </c:pt>
              </c:numCache>
            </c:numRef>
          </c:val>
        </c:ser>
        <c:ser>
          <c:idx val="1"/>
          <c:order val="1"/>
          <c:tx>
            <c:strRef>
              <c:f>Sheet1!$C$1</c:f>
              <c:strCache>
                <c:ptCount val="1"/>
                <c:pt idx="0">
                  <c:v>Europe</c:v>
                </c:pt>
              </c:strCache>
            </c:strRef>
          </c:tx>
          <c:invertIfNegative val="0"/>
          <c:dLbls>
            <c:dLbl>
              <c:idx val="0"/>
              <c:layout>
                <c:manualLayout>
                  <c:x val="2.1739130434782612E-2"/>
                  <c:y val="-2.5485820953478788E-2"/>
                </c:manualLayout>
              </c:layout>
              <c:showLegendKey val="0"/>
              <c:showVal val="1"/>
              <c:showCatName val="0"/>
              <c:showSerName val="0"/>
              <c:showPercent val="0"/>
              <c:showBubbleSize val="0"/>
            </c:dLbl>
            <c:dLbl>
              <c:idx val="1"/>
              <c:layout>
                <c:manualLayout>
                  <c:x val="2.4637681159420291E-2"/>
                  <c:y val="-2.0388656762782967E-2"/>
                </c:manualLayout>
              </c:layout>
              <c:showLegendKey val="0"/>
              <c:showVal val="1"/>
              <c:showCatName val="0"/>
              <c:showSerName val="0"/>
              <c:showPercent val="0"/>
              <c:showBubbleSize val="0"/>
            </c:dLbl>
            <c:dLbl>
              <c:idx val="2"/>
              <c:layout>
                <c:manualLayout>
                  <c:x val="1.7391304347826143E-2"/>
                  <c:y val="-1.7840074667435184E-2"/>
                </c:manualLayout>
              </c:layout>
              <c:showLegendKey val="0"/>
              <c:showVal val="1"/>
              <c:showCatName val="0"/>
              <c:showSerName val="0"/>
              <c:showPercent val="0"/>
              <c:showBubbleSize val="0"/>
            </c:dLbl>
            <c:dLbl>
              <c:idx val="3"/>
              <c:layout>
                <c:manualLayout>
                  <c:x val="1.884057971014497E-2"/>
                  <c:y val="-1.5291492572087246E-2"/>
                </c:manualLayout>
              </c:layout>
              <c:showLegendKey val="0"/>
              <c:showVal val="1"/>
              <c:showCatName val="0"/>
              <c:showSerName val="0"/>
              <c:showPercent val="0"/>
              <c:showBubbleSize val="0"/>
            </c:dLbl>
            <c:dLbl>
              <c:idx val="4"/>
              <c:layout>
                <c:manualLayout>
                  <c:x val="2.0289740956293652E-2"/>
                  <c:y val="-3.058298514417449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On Wrist</c:v>
                </c:pt>
                <c:pt idx="1">
                  <c:v>Clipped onto Clothing</c:v>
                </c:pt>
                <c:pt idx="2">
                  <c:v>Embedded in Clothing</c:v>
                </c:pt>
                <c:pt idx="3">
                  <c:v>On Glasses</c:v>
                </c:pt>
                <c:pt idx="4">
                  <c:v>In Earphones/ Headphones</c:v>
                </c:pt>
              </c:strCache>
            </c:strRef>
          </c:cat>
          <c:val>
            <c:numRef>
              <c:f>Sheet1!$C$2:$C$6</c:f>
              <c:numCache>
                <c:formatCode>0%</c:formatCode>
                <c:ptCount val="5"/>
                <c:pt idx="0">
                  <c:v>0.36000000000000032</c:v>
                </c:pt>
                <c:pt idx="1">
                  <c:v>0.23</c:v>
                </c:pt>
                <c:pt idx="2">
                  <c:v>0.15000000000000024</c:v>
                </c:pt>
                <c:pt idx="3">
                  <c:v>0.12000000000000002</c:v>
                </c:pt>
                <c:pt idx="4">
                  <c:v>0.1</c:v>
                </c:pt>
              </c:numCache>
            </c:numRef>
          </c:val>
        </c:ser>
        <c:dLbls>
          <c:showLegendKey val="0"/>
          <c:showVal val="1"/>
          <c:showCatName val="0"/>
          <c:showSerName val="0"/>
          <c:showPercent val="0"/>
          <c:showBubbleSize val="0"/>
        </c:dLbls>
        <c:gapWidth val="150"/>
        <c:shape val="box"/>
        <c:axId val="172303488"/>
        <c:axId val="172305024"/>
        <c:axId val="0"/>
      </c:bar3DChart>
      <c:catAx>
        <c:axId val="172303488"/>
        <c:scaling>
          <c:orientation val="minMax"/>
        </c:scaling>
        <c:delete val="0"/>
        <c:axPos val="b"/>
        <c:majorTickMark val="out"/>
        <c:minorTickMark val="none"/>
        <c:tickLblPos val="nextTo"/>
        <c:crossAx val="172305024"/>
        <c:crosses val="autoZero"/>
        <c:auto val="1"/>
        <c:lblAlgn val="ctr"/>
        <c:lblOffset val="100"/>
        <c:noMultiLvlLbl val="0"/>
      </c:catAx>
      <c:valAx>
        <c:axId val="172305024"/>
        <c:scaling>
          <c:orientation val="minMax"/>
        </c:scaling>
        <c:delete val="1"/>
        <c:axPos val="l"/>
        <c:numFmt formatCode="0%" sourceLinked="1"/>
        <c:majorTickMark val="out"/>
        <c:minorTickMark val="none"/>
        <c:tickLblPos val="none"/>
        <c:crossAx val="17230348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1"/>
        <c:ser>
          <c:idx val="1"/>
          <c:order val="0"/>
          <c:invertIfNegative val="0"/>
          <c:dLbls>
            <c:dLbl>
              <c:idx val="0"/>
              <c:layout>
                <c:manualLayout>
                  <c:x val="1.6975308641975308E-2"/>
                  <c:y val="-4.2372881355932202E-2"/>
                </c:manualLayout>
              </c:layout>
              <c:showLegendKey val="0"/>
              <c:showVal val="1"/>
              <c:showCatName val="0"/>
              <c:showSerName val="0"/>
              <c:showPercent val="0"/>
              <c:showBubbleSize val="0"/>
            </c:dLbl>
            <c:dLbl>
              <c:idx val="1"/>
              <c:layout>
                <c:manualLayout>
                  <c:x val="1.5432098765432155E-2"/>
                  <c:y val="-2.5423728813559324E-2"/>
                </c:manualLayout>
              </c:layout>
              <c:showLegendKey val="0"/>
              <c:showVal val="1"/>
              <c:showCatName val="0"/>
              <c:showSerName val="0"/>
              <c:showPercent val="0"/>
              <c:showBubbleSize val="0"/>
            </c:dLbl>
            <c:dLbl>
              <c:idx val="2"/>
              <c:layout>
                <c:manualLayout>
                  <c:x val="1.0802469135802469E-2"/>
                  <c:y val="-2.5423728813559324E-2"/>
                </c:manualLayout>
              </c:layout>
              <c:showLegendKey val="0"/>
              <c:showVal val="1"/>
              <c:showCatName val="0"/>
              <c:showSerName val="0"/>
              <c:showPercent val="0"/>
              <c:showBubbleSize val="0"/>
            </c:dLbl>
            <c:dLbl>
              <c:idx val="3"/>
              <c:layout>
                <c:manualLayout>
                  <c:x val="1.0802469135802469E-2"/>
                  <c:y val="-3.6723163841807911E-2"/>
                </c:manualLayout>
              </c:layout>
              <c:showLegendKey val="0"/>
              <c:showVal val="1"/>
              <c:showCatName val="0"/>
              <c:showSerName val="0"/>
              <c:showPercent val="0"/>
              <c:showBubbleSize val="0"/>
            </c:dLbl>
            <c:dLbl>
              <c:idx val="4"/>
              <c:layout>
                <c:manualLayout>
                  <c:x val="1.3888888888888888E-2"/>
                  <c:y val="-3.1073446327683617E-2"/>
                </c:manualLayout>
              </c:layout>
              <c:showLegendKey val="0"/>
              <c:showVal val="1"/>
              <c:showCatName val="0"/>
              <c:showSerName val="0"/>
              <c:showPercent val="0"/>
              <c:showBubbleSize val="0"/>
            </c:dLbl>
            <c:dLbl>
              <c:idx val="5"/>
              <c:layout>
                <c:manualLayout>
                  <c:x val="1.2345679012345678E-2"/>
                  <c:y val="-1.977401129943503E-2"/>
                </c:manualLayout>
              </c:layout>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numRef>
              <c:f>Sheet11!$E$2:$E$7</c:f>
              <c:numCache>
                <c:formatCode>General</c:formatCode>
                <c:ptCount val="6"/>
                <c:pt idx="0">
                  <c:v>2012</c:v>
                </c:pt>
                <c:pt idx="1">
                  <c:v>2013</c:v>
                </c:pt>
                <c:pt idx="2">
                  <c:v>2014</c:v>
                </c:pt>
                <c:pt idx="3">
                  <c:v>2015</c:v>
                </c:pt>
                <c:pt idx="4">
                  <c:v>2016</c:v>
                </c:pt>
                <c:pt idx="5">
                  <c:v>2017</c:v>
                </c:pt>
              </c:numCache>
            </c:numRef>
          </c:cat>
          <c:val>
            <c:numRef>
              <c:f>Sheet11!$F$2:$F$7</c:f>
              <c:numCache>
                <c:formatCode>General</c:formatCode>
                <c:ptCount val="6"/>
                <c:pt idx="0">
                  <c:v>1</c:v>
                </c:pt>
                <c:pt idx="1">
                  <c:v>12</c:v>
                </c:pt>
                <c:pt idx="2">
                  <c:v>46</c:v>
                </c:pt>
                <c:pt idx="3">
                  <c:v>144</c:v>
                </c:pt>
                <c:pt idx="4">
                  <c:v>236</c:v>
                </c:pt>
                <c:pt idx="5">
                  <c:v>42</c:v>
                </c:pt>
              </c:numCache>
            </c:numRef>
          </c:val>
        </c:ser>
        <c:dLbls>
          <c:showLegendKey val="0"/>
          <c:showVal val="1"/>
          <c:showCatName val="0"/>
          <c:showSerName val="0"/>
          <c:showPercent val="0"/>
          <c:showBubbleSize val="0"/>
        </c:dLbls>
        <c:gapWidth val="150"/>
        <c:shape val="box"/>
        <c:axId val="191337216"/>
        <c:axId val="191339136"/>
        <c:axId val="0"/>
      </c:bar3DChart>
      <c:catAx>
        <c:axId val="191337216"/>
        <c:scaling>
          <c:orientation val="minMax"/>
        </c:scaling>
        <c:delete val="0"/>
        <c:axPos val="b"/>
        <c:title>
          <c:tx>
            <c:rich>
              <a:bodyPr/>
              <a:lstStyle/>
              <a:p>
                <a:pPr>
                  <a:defRPr sz="1200"/>
                </a:pPr>
                <a:r>
                  <a:rPr lang="en-US" sz="1200"/>
                  <a:t>Publication Year</a:t>
                </a:r>
              </a:p>
            </c:rich>
          </c:tx>
          <c:overlay val="0"/>
        </c:title>
        <c:numFmt formatCode="General" sourceLinked="1"/>
        <c:majorTickMark val="out"/>
        <c:minorTickMark val="none"/>
        <c:tickLblPos val="nextTo"/>
        <c:txPr>
          <a:bodyPr/>
          <a:lstStyle/>
          <a:p>
            <a:pPr>
              <a:defRPr sz="1200" b="1"/>
            </a:pPr>
            <a:endParaRPr lang="en-US"/>
          </a:p>
        </c:txPr>
        <c:crossAx val="191339136"/>
        <c:crosses val="autoZero"/>
        <c:auto val="1"/>
        <c:lblAlgn val="ctr"/>
        <c:lblOffset val="100"/>
        <c:noMultiLvlLbl val="0"/>
      </c:catAx>
      <c:valAx>
        <c:axId val="191339136"/>
        <c:scaling>
          <c:orientation val="minMax"/>
        </c:scaling>
        <c:delete val="0"/>
        <c:axPos val="l"/>
        <c:title>
          <c:tx>
            <c:rich>
              <a:bodyPr rot="0" vert="horz"/>
              <a:lstStyle/>
              <a:p>
                <a:pPr>
                  <a:defRPr sz="1200"/>
                </a:pPr>
                <a:r>
                  <a:rPr lang="en-US" sz="1200"/>
                  <a:t>Number</a:t>
                </a:r>
                <a:r>
                  <a:rPr lang="en-US" sz="1200" baseline="0"/>
                  <a:t> of Patents/Published Applications</a:t>
                </a:r>
                <a:endParaRPr lang="en-US" sz="1200"/>
              </a:p>
            </c:rich>
          </c:tx>
          <c:overlay val="0"/>
        </c:title>
        <c:numFmt formatCode="General" sourceLinked="1"/>
        <c:majorTickMark val="out"/>
        <c:minorTickMark val="none"/>
        <c:tickLblPos val="nextTo"/>
        <c:txPr>
          <a:bodyPr/>
          <a:lstStyle/>
          <a:p>
            <a:pPr>
              <a:defRPr sz="1200" b="1"/>
            </a:pPr>
            <a:endParaRPr lang="en-US"/>
          </a:p>
        </c:txPr>
        <c:crossAx val="191337216"/>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pPr>
        <a:ln>
          <a:noFill/>
        </a:ln>
      </c:spPr>
    </c:sideWall>
    <c:backWall>
      <c:thickness val="0"/>
      <c:spPr>
        <a:ln>
          <a:noFill/>
        </a:ln>
      </c:spPr>
    </c:backWall>
    <c:plotArea>
      <c:layout/>
      <c:bar3DChart>
        <c:barDir val="col"/>
        <c:grouping val="clustered"/>
        <c:varyColors val="1"/>
        <c:ser>
          <c:idx val="0"/>
          <c:order val="0"/>
          <c:invertIfNegative val="0"/>
          <c:dLbls>
            <c:dLbl>
              <c:idx val="0"/>
              <c:layout>
                <c:manualLayout>
                  <c:x val="2.5000000000000001E-2"/>
                  <c:y val="-3.2407407407407461E-2"/>
                </c:manualLayout>
              </c:layout>
              <c:showLegendKey val="0"/>
              <c:showVal val="1"/>
              <c:showCatName val="0"/>
              <c:showSerName val="0"/>
              <c:showPercent val="0"/>
              <c:showBubbleSize val="0"/>
            </c:dLbl>
            <c:dLbl>
              <c:idx val="1"/>
              <c:layout>
                <c:manualLayout>
                  <c:x val="2.5000000000000001E-2"/>
                  <c:y val="-2.7777777777777832E-2"/>
                </c:manualLayout>
              </c:layout>
              <c:showLegendKey val="0"/>
              <c:showVal val="1"/>
              <c:showCatName val="0"/>
              <c:showSerName val="0"/>
              <c:showPercent val="0"/>
              <c:showBubbleSize val="0"/>
            </c:dLbl>
            <c:dLbl>
              <c:idx val="2"/>
              <c:layout>
                <c:manualLayout>
                  <c:x val="3.333333333333334E-2"/>
                  <c:y val="-2.7777777777777832E-2"/>
                </c:manualLayout>
              </c:layout>
              <c:showLegendKey val="0"/>
              <c:showVal val="1"/>
              <c:showCatName val="0"/>
              <c:showSerName val="0"/>
              <c:showPercent val="0"/>
              <c:showBubbleSize val="0"/>
            </c:dLbl>
            <c:dLbl>
              <c:idx val="3"/>
              <c:layout>
                <c:manualLayout>
                  <c:x val="1.388888888888901E-2"/>
                  <c:y val="-3.7037037037036993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Sheet10!$I$2:$I$5</c:f>
              <c:strCache>
                <c:ptCount val="4"/>
                <c:pt idx="0">
                  <c:v>CN</c:v>
                </c:pt>
                <c:pt idx="1">
                  <c:v>US</c:v>
                </c:pt>
                <c:pt idx="2">
                  <c:v>KR</c:v>
                </c:pt>
                <c:pt idx="3">
                  <c:v>IN </c:v>
                </c:pt>
              </c:strCache>
            </c:strRef>
          </c:cat>
          <c:val>
            <c:numRef>
              <c:f>Sheet10!$J$2:$J$5</c:f>
              <c:numCache>
                <c:formatCode>General</c:formatCode>
                <c:ptCount val="4"/>
                <c:pt idx="0">
                  <c:v>351</c:v>
                </c:pt>
                <c:pt idx="1">
                  <c:v>103</c:v>
                </c:pt>
                <c:pt idx="2">
                  <c:v>11</c:v>
                </c:pt>
                <c:pt idx="3">
                  <c:v>3</c:v>
                </c:pt>
              </c:numCache>
            </c:numRef>
          </c:val>
        </c:ser>
        <c:dLbls>
          <c:showLegendKey val="0"/>
          <c:showVal val="1"/>
          <c:showCatName val="0"/>
          <c:showSerName val="0"/>
          <c:showPercent val="0"/>
          <c:showBubbleSize val="0"/>
        </c:dLbls>
        <c:gapWidth val="150"/>
        <c:shape val="box"/>
        <c:axId val="191382656"/>
        <c:axId val="191384576"/>
        <c:axId val="0"/>
      </c:bar3DChart>
      <c:catAx>
        <c:axId val="191382656"/>
        <c:scaling>
          <c:orientation val="minMax"/>
        </c:scaling>
        <c:delete val="0"/>
        <c:axPos val="b"/>
        <c:title>
          <c:tx>
            <c:rich>
              <a:bodyPr/>
              <a:lstStyle/>
              <a:p>
                <a:pPr>
                  <a:defRPr sz="1400"/>
                </a:pPr>
                <a:r>
                  <a:rPr lang="en-US" sz="1400"/>
                  <a:t>Priority Country</a:t>
                </a:r>
              </a:p>
            </c:rich>
          </c:tx>
          <c:overlay val="0"/>
        </c:title>
        <c:majorTickMark val="out"/>
        <c:minorTickMark val="none"/>
        <c:tickLblPos val="nextTo"/>
        <c:txPr>
          <a:bodyPr/>
          <a:lstStyle/>
          <a:p>
            <a:pPr>
              <a:defRPr sz="1400" b="1"/>
            </a:pPr>
            <a:endParaRPr lang="en-US"/>
          </a:p>
        </c:txPr>
        <c:crossAx val="191384576"/>
        <c:crosses val="autoZero"/>
        <c:auto val="1"/>
        <c:lblAlgn val="ctr"/>
        <c:lblOffset val="100"/>
        <c:noMultiLvlLbl val="0"/>
      </c:catAx>
      <c:valAx>
        <c:axId val="191384576"/>
        <c:scaling>
          <c:orientation val="minMax"/>
        </c:scaling>
        <c:delete val="0"/>
        <c:axPos val="l"/>
        <c:title>
          <c:tx>
            <c:rich>
              <a:bodyPr rot="0" vert="horz"/>
              <a:lstStyle/>
              <a:p>
                <a:pPr>
                  <a:defRPr sz="1400"/>
                </a:pPr>
                <a:r>
                  <a:rPr lang="en-US" sz="1400"/>
                  <a:t>Number of Patents/ Published applications</a:t>
                </a:r>
              </a:p>
            </c:rich>
          </c:tx>
          <c:layout>
            <c:manualLayout>
              <c:xMode val="edge"/>
              <c:yMode val="edge"/>
              <c:x val="1.0891469616526263E-2"/>
              <c:y val="0.38354257801108221"/>
            </c:manualLayout>
          </c:layout>
          <c:overlay val="0"/>
        </c:title>
        <c:numFmt formatCode="General" sourceLinked="1"/>
        <c:majorTickMark val="out"/>
        <c:minorTickMark val="none"/>
        <c:tickLblPos val="nextTo"/>
        <c:txPr>
          <a:bodyPr/>
          <a:lstStyle/>
          <a:p>
            <a:pPr>
              <a:defRPr sz="1200" b="1"/>
            </a:pPr>
            <a:endParaRPr lang="en-US"/>
          </a:p>
        </c:txPr>
        <c:crossAx val="191382656"/>
        <c:crosses val="autoZero"/>
        <c:crossBetween val="between"/>
      </c:valAx>
      <c:spPr>
        <a:ln>
          <a:noFill/>
        </a:ln>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30"/>
      <c:rAngAx val="1"/>
    </c:view3D>
    <c:floor>
      <c:thickness val="0"/>
    </c:floor>
    <c:sideWall>
      <c:thickness val="0"/>
    </c:sideWall>
    <c:backWall>
      <c:thickness val="0"/>
    </c:backWall>
    <c:plotArea>
      <c:layout/>
      <c:pie3DChart>
        <c:varyColors val="1"/>
        <c:ser>
          <c:idx val="0"/>
          <c:order val="0"/>
          <c:dLbls>
            <c:dLbl>
              <c:idx val="0"/>
              <c:layout>
                <c:manualLayout>
                  <c:x val="0.12180948919846543"/>
                  <c:y val="-0.21392523231893329"/>
                </c:manualLayout>
              </c:layout>
              <c:showLegendKey val="0"/>
              <c:showVal val="1"/>
              <c:showCatName val="1"/>
              <c:showSerName val="0"/>
              <c:showPercent val="0"/>
              <c:showBubbleSize val="0"/>
            </c:dLbl>
            <c:dLbl>
              <c:idx val="1"/>
              <c:layout>
                <c:manualLayout>
                  <c:x val="-7.6361074096507164E-2"/>
                  <c:y val="1.5370646236787979E-3"/>
                </c:manualLayout>
              </c:layout>
              <c:showLegendKey val="0"/>
              <c:showVal val="1"/>
              <c:showCatName val="1"/>
              <c:showSerName val="0"/>
              <c:showPercent val="0"/>
              <c:showBubbleSize val="0"/>
            </c:dLbl>
            <c:dLbl>
              <c:idx val="2"/>
              <c:layout>
                <c:manualLayout>
                  <c:x val="-6.4744922269331734E-2"/>
                  <c:y val="-1.4028516705682061E-2"/>
                </c:manualLayout>
              </c:layout>
              <c:showLegendKey val="0"/>
              <c:showVal val="1"/>
              <c:showCatName val="1"/>
              <c:showSerName val="0"/>
              <c:showPercent val="0"/>
              <c:showBubbleSize val="0"/>
            </c:dLbl>
            <c:dLbl>
              <c:idx val="3"/>
              <c:layout>
                <c:manualLayout>
                  <c:x val="-7.1222047244094491E-2"/>
                  <c:y val="1.2722423210612212E-2"/>
                </c:manualLayout>
              </c:layout>
              <c:showLegendKey val="0"/>
              <c:showVal val="1"/>
              <c:showCatName val="1"/>
              <c:showSerName val="0"/>
              <c:showPercent val="0"/>
              <c:showBubbleSize val="0"/>
            </c:dLbl>
            <c:dLbl>
              <c:idx val="4"/>
              <c:layout>
                <c:manualLayout>
                  <c:x val="-5.6252695336159897E-2"/>
                  <c:y val="2.1922962332411148E-2"/>
                </c:manualLayout>
              </c:layout>
              <c:showLegendKey val="0"/>
              <c:showVal val="1"/>
              <c:showCatName val="1"/>
              <c:showSerName val="0"/>
              <c:showPercent val="0"/>
              <c:showBubbleSize val="0"/>
            </c:dLbl>
            <c:dLbl>
              <c:idx val="5"/>
              <c:layout>
                <c:manualLayout>
                  <c:x val="-5.1126186149808198E-2"/>
                  <c:y val="1.4290700148967883E-2"/>
                </c:manualLayout>
              </c:layout>
              <c:showLegendKey val="0"/>
              <c:showVal val="1"/>
              <c:showCatName val="1"/>
              <c:showSerName val="0"/>
              <c:showPercent val="0"/>
              <c:showBubbleSize val="0"/>
            </c:dLbl>
            <c:dLbl>
              <c:idx val="6"/>
              <c:layout>
                <c:manualLayout>
                  <c:x val="-5.0838764385221114E-2"/>
                  <c:y val="-1.8148542243030447E-3"/>
                </c:manualLayout>
              </c:layout>
              <c:showLegendKey val="0"/>
              <c:showVal val="1"/>
              <c:showCatName val="1"/>
              <c:showSerName val="0"/>
              <c:showPercent val="0"/>
              <c:showBubbleSize val="0"/>
            </c:dLbl>
            <c:dLbl>
              <c:idx val="7"/>
              <c:layout>
                <c:manualLayout>
                  <c:x val="-6.4117908338380838E-2"/>
                  <c:y val="-2.497666170107115E-2"/>
                </c:manualLayout>
              </c:layout>
              <c:showLegendKey val="0"/>
              <c:showVal val="1"/>
              <c:showCatName val="1"/>
              <c:showSerName val="0"/>
              <c:showPercent val="0"/>
              <c:showBubbleSize val="0"/>
            </c:dLbl>
            <c:dLbl>
              <c:idx val="8"/>
              <c:layout>
                <c:manualLayout>
                  <c:x val="-6.9894044013729117E-2"/>
                  <c:y val="-5.8538979924806771E-2"/>
                </c:manualLayout>
              </c:layout>
              <c:showLegendKey val="0"/>
              <c:showVal val="1"/>
              <c:showCatName val="1"/>
              <c:showSerName val="0"/>
              <c:showPercent val="0"/>
              <c:showBubbleSize val="0"/>
            </c:dLbl>
            <c:dLbl>
              <c:idx val="9"/>
              <c:layout>
                <c:manualLayout>
                  <c:x val="-7.6228790631940282E-2"/>
                  <c:y val="-0.10432404057600925"/>
                </c:manualLayout>
              </c:layout>
              <c:showLegendKey val="0"/>
              <c:showVal val="1"/>
              <c:showCatName val="1"/>
              <c:showSerName val="0"/>
              <c:showPercent val="0"/>
              <c:showBubbleSize val="0"/>
            </c:dLbl>
            <c:dLbl>
              <c:idx val="10"/>
              <c:layout>
                <c:manualLayout>
                  <c:x val="-8.8253099131839485E-2"/>
                  <c:y val="-0.15525317443427691"/>
                </c:manualLayout>
              </c:layout>
              <c:showLegendKey val="0"/>
              <c:showVal val="1"/>
              <c:showCatName val="1"/>
              <c:showSerName val="0"/>
              <c:showPercent val="0"/>
              <c:showBubbleSize val="0"/>
            </c:dLbl>
            <c:dLbl>
              <c:idx val="11"/>
              <c:layout>
                <c:manualLayout>
                  <c:x val="-2.2741772663032559E-4"/>
                  <c:y val="-6.8265020926438338E-2"/>
                </c:manualLayout>
              </c:layout>
              <c:showLegendKey val="0"/>
              <c:showVal val="1"/>
              <c:showCatName val="1"/>
              <c:showSerName val="0"/>
              <c:showPercent val="0"/>
              <c:showBubbleSize val="0"/>
            </c:dLbl>
            <c:txPr>
              <a:bodyPr/>
              <a:lstStyle/>
              <a:p>
                <a:pPr>
                  <a:defRPr sz="1200" b="1"/>
                </a:pPr>
                <a:endParaRPr lang="en-US"/>
              </a:p>
            </c:txPr>
            <c:showLegendKey val="0"/>
            <c:showVal val="1"/>
            <c:showCatName val="1"/>
            <c:showSerName val="0"/>
            <c:showPercent val="0"/>
            <c:showBubbleSize val="0"/>
            <c:showLeaderLines val="1"/>
          </c:dLbls>
          <c:cat>
            <c:strRef>
              <c:f>Sheet5!$H$3:$H$10</c:f>
              <c:strCache>
                <c:ptCount val="8"/>
                <c:pt idx="0">
                  <c:v>A61B</c:v>
                </c:pt>
                <c:pt idx="1">
                  <c:v>G06F</c:v>
                </c:pt>
                <c:pt idx="2">
                  <c:v>G08B</c:v>
                </c:pt>
                <c:pt idx="3">
                  <c:v>A44C</c:v>
                </c:pt>
                <c:pt idx="4">
                  <c:v>A63B</c:v>
                </c:pt>
                <c:pt idx="5">
                  <c:v>G06Q</c:v>
                </c:pt>
                <c:pt idx="6">
                  <c:v>G04G</c:v>
                </c:pt>
                <c:pt idx="7">
                  <c:v>Others</c:v>
                </c:pt>
              </c:strCache>
            </c:strRef>
          </c:cat>
          <c:val>
            <c:numRef>
              <c:f>Sheet5!$I$3:$I$10</c:f>
              <c:numCache>
                <c:formatCode>General</c:formatCode>
                <c:ptCount val="8"/>
                <c:pt idx="0">
                  <c:v>209</c:v>
                </c:pt>
                <c:pt idx="1">
                  <c:v>39</c:v>
                </c:pt>
                <c:pt idx="2">
                  <c:v>25</c:v>
                </c:pt>
                <c:pt idx="3">
                  <c:v>21</c:v>
                </c:pt>
                <c:pt idx="4">
                  <c:v>11</c:v>
                </c:pt>
                <c:pt idx="5">
                  <c:v>10</c:v>
                </c:pt>
                <c:pt idx="6">
                  <c:v>10</c:v>
                </c:pt>
                <c:pt idx="7">
                  <c:v>109</c:v>
                </c:pt>
              </c:numCache>
            </c:numRef>
          </c:val>
        </c:ser>
        <c:dLbls>
          <c:showLegendKey val="0"/>
          <c:showVal val="1"/>
          <c:showCatName val="1"/>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2.0719269466316744E-2"/>
                  <c:y val="-3.1067731116943751E-2"/>
                </c:manualLayout>
              </c:layout>
              <c:tx>
                <c:rich>
                  <a:bodyPr/>
                  <a:lstStyle/>
                  <a:p>
                    <a:r>
                      <a:rPr lang="en-US" dirty="0" smtClean="0"/>
                      <a:t>A61B</a:t>
                    </a:r>
                    <a:r>
                      <a:rPr lang="en-US" baseline="0" dirty="0" smtClean="0"/>
                      <a:t> </a:t>
                    </a:r>
                    <a:r>
                      <a:rPr lang="en-US" dirty="0" smtClean="0"/>
                      <a:t>5/0205</a:t>
                    </a:r>
                    <a:r>
                      <a:rPr lang="en-US" dirty="0"/>
                      <a:t>, 58</a:t>
                    </a:r>
                  </a:p>
                </c:rich>
              </c:tx>
              <c:showLegendKey val="0"/>
              <c:showVal val="1"/>
              <c:showCatName val="1"/>
              <c:showSerName val="0"/>
              <c:showPercent val="0"/>
              <c:showBubbleSize val="0"/>
            </c:dLbl>
            <c:dLbl>
              <c:idx val="1"/>
              <c:layout>
                <c:manualLayout>
                  <c:x val="3.7097385232506316E-2"/>
                  <c:y val="-6.5250248891302381E-3"/>
                </c:manualLayout>
              </c:layout>
              <c:tx>
                <c:rich>
                  <a:bodyPr/>
                  <a:lstStyle/>
                  <a:p>
                    <a:r>
                      <a:rPr lang="en-US" dirty="0" smtClean="0"/>
                      <a:t>A61B</a:t>
                    </a:r>
                    <a:r>
                      <a:rPr lang="en-US" baseline="0" dirty="0" smtClean="0"/>
                      <a:t> </a:t>
                    </a:r>
                    <a:r>
                      <a:rPr lang="en-US" dirty="0" smtClean="0"/>
                      <a:t>5/00</a:t>
                    </a:r>
                    <a:r>
                      <a:rPr lang="en-US" dirty="0"/>
                      <a:t>, 39</a:t>
                    </a:r>
                  </a:p>
                </c:rich>
              </c:tx>
              <c:showLegendKey val="0"/>
              <c:showVal val="1"/>
              <c:showCatName val="1"/>
              <c:showSerName val="0"/>
              <c:showPercent val="0"/>
              <c:showBubbleSize val="0"/>
            </c:dLbl>
            <c:dLbl>
              <c:idx val="2"/>
              <c:layout>
                <c:manualLayout>
                  <c:x val="0.1697906824146983"/>
                  <c:y val="1.4069335083114611E-2"/>
                </c:manualLayout>
              </c:layout>
              <c:tx>
                <c:rich>
                  <a:bodyPr/>
                  <a:lstStyle/>
                  <a:p>
                    <a:r>
                      <a:rPr lang="en-US" dirty="0" smtClean="0"/>
                      <a:t>A61B</a:t>
                    </a:r>
                    <a:r>
                      <a:rPr lang="en-US" baseline="0" dirty="0" smtClean="0"/>
                      <a:t> </a:t>
                    </a:r>
                    <a:r>
                      <a:rPr lang="en-US" dirty="0" smtClean="0"/>
                      <a:t>5/11</a:t>
                    </a:r>
                    <a:r>
                      <a:rPr lang="en-US" dirty="0"/>
                      <a:t>, 15</a:t>
                    </a:r>
                  </a:p>
                </c:rich>
              </c:tx>
              <c:showLegendKey val="0"/>
              <c:showVal val="1"/>
              <c:showCatName val="1"/>
              <c:showSerName val="0"/>
              <c:showPercent val="0"/>
              <c:showBubbleSize val="0"/>
            </c:dLbl>
            <c:dLbl>
              <c:idx val="3"/>
              <c:layout>
                <c:manualLayout>
                  <c:x val="0.10142158792650931"/>
                  <c:y val="4.6383785360163306E-2"/>
                </c:manualLayout>
              </c:layout>
              <c:tx>
                <c:rich>
                  <a:bodyPr/>
                  <a:lstStyle/>
                  <a:p>
                    <a:r>
                      <a:rPr lang="en-US" dirty="0" smtClean="0"/>
                      <a:t>A61B</a:t>
                    </a:r>
                    <a:r>
                      <a:rPr lang="en-US" baseline="0" dirty="0" smtClean="0"/>
                      <a:t> </a:t>
                    </a:r>
                    <a:r>
                      <a:rPr lang="en-US" dirty="0" smtClean="0"/>
                      <a:t>5/02</a:t>
                    </a:r>
                    <a:r>
                      <a:rPr lang="en-US" dirty="0"/>
                      <a:t>, 12</a:t>
                    </a:r>
                  </a:p>
                </c:rich>
              </c:tx>
              <c:showLegendKey val="0"/>
              <c:showVal val="1"/>
              <c:showCatName val="1"/>
              <c:showSerName val="0"/>
              <c:showPercent val="0"/>
              <c:showBubbleSize val="0"/>
            </c:dLbl>
            <c:dLbl>
              <c:idx val="4"/>
              <c:layout>
                <c:manualLayout>
                  <c:x val="-4.2456265785173079E-2"/>
                  <c:y val="6.2083446465743514E-2"/>
                </c:manualLayout>
              </c:layout>
              <c:tx>
                <c:rich>
                  <a:bodyPr/>
                  <a:lstStyle/>
                  <a:p>
                    <a:r>
                      <a:rPr lang="en-US" dirty="0" smtClean="0"/>
                      <a:t>A61B</a:t>
                    </a:r>
                    <a:r>
                      <a:rPr lang="en-US" baseline="0" dirty="0" smtClean="0"/>
                      <a:t> </a:t>
                    </a:r>
                    <a:r>
                      <a:rPr lang="en-US" dirty="0" smtClean="0"/>
                      <a:t>5/024</a:t>
                    </a:r>
                    <a:r>
                      <a:rPr lang="en-US" dirty="0"/>
                      <a:t>, 12</a:t>
                    </a:r>
                  </a:p>
                </c:rich>
              </c:tx>
              <c:showLegendKey val="0"/>
              <c:showVal val="1"/>
              <c:showCatName val="1"/>
              <c:showSerName val="0"/>
              <c:showPercent val="0"/>
              <c:showBubbleSize val="0"/>
            </c:dLbl>
            <c:dLbl>
              <c:idx val="5"/>
              <c:layout>
                <c:manualLayout>
                  <c:x val="-3.7851359381964093E-2"/>
                  <c:y val="-0.1062326907412437"/>
                </c:manualLayout>
              </c:layout>
              <c:tx>
                <c:rich>
                  <a:bodyPr/>
                  <a:lstStyle/>
                  <a:p>
                    <a:r>
                      <a:rPr lang="en-US" dirty="0" smtClean="0"/>
                      <a:t>A61B</a:t>
                    </a:r>
                    <a:r>
                      <a:rPr lang="en-US" baseline="0" dirty="0" smtClean="0"/>
                      <a:t> </a:t>
                    </a:r>
                    <a:r>
                      <a:rPr lang="en-US" dirty="0" smtClean="0"/>
                      <a:t>5/0245</a:t>
                    </a:r>
                    <a:r>
                      <a:rPr lang="en-US" dirty="0"/>
                      <a:t>, 10</a:t>
                    </a:r>
                  </a:p>
                </c:rich>
              </c:tx>
              <c:showLegendKey val="0"/>
              <c:showVal val="1"/>
              <c:showCatName val="1"/>
              <c:showSerName val="0"/>
              <c:showPercent val="0"/>
              <c:showBubbleSize val="0"/>
            </c:dLbl>
            <c:dLbl>
              <c:idx val="6"/>
              <c:layout>
                <c:manualLayout>
                  <c:x val="-4.6194225721784784E-4"/>
                  <c:y val="-4.375729075532233E-2"/>
                </c:manualLayout>
              </c:layout>
              <c:showLegendKey val="0"/>
              <c:showVal val="1"/>
              <c:showCatName val="1"/>
              <c:showSerName val="0"/>
              <c:showPercent val="0"/>
              <c:showBubbleSize val="0"/>
            </c:dLbl>
            <c:txPr>
              <a:bodyPr/>
              <a:lstStyle/>
              <a:p>
                <a:pPr>
                  <a:defRPr sz="1200" b="1"/>
                </a:pPr>
                <a:endParaRPr lang="en-US"/>
              </a:p>
            </c:txPr>
            <c:showLegendKey val="0"/>
            <c:showVal val="1"/>
            <c:showCatName val="1"/>
            <c:showSerName val="0"/>
            <c:showPercent val="0"/>
            <c:showBubbleSize val="0"/>
            <c:showLeaderLines val="1"/>
          </c:dLbls>
          <c:cat>
            <c:strRef>
              <c:f>Sheet7!$G$2:$G$8</c:f>
              <c:strCache>
                <c:ptCount val="7"/>
                <c:pt idx="0">
                  <c:v>A61B00050205</c:v>
                </c:pt>
                <c:pt idx="1">
                  <c:v>A61B000500</c:v>
                </c:pt>
                <c:pt idx="2">
                  <c:v>A61B000511</c:v>
                </c:pt>
                <c:pt idx="3">
                  <c:v>A61B000502</c:v>
                </c:pt>
                <c:pt idx="4">
                  <c:v>A61B0005024</c:v>
                </c:pt>
                <c:pt idx="5">
                  <c:v>A61B00050245</c:v>
                </c:pt>
                <c:pt idx="6">
                  <c:v>Others</c:v>
                </c:pt>
              </c:strCache>
            </c:strRef>
          </c:cat>
          <c:val>
            <c:numRef>
              <c:f>Sheet7!$H$2:$H$8</c:f>
              <c:numCache>
                <c:formatCode>General</c:formatCode>
                <c:ptCount val="7"/>
                <c:pt idx="0">
                  <c:v>58</c:v>
                </c:pt>
                <c:pt idx="1">
                  <c:v>39</c:v>
                </c:pt>
                <c:pt idx="2">
                  <c:v>15</c:v>
                </c:pt>
                <c:pt idx="3">
                  <c:v>12</c:v>
                </c:pt>
                <c:pt idx="4">
                  <c:v>12</c:v>
                </c:pt>
                <c:pt idx="5">
                  <c:v>10</c:v>
                </c:pt>
                <c:pt idx="6">
                  <c:v>63</c:v>
                </c:pt>
              </c:numCache>
            </c:numRef>
          </c:val>
        </c:ser>
        <c:dLbls>
          <c:showLegendKey val="0"/>
          <c:showVal val="1"/>
          <c:showCatName val="1"/>
          <c:showSerName val="0"/>
          <c:showPercent val="0"/>
          <c:showBubbleSize val="0"/>
          <c:showLeaderLines val="1"/>
        </c:dLbls>
      </c:pie3DChart>
    </c:plotArea>
    <c:plotVisOnly val="1"/>
    <c:dispBlanksAs val="zero"/>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4.6041666666666668E-2"/>
                  <c:y val="-0.11817694663167116"/>
                </c:manualLayout>
              </c:layout>
              <c:tx>
                <c:rich>
                  <a:bodyPr/>
                  <a:lstStyle/>
                  <a:p>
                    <a:r>
                      <a:rPr lang="en-US" dirty="0" smtClean="0"/>
                      <a:t>G06F</a:t>
                    </a:r>
                    <a:r>
                      <a:rPr lang="en-US" baseline="0" dirty="0" smtClean="0"/>
                      <a:t> </a:t>
                    </a:r>
                    <a:r>
                      <a:rPr lang="en-US" dirty="0" smtClean="0"/>
                      <a:t>19/00</a:t>
                    </a:r>
                    <a:r>
                      <a:rPr lang="en-US" dirty="0"/>
                      <a:t>, 16</a:t>
                    </a:r>
                  </a:p>
                </c:rich>
              </c:tx>
              <c:showLegendKey val="0"/>
              <c:showVal val="1"/>
              <c:showCatName val="1"/>
              <c:showSerName val="0"/>
              <c:showPercent val="0"/>
              <c:showBubbleSize val="0"/>
            </c:dLbl>
            <c:dLbl>
              <c:idx val="1"/>
              <c:layout>
                <c:manualLayout>
                  <c:x val="0.29400820209973783"/>
                  <c:y val="3.6523038786818356E-3"/>
                </c:manualLayout>
              </c:layout>
              <c:tx>
                <c:rich>
                  <a:bodyPr/>
                  <a:lstStyle/>
                  <a:p>
                    <a:r>
                      <a:rPr lang="en-US" dirty="0" smtClean="0"/>
                      <a:t>G06F</a:t>
                    </a:r>
                    <a:r>
                      <a:rPr lang="en-US" baseline="0" dirty="0" smtClean="0"/>
                      <a:t> </a:t>
                    </a:r>
                    <a:r>
                      <a:rPr lang="en-US" dirty="0" smtClean="0"/>
                      <a:t>3/01</a:t>
                    </a:r>
                    <a:r>
                      <a:rPr lang="en-US" dirty="0"/>
                      <a:t>, 8</a:t>
                    </a:r>
                  </a:p>
                </c:rich>
              </c:tx>
              <c:showLegendKey val="0"/>
              <c:showVal val="1"/>
              <c:showCatName val="1"/>
              <c:showSerName val="0"/>
              <c:showPercent val="0"/>
              <c:showBubbleSize val="0"/>
            </c:dLbl>
            <c:dLbl>
              <c:idx val="2"/>
              <c:layout>
                <c:manualLayout>
                  <c:x val="-1.9761592300962406E-2"/>
                  <c:y val="0.15981491537695741"/>
                </c:manualLayout>
              </c:layout>
              <c:tx>
                <c:rich>
                  <a:bodyPr/>
                  <a:lstStyle/>
                  <a:p>
                    <a:r>
                      <a:rPr lang="en-US" dirty="0" smtClean="0"/>
                      <a:t>G06F</a:t>
                    </a:r>
                    <a:r>
                      <a:rPr lang="en-US" baseline="0" dirty="0" smtClean="0"/>
                      <a:t> </a:t>
                    </a:r>
                    <a:r>
                      <a:rPr lang="en-US" dirty="0" smtClean="0"/>
                      <a:t>1/16</a:t>
                    </a:r>
                    <a:r>
                      <a:rPr lang="en-US" dirty="0"/>
                      <a:t>, 5</a:t>
                    </a:r>
                  </a:p>
                </c:rich>
              </c:tx>
              <c:showLegendKey val="0"/>
              <c:showVal val="1"/>
              <c:showCatName val="1"/>
              <c:showSerName val="0"/>
              <c:showPercent val="0"/>
              <c:showBubbleSize val="0"/>
            </c:dLbl>
            <c:dLbl>
              <c:idx val="3"/>
              <c:layout>
                <c:manualLayout>
                  <c:x val="-6.0491579177602804E-2"/>
                  <c:y val="-1.8228346456692912E-2"/>
                </c:manualLayout>
              </c:layout>
              <c:showLegendKey val="0"/>
              <c:showVal val="1"/>
              <c:showCatName val="1"/>
              <c:showSerName val="0"/>
              <c:showPercent val="0"/>
              <c:showBubbleSize val="0"/>
            </c:dLbl>
            <c:txPr>
              <a:bodyPr/>
              <a:lstStyle/>
              <a:p>
                <a:pPr>
                  <a:defRPr sz="1200" b="1"/>
                </a:pPr>
                <a:endParaRPr lang="en-US"/>
              </a:p>
            </c:txPr>
            <c:showLegendKey val="0"/>
            <c:showVal val="1"/>
            <c:showCatName val="1"/>
            <c:showSerName val="0"/>
            <c:showPercent val="0"/>
            <c:showBubbleSize val="0"/>
            <c:showLeaderLines val="1"/>
          </c:dLbls>
          <c:cat>
            <c:strRef>
              <c:f>Sheet9!$F$2:$F$5</c:f>
              <c:strCache>
                <c:ptCount val="4"/>
                <c:pt idx="0">
                  <c:v>G06F001900</c:v>
                </c:pt>
                <c:pt idx="1">
                  <c:v>G06F000301</c:v>
                </c:pt>
                <c:pt idx="2">
                  <c:v>G06F000116</c:v>
                </c:pt>
                <c:pt idx="3">
                  <c:v>Others</c:v>
                </c:pt>
              </c:strCache>
            </c:strRef>
          </c:cat>
          <c:val>
            <c:numRef>
              <c:f>Sheet9!$G$2:$G$5</c:f>
              <c:numCache>
                <c:formatCode>General</c:formatCode>
                <c:ptCount val="4"/>
                <c:pt idx="0">
                  <c:v>16</c:v>
                </c:pt>
                <c:pt idx="1">
                  <c:v>8</c:v>
                </c:pt>
                <c:pt idx="2">
                  <c:v>5</c:v>
                </c:pt>
                <c:pt idx="3">
                  <c:v>10</c:v>
                </c:pt>
              </c:numCache>
            </c:numRef>
          </c:val>
        </c:ser>
        <c:dLbls>
          <c:showLegendKey val="0"/>
          <c:showVal val="1"/>
          <c:showCatName val="1"/>
          <c:showSerName val="0"/>
          <c:showPercent val="0"/>
          <c:showBubbleSize val="0"/>
          <c:showLeaderLines val="1"/>
        </c:dLbls>
      </c:pie3DChart>
    </c:plotArea>
    <c:plotVisOnly val="1"/>
    <c:dispBlanksAs val="zero"/>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643330585575971"/>
          <c:y val="8.2140000504807423E-2"/>
          <c:w val="0.75474509200994333"/>
          <c:h val="0.59896401332343463"/>
        </c:manualLayout>
      </c:layout>
      <c:barChart>
        <c:barDir val="col"/>
        <c:grouping val="clustered"/>
        <c:varyColors val="0"/>
        <c:ser>
          <c:idx val="0"/>
          <c:order val="0"/>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Assignees!$A$2:$A$10</c:f>
              <c:strCache>
                <c:ptCount val="9"/>
                <c:pt idx="0">
                  <c:v>Fitbit</c:v>
                </c:pt>
                <c:pt idx="1">
                  <c:v>BOE Technology</c:v>
                </c:pt>
                <c:pt idx="2">
                  <c:v>Xiaomi</c:v>
                </c:pt>
                <c:pt idx="3">
                  <c:v>Apple</c:v>
                </c:pt>
                <c:pt idx="4">
                  <c:v>Gree Electric</c:v>
                </c:pt>
                <c:pt idx="5">
                  <c:v>Bodymedia</c:v>
                </c:pt>
                <c:pt idx="6">
                  <c:v>Shanghai Hanlin</c:v>
                </c:pt>
                <c:pt idx="7">
                  <c:v>FILS. LTD.</c:v>
                </c:pt>
                <c:pt idx="8">
                  <c:v>Chengdu Bochuangxin </c:v>
                </c:pt>
              </c:strCache>
            </c:strRef>
          </c:cat>
          <c:val>
            <c:numRef>
              <c:f>Assignees!$B$2:$B$10</c:f>
              <c:numCache>
                <c:formatCode>General</c:formatCode>
                <c:ptCount val="9"/>
                <c:pt idx="0">
                  <c:v>21</c:v>
                </c:pt>
                <c:pt idx="1">
                  <c:v>12</c:v>
                </c:pt>
                <c:pt idx="2">
                  <c:v>11</c:v>
                </c:pt>
                <c:pt idx="3">
                  <c:v>9</c:v>
                </c:pt>
                <c:pt idx="4">
                  <c:v>7</c:v>
                </c:pt>
                <c:pt idx="5">
                  <c:v>6</c:v>
                </c:pt>
                <c:pt idx="6">
                  <c:v>5</c:v>
                </c:pt>
                <c:pt idx="7">
                  <c:v>4</c:v>
                </c:pt>
                <c:pt idx="8">
                  <c:v>4</c:v>
                </c:pt>
              </c:numCache>
            </c:numRef>
          </c:val>
        </c:ser>
        <c:dLbls>
          <c:showLegendKey val="0"/>
          <c:showVal val="0"/>
          <c:showCatName val="0"/>
          <c:showSerName val="0"/>
          <c:showPercent val="0"/>
          <c:showBubbleSize val="0"/>
        </c:dLbls>
        <c:gapWidth val="150"/>
        <c:axId val="191973248"/>
        <c:axId val="191979520"/>
      </c:barChart>
      <c:catAx>
        <c:axId val="191973248"/>
        <c:scaling>
          <c:orientation val="minMax"/>
        </c:scaling>
        <c:delete val="0"/>
        <c:axPos val="b"/>
        <c:title>
          <c:tx>
            <c:rich>
              <a:bodyPr/>
              <a:lstStyle/>
              <a:p>
                <a:pPr>
                  <a:defRPr sz="1200"/>
                </a:pPr>
                <a:r>
                  <a:rPr lang="en-US" sz="1200"/>
                  <a:t>Assignees</a:t>
                </a:r>
              </a:p>
            </c:rich>
          </c:tx>
          <c:layout>
            <c:manualLayout>
              <c:xMode val="edge"/>
              <c:yMode val="edge"/>
              <c:x val="0.5290884312537858"/>
              <c:y val="0.89461775198811444"/>
            </c:manualLayout>
          </c:layout>
          <c:overlay val="0"/>
        </c:title>
        <c:majorTickMark val="out"/>
        <c:minorTickMark val="none"/>
        <c:tickLblPos val="nextTo"/>
        <c:txPr>
          <a:bodyPr/>
          <a:lstStyle/>
          <a:p>
            <a:pPr>
              <a:defRPr sz="1200" b="1"/>
            </a:pPr>
            <a:endParaRPr lang="en-US"/>
          </a:p>
        </c:txPr>
        <c:crossAx val="191979520"/>
        <c:crosses val="autoZero"/>
        <c:auto val="1"/>
        <c:lblAlgn val="ctr"/>
        <c:lblOffset val="100"/>
        <c:noMultiLvlLbl val="0"/>
      </c:catAx>
      <c:valAx>
        <c:axId val="191979520"/>
        <c:scaling>
          <c:orientation val="minMax"/>
        </c:scaling>
        <c:delete val="0"/>
        <c:axPos val="l"/>
        <c:title>
          <c:tx>
            <c:rich>
              <a:bodyPr rot="0" vert="horz"/>
              <a:lstStyle/>
              <a:p>
                <a:pPr>
                  <a:defRPr sz="1200"/>
                </a:pPr>
                <a:r>
                  <a:rPr lang="en-US" sz="1200"/>
                  <a:t>Number of Patents/ Published</a:t>
                </a:r>
                <a:r>
                  <a:rPr lang="en-US" sz="1200" baseline="0"/>
                  <a:t> Applications</a:t>
                </a:r>
                <a:endParaRPr lang="en-US" sz="1200"/>
              </a:p>
            </c:rich>
          </c:tx>
          <c:layout>
            <c:manualLayout>
              <c:xMode val="edge"/>
              <c:yMode val="edge"/>
              <c:x val="3.5343013141759784E-4"/>
              <c:y val="0.28157352824702142"/>
            </c:manualLayout>
          </c:layout>
          <c:overlay val="0"/>
        </c:title>
        <c:numFmt formatCode="General" sourceLinked="1"/>
        <c:majorTickMark val="out"/>
        <c:minorTickMark val="none"/>
        <c:tickLblPos val="nextTo"/>
        <c:txPr>
          <a:bodyPr/>
          <a:lstStyle/>
          <a:p>
            <a:pPr>
              <a:defRPr b="1"/>
            </a:pPr>
            <a:endParaRPr lang="en-US"/>
          </a:p>
        </c:txPr>
        <c:crossAx val="191973248"/>
        <c:crosses val="autoZero"/>
        <c:crossBetween val="between"/>
      </c:valAx>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56787618042597"/>
          <c:y val="9.5154746844615543E-2"/>
          <c:w val="0.45661498498254766"/>
          <c:h val="0.78891017567677479"/>
        </c:manualLayout>
      </c:layout>
      <c:pieChart>
        <c:varyColors val="1"/>
        <c:ser>
          <c:idx val="0"/>
          <c:order val="0"/>
          <c:dLbls>
            <c:dLbl>
              <c:idx val="0"/>
              <c:layout>
                <c:manualLayout>
                  <c:x val="7.5388395599486305E-2"/>
                  <c:y val="4.4884260435187534E-2"/>
                </c:manualLayout>
              </c:layout>
              <c:showLegendKey val="0"/>
              <c:showVal val="1"/>
              <c:showCatName val="1"/>
              <c:showSerName val="0"/>
              <c:showPercent val="0"/>
              <c:showBubbleSize val="0"/>
            </c:dLbl>
            <c:dLbl>
              <c:idx val="1"/>
              <c:layout>
                <c:manualLayout>
                  <c:x val="0.17436595232297009"/>
                  <c:y val="0"/>
                </c:manualLayout>
              </c:layout>
              <c:showLegendKey val="0"/>
              <c:showVal val="1"/>
              <c:showCatName val="1"/>
              <c:showSerName val="0"/>
              <c:showPercent val="0"/>
              <c:showBubbleSize val="0"/>
            </c:dLbl>
            <c:dLbl>
              <c:idx val="2"/>
              <c:layout>
                <c:manualLayout>
                  <c:x val="-2.1892350595598631E-2"/>
                  <c:y val="-1.1140232470941121E-2"/>
                </c:manualLayout>
              </c:layout>
              <c:showLegendKey val="0"/>
              <c:showVal val="1"/>
              <c:showCatName val="1"/>
              <c:showSerName val="0"/>
              <c:showPercent val="0"/>
              <c:showBubbleSize val="0"/>
            </c:dLbl>
            <c:dLbl>
              <c:idx val="3"/>
              <c:layout>
                <c:manualLayout>
                  <c:x val="-8.2142085962658914E-2"/>
                  <c:y val="2.639911946490562E-2"/>
                </c:manualLayout>
              </c:layout>
              <c:showLegendKey val="0"/>
              <c:showVal val="1"/>
              <c:showCatName val="1"/>
              <c:showSerName val="0"/>
              <c:showPercent val="0"/>
              <c:showBubbleSize val="0"/>
            </c:dLbl>
            <c:dLbl>
              <c:idx val="4"/>
              <c:layout>
                <c:manualLayout>
                  <c:x val="-5.9678710373969206E-2"/>
                  <c:y val="-3.5786978240623197E-3"/>
                </c:manualLayout>
              </c:layout>
              <c:showLegendKey val="0"/>
              <c:showVal val="1"/>
              <c:showCatName val="1"/>
              <c:showSerName val="0"/>
              <c:showPercent val="0"/>
              <c:showBubbleSize val="0"/>
            </c:dLbl>
            <c:dLbl>
              <c:idx val="5"/>
              <c:layout>
                <c:manualLayout>
                  <c:x val="-8.9950764133206768E-2"/>
                  <c:y val="2.1584624502582337E-2"/>
                </c:manualLayout>
              </c:layout>
              <c:showLegendKey val="0"/>
              <c:showVal val="1"/>
              <c:showCatName val="1"/>
              <c:showSerName val="0"/>
              <c:showPercent val="0"/>
              <c:showBubbleSize val="0"/>
            </c:dLbl>
            <c:dLbl>
              <c:idx val="6"/>
              <c:layout>
                <c:manualLayout>
                  <c:x val="-2.8753932354200405E-2"/>
                  <c:y val="-3.6631275929218596E-2"/>
                </c:manualLayout>
              </c:layout>
              <c:showLegendKey val="0"/>
              <c:showVal val="1"/>
              <c:showCatName val="1"/>
              <c:showSerName val="0"/>
              <c:showPercent val="0"/>
              <c:showBubbleSize val="0"/>
            </c:dLbl>
            <c:txPr>
              <a:bodyPr/>
              <a:lstStyle/>
              <a:p>
                <a:pPr>
                  <a:defRPr sz="1400" b="1"/>
                </a:pPr>
                <a:endParaRPr lang="en-US"/>
              </a:p>
            </c:txPr>
            <c:showLegendKey val="0"/>
            <c:showVal val="1"/>
            <c:showCatName val="1"/>
            <c:showSerName val="0"/>
            <c:showPercent val="0"/>
            <c:showBubbleSize val="0"/>
            <c:showLeaderLines val="1"/>
          </c:dLbls>
          <c:cat>
            <c:strRef>
              <c:f>'Body part or device'!$A$1:$A$7</c:f>
              <c:strCache>
                <c:ptCount val="7"/>
                <c:pt idx="0">
                  <c:v>Smart Watch/Wrist-Band</c:v>
                </c:pt>
                <c:pt idx="1">
                  <c:v>Smart Glasses/Eye-Wear</c:v>
                </c:pt>
                <c:pt idx="2">
                  <c:v>E-Clothing/Smart Clothing</c:v>
                </c:pt>
                <c:pt idx="3">
                  <c:v>Hearing-Aid/Ear-phone</c:v>
                </c:pt>
                <c:pt idx="4">
                  <c:v>Smart Jewellery</c:v>
                </c:pt>
                <c:pt idx="5">
                  <c:v>E-Footwear/Smart shoes</c:v>
                </c:pt>
                <c:pt idx="6">
                  <c:v>Others</c:v>
                </c:pt>
              </c:strCache>
            </c:strRef>
          </c:cat>
          <c:val>
            <c:numRef>
              <c:f>'Body part or device'!$B$1:$B$7</c:f>
              <c:numCache>
                <c:formatCode>General</c:formatCode>
                <c:ptCount val="7"/>
                <c:pt idx="0">
                  <c:v>223</c:v>
                </c:pt>
                <c:pt idx="1">
                  <c:v>30</c:v>
                </c:pt>
                <c:pt idx="2">
                  <c:v>78</c:v>
                </c:pt>
                <c:pt idx="3">
                  <c:v>11</c:v>
                </c:pt>
                <c:pt idx="4">
                  <c:v>105</c:v>
                </c:pt>
                <c:pt idx="5">
                  <c:v>25</c:v>
                </c:pt>
                <c:pt idx="6">
                  <c:v>36</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3.0030871141107387E-2"/>
                  <c:y val="-1.3278215223097113E-2"/>
                </c:manualLayout>
              </c:layout>
              <c:showLegendKey val="0"/>
              <c:showVal val="1"/>
              <c:showCatName val="1"/>
              <c:showSerName val="0"/>
              <c:showPercent val="0"/>
              <c:showBubbleSize val="0"/>
            </c:dLbl>
            <c:dLbl>
              <c:idx val="1"/>
              <c:layout>
                <c:manualLayout>
                  <c:x val="0.13411261092363438"/>
                  <c:y val="-0.11413708863315163"/>
                </c:manualLayout>
              </c:layout>
              <c:showLegendKey val="0"/>
              <c:showVal val="1"/>
              <c:showCatName val="1"/>
              <c:showSerName val="0"/>
              <c:showPercent val="0"/>
              <c:showBubbleSize val="0"/>
            </c:dLbl>
            <c:dLbl>
              <c:idx val="2"/>
              <c:layout>
                <c:manualLayout>
                  <c:x val="-1.061929758780151E-3"/>
                  <c:y val="1.6094690086816073E-2"/>
                </c:manualLayout>
              </c:layout>
              <c:showLegendKey val="0"/>
              <c:showVal val="1"/>
              <c:showCatName val="1"/>
              <c:showSerName val="0"/>
              <c:showPercent val="0"/>
              <c:showBubbleSize val="0"/>
            </c:dLbl>
            <c:dLbl>
              <c:idx val="4"/>
              <c:layout>
                <c:manualLayout>
                  <c:x val="-0.10452512185976753"/>
                  <c:y val="-5.6971330506763555E-2"/>
                </c:manualLayout>
              </c:layout>
              <c:showLegendKey val="0"/>
              <c:showVal val="1"/>
              <c:showCatName val="1"/>
              <c:showSerName val="0"/>
              <c:showPercent val="0"/>
              <c:showBubbleSize val="0"/>
            </c:dLbl>
            <c:dLbl>
              <c:idx val="5"/>
              <c:layout>
                <c:manualLayout>
                  <c:x val="-6.7996437945256991E-2"/>
                  <c:y val="-0.11526569755703621"/>
                </c:manualLayout>
              </c:layout>
              <c:showLegendKey val="0"/>
              <c:showVal val="1"/>
              <c:showCatName val="1"/>
              <c:showSerName val="0"/>
              <c:showPercent val="0"/>
              <c:showBubbleSize val="0"/>
            </c:dLbl>
            <c:dLbl>
              <c:idx val="6"/>
              <c:layout>
                <c:manualLayout>
                  <c:x val="-4.2901887264091977E-2"/>
                  <c:y val="5.4169392287502525E-2"/>
                </c:manualLayout>
              </c:layout>
              <c:showLegendKey val="0"/>
              <c:showVal val="1"/>
              <c:showCatName val="1"/>
              <c:showSerName val="0"/>
              <c:showPercent val="0"/>
              <c:showBubbleSize val="0"/>
            </c:dLbl>
            <c:dLbl>
              <c:idx val="7"/>
              <c:layout>
                <c:manualLayout>
                  <c:x val="-5.7120234970628764E-2"/>
                  <c:y val="2.1600444175247341E-2"/>
                </c:manualLayout>
              </c:layout>
              <c:showLegendKey val="0"/>
              <c:showVal val="1"/>
              <c:showCatName val="1"/>
              <c:showSerName val="0"/>
              <c:showPercent val="0"/>
              <c:showBubbleSize val="0"/>
            </c:dLbl>
            <c:dLbl>
              <c:idx val="8"/>
              <c:layout>
                <c:manualLayout>
                  <c:x val="-2.4067554055743033E-2"/>
                  <c:y val="-7.0738946093276845E-3"/>
                </c:manualLayout>
              </c:layout>
              <c:showLegendKey val="0"/>
              <c:showVal val="1"/>
              <c:showCatName val="1"/>
              <c:showSerName val="0"/>
              <c:showPercent val="0"/>
              <c:showBubbleSize val="0"/>
            </c:dLbl>
            <c:dLbl>
              <c:idx val="9"/>
              <c:layout>
                <c:manualLayout>
                  <c:x val="-7.5114548181477309E-2"/>
                  <c:y val="-1.0083989501312346E-2"/>
                </c:manualLayout>
              </c:layout>
              <c:showLegendKey val="0"/>
              <c:showVal val="1"/>
              <c:showCatName val="1"/>
              <c:showSerName val="0"/>
              <c:showPercent val="0"/>
              <c:showBubbleSize val="0"/>
            </c:dLbl>
            <c:txPr>
              <a:bodyPr/>
              <a:lstStyle/>
              <a:p>
                <a:pPr>
                  <a:defRPr sz="1400" b="1"/>
                </a:pPr>
                <a:endParaRPr lang="en-US"/>
              </a:p>
            </c:txPr>
            <c:showLegendKey val="0"/>
            <c:showVal val="1"/>
            <c:showCatName val="1"/>
            <c:showSerName val="0"/>
            <c:showPercent val="0"/>
            <c:showBubbleSize val="0"/>
            <c:showLeaderLines val="1"/>
          </c:dLbls>
          <c:cat>
            <c:strRef>
              <c:f>'Physiological parameter'!$A$1:$A$10</c:f>
              <c:strCache>
                <c:ptCount val="10"/>
                <c:pt idx="0">
                  <c:v>Pulse/Heart-Rate</c:v>
                </c:pt>
                <c:pt idx="1">
                  <c:v>Blood Pressure</c:v>
                </c:pt>
                <c:pt idx="2">
                  <c:v>Calorie</c:v>
                </c:pt>
                <c:pt idx="3">
                  <c:v>Glucose/Sugar</c:v>
                </c:pt>
                <c:pt idx="4">
                  <c:v>Sweat/Bodily fluids</c:v>
                </c:pt>
                <c:pt idx="5">
                  <c:v>Steps/Body movements</c:v>
                </c:pt>
                <c:pt idx="6">
                  <c:v>Sleep/Breating</c:v>
                </c:pt>
                <c:pt idx="7">
                  <c:v>Body Position of Infants</c:v>
                </c:pt>
                <c:pt idx="8">
                  <c:v>Temperature</c:v>
                </c:pt>
                <c:pt idx="9">
                  <c:v>Others</c:v>
                </c:pt>
              </c:strCache>
            </c:strRef>
          </c:cat>
          <c:val>
            <c:numRef>
              <c:f>'Physiological parameter'!$B$1:$B$10</c:f>
              <c:numCache>
                <c:formatCode>General</c:formatCode>
                <c:ptCount val="10"/>
                <c:pt idx="0">
                  <c:v>265</c:v>
                </c:pt>
                <c:pt idx="1">
                  <c:v>105</c:v>
                </c:pt>
                <c:pt idx="2">
                  <c:v>21</c:v>
                </c:pt>
                <c:pt idx="3">
                  <c:v>35</c:v>
                </c:pt>
                <c:pt idx="4">
                  <c:v>8</c:v>
                </c:pt>
                <c:pt idx="5">
                  <c:v>101</c:v>
                </c:pt>
                <c:pt idx="6">
                  <c:v>71</c:v>
                </c:pt>
                <c:pt idx="7">
                  <c:v>1</c:v>
                </c:pt>
                <c:pt idx="8">
                  <c:v>98</c:v>
                </c:pt>
                <c:pt idx="9">
                  <c:v>37</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EB0B2-A201-45F2-9C59-B88B7D4753A6}"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n-US"/>
        </a:p>
      </dgm:t>
    </dgm:pt>
    <dgm:pt modelId="{4405D660-FF33-4BBF-965E-DA7DC3479BBE}">
      <dgm:prSet phldrT="[Text]" custT="1"/>
      <dgm:spPr/>
      <dgm:t>
        <a:bodyPr/>
        <a:lstStyle/>
        <a:p>
          <a:r>
            <a:rPr lang="en-US" sz="1600" b="1" dirty="0" smtClean="0"/>
            <a:t>Key Players in Market of Wearable Health Monitoring Devices</a:t>
          </a:r>
          <a:endParaRPr lang="en-US" sz="1600" b="1" dirty="0"/>
        </a:p>
      </dgm:t>
    </dgm:pt>
    <dgm:pt modelId="{03E37120-787A-4572-83DF-18C00296BD9C}" type="parTrans" cxnId="{3651A0A9-5FE1-43F0-9C73-6A7B733466D5}">
      <dgm:prSet/>
      <dgm:spPr/>
      <dgm:t>
        <a:bodyPr/>
        <a:lstStyle/>
        <a:p>
          <a:endParaRPr lang="en-US"/>
        </a:p>
      </dgm:t>
    </dgm:pt>
    <dgm:pt modelId="{67A5D3B5-E8EE-422D-ADC0-14C7930BDD7D}" type="sibTrans" cxnId="{3651A0A9-5FE1-43F0-9C73-6A7B733466D5}">
      <dgm:prSet/>
      <dgm:spPr/>
      <dgm:t>
        <a:bodyPr/>
        <a:lstStyle/>
        <a:p>
          <a:endParaRPr lang="en-US"/>
        </a:p>
      </dgm:t>
    </dgm:pt>
    <dgm:pt modelId="{C321DFAC-1E79-4352-91B9-E23A286C43E4}">
      <dgm:prSet phldrT="[Text]" custT="1"/>
      <dgm:spPr/>
      <dgm:t>
        <a:bodyPr/>
        <a:lstStyle/>
        <a:p>
          <a:r>
            <a:rPr lang="en-US" sz="1600" b="1" dirty="0" smtClean="0"/>
            <a:t>Omron Corp</a:t>
          </a:r>
          <a:endParaRPr lang="en-US" sz="1600" b="1" dirty="0"/>
        </a:p>
      </dgm:t>
    </dgm:pt>
    <dgm:pt modelId="{8A1D8CDF-2D3F-4DD9-B774-A10D0414D7C4}" type="parTrans" cxnId="{89AE9461-1FDE-4BE3-A3B2-4DF121B5DEC1}">
      <dgm:prSet/>
      <dgm:spPr/>
      <dgm:t>
        <a:bodyPr/>
        <a:lstStyle/>
        <a:p>
          <a:endParaRPr lang="en-US"/>
        </a:p>
      </dgm:t>
    </dgm:pt>
    <dgm:pt modelId="{787CD945-8392-49F1-90A6-51BAA8C3421D}" type="sibTrans" cxnId="{89AE9461-1FDE-4BE3-A3B2-4DF121B5DEC1}">
      <dgm:prSet/>
      <dgm:spPr/>
      <dgm:t>
        <a:bodyPr/>
        <a:lstStyle/>
        <a:p>
          <a:endParaRPr lang="en-US"/>
        </a:p>
      </dgm:t>
    </dgm:pt>
    <dgm:pt modelId="{DF6FC9C5-32BD-4C48-A36E-C350BAB57AD8}">
      <dgm:prSet phldrT="[Text]" custT="1"/>
      <dgm:spPr/>
      <dgm:t>
        <a:bodyPr/>
        <a:lstStyle/>
        <a:p>
          <a:r>
            <a:rPr lang="en-US" sz="1600" b="1" dirty="0" smtClean="0"/>
            <a:t>Life Watch AG</a:t>
          </a:r>
          <a:endParaRPr lang="en-US" sz="1600" b="1" dirty="0"/>
        </a:p>
      </dgm:t>
    </dgm:pt>
    <dgm:pt modelId="{99996CCB-B769-4E28-A6FC-8275F9ECF938}" type="parTrans" cxnId="{221403E1-3F19-4D0C-86CB-E60CAD08997E}">
      <dgm:prSet/>
      <dgm:spPr/>
      <dgm:t>
        <a:bodyPr/>
        <a:lstStyle/>
        <a:p>
          <a:endParaRPr lang="en-US"/>
        </a:p>
      </dgm:t>
    </dgm:pt>
    <dgm:pt modelId="{8531782A-CD67-496C-806C-278962174417}" type="sibTrans" cxnId="{221403E1-3F19-4D0C-86CB-E60CAD08997E}">
      <dgm:prSet/>
      <dgm:spPr/>
      <dgm:t>
        <a:bodyPr/>
        <a:lstStyle/>
        <a:p>
          <a:endParaRPr lang="en-US"/>
        </a:p>
      </dgm:t>
    </dgm:pt>
    <dgm:pt modelId="{43C2BB34-19F9-479E-AE23-FC6776726145}">
      <dgm:prSet phldrT="[Text]" custT="1"/>
      <dgm:spPr/>
      <dgm:t>
        <a:bodyPr/>
        <a:lstStyle/>
        <a:p>
          <a:r>
            <a:rPr lang="en-US" sz="1600" b="1" dirty="0" smtClean="0"/>
            <a:t>Polar Electro</a:t>
          </a:r>
          <a:endParaRPr lang="en-US" sz="1600" b="1" dirty="0"/>
        </a:p>
      </dgm:t>
    </dgm:pt>
    <dgm:pt modelId="{0A071CF9-2864-48B0-9CB9-5BB30C50852D}" type="parTrans" cxnId="{3DA5B400-D0BC-4AEB-857F-711DC3621688}">
      <dgm:prSet/>
      <dgm:spPr/>
      <dgm:t>
        <a:bodyPr/>
        <a:lstStyle/>
        <a:p>
          <a:endParaRPr lang="en-US"/>
        </a:p>
      </dgm:t>
    </dgm:pt>
    <dgm:pt modelId="{C8666A12-2419-4C8E-BCBC-6F5863C56B2E}" type="sibTrans" cxnId="{3DA5B400-D0BC-4AEB-857F-711DC3621688}">
      <dgm:prSet/>
      <dgm:spPr/>
      <dgm:t>
        <a:bodyPr/>
        <a:lstStyle/>
        <a:p>
          <a:endParaRPr lang="en-US"/>
        </a:p>
      </dgm:t>
    </dgm:pt>
    <dgm:pt modelId="{637D5722-BD94-4173-9875-18EB93C68370}">
      <dgm:prSet phldrT="[Text]" custT="1"/>
      <dgm:spPr/>
      <dgm:t>
        <a:bodyPr/>
        <a:lstStyle/>
        <a:p>
          <a:r>
            <a:rPr lang="en-US" sz="1600" b="1" dirty="0" err="1" smtClean="0"/>
            <a:t>Nubbo</a:t>
          </a:r>
          <a:endParaRPr lang="en-US" sz="1600" b="1" dirty="0"/>
        </a:p>
      </dgm:t>
    </dgm:pt>
    <dgm:pt modelId="{335BC587-CD59-4967-96DC-26D01080840D}" type="parTrans" cxnId="{FB485BDD-47EE-4553-96CB-EAAAAAEE589E}">
      <dgm:prSet/>
      <dgm:spPr/>
      <dgm:t>
        <a:bodyPr/>
        <a:lstStyle/>
        <a:p>
          <a:endParaRPr lang="en-US"/>
        </a:p>
      </dgm:t>
    </dgm:pt>
    <dgm:pt modelId="{3EB02AA3-9B14-4B8F-9D9B-1A182B03450C}" type="sibTrans" cxnId="{FB485BDD-47EE-4553-96CB-EAAAAAEE589E}">
      <dgm:prSet/>
      <dgm:spPr/>
      <dgm:t>
        <a:bodyPr/>
        <a:lstStyle/>
        <a:p>
          <a:endParaRPr lang="en-US"/>
        </a:p>
      </dgm:t>
    </dgm:pt>
    <dgm:pt modelId="{67199230-6D22-428D-A93E-7E93B3C38F3D}">
      <dgm:prSet/>
      <dgm:spPr/>
      <dgm:t>
        <a:bodyPr/>
        <a:lstStyle/>
        <a:p>
          <a:endParaRPr lang="en-US"/>
        </a:p>
      </dgm:t>
    </dgm:pt>
    <dgm:pt modelId="{982588CD-ACD8-4B15-91E8-C762B9F004EF}" type="parTrans" cxnId="{97FF4B48-DB0E-4D47-85CE-49F535D89828}">
      <dgm:prSet/>
      <dgm:spPr/>
      <dgm:t>
        <a:bodyPr/>
        <a:lstStyle/>
        <a:p>
          <a:endParaRPr lang="en-US"/>
        </a:p>
      </dgm:t>
    </dgm:pt>
    <dgm:pt modelId="{A9C6F019-9B09-4DE7-8C4E-79F3B89984AC}" type="sibTrans" cxnId="{97FF4B48-DB0E-4D47-85CE-49F535D89828}">
      <dgm:prSet/>
      <dgm:spPr/>
      <dgm:t>
        <a:bodyPr/>
        <a:lstStyle/>
        <a:p>
          <a:endParaRPr lang="en-US"/>
        </a:p>
      </dgm:t>
    </dgm:pt>
    <dgm:pt modelId="{EC3C2348-79A7-4D83-B837-D2B7F8C1EF06}">
      <dgm:prSet/>
      <dgm:spPr/>
      <dgm:t>
        <a:bodyPr/>
        <a:lstStyle/>
        <a:p>
          <a:endParaRPr lang="en-US"/>
        </a:p>
      </dgm:t>
    </dgm:pt>
    <dgm:pt modelId="{F2DCEF3F-0129-417C-953C-FDC5A3214CAF}" type="parTrans" cxnId="{48A12C8D-3370-4133-9A15-5649ABC63F9F}">
      <dgm:prSet/>
      <dgm:spPr/>
      <dgm:t>
        <a:bodyPr/>
        <a:lstStyle/>
        <a:p>
          <a:endParaRPr lang="en-US"/>
        </a:p>
      </dgm:t>
    </dgm:pt>
    <dgm:pt modelId="{785F66C1-E1AD-4AA8-BB51-6EC52CC7A539}" type="sibTrans" cxnId="{48A12C8D-3370-4133-9A15-5649ABC63F9F}">
      <dgm:prSet/>
      <dgm:spPr/>
      <dgm:t>
        <a:bodyPr/>
        <a:lstStyle/>
        <a:p>
          <a:endParaRPr lang="en-US"/>
        </a:p>
      </dgm:t>
    </dgm:pt>
    <dgm:pt modelId="{3FAA08E1-829E-448C-9691-880392714160}">
      <dgm:prSet/>
      <dgm:spPr/>
      <dgm:t>
        <a:bodyPr/>
        <a:lstStyle/>
        <a:p>
          <a:endParaRPr lang="en-US"/>
        </a:p>
      </dgm:t>
    </dgm:pt>
    <dgm:pt modelId="{308D2E2F-6CF5-4515-A9CC-D40308ACE100}" type="parTrans" cxnId="{4247C890-C83D-4C2A-BC11-A03C4ACFDF78}">
      <dgm:prSet/>
      <dgm:spPr/>
      <dgm:t>
        <a:bodyPr/>
        <a:lstStyle/>
        <a:p>
          <a:endParaRPr lang="en-US"/>
        </a:p>
      </dgm:t>
    </dgm:pt>
    <dgm:pt modelId="{AEE907B1-A9F2-412D-8200-5B417F42AE28}" type="sibTrans" cxnId="{4247C890-C83D-4C2A-BC11-A03C4ACFDF78}">
      <dgm:prSet/>
      <dgm:spPr/>
      <dgm:t>
        <a:bodyPr/>
        <a:lstStyle/>
        <a:p>
          <a:endParaRPr lang="en-US"/>
        </a:p>
      </dgm:t>
    </dgm:pt>
    <dgm:pt modelId="{AB7BE402-80C6-48C2-B5EB-B81CB49DA784}">
      <dgm:prSet custT="1"/>
      <dgm:spPr/>
      <dgm:t>
        <a:bodyPr/>
        <a:lstStyle/>
        <a:p>
          <a:r>
            <a:rPr lang="en-US" sz="1600" b="1" dirty="0" err="1" smtClean="0"/>
            <a:t>Fitbit</a:t>
          </a:r>
          <a:r>
            <a:rPr lang="en-US" sz="1600" b="1" dirty="0" smtClean="0"/>
            <a:t> Inc.</a:t>
          </a:r>
          <a:endParaRPr lang="en-US" sz="1600" b="1" dirty="0"/>
        </a:p>
      </dgm:t>
    </dgm:pt>
    <dgm:pt modelId="{EB8D45CC-CDF5-4E10-A3B3-2C26A5694D6A}" type="parTrans" cxnId="{C6E734F7-497F-43EC-B94D-BFDCA7FD5145}">
      <dgm:prSet/>
      <dgm:spPr/>
      <dgm:t>
        <a:bodyPr/>
        <a:lstStyle/>
        <a:p>
          <a:endParaRPr lang="en-US"/>
        </a:p>
      </dgm:t>
    </dgm:pt>
    <dgm:pt modelId="{5FE73655-5694-4FD8-AC88-888A6C5FFDF6}" type="sibTrans" cxnId="{C6E734F7-497F-43EC-B94D-BFDCA7FD5145}">
      <dgm:prSet/>
      <dgm:spPr/>
      <dgm:t>
        <a:bodyPr/>
        <a:lstStyle/>
        <a:p>
          <a:endParaRPr lang="en-US"/>
        </a:p>
      </dgm:t>
    </dgm:pt>
    <dgm:pt modelId="{B6465969-8143-4A16-AF90-F540B034221A}">
      <dgm:prSet/>
      <dgm:spPr/>
      <dgm:t>
        <a:bodyPr/>
        <a:lstStyle/>
        <a:p>
          <a:endParaRPr lang="en-US"/>
        </a:p>
      </dgm:t>
    </dgm:pt>
    <dgm:pt modelId="{CA7A4215-C7B6-4A01-9874-6019F785884B}" type="parTrans" cxnId="{F267DC84-18D6-495B-BFAD-268053975AA1}">
      <dgm:prSet/>
      <dgm:spPr/>
      <dgm:t>
        <a:bodyPr/>
        <a:lstStyle/>
        <a:p>
          <a:endParaRPr lang="en-US"/>
        </a:p>
      </dgm:t>
    </dgm:pt>
    <dgm:pt modelId="{EFB0444B-B851-47D1-8799-B23163D5846F}" type="sibTrans" cxnId="{F267DC84-18D6-495B-BFAD-268053975AA1}">
      <dgm:prSet/>
      <dgm:spPr/>
      <dgm:t>
        <a:bodyPr/>
        <a:lstStyle/>
        <a:p>
          <a:endParaRPr lang="en-US"/>
        </a:p>
      </dgm:t>
    </dgm:pt>
    <dgm:pt modelId="{913A8899-7319-47E1-9C89-A93E4D0F95F2}">
      <dgm:prSet custT="1"/>
      <dgm:spPr/>
      <dgm:t>
        <a:bodyPr/>
        <a:lstStyle/>
        <a:p>
          <a:r>
            <a:rPr lang="en-US" sz="1600" b="1" dirty="0" smtClean="0"/>
            <a:t>Google Inc.</a:t>
          </a:r>
          <a:endParaRPr lang="en-US" sz="1600" b="1" dirty="0"/>
        </a:p>
      </dgm:t>
    </dgm:pt>
    <dgm:pt modelId="{40120214-D0A9-4DC0-A44C-AEB3523EEB49}" type="sibTrans" cxnId="{44F3683F-20A6-4D54-9E51-CD621CA770BF}">
      <dgm:prSet/>
      <dgm:spPr/>
      <dgm:t>
        <a:bodyPr/>
        <a:lstStyle/>
        <a:p>
          <a:endParaRPr lang="en-US"/>
        </a:p>
      </dgm:t>
    </dgm:pt>
    <dgm:pt modelId="{49D2E871-03CC-4369-A648-C24E68AE31A0}" type="parTrans" cxnId="{44F3683F-20A6-4D54-9E51-CD621CA770BF}">
      <dgm:prSet/>
      <dgm:spPr/>
      <dgm:t>
        <a:bodyPr/>
        <a:lstStyle/>
        <a:p>
          <a:endParaRPr lang="en-US"/>
        </a:p>
      </dgm:t>
    </dgm:pt>
    <dgm:pt modelId="{540610DE-6955-4768-8982-AE2A3BED6343}">
      <dgm:prSet/>
      <dgm:spPr/>
      <dgm:t>
        <a:bodyPr/>
        <a:lstStyle/>
        <a:p>
          <a:endParaRPr lang="en-US"/>
        </a:p>
      </dgm:t>
    </dgm:pt>
    <dgm:pt modelId="{AD4E8ACA-F659-4646-BDCB-714F8C4E085F}" type="sibTrans" cxnId="{ABE50572-78E5-4213-A2DF-0F663080F1C1}">
      <dgm:prSet/>
      <dgm:spPr/>
      <dgm:t>
        <a:bodyPr/>
        <a:lstStyle/>
        <a:p>
          <a:endParaRPr lang="en-US"/>
        </a:p>
      </dgm:t>
    </dgm:pt>
    <dgm:pt modelId="{E52073EA-5622-4DF3-ABFB-23367B879E20}" type="parTrans" cxnId="{ABE50572-78E5-4213-A2DF-0F663080F1C1}">
      <dgm:prSet/>
      <dgm:spPr/>
      <dgm:t>
        <a:bodyPr/>
        <a:lstStyle/>
        <a:p>
          <a:endParaRPr lang="en-US"/>
        </a:p>
      </dgm:t>
    </dgm:pt>
    <dgm:pt modelId="{9DB331B7-D3C8-490F-8777-234865494BFF}">
      <dgm:prSet/>
      <dgm:spPr/>
      <dgm:t>
        <a:bodyPr/>
        <a:lstStyle/>
        <a:p>
          <a:endParaRPr lang="en-US"/>
        </a:p>
      </dgm:t>
    </dgm:pt>
    <dgm:pt modelId="{99A90C94-FEF8-4EFB-BBE7-0668B935D0E2}" type="parTrans" cxnId="{B790583E-238B-4394-B832-8CEC606B92E3}">
      <dgm:prSet/>
      <dgm:spPr/>
      <dgm:t>
        <a:bodyPr/>
        <a:lstStyle/>
        <a:p>
          <a:endParaRPr lang="en-US"/>
        </a:p>
      </dgm:t>
    </dgm:pt>
    <dgm:pt modelId="{7C6FF6D6-3AB0-4247-82EB-E91794B07DB1}" type="sibTrans" cxnId="{B790583E-238B-4394-B832-8CEC606B92E3}">
      <dgm:prSet/>
      <dgm:spPr/>
      <dgm:t>
        <a:bodyPr/>
        <a:lstStyle/>
        <a:p>
          <a:endParaRPr lang="en-US"/>
        </a:p>
      </dgm:t>
    </dgm:pt>
    <dgm:pt modelId="{7B0715FF-282A-458C-953D-DD9BBE28AD3F}" type="pres">
      <dgm:prSet presAssocID="{CBEEB0B2-A201-45F2-9C59-B88B7D4753A6}" presName="cycle" presStyleCnt="0">
        <dgm:presLayoutVars>
          <dgm:chMax val="1"/>
          <dgm:dir/>
          <dgm:animLvl val="ctr"/>
          <dgm:resizeHandles val="exact"/>
        </dgm:presLayoutVars>
      </dgm:prSet>
      <dgm:spPr/>
      <dgm:t>
        <a:bodyPr/>
        <a:lstStyle/>
        <a:p>
          <a:endParaRPr lang="en-US"/>
        </a:p>
      </dgm:t>
    </dgm:pt>
    <dgm:pt modelId="{D64E58DF-A8D4-4318-934B-7CDBFDCA4D05}" type="pres">
      <dgm:prSet presAssocID="{4405D660-FF33-4BBF-965E-DA7DC3479BBE}" presName="centerShape" presStyleLbl="node0" presStyleIdx="0" presStyleCnt="1" custScaleX="202824" custScaleY="187222"/>
      <dgm:spPr/>
      <dgm:t>
        <a:bodyPr/>
        <a:lstStyle/>
        <a:p>
          <a:endParaRPr lang="en-US"/>
        </a:p>
      </dgm:t>
    </dgm:pt>
    <dgm:pt modelId="{35880756-1056-48D4-AF22-6C59B88751BF}" type="pres">
      <dgm:prSet presAssocID="{8A1D8CDF-2D3F-4DD9-B774-A10D0414D7C4}" presName="Name9" presStyleLbl="parChTrans1D2" presStyleIdx="0" presStyleCnt="12"/>
      <dgm:spPr/>
      <dgm:t>
        <a:bodyPr/>
        <a:lstStyle/>
        <a:p>
          <a:endParaRPr lang="en-US"/>
        </a:p>
      </dgm:t>
    </dgm:pt>
    <dgm:pt modelId="{64E3629E-AC95-4F7A-8E77-AD4B364BFADA}" type="pres">
      <dgm:prSet presAssocID="{8A1D8CDF-2D3F-4DD9-B774-A10D0414D7C4}" presName="connTx" presStyleLbl="parChTrans1D2" presStyleIdx="0" presStyleCnt="12"/>
      <dgm:spPr/>
      <dgm:t>
        <a:bodyPr/>
        <a:lstStyle/>
        <a:p>
          <a:endParaRPr lang="en-US"/>
        </a:p>
      </dgm:t>
    </dgm:pt>
    <dgm:pt modelId="{7C22B60C-B54F-40BC-9D1B-E922E3533631}" type="pres">
      <dgm:prSet presAssocID="{C321DFAC-1E79-4352-91B9-E23A286C43E4}" presName="node" presStyleLbl="node1" presStyleIdx="0" presStyleCnt="12">
        <dgm:presLayoutVars>
          <dgm:bulletEnabled val="1"/>
        </dgm:presLayoutVars>
      </dgm:prSet>
      <dgm:spPr/>
      <dgm:t>
        <a:bodyPr/>
        <a:lstStyle/>
        <a:p>
          <a:endParaRPr lang="en-US"/>
        </a:p>
      </dgm:t>
    </dgm:pt>
    <dgm:pt modelId="{881FDBFC-742D-4098-9D99-FCDB3A35BDD4}" type="pres">
      <dgm:prSet presAssocID="{99A90C94-FEF8-4EFB-BBE7-0668B935D0E2}" presName="Name9" presStyleLbl="parChTrans1D2" presStyleIdx="1" presStyleCnt="12"/>
      <dgm:spPr/>
      <dgm:t>
        <a:bodyPr/>
        <a:lstStyle/>
        <a:p>
          <a:endParaRPr lang="en-US"/>
        </a:p>
      </dgm:t>
    </dgm:pt>
    <dgm:pt modelId="{FE77CC74-60F5-4621-9161-BCE9616567E0}" type="pres">
      <dgm:prSet presAssocID="{99A90C94-FEF8-4EFB-BBE7-0668B935D0E2}" presName="connTx" presStyleLbl="parChTrans1D2" presStyleIdx="1" presStyleCnt="12"/>
      <dgm:spPr/>
      <dgm:t>
        <a:bodyPr/>
        <a:lstStyle/>
        <a:p>
          <a:endParaRPr lang="en-US"/>
        </a:p>
      </dgm:t>
    </dgm:pt>
    <dgm:pt modelId="{A65ED9F0-DDE7-4744-BA19-D2F11FA1144A}" type="pres">
      <dgm:prSet presAssocID="{9DB331B7-D3C8-490F-8777-234865494BFF}" presName="node" presStyleLbl="node1" presStyleIdx="1" presStyleCnt="12">
        <dgm:presLayoutVars>
          <dgm:bulletEnabled val="1"/>
        </dgm:presLayoutVars>
      </dgm:prSet>
      <dgm:spPr/>
      <dgm:t>
        <a:bodyPr/>
        <a:lstStyle/>
        <a:p>
          <a:endParaRPr lang="en-US"/>
        </a:p>
      </dgm:t>
    </dgm:pt>
    <dgm:pt modelId="{B2825A6E-C59A-4676-855D-F5298CB98CC4}" type="pres">
      <dgm:prSet presAssocID="{982588CD-ACD8-4B15-91E8-C762B9F004EF}" presName="Name9" presStyleLbl="parChTrans1D2" presStyleIdx="2" presStyleCnt="12"/>
      <dgm:spPr/>
      <dgm:t>
        <a:bodyPr/>
        <a:lstStyle/>
        <a:p>
          <a:endParaRPr lang="en-US"/>
        </a:p>
      </dgm:t>
    </dgm:pt>
    <dgm:pt modelId="{62AFC030-A144-4F8A-9C2A-9A1BCEC0AC8A}" type="pres">
      <dgm:prSet presAssocID="{982588CD-ACD8-4B15-91E8-C762B9F004EF}" presName="connTx" presStyleLbl="parChTrans1D2" presStyleIdx="2" presStyleCnt="12"/>
      <dgm:spPr/>
      <dgm:t>
        <a:bodyPr/>
        <a:lstStyle/>
        <a:p>
          <a:endParaRPr lang="en-US"/>
        </a:p>
      </dgm:t>
    </dgm:pt>
    <dgm:pt modelId="{85B69E9D-8603-4326-A9BE-4BF36443FD9E}" type="pres">
      <dgm:prSet presAssocID="{67199230-6D22-428D-A93E-7E93B3C38F3D}" presName="node" presStyleLbl="node1" presStyleIdx="2" presStyleCnt="12">
        <dgm:presLayoutVars>
          <dgm:bulletEnabled val="1"/>
        </dgm:presLayoutVars>
      </dgm:prSet>
      <dgm:spPr/>
      <dgm:t>
        <a:bodyPr/>
        <a:lstStyle/>
        <a:p>
          <a:endParaRPr lang="en-US"/>
        </a:p>
      </dgm:t>
    </dgm:pt>
    <dgm:pt modelId="{F13E021E-19BF-4096-96DC-EFFDDA4A5296}" type="pres">
      <dgm:prSet presAssocID="{F2DCEF3F-0129-417C-953C-FDC5A3214CAF}" presName="Name9" presStyleLbl="parChTrans1D2" presStyleIdx="3" presStyleCnt="12"/>
      <dgm:spPr/>
      <dgm:t>
        <a:bodyPr/>
        <a:lstStyle/>
        <a:p>
          <a:endParaRPr lang="en-US"/>
        </a:p>
      </dgm:t>
    </dgm:pt>
    <dgm:pt modelId="{24FEC3A8-006B-4105-A822-573CB368E8BE}" type="pres">
      <dgm:prSet presAssocID="{F2DCEF3F-0129-417C-953C-FDC5A3214CAF}" presName="connTx" presStyleLbl="parChTrans1D2" presStyleIdx="3" presStyleCnt="12"/>
      <dgm:spPr/>
      <dgm:t>
        <a:bodyPr/>
        <a:lstStyle/>
        <a:p>
          <a:endParaRPr lang="en-US"/>
        </a:p>
      </dgm:t>
    </dgm:pt>
    <dgm:pt modelId="{7F7B4D6B-03C5-4FFD-844A-502E6CBD6A08}" type="pres">
      <dgm:prSet presAssocID="{EC3C2348-79A7-4D83-B837-D2B7F8C1EF06}" presName="node" presStyleLbl="node1" presStyleIdx="3" presStyleCnt="12">
        <dgm:presLayoutVars>
          <dgm:bulletEnabled val="1"/>
        </dgm:presLayoutVars>
      </dgm:prSet>
      <dgm:spPr/>
      <dgm:t>
        <a:bodyPr/>
        <a:lstStyle/>
        <a:p>
          <a:endParaRPr lang="en-US"/>
        </a:p>
      </dgm:t>
    </dgm:pt>
    <dgm:pt modelId="{43A0C845-B2D1-46A6-9FE6-DBC69B79F3D6}" type="pres">
      <dgm:prSet presAssocID="{308D2E2F-6CF5-4515-A9CC-D40308ACE100}" presName="Name9" presStyleLbl="parChTrans1D2" presStyleIdx="4" presStyleCnt="12"/>
      <dgm:spPr/>
      <dgm:t>
        <a:bodyPr/>
        <a:lstStyle/>
        <a:p>
          <a:endParaRPr lang="en-US"/>
        </a:p>
      </dgm:t>
    </dgm:pt>
    <dgm:pt modelId="{503D2A88-F6FD-4EBA-AF7C-85CB00B19DAA}" type="pres">
      <dgm:prSet presAssocID="{308D2E2F-6CF5-4515-A9CC-D40308ACE100}" presName="connTx" presStyleLbl="parChTrans1D2" presStyleIdx="4" presStyleCnt="12"/>
      <dgm:spPr/>
      <dgm:t>
        <a:bodyPr/>
        <a:lstStyle/>
        <a:p>
          <a:endParaRPr lang="en-US"/>
        </a:p>
      </dgm:t>
    </dgm:pt>
    <dgm:pt modelId="{21854FC9-FBF9-44A6-B85B-73AAE4CA39A0}" type="pres">
      <dgm:prSet presAssocID="{3FAA08E1-829E-448C-9691-880392714160}" presName="node" presStyleLbl="node1" presStyleIdx="4" presStyleCnt="12">
        <dgm:presLayoutVars>
          <dgm:bulletEnabled val="1"/>
        </dgm:presLayoutVars>
      </dgm:prSet>
      <dgm:spPr/>
      <dgm:t>
        <a:bodyPr/>
        <a:lstStyle/>
        <a:p>
          <a:endParaRPr lang="en-US"/>
        </a:p>
      </dgm:t>
    </dgm:pt>
    <dgm:pt modelId="{1BF48CEE-29D9-49D1-90E7-4707D22B9878}" type="pres">
      <dgm:prSet presAssocID="{EB8D45CC-CDF5-4E10-A3B3-2C26A5694D6A}" presName="Name9" presStyleLbl="parChTrans1D2" presStyleIdx="5" presStyleCnt="12"/>
      <dgm:spPr/>
      <dgm:t>
        <a:bodyPr/>
        <a:lstStyle/>
        <a:p>
          <a:endParaRPr lang="en-US"/>
        </a:p>
      </dgm:t>
    </dgm:pt>
    <dgm:pt modelId="{A5ECCAE0-3156-4196-B166-4952CEF67EAC}" type="pres">
      <dgm:prSet presAssocID="{EB8D45CC-CDF5-4E10-A3B3-2C26A5694D6A}" presName="connTx" presStyleLbl="parChTrans1D2" presStyleIdx="5" presStyleCnt="12"/>
      <dgm:spPr/>
      <dgm:t>
        <a:bodyPr/>
        <a:lstStyle/>
        <a:p>
          <a:endParaRPr lang="en-US"/>
        </a:p>
      </dgm:t>
    </dgm:pt>
    <dgm:pt modelId="{1F51929A-B5B5-409B-BD9A-A724CB8A7969}" type="pres">
      <dgm:prSet presAssocID="{AB7BE402-80C6-48C2-B5EB-B81CB49DA784}" presName="node" presStyleLbl="node1" presStyleIdx="5" presStyleCnt="12">
        <dgm:presLayoutVars>
          <dgm:bulletEnabled val="1"/>
        </dgm:presLayoutVars>
      </dgm:prSet>
      <dgm:spPr/>
      <dgm:t>
        <a:bodyPr/>
        <a:lstStyle/>
        <a:p>
          <a:endParaRPr lang="en-US"/>
        </a:p>
      </dgm:t>
    </dgm:pt>
    <dgm:pt modelId="{EE5D7605-55FE-4507-9743-5F6E61E1ADB1}" type="pres">
      <dgm:prSet presAssocID="{CA7A4215-C7B6-4A01-9874-6019F785884B}" presName="Name9" presStyleLbl="parChTrans1D2" presStyleIdx="6" presStyleCnt="12"/>
      <dgm:spPr/>
      <dgm:t>
        <a:bodyPr/>
        <a:lstStyle/>
        <a:p>
          <a:endParaRPr lang="en-US"/>
        </a:p>
      </dgm:t>
    </dgm:pt>
    <dgm:pt modelId="{6FE60C0B-FD27-4962-B265-FA5D10EE271A}" type="pres">
      <dgm:prSet presAssocID="{CA7A4215-C7B6-4A01-9874-6019F785884B}" presName="connTx" presStyleLbl="parChTrans1D2" presStyleIdx="6" presStyleCnt="12"/>
      <dgm:spPr/>
      <dgm:t>
        <a:bodyPr/>
        <a:lstStyle/>
        <a:p>
          <a:endParaRPr lang="en-US"/>
        </a:p>
      </dgm:t>
    </dgm:pt>
    <dgm:pt modelId="{93BE1A4A-1CA6-4865-B744-3681437A707B}" type="pres">
      <dgm:prSet presAssocID="{B6465969-8143-4A16-AF90-F540B034221A}" presName="node" presStyleLbl="node1" presStyleIdx="6" presStyleCnt="12">
        <dgm:presLayoutVars>
          <dgm:bulletEnabled val="1"/>
        </dgm:presLayoutVars>
      </dgm:prSet>
      <dgm:spPr/>
      <dgm:t>
        <a:bodyPr/>
        <a:lstStyle/>
        <a:p>
          <a:endParaRPr lang="en-US"/>
        </a:p>
      </dgm:t>
    </dgm:pt>
    <dgm:pt modelId="{9A0E5D8E-25A1-47CE-B322-AC11C2F15C4F}" type="pres">
      <dgm:prSet presAssocID="{49D2E871-03CC-4369-A648-C24E68AE31A0}" presName="Name9" presStyleLbl="parChTrans1D2" presStyleIdx="7" presStyleCnt="12"/>
      <dgm:spPr/>
      <dgm:t>
        <a:bodyPr/>
        <a:lstStyle/>
        <a:p>
          <a:endParaRPr lang="en-US"/>
        </a:p>
      </dgm:t>
    </dgm:pt>
    <dgm:pt modelId="{5D2ED77F-F8B0-4DD1-A074-9C7B48497EC6}" type="pres">
      <dgm:prSet presAssocID="{49D2E871-03CC-4369-A648-C24E68AE31A0}" presName="connTx" presStyleLbl="parChTrans1D2" presStyleIdx="7" presStyleCnt="12"/>
      <dgm:spPr/>
      <dgm:t>
        <a:bodyPr/>
        <a:lstStyle/>
        <a:p>
          <a:endParaRPr lang="en-US"/>
        </a:p>
      </dgm:t>
    </dgm:pt>
    <dgm:pt modelId="{09FC7DB9-3387-47CD-B88C-52CB3DECE5FC}" type="pres">
      <dgm:prSet presAssocID="{913A8899-7319-47E1-9C89-A93E4D0F95F2}" presName="node" presStyleLbl="node1" presStyleIdx="7" presStyleCnt="12">
        <dgm:presLayoutVars>
          <dgm:bulletEnabled val="1"/>
        </dgm:presLayoutVars>
      </dgm:prSet>
      <dgm:spPr/>
      <dgm:t>
        <a:bodyPr/>
        <a:lstStyle/>
        <a:p>
          <a:endParaRPr lang="en-US"/>
        </a:p>
      </dgm:t>
    </dgm:pt>
    <dgm:pt modelId="{EFEEC063-1B69-482C-A5D2-153A0AD6930B}" type="pres">
      <dgm:prSet presAssocID="{E52073EA-5622-4DF3-ABFB-23367B879E20}" presName="Name9" presStyleLbl="parChTrans1D2" presStyleIdx="8" presStyleCnt="12"/>
      <dgm:spPr/>
      <dgm:t>
        <a:bodyPr/>
        <a:lstStyle/>
        <a:p>
          <a:endParaRPr lang="en-US"/>
        </a:p>
      </dgm:t>
    </dgm:pt>
    <dgm:pt modelId="{EF50DF63-4DC5-4880-8562-38D6B1378AFB}" type="pres">
      <dgm:prSet presAssocID="{E52073EA-5622-4DF3-ABFB-23367B879E20}" presName="connTx" presStyleLbl="parChTrans1D2" presStyleIdx="8" presStyleCnt="12"/>
      <dgm:spPr/>
      <dgm:t>
        <a:bodyPr/>
        <a:lstStyle/>
        <a:p>
          <a:endParaRPr lang="en-US"/>
        </a:p>
      </dgm:t>
    </dgm:pt>
    <dgm:pt modelId="{AC3D265E-4890-44F4-B472-D9C4E0013750}" type="pres">
      <dgm:prSet presAssocID="{540610DE-6955-4768-8982-AE2A3BED6343}" presName="node" presStyleLbl="node1" presStyleIdx="8" presStyleCnt="12">
        <dgm:presLayoutVars>
          <dgm:bulletEnabled val="1"/>
        </dgm:presLayoutVars>
      </dgm:prSet>
      <dgm:spPr/>
      <dgm:t>
        <a:bodyPr/>
        <a:lstStyle/>
        <a:p>
          <a:endParaRPr lang="en-US"/>
        </a:p>
      </dgm:t>
    </dgm:pt>
    <dgm:pt modelId="{C36466E3-F19B-455B-A10B-F6EE3D62D883}" type="pres">
      <dgm:prSet presAssocID="{99996CCB-B769-4E28-A6FC-8275F9ECF938}" presName="Name9" presStyleLbl="parChTrans1D2" presStyleIdx="9" presStyleCnt="12"/>
      <dgm:spPr/>
      <dgm:t>
        <a:bodyPr/>
        <a:lstStyle/>
        <a:p>
          <a:endParaRPr lang="en-US"/>
        </a:p>
      </dgm:t>
    </dgm:pt>
    <dgm:pt modelId="{C879A3B7-9EA5-4619-854C-9D9CE59A273A}" type="pres">
      <dgm:prSet presAssocID="{99996CCB-B769-4E28-A6FC-8275F9ECF938}" presName="connTx" presStyleLbl="parChTrans1D2" presStyleIdx="9" presStyleCnt="12"/>
      <dgm:spPr/>
      <dgm:t>
        <a:bodyPr/>
        <a:lstStyle/>
        <a:p>
          <a:endParaRPr lang="en-US"/>
        </a:p>
      </dgm:t>
    </dgm:pt>
    <dgm:pt modelId="{11CE3C89-FDEA-4F91-908C-AA55BA49109A}" type="pres">
      <dgm:prSet presAssocID="{DF6FC9C5-32BD-4C48-A36E-C350BAB57AD8}" presName="node" presStyleLbl="node1" presStyleIdx="9" presStyleCnt="12">
        <dgm:presLayoutVars>
          <dgm:bulletEnabled val="1"/>
        </dgm:presLayoutVars>
      </dgm:prSet>
      <dgm:spPr/>
      <dgm:t>
        <a:bodyPr/>
        <a:lstStyle/>
        <a:p>
          <a:endParaRPr lang="en-US"/>
        </a:p>
      </dgm:t>
    </dgm:pt>
    <dgm:pt modelId="{17B891A4-C178-4DE4-B7FE-DA8A14FC3283}" type="pres">
      <dgm:prSet presAssocID="{0A071CF9-2864-48B0-9CB9-5BB30C50852D}" presName="Name9" presStyleLbl="parChTrans1D2" presStyleIdx="10" presStyleCnt="12"/>
      <dgm:spPr/>
      <dgm:t>
        <a:bodyPr/>
        <a:lstStyle/>
        <a:p>
          <a:endParaRPr lang="en-US"/>
        </a:p>
      </dgm:t>
    </dgm:pt>
    <dgm:pt modelId="{DEAA7E3D-17DE-4D33-808B-DFB8CD0BA7DB}" type="pres">
      <dgm:prSet presAssocID="{0A071CF9-2864-48B0-9CB9-5BB30C50852D}" presName="connTx" presStyleLbl="parChTrans1D2" presStyleIdx="10" presStyleCnt="12"/>
      <dgm:spPr/>
      <dgm:t>
        <a:bodyPr/>
        <a:lstStyle/>
        <a:p>
          <a:endParaRPr lang="en-US"/>
        </a:p>
      </dgm:t>
    </dgm:pt>
    <dgm:pt modelId="{05512AEF-1C32-491F-A170-95C1556B46AD}" type="pres">
      <dgm:prSet presAssocID="{43C2BB34-19F9-479E-AE23-FC6776726145}" presName="node" presStyleLbl="node1" presStyleIdx="10" presStyleCnt="12">
        <dgm:presLayoutVars>
          <dgm:bulletEnabled val="1"/>
        </dgm:presLayoutVars>
      </dgm:prSet>
      <dgm:spPr/>
      <dgm:t>
        <a:bodyPr/>
        <a:lstStyle/>
        <a:p>
          <a:endParaRPr lang="en-US"/>
        </a:p>
      </dgm:t>
    </dgm:pt>
    <dgm:pt modelId="{CC9EBB64-3702-49A4-BE46-D6D252D9C0D7}" type="pres">
      <dgm:prSet presAssocID="{335BC587-CD59-4967-96DC-26D01080840D}" presName="Name9" presStyleLbl="parChTrans1D2" presStyleIdx="11" presStyleCnt="12"/>
      <dgm:spPr/>
      <dgm:t>
        <a:bodyPr/>
        <a:lstStyle/>
        <a:p>
          <a:endParaRPr lang="en-US"/>
        </a:p>
      </dgm:t>
    </dgm:pt>
    <dgm:pt modelId="{F594429A-CD97-478B-A9E9-76101B667FAC}" type="pres">
      <dgm:prSet presAssocID="{335BC587-CD59-4967-96DC-26D01080840D}" presName="connTx" presStyleLbl="parChTrans1D2" presStyleIdx="11" presStyleCnt="12"/>
      <dgm:spPr/>
      <dgm:t>
        <a:bodyPr/>
        <a:lstStyle/>
        <a:p>
          <a:endParaRPr lang="en-US"/>
        </a:p>
      </dgm:t>
    </dgm:pt>
    <dgm:pt modelId="{6A70823C-5B79-4EE6-BE07-E9F1523C055E}" type="pres">
      <dgm:prSet presAssocID="{637D5722-BD94-4173-9875-18EB93C68370}" presName="node" presStyleLbl="node1" presStyleIdx="11" presStyleCnt="12">
        <dgm:presLayoutVars>
          <dgm:bulletEnabled val="1"/>
        </dgm:presLayoutVars>
      </dgm:prSet>
      <dgm:spPr/>
      <dgm:t>
        <a:bodyPr/>
        <a:lstStyle/>
        <a:p>
          <a:endParaRPr lang="en-US"/>
        </a:p>
      </dgm:t>
    </dgm:pt>
  </dgm:ptLst>
  <dgm:cxnLst>
    <dgm:cxn modelId="{1F0E36EC-C7E4-4707-9530-87BDABBEF274}" type="presOf" srcId="{8A1D8CDF-2D3F-4DD9-B774-A10D0414D7C4}" destId="{64E3629E-AC95-4F7A-8E77-AD4B364BFADA}" srcOrd="1" destOrd="0" presId="urn:microsoft.com/office/officeart/2005/8/layout/radial1"/>
    <dgm:cxn modelId="{D71C0DD3-BF29-4E52-B3C6-DA32AB2E8163}" type="presOf" srcId="{3FAA08E1-829E-448C-9691-880392714160}" destId="{21854FC9-FBF9-44A6-B85B-73AAE4CA39A0}" srcOrd="0" destOrd="0" presId="urn:microsoft.com/office/officeart/2005/8/layout/radial1"/>
    <dgm:cxn modelId="{FB485BDD-47EE-4553-96CB-EAAAAAEE589E}" srcId="{4405D660-FF33-4BBF-965E-DA7DC3479BBE}" destId="{637D5722-BD94-4173-9875-18EB93C68370}" srcOrd="11" destOrd="0" parTransId="{335BC587-CD59-4967-96DC-26D01080840D}" sibTransId="{3EB02AA3-9B14-4B8F-9D9B-1A182B03450C}"/>
    <dgm:cxn modelId="{C7CAEC66-4FEA-46E9-825D-C57B61F96B3D}" type="presOf" srcId="{49D2E871-03CC-4369-A648-C24E68AE31A0}" destId="{9A0E5D8E-25A1-47CE-B322-AC11C2F15C4F}" srcOrd="0" destOrd="0" presId="urn:microsoft.com/office/officeart/2005/8/layout/radial1"/>
    <dgm:cxn modelId="{B0FA0B6A-BA8C-4D1A-A5B2-C8B27AB640B0}" type="presOf" srcId="{EC3C2348-79A7-4D83-B837-D2B7F8C1EF06}" destId="{7F7B4D6B-03C5-4FFD-844A-502E6CBD6A08}" srcOrd="0" destOrd="0" presId="urn:microsoft.com/office/officeart/2005/8/layout/radial1"/>
    <dgm:cxn modelId="{50C45B64-5021-45A7-B39E-37FEB1277EE6}" type="presOf" srcId="{637D5722-BD94-4173-9875-18EB93C68370}" destId="{6A70823C-5B79-4EE6-BE07-E9F1523C055E}" srcOrd="0" destOrd="0" presId="urn:microsoft.com/office/officeart/2005/8/layout/radial1"/>
    <dgm:cxn modelId="{97FF4B48-DB0E-4D47-85CE-49F535D89828}" srcId="{4405D660-FF33-4BBF-965E-DA7DC3479BBE}" destId="{67199230-6D22-428D-A93E-7E93B3C38F3D}" srcOrd="2" destOrd="0" parTransId="{982588CD-ACD8-4B15-91E8-C762B9F004EF}" sibTransId="{A9C6F019-9B09-4DE7-8C4E-79F3B89984AC}"/>
    <dgm:cxn modelId="{3DA5B400-D0BC-4AEB-857F-711DC3621688}" srcId="{4405D660-FF33-4BBF-965E-DA7DC3479BBE}" destId="{43C2BB34-19F9-479E-AE23-FC6776726145}" srcOrd="10" destOrd="0" parTransId="{0A071CF9-2864-48B0-9CB9-5BB30C50852D}" sibTransId="{C8666A12-2419-4C8E-BCBC-6F5863C56B2E}"/>
    <dgm:cxn modelId="{AE7ED32D-E8B6-4DDF-ABAF-7D6EAB59032F}" type="presOf" srcId="{99A90C94-FEF8-4EFB-BBE7-0668B935D0E2}" destId="{881FDBFC-742D-4098-9D99-FCDB3A35BDD4}" srcOrd="0" destOrd="0" presId="urn:microsoft.com/office/officeart/2005/8/layout/radial1"/>
    <dgm:cxn modelId="{6AD8547C-B93A-42CC-9783-83B42FB6B6AC}" type="presOf" srcId="{982588CD-ACD8-4B15-91E8-C762B9F004EF}" destId="{62AFC030-A144-4F8A-9C2A-9A1BCEC0AC8A}" srcOrd="1" destOrd="0" presId="urn:microsoft.com/office/officeart/2005/8/layout/radial1"/>
    <dgm:cxn modelId="{842A681D-53EA-4736-B9C2-7FD4FF518D22}" type="presOf" srcId="{67199230-6D22-428D-A93E-7E93B3C38F3D}" destId="{85B69E9D-8603-4326-A9BE-4BF36443FD9E}" srcOrd="0" destOrd="0" presId="urn:microsoft.com/office/officeart/2005/8/layout/radial1"/>
    <dgm:cxn modelId="{F3B40FBD-CF4D-464E-8E7D-4D5D12A20EF8}" type="presOf" srcId="{8A1D8CDF-2D3F-4DD9-B774-A10D0414D7C4}" destId="{35880756-1056-48D4-AF22-6C59B88751BF}" srcOrd="0" destOrd="0" presId="urn:microsoft.com/office/officeart/2005/8/layout/radial1"/>
    <dgm:cxn modelId="{7418D400-24BE-495A-9D4E-EC438A8CAFC0}" type="presOf" srcId="{43C2BB34-19F9-479E-AE23-FC6776726145}" destId="{05512AEF-1C32-491F-A170-95C1556B46AD}" srcOrd="0" destOrd="0" presId="urn:microsoft.com/office/officeart/2005/8/layout/radial1"/>
    <dgm:cxn modelId="{8A9C515E-711D-487B-882B-FC25422D1FFE}" type="presOf" srcId="{49D2E871-03CC-4369-A648-C24E68AE31A0}" destId="{5D2ED77F-F8B0-4DD1-A074-9C7B48497EC6}" srcOrd="1" destOrd="0" presId="urn:microsoft.com/office/officeart/2005/8/layout/radial1"/>
    <dgm:cxn modelId="{6CB496AB-CD99-492E-82E7-FAFC630B5929}" type="presOf" srcId="{540610DE-6955-4768-8982-AE2A3BED6343}" destId="{AC3D265E-4890-44F4-B472-D9C4E0013750}" srcOrd="0" destOrd="0" presId="urn:microsoft.com/office/officeart/2005/8/layout/radial1"/>
    <dgm:cxn modelId="{0757021F-1545-4D9F-9787-DEC08E78CE35}" type="presOf" srcId="{CBEEB0B2-A201-45F2-9C59-B88B7D4753A6}" destId="{7B0715FF-282A-458C-953D-DD9BBE28AD3F}" srcOrd="0" destOrd="0" presId="urn:microsoft.com/office/officeart/2005/8/layout/radial1"/>
    <dgm:cxn modelId="{E1DFEDFC-D348-44D5-BD7A-20674589CDAC}" type="presOf" srcId="{99A90C94-FEF8-4EFB-BBE7-0668B935D0E2}" destId="{FE77CC74-60F5-4621-9161-BCE9616567E0}" srcOrd="1" destOrd="0" presId="urn:microsoft.com/office/officeart/2005/8/layout/radial1"/>
    <dgm:cxn modelId="{44F3683F-20A6-4D54-9E51-CD621CA770BF}" srcId="{4405D660-FF33-4BBF-965E-DA7DC3479BBE}" destId="{913A8899-7319-47E1-9C89-A93E4D0F95F2}" srcOrd="7" destOrd="0" parTransId="{49D2E871-03CC-4369-A648-C24E68AE31A0}" sibTransId="{40120214-D0A9-4DC0-A44C-AEB3523EEB49}"/>
    <dgm:cxn modelId="{5B5BDF72-92B2-4217-A221-144F0679FBB3}" type="presOf" srcId="{335BC587-CD59-4967-96DC-26D01080840D}" destId="{F594429A-CD97-478B-A9E9-76101B667FAC}" srcOrd="1" destOrd="0" presId="urn:microsoft.com/office/officeart/2005/8/layout/radial1"/>
    <dgm:cxn modelId="{5103EA29-17F9-4555-92F5-B51FE312F463}" type="presOf" srcId="{CA7A4215-C7B6-4A01-9874-6019F785884B}" destId="{6FE60C0B-FD27-4962-B265-FA5D10EE271A}" srcOrd="1" destOrd="0" presId="urn:microsoft.com/office/officeart/2005/8/layout/radial1"/>
    <dgm:cxn modelId="{3662F908-100E-4688-8E22-EFCA4557AC46}" type="presOf" srcId="{0A071CF9-2864-48B0-9CB9-5BB30C50852D}" destId="{DEAA7E3D-17DE-4D33-808B-DFB8CD0BA7DB}" srcOrd="1" destOrd="0" presId="urn:microsoft.com/office/officeart/2005/8/layout/radial1"/>
    <dgm:cxn modelId="{1AFCA265-AFD7-4D87-9D19-9E4D0EB88FB6}" type="presOf" srcId="{913A8899-7319-47E1-9C89-A93E4D0F95F2}" destId="{09FC7DB9-3387-47CD-B88C-52CB3DECE5FC}" srcOrd="0" destOrd="0" presId="urn:microsoft.com/office/officeart/2005/8/layout/radial1"/>
    <dgm:cxn modelId="{BE6A7C02-F18F-4DE5-B20B-6C0F079147AB}" type="presOf" srcId="{E52073EA-5622-4DF3-ABFB-23367B879E20}" destId="{EF50DF63-4DC5-4880-8562-38D6B1378AFB}" srcOrd="1" destOrd="0" presId="urn:microsoft.com/office/officeart/2005/8/layout/radial1"/>
    <dgm:cxn modelId="{96BB8492-A94F-4016-9B37-A10892326A0D}" type="presOf" srcId="{AB7BE402-80C6-48C2-B5EB-B81CB49DA784}" destId="{1F51929A-B5B5-409B-BD9A-A724CB8A7969}" srcOrd="0" destOrd="0" presId="urn:microsoft.com/office/officeart/2005/8/layout/radial1"/>
    <dgm:cxn modelId="{6924B34D-17C2-408A-B147-4B802EA44BD7}" type="presOf" srcId="{C321DFAC-1E79-4352-91B9-E23A286C43E4}" destId="{7C22B60C-B54F-40BC-9D1B-E922E3533631}" srcOrd="0" destOrd="0" presId="urn:microsoft.com/office/officeart/2005/8/layout/radial1"/>
    <dgm:cxn modelId="{B790583E-238B-4394-B832-8CEC606B92E3}" srcId="{4405D660-FF33-4BBF-965E-DA7DC3479BBE}" destId="{9DB331B7-D3C8-490F-8777-234865494BFF}" srcOrd="1" destOrd="0" parTransId="{99A90C94-FEF8-4EFB-BBE7-0668B935D0E2}" sibTransId="{7C6FF6D6-3AB0-4247-82EB-E91794B07DB1}"/>
    <dgm:cxn modelId="{3B8112DC-C9A2-4479-B9B6-299500B5307E}" type="presOf" srcId="{EB8D45CC-CDF5-4E10-A3B3-2C26A5694D6A}" destId="{1BF48CEE-29D9-49D1-90E7-4707D22B9878}" srcOrd="0" destOrd="0" presId="urn:microsoft.com/office/officeart/2005/8/layout/radial1"/>
    <dgm:cxn modelId="{89AE9461-1FDE-4BE3-A3B2-4DF121B5DEC1}" srcId="{4405D660-FF33-4BBF-965E-DA7DC3479BBE}" destId="{C321DFAC-1E79-4352-91B9-E23A286C43E4}" srcOrd="0" destOrd="0" parTransId="{8A1D8CDF-2D3F-4DD9-B774-A10D0414D7C4}" sibTransId="{787CD945-8392-49F1-90A6-51BAA8C3421D}"/>
    <dgm:cxn modelId="{C6E734F7-497F-43EC-B94D-BFDCA7FD5145}" srcId="{4405D660-FF33-4BBF-965E-DA7DC3479BBE}" destId="{AB7BE402-80C6-48C2-B5EB-B81CB49DA784}" srcOrd="5" destOrd="0" parTransId="{EB8D45CC-CDF5-4E10-A3B3-2C26A5694D6A}" sibTransId="{5FE73655-5694-4FD8-AC88-888A6C5FFDF6}"/>
    <dgm:cxn modelId="{24B57513-F849-46CE-854D-F10734305CC4}" type="presOf" srcId="{E52073EA-5622-4DF3-ABFB-23367B879E20}" destId="{EFEEC063-1B69-482C-A5D2-153A0AD6930B}" srcOrd="0" destOrd="0" presId="urn:microsoft.com/office/officeart/2005/8/layout/radial1"/>
    <dgm:cxn modelId="{008F19E5-73FE-4D30-82A6-ED3FB75F18C3}" type="presOf" srcId="{B6465969-8143-4A16-AF90-F540B034221A}" destId="{93BE1A4A-1CA6-4865-B744-3681437A707B}" srcOrd="0" destOrd="0" presId="urn:microsoft.com/office/officeart/2005/8/layout/radial1"/>
    <dgm:cxn modelId="{ABE50572-78E5-4213-A2DF-0F663080F1C1}" srcId="{4405D660-FF33-4BBF-965E-DA7DC3479BBE}" destId="{540610DE-6955-4768-8982-AE2A3BED6343}" srcOrd="8" destOrd="0" parTransId="{E52073EA-5622-4DF3-ABFB-23367B879E20}" sibTransId="{AD4E8ACA-F659-4646-BDCB-714F8C4E085F}"/>
    <dgm:cxn modelId="{50BC0C0A-40C9-47BB-878B-73AD41255045}" type="presOf" srcId="{DF6FC9C5-32BD-4C48-A36E-C350BAB57AD8}" destId="{11CE3C89-FDEA-4F91-908C-AA55BA49109A}" srcOrd="0" destOrd="0" presId="urn:microsoft.com/office/officeart/2005/8/layout/radial1"/>
    <dgm:cxn modelId="{3651A0A9-5FE1-43F0-9C73-6A7B733466D5}" srcId="{CBEEB0B2-A201-45F2-9C59-B88B7D4753A6}" destId="{4405D660-FF33-4BBF-965E-DA7DC3479BBE}" srcOrd="0" destOrd="0" parTransId="{03E37120-787A-4572-83DF-18C00296BD9C}" sibTransId="{67A5D3B5-E8EE-422D-ADC0-14C7930BDD7D}"/>
    <dgm:cxn modelId="{237F532C-9D11-4718-A56D-B972E0ABE61C}" type="presOf" srcId="{335BC587-CD59-4967-96DC-26D01080840D}" destId="{CC9EBB64-3702-49A4-BE46-D6D252D9C0D7}" srcOrd="0" destOrd="0" presId="urn:microsoft.com/office/officeart/2005/8/layout/radial1"/>
    <dgm:cxn modelId="{48A12C8D-3370-4133-9A15-5649ABC63F9F}" srcId="{4405D660-FF33-4BBF-965E-DA7DC3479BBE}" destId="{EC3C2348-79A7-4D83-B837-D2B7F8C1EF06}" srcOrd="3" destOrd="0" parTransId="{F2DCEF3F-0129-417C-953C-FDC5A3214CAF}" sibTransId="{785F66C1-E1AD-4AA8-BB51-6EC52CC7A539}"/>
    <dgm:cxn modelId="{4247C890-C83D-4C2A-BC11-A03C4ACFDF78}" srcId="{4405D660-FF33-4BBF-965E-DA7DC3479BBE}" destId="{3FAA08E1-829E-448C-9691-880392714160}" srcOrd="4" destOrd="0" parTransId="{308D2E2F-6CF5-4515-A9CC-D40308ACE100}" sibTransId="{AEE907B1-A9F2-412D-8200-5B417F42AE28}"/>
    <dgm:cxn modelId="{731E4466-E1D9-4AC7-B095-42840E235A41}" type="presOf" srcId="{99996CCB-B769-4E28-A6FC-8275F9ECF938}" destId="{C879A3B7-9EA5-4619-854C-9D9CE59A273A}" srcOrd="1" destOrd="0" presId="urn:microsoft.com/office/officeart/2005/8/layout/radial1"/>
    <dgm:cxn modelId="{CB074CA2-0452-41F1-8D33-53C55B2DFCFC}" type="presOf" srcId="{99996CCB-B769-4E28-A6FC-8275F9ECF938}" destId="{C36466E3-F19B-455B-A10B-F6EE3D62D883}" srcOrd="0" destOrd="0" presId="urn:microsoft.com/office/officeart/2005/8/layout/radial1"/>
    <dgm:cxn modelId="{621210FE-35D9-4045-A7D8-F0D37FD28542}" type="presOf" srcId="{308D2E2F-6CF5-4515-A9CC-D40308ACE100}" destId="{503D2A88-F6FD-4EBA-AF7C-85CB00B19DAA}" srcOrd="1" destOrd="0" presId="urn:microsoft.com/office/officeart/2005/8/layout/radial1"/>
    <dgm:cxn modelId="{8F56A3A5-868A-4FD1-AAAD-5BA13E87261C}" type="presOf" srcId="{EB8D45CC-CDF5-4E10-A3B3-2C26A5694D6A}" destId="{A5ECCAE0-3156-4196-B166-4952CEF67EAC}" srcOrd="1" destOrd="0" presId="urn:microsoft.com/office/officeart/2005/8/layout/radial1"/>
    <dgm:cxn modelId="{C593F120-A274-4B86-992D-B44F32DE22B9}" type="presOf" srcId="{308D2E2F-6CF5-4515-A9CC-D40308ACE100}" destId="{43A0C845-B2D1-46A6-9FE6-DBC69B79F3D6}" srcOrd="0" destOrd="0" presId="urn:microsoft.com/office/officeart/2005/8/layout/radial1"/>
    <dgm:cxn modelId="{86E9304B-1F92-4CBC-AD24-745B993EFF05}" type="presOf" srcId="{9DB331B7-D3C8-490F-8777-234865494BFF}" destId="{A65ED9F0-DDE7-4744-BA19-D2F11FA1144A}" srcOrd="0" destOrd="0" presId="urn:microsoft.com/office/officeart/2005/8/layout/radial1"/>
    <dgm:cxn modelId="{CFFA5731-71AE-4710-87B4-FDFCAD46E566}" type="presOf" srcId="{F2DCEF3F-0129-417C-953C-FDC5A3214CAF}" destId="{24FEC3A8-006B-4105-A822-573CB368E8BE}" srcOrd="1" destOrd="0" presId="urn:microsoft.com/office/officeart/2005/8/layout/radial1"/>
    <dgm:cxn modelId="{B648F7EF-98FB-4E5F-A093-D1F353A51820}" type="presOf" srcId="{0A071CF9-2864-48B0-9CB9-5BB30C50852D}" destId="{17B891A4-C178-4DE4-B7FE-DA8A14FC3283}" srcOrd="0" destOrd="0" presId="urn:microsoft.com/office/officeart/2005/8/layout/radial1"/>
    <dgm:cxn modelId="{19482ECA-E13C-4CBA-B0B6-2B1852348032}" type="presOf" srcId="{982588CD-ACD8-4B15-91E8-C762B9F004EF}" destId="{B2825A6E-C59A-4676-855D-F5298CB98CC4}" srcOrd="0" destOrd="0" presId="urn:microsoft.com/office/officeart/2005/8/layout/radial1"/>
    <dgm:cxn modelId="{1C122E07-D183-4812-87B9-85D6594F8397}" type="presOf" srcId="{CA7A4215-C7B6-4A01-9874-6019F785884B}" destId="{EE5D7605-55FE-4507-9743-5F6E61E1ADB1}" srcOrd="0" destOrd="0" presId="urn:microsoft.com/office/officeart/2005/8/layout/radial1"/>
    <dgm:cxn modelId="{372B2B30-1896-4557-A989-B53577E81D64}" type="presOf" srcId="{4405D660-FF33-4BBF-965E-DA7DC3479BBE}" destId="{D64E58DF-A8D4-4318-934B-7CDBFDCA4D05}" srcOrd="0" destOrd="0" presId="urn:microsoft.com/office/officeart/2005/8/layout/radial1"/>
    <dgm:cxn modelId="{F267DC84-18D6-495B-BFAD-268053975AA1}" srcId="{4405D660-FF33-4BBF-965E-DA7DC3479BBE}" destId="{B6465969-8143-4A16-AF90-F540B034221A}" srcOrd="6" destOrd="0" parTransId="{CA7A4215-C7B6-4A01-9874-6019F785884B}" sibTransId="{EFB0444B-B851-47D1-8799-B23163D5846F}"/>
    <dgm:cxn modelId="{6A877B4A-FAC3-4FB1-B427-CAB977F730BC}" type="presOf" srcId="{F2DCEF3F-0129-417C-953C-FDC5A3214CAF}" destId="{F13E021E-19BF-4096-96DC-EFFDDA4A5296}" srcOrd="0" destOrd="0" presId="urn:microsoft.com/office/officeart/2005/8/layout/radial1"/>
    <dgm:cxn modelId="{221403E1-3F19-4D0C-86CB-E60CAD08997E}" srcId="{4405D660-FF33-4BBF-965E-DA7DC3479BBE}" destId="{DF6FC9C5-32BD-4C48-A36E-C350BAB57AD8}" srcOrd="9" destOrd="0" parTransId="{99996CCB-B769-4E28-A6FC-8275F9ECF938}" sibTransId="{8531782A-CD67-496C-806C-278962174417}"/>
    <dgm:cxn modelId="{86712FEB-E403-426D-BCEE-9CE943219E7F}" type="presParOf" srcId="{7B0715FF-282A-458C-953D-DD9BBE28AD3F}" destId="{D64E58DF-A8D4-4318-934B-7CDBFDCA4D05}" srcOrd="0" destOrd="0" presId="urn:microsoft.com/office/officeart/2005/8/layout/radial1"/>
    <dgm:cxn modelId="{FB602F9E-C5EC-407F-967D-B4C6319E0A6B}" type="presParOf" srcId="{7B0715FF-282A-458C-953D-DD9BBE28AD3F}" destId="{35880756-1056-48D4-AF22-6C59B88751BF}" srcOrd="1" destOrd="0" presId="urn:microsoft.com/office/officeart/2005/8/layout/radial1"/>
    <dgm:cxn modelId="{D4B712BF-5D49-4E36-85CB-701DBACC035D}" type="presParOf" srcId="{35880756-1056-48D4-AF22-6C59B88751BF}" destId="{64E3629E-AC95-4F7A-8E77-AD4B364BFADA}" srcOrd="0" destOrd="0" presId="urn:microsoft.com/office/officeart/2005/8/layout/radial1"/>
    <dgm:cxn modelId="{10F60E0E-03DF-432E-90E0-510474F84990}" type="presParOf" srcId="{7B0715FF-282A-458C-953D-DD9BBE28AD3F}" destId="{7C22B60C-B54F-40BC-9D1B-E922E3533631}" srcOrd="2" destOrd="0" presId="urn:microsoft.com/office/officeart/2005/8/layout/radial1"/>
    <dgm:cxn modelId="{235BA20B-2BAB-49F6-A137-C03F4868B142}" type="presParOf" srcId="{7B0715FF-282A-458C-953D-DD9BBE28AD3F}" destId="{881FDBFC-742D-4098-9D99-FCDB3A35BDD4}" srcOrd="3" destOrd="0" presId="urn:microsoft.com/office/officeart/2005/8/layout/radial1"/>
    <dgm:cxn modelId="{8B561BD6-2C5A-4199-886E-39F1057179D1}" type="presParOf" srcId="{881FDBFC-742D-4098-9D99-FCDB3A35BDD4}" destId="{FE77CC74-60F5-4621-9161-BCE9616567E0}" srcOrd="0" destOrd="0" presId="urn:microsoft.com/office/officeart/2005/8/layout/radial1"/>
    <dgm:cxn modelId="{82F4A083-EF3F-4B9E-9D68-12F96BA6A4AB}" type="presParOf" srcId="{7B0715FF-282A-458C-953D-DD9BBE28AD3F}" destId="{A65ED9F0-DDE7-4744-BA19-D2F11FA1144A}" srcOrd="4" destOrd="0" presId="urn:microsoft.com/office/officeart/2005/8/layout/radial1"/>
    <dgm:cxn modelId="{557F66C3-5B7D-4206-8F86-8BD1BCB79D07}" type="presParOf" srcId="{7B0715FF-282A-458C-953D-DD9BBE28AD3F}" destId="{B2825A6E-C59A-4676-855D-F5298CB98CC4}" srcOrd="5" destOrd="0" presId="urn:microsoft.com/office/officeart/2005/8/layout/radial1"/>
    <dgm:cxn modelId="{C57EB3E1-5102-495F-A12E-5CDCC9D5709D}" type="presParOf" srcId="{B2825A6E-C59A-4676-855D-F5298CB98CC4}" destId="{62AFC030-A144-4F8A-9C2A-9A1BCEC0AC8A}" srcOrd="0" destOrd="0" presId="urn:microsoft.com/office/officeart/2005/8/layout/radial1"/>
    <dgm:cxn modelId="{E1771835-614D-410B-9833-DBC283BCB28F}" type="presParOf" srcId="{7B0715FF-282A-458C-953D-DD9BBE28AD3F}" destId="{85B69E9D-8603-4326-A9BE-4BF36443FD9E}" srcOrd="6" destOrd="0" presId="urn:microsoft.com/office/officeart/2005/8/layout/radial1"/>
    <dgm:cxn modelId="{3DC6A527-A8B7-4342-918F-083AFCB81695}" type="presParOf" srcId="{7B0715FF-282A-458C-953D-DD9BBE28AD3F}" destId="{F13E021E-19BF-4096-96DC-EFFDDA4A5296}" srcOrd="7" destOrd="0" presId="urn:microsoft.com/office/officeart/2005/8/layout/radial1"/>
    <dgm:cxn modelId="{A1881C2A-E40A-4609-968F-C71707A772AA}" type="presParOf" srcId="{F13E021E-19BF-4096-96DC-EFFDDA4A5296}" destId="{24FEC3A8-006B-4105-A822-573CB368E8BE}" srcOrd="0" destOrd="0" presId="urn:microsoft.com/office/officeart/2005/8/layout/radial1"/>
    <dgm:cxn modelId="{6828F4F3-40E1-4A43-A22B-0C4E3293FB66}" type="presParOf" srcId="{7B0715FF-282A-458C-953D-DD9BBE28AD3F}" destId="{7F7B4D6B-03C5-4FFD-844A-502E6CBD6A08}" srcOrd="8" destOrd="0" presId="urn:microsoft.com/office/officeart/2005/8/layout/radial1"/>
    <dgm:cxn modelId="{45E6E3D7-3FA9-498D-9B63-EF9874F42D2A}" type="presParOf" srcId="{7B0715FF-282A-458C-953D-DD9BBE28AD3F}" destId="{43A0C845-B2D1-46A6-9FE6-DBC69B79F3D6}" srcOrd="9" destOrd="0" presId="urn:microsoft.com/office/officeart/2005/8/layout/radial1"/>
    <dgm:cxn modelId="{066AC369-4A63-446D-98D5-BC0358E5C937}" type="presParOf" srcId="{43A0C845-B2D1-46A6-9FE6-DBC69B79F3D6}" destId="{503D2A88-F6FD-4EBA-AF7C-85CB00B19DAA}" srcOrd="0" destOrd="0" presId="urn:microsoft.com/office/officeart/2005/8/layout/radial1"/>
    <dgm:cxn modelId="{DD36D27E-B04D-47EF-9417-595DF0111EE3}" type="presParOf" srcId="{7B0715FF-282A-458C-953D-DD9BBE28AD3F}" destId="{21854FC9-FBF9-44A6-B85B-73AAE4CA39A0}" srcOrd="10" destOrd="0" presId="urn:microsoft.com/office/officeart/2005/8/layout/radial1"/>
    <dgm:cxn modelId="{7828E5F8-8817-4203-8315-EF2388A75FF5}" type="presParOf" srcId="{7B0715FF-282A-458C-953D-DD9BBE28AD3F}" destId="{1BF48CEE-29D9-49D1-90E7-4707D22B9878}" srcOrd="11" destOrd="0" presId="urn:microsoft.com/office/officeart/2005/8/layout/radial1"/>
    <dgm:cxn modelId="{20C9056C-F384-4687-BAAA-AE4D2C8776B8}" type="presParOf" srcId="{1BF48CEE-29D9-49D1-90E7-4707D22B9878}" destId="{A5ECCAE0-3156-4196-B166-4952CEF67EAC}" srcOrd="0" destOrd="0" presId="urn:microsoft.com/office/officeart/2005/8/layout/radial1"/>
    <dgm:cxn modelId="{A98AF820-DCD5-4CFA-AE72-0DB777F70D78}" type="presParOf" srcId="{7B0715FF-282A-458C-953D-DD9BBE28AD3F}" destId="{1F51929A-B5B5-409B-BD9A-A724CB8A7969}" srcOrd="12" destOrd="0" presId="urn:microsoft.com/office/officeart/2005/8/layout/radial1"/>
    <dgm:cxn modelId="{4BDAF769-15F6-49ED-8A5A-A5A22D8D3C9C}" type="presParOf" srcId="{7B0715FF-282A-458C-953D-DD9BBE28AD3F}" destId="{EE5D7605-55FE-4507-9743-5F6E61E1ADB1}" srcOrd="13" destOrd="0" presId="urn:microsoft.com/office/officeart/2005/8/layout/radial1"/>
    <dgm:cxn modelId="{2275A66C-558F-41F0-AFA7-E309BCAC0910}" type="presParOf" srcId="{EE5D7605-55FE-4507-9743-5F6E61E1ADB1}" destId="{6FE60C0B-FD27-4962-B265-FA5D10EE271A}" srcOrd="0" destOrd="0" presId="urn:microsoft.com/office/officeart/2005/8/layout/radial1"/>
    <dgm:cxn modelId="{F8865C5B-71A2-4973-B979-40DF627C21E2}" type="presParOf" srcId="{7B0715FF-282A-458C-953D-DD9BBE28AD3F}" destId="{93BE1A4A-1CA6-4865-B744-3681437A707B}" srcOrd="14" destOrd="0" presId="urn:microsoft.com/office/officeart/2005/8/layout/radial1"/>
    <dgm:cxn modelId="{140D48D1-9852-444C-8718-4C0558817FFB}" type="presParOf" srcId="{7B0715FF-282A-458C-953D-DD9BBE28AD3F}" destId="{9A0E5D8E-25A1-47CE-B322-AC11C2F15C4F}" srcOrd="15" destOrd="0" presId="urn:microsoft.com/office/officeart/2005/8/layout/radial1"/>
    <dgm:cxn modelId="{3E92054F-6347-4180-96B9-D6D120B1A4CA}" type="presParOf" srcId="{9A0E5D8E-25A1-47CE-B322-AC11C2F15C4F}" destId="{5D2ED77F-F8B0-4DD1-A074-9C7B48497EC6}" srcOrd="0" destOrd="0" presId="urn:microsoft.com/office/officeart/2005/8/layout/radial1"/>
    <dgm:cxn modelId="{842C5F05-3F17-4B16-AAB0-0AFC43998F77}" type="presParOf" srcId="{7B0715FF-282A-458C-953D-DD9BBE28AD3F}" destId="{09FC7DB9-3387-47CD-B88C-52CB3DECE5FC}" srcOrd="16" destOrd="0" presId="urn:microsoft.com/office/officeart/2005/8/layout/radial1"/>
    <dgm:cxn modelId="{241F0953-4F37-4455-8DC1-A676CC2A31E3}" type="presParOf" srcId="{7B0715FF-282A-458C-953D-DD9BBE28AD3F}" destId="{EFEEC063-1B69-482C-A5D2-153A0AD6930B}" srcOrd="17" destOrd="0" presId="urn:microsoft.com/office/officeart/2005/8/layout/radial1"/>
    <dgm:cxn modelId="{FF8A0FAA-49EB-46C0-A77B-3112C68E1E49}" type="presParOf" srcId="{EFEEC063-1B69-482C-A5D2-153A0AD6930B}" destId="{EF50DF63-4DC5-4880-8562-38D6B1378AFB}" srcOrd="0" destOrd="0" presId="urn:microsoft.com/office/officeart/2005/8/layout/radial1"/>
    <dgm:cxn modelId="{2817F125-9598-4111-9FFA-73EF3D2C7D0A}" type="presParOf" srcId="{7B0715FF-282A-458C-953D-DD9BBE28AD3F}" destId="{AC3D265E-4890-44F4-B472-D9C4E0013750}" srcOrd="18" destOrd="0" presId="urn:microsoft.com/office/officeart/2005/8/layout/radial1"/>
    <dgm:cxn modelId="{60C9B5B3-6706-41E6-8C94-44CB1BD93B4A}" type="presParOf" srcId="{7B0715FF-282A-458C-953D-DD9BBE28AD3F}" destId="{C36466E3-F19B-455B-A10B-F6EE3D62D883}" srcOrd="19" destOrd="0" presId="urn:microsoft.com/office/officeart/2005/8/layout/radial1"/>
    <dgm:cxn modelId="{26FC6CEF-4B38-40C8-8493-CB99FCF718D8}" type="presParOf" srcId="{C36466E3-F19B-455B-A10B-F6EE3D62D883}" destId="{C879A3B7-9EA5-4619-854C-9D9CE59A273A}" srcOrd="0" destOrd="0" presId="urn:microsoft.com/office/officeart/2005/8/layout/radial1"/>
    <dgm:cxn modelId="{8814A756-CD0F-435E-9064-00CC9C73417D}" type="presParOf" srcId="{7B0715FF-282A-458C-953D-DD9BBE28AD3F}" destId="{11CE3C89-FDEA-4F91-908C-AA55BA49109A}" srcOrd="20" destOrd="0" presId="urn:microsoft.com/office/officeart/2005/8/layout/radial1"/>
    <dgm:cxn modelId="{6D29A185-27D9-469A-9202-BE7C04714331}" type="presParOf" srcId="{7B0715FF-282A-458C-953D-DD9BBE28AD3F}" destId="{17B891A4-C178-4DE4-B7FE-DA8A14FC3283}" srcOrd="21" destOrd="0" presId="urn:microsoft.com/office/officeart/2005/8/layout/radial1"/>
    <dgm:cxn modelId="{CCFCD484-2AE9-42F2-A49B-9F9DDD24146A}" type="presParOf" srcId="{17B891A4-C178-4DE4-B7FE-DA8A14FC3283}" destId="{DEAA7E3D-17DE-4D33-808B-DFB8CD0BA7DB}" srcOrd="0" destOrd="0" presId="urn:microsoft.com/office/officeart/2005/8/layout/radial1"/>
    <dgm:cxn modelId="{F1AF6A1F-B7A7-4CEA-9C70-669513EBD199}" type="presParOf" srcId="{7B0715FF-282A-458C-953D-DD9BBE28AD3F}" destId="{05512AEF-1C32-491F-A170-95C1556B46AD}" srcOrd="22" destOrd="0" presId="urn:microsoft.com/office/officeart/2005/8/layout/radial1"/>
    <dgm:cxn modelId="{B646B4BB-43C4-4149-A786-24DD9DDC1F54}" type="presParOf" srcId="{7B0715FF-282A-458C-953D-DD9BBE28AD3F}" destId="{CC9EBB64-3702-49A4-BE46-D6D252D9C0D7}" srcOrd="23" destOrd="0" presId="urn:microsoft.com/office/officeart/2005/8/layout/radial1"/>
    <dgm:cxn modelId="{2FF79171-A9EA-4CB2-91D6-224F50DA775B}" type="presParOf" srcId="{CC9EBB64-3702-49A4-BE46-D6D252D9C0D7}" destId="{F594429A-CD97-478B-A9E9-76101B667FAC}" srcOrd="0" destOrd="0" presId="urn:microsoft.com/office/officeart/2005/8/layout/radial1"/>
    <dgm:cxn modelId="{B873CC72-7360-421D-BF69-4520356A7635}" type="presParOf" srcId="{7B0715FF-282A-458C-953D-DD9BBE28AD3F}" destId="{6A70823C-5B79-4EE6-BE07-E9F1523C055E}" srcOrd="2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E07A71-3C5D-42E9-87FE-DB7F727AFB7D}" type="datetimeFigureOut">
              <a:rPr lang="en-US" smtClean="0"/>
              <a:pPr/>
              <a:t>4/20/2017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F4F39D-B4A1-4EBC-BA97-586BA07AD4C4}" type="slidenum">
              <a:rPr lang="en-US" smtClean="0"/>
              <a:pPr/>
              <a:t>‹#›</a:t>
            </a:fld>
            <a:endParaRPr lang="en-US" dirty="0"/>
          </a:p>
        </p:txBody>
      </p:sp>
    </p:spTree>
    <p:extLst>
      <p:ext uri="{BB962C8B-B14F-4D97-AF65-F5344CB8AC3E}">
        <p14:creationId xmlns:p14="http://schemas.microsoft.com/office/powerpoint/2010/main" val="21476953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AB9D1-3EB7-4CBE-B6E9-3813723E2431}" type="datetimeFigureOut">
              <a:rPr lang="en-US" smtClean="0"/>
              <a:pPr/>
              <a:t>4/20/2017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F3399-D766-4A0E-AAF0-144EED763089}" type="slidenum">
              <a:rPr lang="en-US" smtClean="0"/>
              <a:pPr/>
              <a:t>‹#›</a:t>
            </a:fld>
            <a:endParaRPr lang="en-US" dirty="0"/>
          </a:p>
        </p:txBody>
      </p:sp>
    </p:spTree>
    <p:extLst>
      <p:ext uri="{BB962C8B-B14F-4D97-AF65-F5344CB8AC3E}">
        <p14:creationId xmlns:p14="http://schemas.microsoft.com/office/powerpoint/2010/main" val="351072472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AF3399-D766-4A0E-AAF0-144EED763089}" type="slidenum">
              <a:rPr lang="en-US" smtClean="0"/>
              <a:pPr/>
              <a:t>1</a:t>
            </a:fld>
            <a:endParaRPr lang="en-US" dirty="0"/>
          </a:p>
        </p:txBody>
      </p:sp>
      <p:sp>
        <p:nvSpPr>
          <p:cNvPr id="5" name="Date Placeholder 4"/>
          <p:cNvSpPr>
            <a:spLocks noGrp="1"/>
          </p:cNvSpPr>
          <p:nvPr>
            <p:ph type="dt" idx="11"/>
          </p:nvPr>
        </p:nvSpPr>
        <p:spPr/>
        <p:txBody>
          <a:bodyPr/>
          <a:lstStyle/>
          <a:p>
            <a:fld id="{D60AB9D1-3EB7-4CBE-B6E9-3813723E2431}" type="datetimeFigureOut">
              <a:rPr lang="en-US" smtClean="0"/>
              <a:pPr/>
              <a:t>4/20/2017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60AB9D1-3EB7-4CBE-B6E9-3813723E2431}" type="datetimeFigureOut">
              <a:rPr lang="en-US" smtClean="0"/>
              <a:pPr/>
              <a:t>4/20/2017</a:t>
            </a:fld>
            <a:endParaRPr lang="en-US" dirty="0"/>
          </a:p>
        </p:txBody>
      </p:sp>
      <p:sp>
        <p:nvSpPr>
          <p:cNvPr id="5" name="Slide Number Placeholder 4"/>
          <p:cNvSpPr>
            <a:spLocks noGrp="1"/>
          </p:cNvSpPr>
          <p:nvPr>
            <p:ph type="sldNum" sz="quarter" idx="11"/>
          </p:nvPr>
        </p:nvSpPr>
        <p:spPr/>
        <p:txBody>
          <a:bodyPr/>
          <a:lstStyle/>
          <a:p>
            <a:fld id="{89AF3399-D766-4A0E-AAF0-144EED763089}" type="slidenum">
              <a:rPr lang="en-US" smtClean="0"/>
              <a:pPr/>
              <a:t>13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E8D51D9-9837-42AD-995E-399F5774EE77}" type="datetime1">
              <a:rPr lang="en-US" smtClean="0"/>
              <a:pPr/>
              <a:t>4/20/2017</a:t>
            </a:fld>
            <a:endParaRPr lang="en-US" dirty="0"/>
          </a:p>
        </p:txBody>
      </p:sp>
      <p:sp>
        <p:nvSpPr>
          <p:cNvPr id="5" name="Slide Number Placeholder 4"/>
          <p:cNvSpPr>
            <a:spLocks noGrp="1"/>
          </p:cNvSpPr>
          <p:nvPr>
            <p:ph type="sldNum" sz="quarter" idx="11"/>
          </p:nvPr>
        </p:nvSpPr>
        <p:spPr/>
        <p:txBody>
          <a:bodyPr/>
          <a:lstStyle/>
          <a:p>
            <a:fld id="{89AF3399-D766-4A0E-AAF0-144EED763089}" type="slidenum">
              <a:rPr lang="en-US" smtClean="0"/>
              <a:pPr/>
              <a:t>15</a:t>
            </a:fld>
            <a:endParaRPr lang="en-US" dirty="0"/>
          </a:p>
        </p:txBody>
      </p:sp>
    </p:spTree>
    <p:extLst>
      <p:ext uri="{BB962C8B-B14F-4D97-AF65-F5344CB8AC3E}">
        <p14:creationId xmlns:p14="http://schemas.microsoft.com/office/powerpoint/2010/main" val="2287298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iiprd.com/"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iiprd@iiprd.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514" y="2217509"/>
            <a:ext cx="8244114" cy="1470025"/>
          </a:xfrm>
        </p:spPr>
        <p:txBody>
          <a:bodyPr>
            <a:normAutofit/>
          </a:bodyPr>
          <a:lstStyle>
            <a:lvl1pPr>
              <a:defRPr sz="3200" b="1"/>
            </a:lvl1pPr>
          </a:lstStyle>
          <a:p>
            <a:r>
              <a:rPr lang="en-US" dirty="0" smtClean="0"/>
              <a:t>Click to edit Master title style</a:t>
            </a:r>
            <a:endParaRPr lang="en-US" dirty="0"/>
          </a:p>
        </p:txBody>
      </p:sp>
      <p:sp>
        <p:nvSpPr>
          <p:cNvPr id="7" name="Rectangle 6"/>
          <p:cNvSpPr/>
          <p:nvPr userDrawn="1"/>
        </p:nvSpPr>
        <p:spPr>
          <a:xfrm>
            <a:off x="8229600" y="0"/>
            <a:ext cx="914400" cy="68580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553200"/>
            <a:ext cx="9144000" cy="3048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800" b="1" dirty="0" smtClean="0">
                <a:solidFill>
                  <a:schemeClr val="tx1"/>
                </a:solidFill>
              </a:rPr>
              <a:t>© IIPRD, 2017 </a:t>
            </a:r>
          </a:p>
        </p:txBody>
      </p:sp>
      <p:pic>
        <p:nvPicPr>
          <p:cNvPr id="9" name="Picture 2" descr="IIPRD_logo_final.png"/>
          <p:cNvPicPr>
            <a:picLocks noChangeAspect="1"/>
          </p:cNvPicPr>
          <p:nvPr userDrawn="1"/>
        </p:nvPicPr>
        <p:blipFill>
          <a:blip r:embed="rId2" cstate="print"/>
          <a:srcRect/>
          <a:stretch>
            <a:fillRect/>
          </a:stretch>
        </p:blipFill>
        <p:spPr bwMode="auto">
          <a:xfrm>
            <a:off x="2667000" y="980077"/>
            <a:ext cx="3657600" cy="1186181"/>
          </a:xfrm>
          <a:prstGeom prst="rect">
            <a:avLst/>
          </a:prstGeom>
          <a:noFill/>
          <a:ln w="9525">
            <a:noFill/>
            <a:miter lim="800000"/>
            <a:headEnd/>
            <a:tailEnd/>
          </a:ln>
        </p:spPr>
      </p:pic>
      <p:sp>
        <p:nvSpPr>
          <p:cNvPr id="10" name="Rectangle 9"/>
          <p:cNvSpPr/>
          <p:nvPr userDrawn="1"/>
        </p:nvSpPr>
        <p:spPr>
          <a:xfrm>
            <a:off x="0" y="4691152"/>
            <a:ext cx="9216570" cy="1862048"/>
          </a:xfrm>
          <a:prstGeom prst="rect">
            <a:avLst/>
          </a:prstGeom>
          <a:solidFill>
            <a:schemeClr val="bg1">
              <a:lumMod val="75000"/>
            </a:schemeClr>
          </a:solidFill>
        </p:spPr>
        <p:txBody>
          <a:bodyPr wrap="square">
            <a:spAutoFit/>
          </a:bodyPr>
          <a:lstStyle/>
          <a:p>
            <a:pPr algn="ctr"/>
            <a:r>
              <a:rPr lang="en-US" sz="2500" b="1" dirty="0" smtClean="0">
                <a:solidFill>
                  <a:schemeClr val="accent2">
                    <a:lumMod val="50000"/>
                  </a:schemeClr>
                </a:solidFill>
              </a:rPr>
              <a:t>IIPRD</a:t>
            </a:r>
          </a:p>
          <a:p>
            <a:pPr algn="ctr"/>
            <a:r>
              <a:rPr lang="en-GB" sz="1800" b="1" kern="1200" dirty="0" smtClean="0">
                <a:solidFill>
                  <a:schemeClr val="tx1"/>
                </a:solidFill>
                <a:effectLst/>
                <a:latin typeface="+mn-lt"/>
                <a:ea typeface="+mn-ea"/>
                <a:cs typeface="+mn-cs"/>
              </a:rPr>
              <a:t>New Delhi | Bangalore | Mumbai | Pune | Indore | Hyderabad | California </a:t>
            </a:r>
            <a:endParaRPr lang="en-US" sz="1800" kern="1200" dirty="0" smtClean="0">
              <a:solidFill>
                <a:schemeClr val="tx1"/>
              </a:solidFill>
              <a:effectLst/>
              <a:latin typeface="+mn-lt"/>
              <a:ea typeface="+mn-ea"/>
              <a:cs typeface="+mn-cs"/>
            </a:endParaRPr>
          </a:p>
          <a:p>
            <a:pPr algn="ctr"/>
            <a:r>
              <a:rPr lang="en-GB" sz="1800" b="1" kern="1200" dirty="0" smtClean="0">
                <a:solidFill>
                  <a:schemeClr val="tx1"/>
                </a:solidFill>
                <a:effectLst/>
                <a:latin typeface="+mn-lt"/>
                <a:ea typeface="+mn-ea"/>
                <a:cs typeface="+mn-cs"/>
              </a:rPr>
              <a:t>Website: </a:t>
            </a:r>
            <a:r>
              <a:rPr lang="en-GB" sz="1800" b="1" u="sng" kern="1200" dirty="0" smtClean="0">
                <a:solidFill>
                  <a:schemeClr val="tx1"/>
                </a:solidFill>
                <a:effectLst/>
                <a:latin typeface="+mn-lt"/>
                <a:ea typeface="+mn-ea"/>
                <a:cs typeface="+mn-cs"/>
                <a:hlinkClick r:id="rId3"/>
              </a:rPr>
              <a:t>www.iiprd.com</a:t>
            </a:r>
            <a:r>
              <a:rPr lang="en-GB" sz="1800" b="1"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algn="ctr"/>
            <a:r>
              <a:rPr lang="en-GB" sz="1800" b="1" kern="1200" dirty="0" smtClean="0">
                <a:solidFill>
                  <a:schemeClr val="tx1"/>
                </a:solidFill>
                <a:effectLst/>
                <a:latin typeface="+mn-lt"/>
                <a:ea typeface="+mn-ea"/>
                <a:cs typeface="+mn-cs"/>
              </a:rPr>
              <a:t>Email: </a:t>
            </a:r>
            <a:r>
              <a:rPr lang="en-GB" sz="1800" b="1" u="sng" kern="1200" dirty="0" smtClean="0">
                <a:solidFill>
                  <a:schemeClr val="tx1"/>
                </a:solidFill>
                <a:effectLst/>
                <a:latin typeface="+mn-lt"/>
                <a:ea typeface="+mn-ea"/>
                <a:cs typeface="+mn-cs"/>
                <a:hlinkClick r:id="rId4"/>
              </a:rPr>
              <a:t>iiprd@iiprd.com</a:t>
            </a:r>
            <a:endParaRPr lang="en-US" sz="1800" kern="1200" dirty="0" smtClean="0">
              <a:solidFill>
                <a:schemeClr val="tx1"/>
              </a:solidFill>
              <a:effectLst/>
              <a:latin typeface="+mn-lt"/>
              <a:ea typeface="+mn-ea"/>
              <a:cs typeface="+mn-cs"/>
            </a:endParaRPr>
          </a:p>
          <a:p>
            <a:pPr algn="ctr"/>
            <a:r>
              <a:rPr lang="en-GB" sz="1800" b="1"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algn="ctr"/>
            <a:r>
              <a:rPr lang="en-GB" sz="1800" b="1" kern="1200" dirty="0" smtClean="0">
                <a:solidFill>
                  <a:schemeClr val="tx1"/>
                </a:solidFill>
                <a:effectLst/>
                <a:latin typeface="+mn-lt"/>
                <a:ea typeface="+mn-ea"/>
                <a:cs typeface="+mn-cs"/>
              </a:rPr>
              <a:t>Patent Consulting | Research | IP and Litigation Support</a:t>
            </a:r>
            <a:endParaRPr lang="en-US" sz="1800" kern="1200" dirty="0" smtClean="0">
              <a:solidFill>
                <a:schemeClr val="tx1"/>
              </a:solidFill>
              <a:effectLst/>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22479-5EAC-4130-B9EF-437A58EC2DF9}" type="datetime2">
              <a:rPr lang="en-US" smtClean="0"/>
              <a:pPr/>
              <a:t>Thursday, April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CACA0-0566-40DE-B73D-FEDBE88392D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78830E-85BD-465A-B612-63630C6192DA}" type="datetime2">
              <a:rPr lang="en-US" smtClean="0"/>
              <a:pPr/>
              <a:t>Thursday, April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CACA0-0566-40DE-B73D-FEDBE88392D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grpSp>
        <p:nvGrpSpPr>
          <p:cNvPr id="2" name="Group 4"/>
          <p:cNvGrpSpPr/>
          <p:nvPr userDrawn="1"/>
        </p:nvGrpSpPr>
        <p:grpSpPr>
          <a:xfrm>
            <a:off x="246125" y="6237312"/>
            <a:ext cx="329431" cy="439240"/>
            <a:chOff x="186858" y="6096003"/>
            <a:chExt cx="580550" cy="580549"/>
          </a:xfrm>
          <a:solidFill>
            <a:schemeClr val="bg1">
              <a:lumMod val="9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3" name="Sous-titre 2"/>
          <p:cNvSpPr>
            <a:spLocks noGrp="1"/>
          </p:cNvSpPr>
          <p:nvPr>
            <p:ph type="subTitle" idx="1"/>
          </p:nvPr>
        </p:nvSpPr>
        <p:spPr>
          <a:xfrm>
            <a:off x="1493659" y="620688"/>
            <a:ext cx="7193142" cy="288032"/>
          </a:xfrm>
        </p:spPr>
        <p:txBody>
          <a:bodyPr anchor="ctr">
            <a:noAutofit/>
          </a:bodyPr>
          <a:lstStyle>
            <a:lvl1pPr marL="0" indent="0" algn="r">
              <a:buNone/>
              <a:defRPr sz="1600" cap="small" baseline="0">
                <a:solidFill>
                  <a:srgbClr val="2F3A4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1493659" y="3076"/>
            <a:ext cx="7193142" cy="617612"/>
          </a:xfrm>
          <a:prstGeom prst="rect">
            <a:avLst/>
          </a:prstGeom>
        </p:spPr>
        <p:txBody>
          <a:bodyPr vert="horz" lIns="91440" tIns="45720" rIns="91440" bIns="45720" rtlCol="0" anchor="ctr">
            <a:normAutofit/>
          </a:bodyPr>
          <a:lstStyle>
            <a:lvl1pPr>
              <a:defRPr>
                <a:solidFill>
                  <a:srgbClr val="2F3A46"/>
                </a:solidFill>
              </a:defRPr>
            </a:lvl1pPr>
          </a:lstStyle>
          <a:p>
            <a:r>
              <a:rPr lang="fr-FR" dirty="0" smtClean="0"/>
              <a:t>Modifiez le style du titre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3" name="Picture 12"/>
          <p:cNvPicPr>
            <a:picLocks noChangeAspect="1"/>
          </p:cNvPicPr>
          <p:nvPr userDrawn="1"/>
        </p:nvPicPr>
        <p:blipFill>
          <a:blip r:embed="rId3" cstate="print"/>
          <a:stretch>
            <a:fillRect/>
          </a:stretch>
        </p:blipFill>
        <p:spPr>
          <a:xfrm>
            <a:off x="117597" y="100098"/>
            <a:ext cx="1220830" cy="451143"/>
          </a:xfrm>
          <a:prstGeom prst="rect">
            <a:avLst/>
          </a:prstGeom>
        </p:spPr>
      </p:pic>
      <p:sp>
        <p:nvSpPr>
          <p:cNvPr id="16" name="Slide Number Placeholder 5"/>
          <p:cNvSpPr>
            <a:spLocks noGrp="1"/>
          </p:cNvSpPr>
          <p:nvPr>
            <p:ph type="sldNum" sz="quarter" idx="12"/>
          </p:nvPr>
        </p:nvSpPr>
        <p:spPr>
          <a:xfrm>
            <a:off x="197514" y="6237313"/>
            <a:ext cx="432048"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spTree>
    <p:extLst>
      <p:ext uri="{BB962C8B-B14F-4D97-AF65-F5344CB8AC3E}">
        <p14:creationId xmlns:p14="http://schemas.microsoft.com/office/powerpoint/2010/main" val="9219688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ounded Rectangle 12"/>
          <p:cNvSpPr/>
          <p:nvPr userDrawn="1"/>
        </p:nvSpPr>
        <p:spPr>
          <a:xfrm>
            <a:off x="0" y="6477000"/>
            <a:ext cx="9144000" cy="3810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title"/>
          </p:nvPr>
        </p:nvSpPr>
        <p:spPr>
          <a:xfrm>
            <a:off x="0" y="-4574"/>
            <a:ext cx="9144000" cy="609600"/>
          </a:xfrm>
          <a:solidFill>
            <a:schemeClr val="bg2">
              <a:lumMod val="75000"/>
            </a:schemeClr>
          </a:solidFill>
        </p:spPr>
        <p:txBody>
          <a:bodyPr>
            <a:normAutofit/>
          </a:bodyPr>
          <a:lstStyle>
            <a:lvl1pPr>
              <a:defRPr sz="2800" b="1"/>
            </a:lvl1pPr>
          </a:lstStyle>
          <a:p>
            <a:r>
              <a:rPr lang="en-US" smtClean="0"/>
              <a:t>Click to edit Master title style</a:t>
            </a:r>
            <a:endParaRPr lang="en-US"/>
          </a:p>
        </p:txBody>
      </p:sp>
      <p:sp>
        <p:nvSpPr>
          <p:cNvPr id="3" name="Content Placeholder 2"/>
          <p:cNvSpPr>
            <a:spLocks noGrp="1"/>
          </p:cNvSpPr>
          <p:nvPr>
            <p:ph idx="1"/>
          </p:nvPr>
        </p:nvSpPr>
        <p:spPr>
          <a:xfrm>
            <a:off x="76200" y="914400"/>
            <a:ext cx="8991600" cy="5211763"/>
          </a:xfrm>
        </p:spPr>
        <p:txBody>
          <a:bodyPr/>
          <a:lstStyle>
            <a:lvl1pPr>
              <a:spcBef>
                <a:spcPts val="0"/>
              </a:spcBef>
              <a:spcAft>
                <a:spcPts val="600"/>
              </a:spcAft>
              <a:defRPr sz="2000"/>
            </a:lvl1pPr>
            <a:lvl2pPr>
              <a:spcBef>
                <a:spcPts val="0"/>
              </a:spcBef>
              <a:spcAft>
                <a:spcPts val="400"/>
              </a:spcAft>
              <a:defRPr sz="1900"/>
            </a:lvl2pPr>
            <a:lvl3pPr>
              <a:spcBef>
                <a:spcPts val="0"/>
              </a:spcBef>
              <a:spcAft>
                <a:spcPts val="300"/>
              </a:spcAft>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0"/>
          <p:cNvSpPr>
            <a:spLocks noGrp="1"/>
          </p:cNvSpPr>
          <p:nvPr>
            <p:ph type="ftr" sz="quarter" idx="11"/>
          </p:nvPr>
        </p:nvSpPr>
        <p:spPr>
          <a:xfrm>
            <a:off x="0" y="6507389"/>
            <a:ext cx="2895600" cy="365125"/>
          </a:xfrm>
        </p:spPr>
        <p:txBody>
          <a:bodyPr/>
          <a:lstStyle>
            <a:lvl1pPr algn="l">
              <a:defRPr sz="1400"/>
            </a:lvl1pPr>
          </a:lstStyle>
          <a:p>
            <a:endParaRPr lang="en-IN" b="1" dirty="0"/>
          </a:p>
        </p:txBody>
      </p:sp>
      <p:sp>
        <p:nvSpPr>
          <p:cNvPr id="12" name="Slide Number Placeholder 11"/>
          <p:cNvSpPr>
            <a:spLocks noGrp="1"/>
          </p:cNvSpPr>
          <p:nvPr>
            <p:ph type="sldNum" sz="quarter" idx="12"/>
          </p:nvPr>
        </p:nvSpPr>
        <p:spPr>
          <a:xfrm>
            <a:off x="6974106" y="6472462"/>
            <a:ext cx="2133600" cy="365125"/>
          </a:xfrm>
        </p:spPr>
        <p:txBody>
          <a:bodyPr/>
          <a:lstStyle>
            <a:lvl1pPr>
              <a:defRPr sz="1400" b="1"/>
            </a:lvl1pPr>
          </a:lstStyle>
          <a:p>
            <a:fld id="{C75CACA0-0566-40DE-B73D-FEDBE88392D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D01DAC-0479-4325-AD24-89E51C91F7DF}" type="datetime2">
              <a:rPr lang="en-US" smtClean="0"/>
              <a:pPr/>
              <a:t>Thursday, April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CACA0-0566-40DE-B73D-FEDBE88392D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E3C548-C45B-42AB-A6B3-0026D9EC6807}" type="datetime2">
              <a:rPr lang="en-US" smtClean="0"/>
              <a:pPr/>
              <a:t>Thursday, April 20,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5CACA0-0566-40DE-B73D-FEDBE88392D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6D2B6-613D-4ABD-8530-4B002FFE4A9C}" type="datetime2">
              <a:rPr lang="en-US" smtClean="0"/>
              <a:pPr/>
              <a:t>Thursday, April 20, 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5CACA0-0566-40DE-B73D-FEDBE88392D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AB32E1-6CDB-436D-8558-4F017DF476E3}" type="datetime2">
              <a:rPr lang="en-US" smtClean="0"/>
              <a:pPr/>
              <a:t>Thursday, April 20, 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AF187-700E-43D9-AA89-45EA6A24BAAB}" type="datetime2">
              <a:rPr lang="en-US" smtClean="0"/>
              <a:pPr/>
              <a:t>Thursday, April 20, 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9CEDBA-3879-444F-9ECA-B2E3FBF87AD0}" type="datetime2">
              <a:rPr lang="en-US" smtClean="0"/>
              <a:pPr/>
              <a:t>Thursday, April 20,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5CACA0-0566-40DE-B73D-FEDBE88392D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279E9-A6F3-4669-A551-A4A9B94D47F4}" type="datetime2">
              <a:rPr lang="en-US" smtClean="0"/>
              <a:pPr/>
              <a:t>Thursday, April 20,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5CACA0-0566-40DE-B73D-FEDBE88392D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EFE6A-BB57-49BF-833F-C26278A17192}" type="datetime2">
              <a:rPr lang="en-US" smtClean="0"/>
              <a:pPr/>
              <a:t>Thursday, April 20, 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CACA0-0566-40DE-B73D-FEDBE88392D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ordorintelligence.com/industry-reports/global-wearable-medical-device-market-industry" TargetMode="External"/><Relationship Id="rId2" Type="http://schemas.openxmlformats.org/officeDocument/2006/relationships/hyperlink" Target="https://www.mdtmag.com/news/2016/11/wearable-medical-device-market-reaches-13-billion"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hyperlink" Target="http://www.owletcare.com/product/" TargetMode="External"/><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s://www.mordorintelligence.com/industry-reports/global-wearable-medical-device-market-industr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mynewsdesk.com/us/future-market-insights/pressreleases/wearable-medical-devices-market-will-hit-at-a-cagr-of-6-dot-9-percent-from-2016-to-2026-152632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fbicgroup.com/sites/default/files/The%20Wearables%20Report%202016%20by%20FBIC%20Global%20Retail%20and%20Technology%20June%2021%202016.pdf" TargetMode="Externa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hyperlink" Target="https://www.fbicgroup.com/sites/default/files/The%20Wearables%20Report%202016%20by%20FBIC%20Global%20Retail%20and%20Technology%20June%2021%202016.pdf" TargetMode="Externa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strategyr.com/pressMCP-7956.asp"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gigaom.com/2013/04/30/jawbone-buys-bodymedia-to-go-big-in-wearable-technology-and-health-tracking/" TargetMode="External"/><Relationship Id="rId2" Type="http://schemas.openxmlformats.org/officeDocument/2006/relationships/hyperlink" Target="http://www.bloomberg.com/research/stocks/private/snapshot.asp?privcapId=675802" TargetMode="External"/><Relationship Id="rId1" Type="http://schemas.openxmlformats.org/officeDocument/2006/relationships/slideLayout" Target="../slideLayouts/slideLayout2.xml"/><Relationship Id="rId6" Type="http://schemas.openxmlformats.org/officeDocument/2006/relationships/hyperlink" Target="https://www.meddeviceonline.com/doc/medtronic-buys-wearable-sensor-startup-corventis-for-million-0001" TargetMode="External"/><Relationship Id="rId5" Type="http://schemas.openxmlformats.org/officeDocument/2006/relationships/hyperlink" Target="https://www.meddeviceonline.com/doc/covidien-buys-wearables-maker-zephyr-technology-0001" TargetMode="External"/><Relationship Id="rId4" Type="http://schemas.openxmlformats.org/officeDocument/2006/relationships/hyperlink" Target="https://newsroom.intel.com/news-releases/intel-completes-acquisition-of-basis-science-in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www.theverge.com/2014/6/2/5772074/apple-healthkit-ios-8-announcement" TargetMode="External"/><Relationship Id="rId2" Type="http://schemas.openxmlformats.org/officeDocument/2006/relationships/hyperlink" Target="https://thenextweb.com/google/2014/08/07/google-fit-preview-sdk-arrives-help-android-developers-build-smarter-health-fitness-apps/" TargetMode="External"/><Relationship Id="rId1" Type="http://schemas.openxmlformats.org/officeDocument/2006/relationships/slideLayout" Target="../slideLayouts/slideLayout2.xml"/><Relationship Id="rId6" Type="http://schemas.openxmlformats.org/officeDocument/2006/relationships/hyperlink" Target="http://www.businessinsider.in/Under-Armour-and-HTC-make-a-bold-move-into-fitness-tech-with-HealthBox/articleshow/50460514.cms" TargetMode="External"/><Relationship Id="rId5" Type="http://schemas.openxmlformats.org/officeDocument/2006/relationships/hyperlink" Target="http://www.apple.com/in/pr/library/2016/03/21Apple-Advances-Health-Apps-with-CareKit.html" TargetMode="External"/><Relationship Id="rId4" Type="http://schemas.openxmlformats.org/officeDocument/2006/relationships/hyperlink" Target="http://www.geekwire.com/2015/apple-releases-researchkit-open-source-development-kit-to-medical-researcher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iot-observer.blogspot.in/2014/03/Wearable-Technology-Applications-and-Product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ctrTitle"/>
          </p:nvPr>
        </p:nvSpPr>
        <p:spPr>
          <a:xfrm>
            <a:off x="228600" y="3140402"/>
            <a:ext cx="8001000" cy="954107"/>
          </a:xfrm>
          <a:prstGeom prst="rect">
            <a:avLst/>
          </a:prstGeom>
          <a:noFill/>
        </p:spPr>
        <p:txBody>
          <a:bodyPr wrap="square" rtlCol="0">
            <a:spAutoFit/>
          </a:bodyPr>
          <a:lstStyle/>
          <a:p>
            <a:r>
              <a:rPr lang="en-US" sz="2800" dirty="0" smtClean="0"/>
              <a:t> Technology Landscape - Wearable Health Monitoring Devices</a:t>
            </a:r>
            <a:endParaRPr lang="en-US" sz="2800" b="1" dirty="0"/>
          </a:p>
        </p:txBody>
      </p:sp>
    </p:spTree>
    <p:extLst>
      <p:ext uri="{BB962C8B-B14F-4D97-AF65-F5344CB8AC3E}">
        <p14:creationId xmlns:p14="http://schemas.microsoft.com/office/powerpoint/2010/main" val="62893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Wearable Medical Devices</a:t>
            </a:r>
            <a:endParaRPr lang="en-IN" dirty="0"/>
          </a:p>
        </p:txBody>
      </p:sp>
      <p:sp>
        <p:nvSpPr>
          <p:cNvPr id="3" name="Content Placeholder 2"/>
          <p:cNvSpPr>
            <a:spLocks noGrp="1"/>
          </p:cNvSpPr>
          <p:nvPr>
            <p:ph idx="1"/>
          </p:nvPr>
        </p:nvSpPr>
        <p:spPr/>
        <p:txBody>
          <a:bodyPr/>
          <a:lstStyle/>
          <a:p>
            <a:pPr marL="363538" indent="-363538" algn="just">
              <a:buFont typeface="+mj-lt"/>
              <a:buAutoNum type="alphaUcPeriod" startAt="3"/>
            </a:pPr>
            <a:r>
              <a:rPr lang="en-US" sz="1900" b="1" dirty="0" smtClean="0"/>
              <a:t>Therapeutic</a:t>
            </a:r>
            <a:r>
              <a:rPr lang="en-US" sz="1900" dirty="0" smtClean="0"/>
              <a:t>: Wearable systems that monitor disease states and track health activity, store data and deliver feedback therapy are the next frontier in personalized medicine and healthcare. This group of devices include respiratory therapy, insulin management, pain management devices, insulin/glucose monitoring devices, rehabilitation devices, and respiratory therapy devices.</a:t>
            </a:r>
          </a:p>
          <a:p>
            <a:pPr indent="4763">
              <a:buNone/>
            </a:pPr>
            <a:endParaRPr lang="en-US" b="1" dirty="0" smtClean="0">
              <a:solidFill>
                <a:srgbClr val="000099"/>
              </a:solidFill>
            </a:endParaRPr>
          </a:p>
          <a:p>
            <a:pPr indent="4763">
              <a:buNone/>
            </a:pPr>
            <a:r>
              <a:rPr lang="en-US" b="1" dirty="0" smtClean="0">
                <a:solidFill>
                  <a:srgbClr val="000099"/>
                </a:solidFill>
              </a:rPr>
              <a:t>	     Quell                                                  </a:t>
            </a:r>
            <a:r>
              <a:rPr lang="en-US" b="1" dirty="0" err="1" smtClean="0">
                <a:solidFill>
                  <a:srgbClr val="000099"/>
                </a:solidFill>
              </a:rPr>
              <a:t>Minimed</a:t>
            </a:r>
            <a:r>
              <a:rPr lang="en-US" b="1" dirty="0" smtClean="0">
                <a:solidFill>
                  <a:srgbClr val="000099"/>
                </a:solidFill>
              </a:rPr>
              <a:t> 530 G Insulin Pump</a:t>
            </a:r>
          </a:p>
          <a:p>
            <a:endParaRPr lang="en-IN"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10</a:t>
            </a:fld>
            <a:endParaRPr lang="en-US" dirty="0"/>
          </a:p>
        </p:txBody>
      </p:sp>
      <p:pic>
        <p:nvPicPr>
          <p:cNvPr id="5" name="Picture 10" descr="Image result for quell"/>
          <p:cNvPicPr>
            <a:picLocks noChangeAspect="1" noChangeArrowheads="1"/>
          </p:cNvPicPr>
          <p:nvPr/>
        </p:nvPicPr>
        <p:blipFill>
          <a:blip r:embed="rId2" cstate="print"/>
          <a:srcRect l="14639" r="14694" b="28351"/>
          <a:stretch>
            <a:fillRect/>
          </a:stretch>
        </p:blipFill>
        <p:spPr bwMode="auto">
          <a:xfrm>
            <a:off x="457200" y="3429000"/>
            <a:ext cx="2667000" cy="1899608"/>
          </a:xfrm>
          <a:prstGeom prst="rect">
            <a:avLst/>
          </a:prstGeom>
          <a:noFill/>
        </p:spPr>
      </p:pic>
      <p:pic>
        <p:nvPicPr>
          <p:cNvPr id="6" name="Picture 8" descr="Image result for MEDTRONIC MINIMED"/>
          <p:cNvPicPr>
            <a:picLocks noChangeAspect="1" noChangeArrowheads="1"/>
          </p:cNvPicPr>
          <p:nvPr/>
        </p:nvPicPr>
        <p:blipFill>
          <a:blip r:embed="rId3" cstate="print"/>
          <a:srcRect/>
          <a:stretch>
            <a:fillRect/>
          </a:stretch>
        </p:blipFill>
        <p:spPr bwMode="auto">
          <a:xfrm>
            <a:off x="4343400" y="3276600"/>
            <a:ext cx="3571525" cy="20744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Wearable Medical Devices</a:t>
            </a:r>
            <a:endParaRPr lang="en-US" dirty="0"/>
          </a:p>
        </p:txBody>
      </p:sp>
      <p:sp>
        <p:nvSpPr>
          <p:cNvPr id="3" name="Content Placeholder 2"/>
          <p:cNvSpPr>
            <a:spLocks noGrp="1"/>
          </p:cNvSpPr>
          <p:nvPr>
            <p:ph idx="1"/>
          </p:nvPr>
        </p:nvSpPr>
        <p:spPr>
          <a:xfrm>
            <a:off x="76200" y="762000"/>
            <a:ext cx="8991600" cy="5638800"/>
          </a:xfrm>
        </p:spPr>
        <p:txBody>
          <a:bodyPr>
            <a:normAutofit/>
          </a:bodyPr>
          <a:lstStyle/>
          <a:p>
            <a:pPr algn="just">
              <a:buFont typeface="+mj-lt"/>
              <a:buAutoNum type="alphaUcPeriod" startAt="4"/>
            </a:pPr>
            <a:r>
              <a:rPr lang="en-US" sz="1900" b="1" dirty="0" smtClean="0"/>
              <a:t>Injury prevention and rehabilitation:</a:t>
            </a:r>
            <a:r>
              <a:rPr lang="en-US" sz="1900" dirty="0" smtClean="0"/>
              <a:t> Wearable injury prevention and rehabilitation devices are the non-invasive devices that provide valuable health information. They include body motion monitoring devices, wearable sensing garments, fall detection devices.</a:t>
            </a:r>
            <a:r>
              <a:rPr lang="en-US" sz="1900" baseline="30000" dirty="0" smtClean="0">
                <a:hlinkClick r:id="rId2"/>
              </a:rPr>
              <a:t>&gt;&gt;</a:t>
            </a:r>
            <a:r>
              <a:rPr lang="en-US" sz="1900" dirty="0" smtClean="0">
                <a:hlinkClick r:id="rId3"/>
              </a:rPr>
              <a:t> </a:t>
            </a:r>
            <a:endParaRPr lang="en-US" sz="1900" dirty="0" smtClean="0"/>
          </a:p>
          <a:p>
            <a:pPr marL="812800" indent="-449263" algn="just">
              <a:buFont typeface="Wingdings" pitchFamily="2" charset="2"/>
              <a:buChar char="v"/>
            </a:pPr>
            <a:r>
              <a:rPr lang="en-US" sz="1900" dirty="0" smtClean="0"/>
              <a:t>Based on the site of application, the wearable devices market is segmented into handheld, shoe sensors, headband, strap/clip/bracelet, and other areas. Strap/clip/bracelet or wrist-worn devices are expected to hold over 40% of the market share in the domain of wearable medical devices.</a:t>
            </a:r>
          </a:p>
          <a:p>
            <a:pPr marL="812800" indent="-449263" algn="just">
              <a:buFont typeface="Wingdings" pitchFamily="2" charset="2"/>
              <a:buChar char="v"/>
            </a:pPr>
            <a:r>
              <a:rPr lang="en-US" sz="1900" dirty="0" smtClean="0"/>
              <a:t>Wearable Medical Device Market on the basis of application is segmented into remote patient monitoring, sports and fitness, and home healthcare. </a:t>
            </a:r>
          </a:p>
          <a:p>
            <a:endParaRPr lang="en-US" sz="1800" dirty="0" smtClean="0"/>
          </a:p>
          <a:p>
            <a:pPr indent="4763">
              <a:buNone/>
            </a:pPr>
            <a:r>
              <a:rPr lang="en-US" sz="1800" b="1" dirty="0" smtClean="0">
                <a:solidFill>
                  <a:srgbClr val="000099"/>
                </a:solidFill>
              </a:rPr>
              <a:t>	      Phillips Lifeline                                            </a:t>
            </a:r>
            <a:r>
              <a:rPr lang="en-US" sz="1800" b="1" dirty="0" err="1" smtClean="0">
                <a:solidFill>
                  <a:srgbClr val="000099"/>
                </a:solidFill>
              </a:rPr>
              <a:t>Sproutling</a:t>
            </a:r>
            <a:r>
              <a:rPr lang="en-US" sz="1800" b="1" dirty="0" smtClean="0">
                <a:solidFill>
                  <a:srgbClr val="000099"/>
                </a:solidFill>
              </a:rPr>
              <a:t> Baby Monitor  </a:t>
            </a:r>
          </a:p>
          <a:p>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11</a:t>
            </a:fld>
            <a:endParaRPr lang="en-US" dirty="0"/>
          </a:p>
        </p:txBody>
      </p:sp>
      <p:pic>
        <p:nvPicPr>
          <p:cNvPr id="30722" name="Picture 2" descr="Image result for philips lifeline"/>
          <p:cNvPicPr>
            <a:picLocks noChangeAspect="1" noChangeArrowheads="1"/>
          </p:cNvPicPr>
          <p:nvPr/>
        </p:nvPicPr>
        <p:blipFill>
          <a:blip r:embed="rId4" cstate="print"/>
          <a:srcRect/>
          <a:stretch>
            <a:fillRect/>
          </a:stretch>
        </p:blipFill>
        <p:spPr bwMode="auto">
          <a:xfrm>
            <a:off x="285750" y="4648200"/>
            <a:ext cx="2762250" cy="1803919"/>
          </a:xfrm>
          <a:prstGeom prst="rect">
            <a:avLst/>
          </a:prstGeom>
          <a:noFill/>
        </p:spPr>
      </p:pic>
      <p:pic>
        <p:nvPicPr>
          <p:cNvPr id="30724" name="Picture 4" descr="Image result for sproutling baby monitor"/>
          <p:cNvPicPr>
            <a:picLocks noChangeAspect="1" noChangeArrowheads="1"/>
          </p:cNvPicPr>
          <p:nvPr/>
        </p:nvPicPr>
        <p:blipFill>
          <a:blip r:embed="rId5" cstate="print"/>
          <a:srcRect l="15216" r="11241"/>
          <a:stretch>
            <a:fillRect/>
          </a:stretch>
        </p:blipFill>
        <p:spPr bwMode="auto">
          <a:xfrm>
            <a:off x="5257800" y="4648200"/>
            <a:ext cx="2209800" cy="170842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75CACA0-0566-40DE-B73D-FEDBE88392D0}" type="slidenum">
              <a:rPr lang="en-US" smtClean="0"/>
              <a:pPr/>
              <a:t>12</a:t>
            </a:fld>
            <a:endParaRPr lang="en-US" dirty="0"/>
          </a:p>
        </p:txBody>
      </p:sp>
      <p:sp>
        <p:nvSpPr>
          <p:cNvPr id="6" name="Frame 5"/>
          <p:cNvSpPr/>
          <p:nvPr/>
        </p:nvSpPr>
        <p:spPr>
          <a:xfrm>
            <a:off x="2667000" y="2667000"/>
            <a:ext cx="3993232" cy="1194048"/>
          </a:xfrm>
          <a:prstGeom prst="frame">
            <a:avLst/>
          </a:prstGeom>
          <a:solidFill>
            <a:schemeClr val="accent6">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Patent Landscape</a:t>
            </a:r>
            <a:endParaRPr lang="en-IN" b="1" dirty="0">
              <a:solidFill>
                <a:schemeClr val="tx1"/>
              </a:solidFill>
            </a:endParaRPr>
          </a:p>
        </p:txBody>
      </p:sp>
    </p:spTree>
    <p:extLst>
      <p:ext uri="{BB962C8B-B14F-4D97-AF65-F5344CB8AC3E}">
        <p14:creationId xmlns:p14="http://schemas.microsoft.com/office/powerpoint/2010/main" val="536487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and Consideration of Landscape Search</a:t>
            </a:r>
            <a:endParaRPr lang="en-US" dirty="0"/>
          </a:p>
        </p:txBody>
      </p:sp>
      <p:sp>
        <p:nvSpPr>
          <p:cNvPr id="3" name="Content Placeholder 2"/>
          <p:cNvSpPr>
            <a:spLocks noGrp="1"/>
          </p:cNvSpPr>
          <p:nvPr>
            <p:ph idx="1"/>
          </p:nvPr>
        </p:nvSpPr>
        <p:spPr>
          <a:xfrm>
            <a:off x="76200" y="685800"/>
            <a:ext cx="8991600" cy="5486400"/>
          </a:xfrm>
        </p:spPr>
        <p:txBody>
          <a:bodyPr>
            <a:normAutofit/>
          </a:bodyPr>
          <a:lstStyle/>
          <a:p>
            <a:pPr>
              <a:spcAft>
                <a:spcPts val="1200"/>
              </a:spcAft>
              <a:buFont typeface="Wingdings" pitchFamily="2" charset="2"/>
              <a:buChar char="v"/>
            </a:pPr>
            <a:r>
              <a:rPr lang="en-US" sz="1900" b="1" dirty="0" smtClean="0">
                <a:solidFill>
                  <a:srgbClr val="C00000"/>
                </a:solidFill>
              </a:rPr>
              <a:t>Objective</a:t>
            </a:r>
          </a:p>
          <a:p>
            <a:pPr marL="449263" indent="0" algn="just">
              <a:spcAft>
                <a:spcPts val="1800"/>
              </a:spcAft>
              <a:buNone/>
            </a:pPr>
            <a:r>
              <a:rPr lang="en-US" sz="1900" dirty="0" smtClean="0"/>
              <a:t>To Perform Patent Landscape Study directed towards Wearable Health Monitoring Devices (Worldwide coverage for last 5 years i.e. considering patents published between 2012 and 2016)</a:t>
            </a:r>
          </a:p>
          <a:p>
            <a:pPr>
              <a:spcAft>
                <a:spcPts val="1200"/>
              </a:spcAft>
              <a:buFont typeface="Wingdings" pitchFamily="2" charset="2"/>
              <a:buChar char="v"/>
            </a:pPr>
            <a:r>
              <a:rPr lang="en-US" sz="1900" b="1" dirty="0" smtClean="0">
                <a:solidFill>
                  <a:srgbClr val="C00000"/>
                </a:solidFill>
              </a:rPr>
              <a:t>Research Methodology</a:t>
            </a:r>
          </a:p>
          <a:p>
            <a:pPr marL="531813" indent="-357188" algn="just">
              <a:spcAft>
                <a:spcPts val="1200"/>
              </a:spcAft>
              <a:buFont typeface="Wingdings" pitchFamily="2" charset="2"/>
              <a:buChar char="Ø"/>
            </a:pPr>
            <a:r>
              <a:rPr lang="en-US" sz="1900" b="1" dirty="0" smtClean="0"/>
              <a:t>Step </a:t>
            </a:r>
            <a:r>
              <a:rPr lang="en-US" sz="1900" b="1" dirty="0"/>
              <a:t>1: </a:t>
            </a:r>
            <a:r>
              <a:rPr lang="en-US" sz="1900" dirty="0"/>
              <a:t>Detailed analysis of </a:t>
            </a:r>
            <a:r>
              <a:rPr lang="en-US" sz="1900" dirty="0" smtClean="0"/>
              <a:t>publically </a:t>
            </a:r>
            <a:r>
              <a:rPr lang="en-US" sz="1900" dirty="0"/>
              <a:t>available information to perform understanding of the technology domain</a:t>
            </a:r>
            <a:r>
              <a:rPr lang="en-US" sz="1900" dirty="0" smtClean="0"/>
              <a:t>.</a:t>
            </a:r>
          </a:p>
          <a:p>
            <a:pPr marL="536575" indent="-361950" algn="just">
              <a:spcAft>
                <a:spcPts val="1200"/>
              </a:spcAft>
              <a:buFont typeface="Wingdings" pitchFamily="2" charset="2"/>
              <a:buChar char="Ø"/>
            </a:pPr>
            <a:r>
              <a:rPr lang="en-US" sz="1900" b="1" dirty="0"/>
              <a:t>Step 2: </a:t>
            </a:r>
            <a:r>
              <a:rPr lang="en-US" sz="1900" dirty="0"/>
              <a:t>Identification of patent databases and keywords, synonyms and variations thereof, patent classification codes (IPC/CPC/US), Key inventors, Key assignees etc. to formulate search strings.</a:t>
            </a:r>
          </a:p>
          <a:p>
            <a:pPr marL="536575" indent="-361950" algn="just">
              <a:spcAft>
                <a:spcPts val="1200"/>
              </a:spcAft>
              <a:buFont typeface="Wingdings" pitchFamily="2" charset="2"/>
              <a:buChar char="Ø"/>
            </a:pPr>
            <a:r>
              <a:rPr lang="en-US" sz="1900" b="1" dirty="0"/>
              <a:t>Step 3: </a:t>
            </a:r>
            <a:r>
              <a:rPr lang="en-US" sz="1900" dirty="0"/>
              <a:t>Execution of broad search strings to unearth potentially relevant documents followed by their First-Pass Analysis (preliminary analysis) to remove any false positives. </a:t>
            </a:r>
            <a:r>
              <a:rPr lang="en-US" sz="1900" dirty="0" smtClean="0"/>
              <a:t>It </a:t>
            </a:r>
            <a:r>
              <a:rPr lang="en-US" sz="1900" dirty="0"/>
              <a:t>includes data sanity checks to remove any duplicates (family member duplicates – by checking application numbers, family IDs and publication numbers</a:t>
            </a:r>
            <a:r>
              <a:rPr lang="en-US" sz="1900" dirty="0" smtClean="0"/>
              <a:t>).</a:t>
            </a:r>
          </a:p>
          <a:p>
            <a:pPr algn="just">
              <a:buFont typeface="Wingdings" pitchFamily="2" charset="2"/>
              <a:buChar char="Ø"/>
            </a:pPr>
            <a:endParaRPr lang="en-US" sz="1900" dirty="0"/>
          </a:p>
          <a:p>
            <a:pPr algn="just"/>
            <a:endParaRPr lang="en-US" sz="1900" dirty="0"/>
          </a:p>
          <a:p>
            <a:pPr algn="just"/>
            <a:endParaRPr lang="en-US" sz="1900" dirty="0"/>
          </a:p>
          <a:p>
            <a:pPr algn="just"/>
            <a:endParaRPr lang="en-US" sz="1900" b="1"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13</a:t>
            </a:fld>
            <a:endParaRPr lang="en-US" dirty="0"/>
          </a:p>
        </p:txBody>
      </p:sp>
      <p:sp>
        <p:nvSpPr>
          <p:cNvPr id="5" name="TextBox 4"/>
          <p:cNvSpPr txBox="1"/>
          <p:nvPr/>
        </p:nvSpPr>
        <p:spPr>
          <a:xfrm>
            <a:off x="319313" y="6029980"/>
            <a:ext cx="8824687" cy="523220"/>
          </a:xfrm>
          <a:prstGeom prst="rect">
            <a:avLst/>
          </a:prstGeom>
          <a:noFill/>
        </p:spPr>
        <p:txBody>
          <a:bodyPr wrap="square" rtlCol="0">
            <a:spAutoFit/>
          </a:bodyPr>
          <a:lstStyle/>
          <a:p>
            <a:pPr algn="just"/>
            <a:r>
              <a:rPr lang="en-US" sz="1400" b="1" dirty="0" smtClean="0"/>
              <a:t>Note</a:t>
            </a:r>
            <a:r>
              <a:rPr lang="en-US" sz="1400" dirty="0" smtClean="0"/>
              <a:t>: All graphs are prepared based on details of one representative member </a:t>
            </a:r>
            <a:r>
              <a:rPr lang="en-US" sz="1400" dirty="0"/>
              <a:t>per INPODAC </a:t>
            </a:r>
            <a:r>
              <a:rPr lang="en-US" sz="1400" dirty="0" smtClean="0"/>
              <a:t>family, and numbers in graphs, therefore, indicate the number of INPADOC patent families.</a:t>
            </a:r>
            <a:endParaRPr lang="en-US" sz="1400" dirty="0"/>
          </a:p>
        </p:txBody>
      </p:sp>
    </p:spTree>
    <p:extLst>
      <p:ext uri="{BB962C8B-B14F-4D97-AF65-F5344CB8AC3E}">
        <p14:creationId xmlns:p14="http://schemas.microsoft.com/office/powerpoint/2010/main" val="3396496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and Consideration of Landscape Search</a:t>
            </a:r>
            <a:endParaRPr lang="en-IN" dirty="0"/>
          </a:p>
        </p:txBody>
      </p:sp>
      <p:sp>
        <p:nvSpPr>
          <p:cNvPr id="3" name="Content Placeholder 2"/>
          <p:cNvSpPr>
            <a:spLocks noGrp="1"/>
          </p:cNvSpPr>
          <p:nvPr>
            <p:ph idx="1"/>
          </p:nvPr>
        </p:nvSpPr>
        <p:spPr/>
        <p:txBody>
          <a:bodyPr>
            <a:normAutofit/>
          </a:bodyPr>
          <a:lstStyle/>
          <a:p>
            <a:pPr marL="536575" indent="-361950" algn="just">
              <a:buFont typeface="Wingdings" pitchFamily="2" charset="2"/>
              <a:buChar char="Ø"/>
            </a:pPr>
            <a:r>
              <a:rPr lang="en-US" sz="1900" b="1" dirty="0" smtClean="0"/>
              <a:t>Step 4: </a:t>
            </a:r>
            <a:r>
              <a:rPr lang="en-US" sz="1900" dirty="0" smtClean="0"/>
              <a:t>Detailed analysis and categorization of shortlisted documents into one or more categories provided in the proposed taxonomy</a:t>
            </a:r>
          </a:p>
          <a:p>
            <a:pPr marL="536575" indent="-361950" algn="just">
              <a:buNone/>
            </a:pPr>
            <a:endParaRPr lang="en-US" sz="1900" dirty="0" smtClean="0"/>
          </a:p>
          <a:p>
            <a:pPr algn="just">
              <a:spcAft>
                <a:spcPts val="1800"/>
              </a:spcAft>
              <a:buFont typeface="Wingdings" pitchFamily="2" charset="2"/>
              <a:buChar char="v"/>
            </a:pPr>
            <a:r>
              <a:rPr lang="en-US" sz="1900" b="1" dirty="0" smtClean="0">
                <a:solidFill>
                  <a:srgbClr val="C00000"/>
                </a:solidFill>
              </a:rPr>
              <a:t>Databases Used</a:t>
            </a:r>
          </a:p>
          <a:p>
            <a:pPr marL="531813" indent="-357188" algn="just">
              <a:buFont typeface="Wingdings" pitchFamily="2" charset="2"/>
              <a:buChar char="Ø"/>
            </a:pPr>
            <a:r>
              <a:rPr lang="en-US" sz="1900" dirty="0" smtClean="0"/>
              <a:t>Thomson Innovation</a:t>
            </a:r>
          </a:p>
          <a:p>
            <a:pPr marL="531813" indent="-357188" algn="just">
              <a:buFont typeface="Wingdings" pitchFamily="2" charset="2"/>
              <a:buChar char="Ø"/>
            </a:pPr>
            <a:r>
              <a:rPr lang="en-US" sz="1900" dirty="0" smtClean="0"/>
              <a:t>Google Patent</a:t>
            </a:r>
          </a:p>
          <a:p>
            <a:pPr marL="531813" indent="-357188" algn="just">
              <a:buFont typeface="Wingdings" pitchFamily="2" charset="2"/>
              <a:buChar char="Ø"/>
            </a:pPr>
            <a:r>
              <a:rPr lang="en-US" sz="1900" dirty="0" smtClean="0"/>
              <a:t>ESPACENET</a:t>
            </a:r>
            <a:endParaRPr lang="en-IN" sz="1900"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Trend </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15</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42603217"/>
              </p:ext>
            </p:extLst>
          </p:nvPr>
        </p:nvGraphicFramePr>
        <p:xfrm>
          <a:off x="304800" y="838200"/>
          <a:ext cx="8381999"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136238" y="5105400"/>
            <a:ext cx="8931562" cy="1115253"/>
            <a:chOff x="477000" y="5399316"/>
            <a:chExt cx="9356281" cy="1115253"/>
          </a:xfrm>
        </p:grpSpPr>
        <p:sp>
          <p:nvSpPr>
            <p:cNvPr id="10" name="TextBox 9"/>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11" name="TextBox 10"/>
            <p:cNvSpPr txBox="1"/>
            <p:nvPr/>
          </p:nvSpPr>
          <p:spPr>
            <a:xfrm>
              <a:off x="477000" y="5775905"/>
              <a:ext cx="9356281" cy="738664"/>
            </a:xfrm>
            <a:prstGeom prst="rect">
              <a:avLst/>
            </a:prstGeom>
            <a:noFill/>
            <a:ln>
              <a:solidFill>
                <a:schemeClr val="tx1"/>
              </a:solidFill>
            </a:ln>
          </p:spPr>
          <p:txBody>
            <a:bodyPr wrap="square" rtlCol="0">
              <a:spAutoFit/>
            </a:bodyPr>
            <a:lstStyle/>
            <a:p>
              <a:pPr algn="just"/>
              <a:r>
                <a:rPr lang="en-US" sz="1400" dirty="0" smtClean="0"/>
                <a:t>Patent filing trend for the last 5 years (published between 2012-2017) indicates a burgeoning filing pattern with maximum number of patent applications filed in 2015 (</a:t>
              </a:r>
              <a:r>
                <a:rPr lang="en-US" sz="1400" b="1" dirty="0" smtClean="0"/>
                <a:t>184</a:t>
              </a:r>
              <a:r>
                <a:rPr lang="en-US" sz="1400" dirty="0" smtClean="0"/>
                <a:t>) followed by a subtle decline in 2016 (please </a:t>
              </a:r>
              <a:r>
                <a:rPr lang="en-US" sz="1400" dirty="0"/>
                <a:t>note that </a:t>
              </a:r>
              <a:r>
                <a:rPr lang="en-US" sz="1400" dirty="0" smtClean="0"/>
                <a:t>filing trend </a:t>
              </a:r>
              <a:r>
                <a:rPr lang="en-US" sz="1400" dirty="0"/>
                <a:t>for year </a:t>
              </a:r>
              <a:r>
                <a:rPr lang="en-US" sz="1400" dirty="0" smtClean="0"/>
                <a:t>2016 </a:t>
              </a:r>
              <a:r>
                <a:rPr lang="en-US" sz="1400" dirty="0"/>
                <a:t>may be higher than that reflected in the graph, attributed to unpublished patent applications</a:t>
              </a:r>
              <a:r>
                <a:rPr lang="en-US" sz="1400" dirty="0" smtClean="0"/>
                <a:t>).</a:t>
              </a:r>
              <a:endParaRPr lang="en-US" sz="1400" dirty="0"/>
            </a:p>
          </p:txBody>
        </p:sp>
      </p:grpSp>
    </p:spTree>
    <p:extLst>
      <p:ext uri="{BB962C8B-B14F-4D97-AF65-F5344CB8AC3E}">
        <p14:creationId xmlns:p14="http://schemas.microsoft.com/office/powerpoint/2010/main" val="4198368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Trend</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16</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438585105"/>
              </p:ext>
            </p:extLst>
          </p:nvPr>
        </p:nvGraphicFramePr>
        <p:xfrm>
          <a:off x="457200" y="838200"/>
          <a:ext cx="8229600" cy="44958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136238" y="5105400"/>
            <a:ext cx="8931562" cy="1330696"/>
            <a:chOff x="477000" y="5399316"/>
            <a:chExt cx="9356281" cy="1330696"/>
          </a:xfrm>
        </p:grpSpPr>
        <p:sp>
          <p:nvSpPr>
            <p:cNvPr id="7" name="TextBox 6"/>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8" name="TextBox 7"/>
            <p:cNvSpPr txBox="1"/>
            <p:nvPr/>
          </p:nvSpPr>
          <p:spPr>
            <a:xfrm>
              <a:off x="477000" y="5775905"/>
              <a:ext cx="9356281" cy="954107"/>
            </a:xfrm>
            <a:prstGeom prst="rect">
              <a:avLst/>
            </a:prstGeom>
            <a:noFill/>
            <a:ln>
              <a:solidFill>
                <a:schemeClr val="tx1"/>
              </a:solidFill>
            </a:ln>
          </p:spPr>
          <p:txBody>
            <a:bodyPr wrap="square" rtlCol="0">
              <a:spAutoFit/>
            </a:bodyPr>
            <a:lstStyle/>
            <a:p>
              <a:pPr algn="just"/>
              <a:r>
                <a:rPr lang="en-US" sz="1400" dirty="0" smtClean="0"/>
                <a:t>As evident from the publication </a:t>
              </a:r>
              <a:r>
                <a:rPr lang="en-US" sz="1400" dirty="0"/>
                <a:t>trend  </a:t>
              </a:r>
              <a:r>
                <a:rPr lang="en-US" sz="1400" dirty="0" smtClean="0"/>
                <a:t>depicted above, there has been a steady rise in the number of patent applications published over a period of time. </a:t>
              </a:r>
              <a:r>
                <a:rPr lang="en-US" sz="1400" b="1" dirty="0" smtClean="0"/>
                <a:t>Maximum number of applications (236) </a:t>
              </a:r>
              <a:r>
                <a:rPr lang="en-US" sz="1400" dirty="0" smtClean="0"/>
                <a:t>were published in </a:t>
              </a:r>
              <a:r>
                <a:rPr lang="en-US" sz="1400" b="1" dirty="0" smtClean="0"/>
                <a:t>2016 </a:t>
              </a:r>
              <a:r>
                <a:rPr lang="en-US" sz="1400" dirty="0" smtClean="0"/>
                <a:t>(please note that publication trends for year 2017 may be higher than that reflected in the graph, attributed to unpublished patent applications).</a:t>
              </a:r>
              <a:endParaRPr lang="en-US" sz="1400" dirty="0"/>
            </a:p>
          </p:txBody>
        </p:sp>
      </p:grpSp>
    </p:spTree>
    <p:extLst>
      <p:ext uri="{BB962C8B-B14F-4D97-AF65-F5344CB8AC3E}">
        <p14:creationId xmlns:p14="http://schemas.microsoft.com/office/powerpoint/2010/main" val="2683386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Priority Country</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17</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64326394"/>
              </p:ext>
            </p:extLst>
          </p:nvPr>
        </p:nvGraphicFramePr>
        <p:xfrm>
          <a:off x="304800" y="838200"/>
          <a:ext cx="8381999" cy="48006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136238" y="5394013"/>
            <a:ext cx="8931562" cy="930587"/>
            <a:chOff x="477000" y="5399316"/>
            <a:chExt cx="9356281" cy="930587"/>
          </a:xfrm>
        </p:grpSpPr>
        <p:sp>
          <p:nvSpPr>
            <p:cNvPr id="7" name="TextBox 6"/>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8" name="TextBox 7"/>
            <p:cNvSpPr txBox="1"/>
            <p:nvPr/>
          </p:nvSpPr>
          <p:spPr>
            <a:xfrm>
              <a:off x="477000" y="5775905"/>
              <a:ext cx="9356281" cy="553998"/>
            </a:xfrm>
            <a:prstGeom prst="rect">
              <a:avLst/>
            </a:prstGeom>
            <a:noFill/>
            <a:ln>
              <a:solidFill>
                <a:schemeClr val="tx1"/>
              </a:solidFill>
            </a:ln>
          </p:spPr>
          <p:txBody>
            <a:bodyPr wrap="square" rtlCol="0">
              <a:spAutoFit/>
            </a:bodyPr>
            <a:lstStyle/>
            <a:p>
              <a:pPr algn="just"/>
              <a:r>
                <a:rPr lang="en-US" sz="1400" dirty="0" smtClean="0"/>
                <a:t>As evident from the data shown above, </a:t>
              </a:r>
              <a:r>
                <a:rPr lang="en-US" sz="1400" b="1" dirty="0" smtClean="0"/>
                <a:t>majority of the patent applications filed in the domain of wearable health monitoring devices took priority from ‘CN’ jurisdiction (351), </a:t>
              </a:r>
              <a:r>
                <a:rPr lang="en-US" sz="1400" dirty="0" smtClean="0"/>
                <a:t>during 2012-2016</a:t>
              </a:r>
              <a:r>
                <a:rPr lang="en-US" sz="1600" dirty="0" smtClean="0"/>
                <a:t>.</a:t>
              </a:r>
              <a:endParaRPr lang="en-US" sz="1600" dirty="0"/>
            </a:p>
          </p:txBody>
        </p:sp>
      </p:grpSp>
    </p:spTree>
    <p:extLst>
      <p:ext uri="{BB962C8B-B14F-4D97-AF65-F5344CB8AC3E}">
        <p14:creationId xmlns:p14="http://schemas.microsoft.com/office/powerpoint/2010/main" val="3816229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IPC Classes</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18</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3116914"/>
              </p:ext>
            </p:extLst>
          </p:nvPr>
        </p:nvGraphicFramePr>
        <p:xfrm>
          <a:off x="1447800" y="609600"/>
          <a:ext cx="619125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766497034"/>
              </p:ext>
            </p:extLst>
          </p:nvPr>
        </p:nvGraphicFramePr>
        <p:xfrm>
          <a:off x="3913414" y="3184587"/>
          <a:ext cx="5384800" cy="22098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p:nvPr/>
        </p:nvCxnSpPr>
        <p:spPr>
          <a:xfrm>
            <a:off x="5122636" y="2819400"/>
            <a:ext cx="592364"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val="1518799784"/>
              </p:ext>
            </p:extLst>
          </p:nvPr>
        </p:nvGraphicFramePr>
        <p:xfrm>
          <a:off x="152400" y="3219450"/>
          <a:ext cx="4572000" cy="2209800"/>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Arrow Connector 10"/>
          <p:cNvCxnSpPr/>
          <p:nvPr/>
        </p:nvCxnSpPr>
        <p:spPr>
          <a:xfrm flipH="1">
            <a:off x="3124200" y="2819400"/>
            <a:ext cx="8001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36238" y="5257800"/>
            <a:ext cx="8931562" cy="1146030"/>
            <a:chOff x="477000" y="5399316"/>
            <a:chExt cx="9356281" cy="1146030"/>
          </a:xfrm>
        </p:grpSpPr>
        <p:sp>
          <p:nvSpPr>
            <p:cNvPr id="13" name="TextBox 12"/>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14" name="TextBox 13"/>
            <p:cNvSpPr txBox="1"/>
            <p:nvPr/>
          </p:nvSpPr>
          <p:spPr>
            <a:xfrm>
              <a:off x="477000" y="5775905"/>
              <a:ext cx="9356281" cy="769441"/>
            </a:xfrm>
            <a:prstGeom prst="rect">
              <a:avLst/>
            </a:prstGeom>
            <a:noFill/>
            <a:ln>
              <a:solidFill>
                <a:schemeClr val="tx1"/>
              </a:solidFill>
            </a:ln>
          </p:spPr>
          <p:txBody>
            <a:bodyPr wrap="square" rtlCol="0">
              <a:spAutoFit/>
            </a:bodyPr>
            <a:lstStyle/>
            <a:p>
              <a:pPr algn="just"/>
              <a:r>
                <a:rPr lang="en-US" sz="1400" dirty="0" smtClean="0"/>
                <a:t>As evident from the data shown above, </a:t>
              </a:r>
              <a:r>
                <a:rPr lang="en-US" sz="1400" b="1" dirty="0" smtClean="0"/>
                <a:t>majority of patent applications filed in the domain of wearable health monitoring devices pertains to IPC class “A61B” (209) which stands for “Diagnosis; Surgery; Identification”, followed by IPC class “G06F”(39) which stands for “Electric Digital Data Processing”, </a:t>
              </a:r>
              <a:r>
                <a:rPr lang="en-US" sz="1400" dirty="0" smtClean="0"/>
                <a:t>during 2012-2016</a:t>
              </a:r>
              <a:r>
                <a:rPr lang="en-US" sz="1600" dirty="0" smtClean="0"/>
                <a:t>.</a:t>
              </a:r>
              <a:endParaRPr lang="en-US" sz="1600" dirty="0"/>
            </a:p>
          </p:txBody>
        </p:sp>
      </p:grpSp>
    </p:spTree>
    <p:extLst>
      <p:ext uri="{BB962C8B-B14F-4D97-AF65-F5344CB8AC3E}">
        <p14:creationId xmlns:p14="http://schemas.microsoft.com/office/powerpoint/2010/main" val="1363925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Assignees</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19</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597285405"/>
              </p:ext>
            </p:extLst>
          </p:nvPr>
        </p:nvGraphicFramePr>
        <p:xfrm>
          <a:off x="228600" y="914400"/>
          <a:ext cx="8915400" cy="45958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 y="5486400"/>
            <a:ext cx="184731" cy="369332"/>
          </a:xfrm>
          <a:prstGeom prst="rect">
            <a:avLst/>
          </a:prstGeom>
          <a:noFill/>
        </p:spPr>
        <p:txBody>
          <a:bodyPr wrap="none" rtlCol="0">
            <a:spAutoFit/>
          </a:bodyPr>
          <a:lstStyle/>
          <a:p>
            <a:endParaRPr lang="en-US" dirty="0"/>
          </a:p>
        </p:txBody>
      </p:sp>
      <p:grpSp>
        <p:nvGrpSpPr>
          <p:cNvPr id="9" name="Group 8"/>
          <p:cNvGrpSpPr/>
          <p:nvPr/>
        </p:nvGrpSpPr>
        <p:grpSpPr>
          <a:xfrm>
            <a:off x="136238" y="5394013"/>
            <a:ext cx="8931562" cy="930587"/>
            <a:chOff x="477000" y="5399316"/>
            <a:chExt cx="9356281" cy="930587"/>
          </a:xfrm>
        </p:grpSpPr>
        <p:sp>
          <p:nvSpPr>
            <p:cNvPr id="7" name="TextBox 6"/>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8" name="TextBox 7"/>
            <p:cNvSpPr txBox="1"/>
            <p:nvPr/>
          </p:nvSpPr>
          <p:spPr>
            <a:xfrm>
              <a:off x="477000" y="5775905"/>
              <a:ext cx="9356281" cy="553998"/>
            </a:xfrm>
            <a:prstGeom prst="rect">
              <a:avLst/>
            </a:prstGeom>
            <a:noFill/>
            <a:ln>
              <a:solidFill>
                <a:schemeClr val="tx1"/>
              </a:solidFill>
            </a:ln>
          </p:spPr>
          <p:txBody>
            <a:bodyPr wrap="square" rtlCol="0">
              <a:spAutoFit/>
            </a:bodyPr>
            <a:lstStyle/>
            <a:p>
              <a:pPr algn="just"/>
              <a:r>
                <a:rPr lang="en-US" sz="1400" dirty="0" smtClean="0"/>
                <a:t>As evident from the data shown above, </a:t>
              </a:r>
              <a:r>
                <a:rPr lang="en-US" sz="1400" b="1" dirty="0" err="1" smtClean="0"/>
                <a:t>Fitbit</a:t>
              </a:r>
              <a:r>
                <a:rPr lang="en-US" sz="1400" b="1" dirty="0" smtClean="0"/>
                <a:t> (21), </a:t>
              </a:r>
              <a:r>
                <a:rPr lang="en-US" sz="1400" b="1" dirty="0" err="1" smtClean="0"/>
                <a:t>Boe</a:t>
              </a:r>
              <a:r>
                <a:rPr lang="en-US" sz="1400" b="1" dirty="0" smtClean="0"/>
                <a:t> Technology (12) and </a:t>
              </a:r>
              <a:r>
                <a:rPr lang="en-US" sz="1400" b="1" dirty="0" err="1" smtClean="0"/>
                <a:t>Xiaomi</a:t>
              </a:r>
              <a:r>
                <a:rPr lang="en-US" sz="1400" b="1" dirty="0" smtClean="0"/>
                <a:t>(11) </a:t>
              </a:r>
              <a:r>
                <a:rPr lang="en-US" sz="1400" dirty="0" smtClean="0"/>
                <a:t>were the major assignee/ applicants in wearable health monitoring devices based on their patent filing activity worldwide during 2012-2016</a:t>
              </a:r>
              <a:r>
                <a:rPr lang="en-US" sz="1600" dirty="0" smtClean="0"/>
                <a:t>.</a:t>
              </a:r>
              <a:endParaRPr lang="en-US" sz="1600" dirty="0"/>
            </a:p>
          </p:txBody>
        </p:sp>
      </p:grpSp>
    </p:spTree>
    <p:extLst>
      <p:ext uri="{BB962C8B-B14F-4D97-AF65-F5344CB8AC3E}">
        <p14:creationId xmlns:p14="http://schemas.microsoft.com/office/powerpoint/2010/main" val="565511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75CACA0-0566-40DE-B73D-FEDBE88392D0}" type="slidenum">
              <a:rPr lang="en-US" smtClean="0"/>
              <a:pPr/>
              <a:t>2</a:t>
            </a:fld>
            <a:endParaRPr lang="en-US" dirty="0"/>
          </a:p>
        </p:txBody>
      </p:sp>
      <p:sp>
        <p:nvSpPr>
          <p:cNvPr id="6" name="Frame 5"/>
          <p:cNvSpPr/>
          <p:nvPr/>
        </p:nvSpPr>
        <p:spPr>
          <a:xfrm>
            <a:off x="2667000" y="2667000"/>
            <a:ext cx="3962400" cy="1143000"/>
          </a:xfrm>
          <a:prstGeom prst="frame">
            <a:avLst/>
          </a:prstGeom>
          <a:solidFill>
            <a:schemeClr val="accent6">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INTRODUCTION</a:t>
            </a:r>
            <a:endParaRPr lang="en-IN" b="1" dirty="0">
              <a:solidFill>
                <a:schemeClr val="tx1"/>
              </a:solidFill>
            </a:endParaRPr>
          </a:p>
        </p:txBody>
      </p:sp>
    </p:spTree>
    <p:extLst>
      <p:ext uri="{BB962C8B-B14F-4D97-AF65-F5344CB8AC3E}">
        <p14:creationId xmlns:p14="http://schemas.microsoft.com/office/powerpoint/2010/main" val="4116090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Devices According to Body Part</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20</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084833821"/>
              </p:ext>
            </p:extLst>
          </p:nvPr>
        </p:nvGraphicFramePr>
        <p:xfrm>
          <a:off x="609600" y="751116"/>
          <a:ext cx="7848600" cy="4582884"/>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60038" y="5424791"/>
            <a:ext cx="8855362" cy="899809"/>
            <a:chOff x="477001" y="5399316"/>
            <a:chExt cx="8855362" cy="899809"/>
          </a:xfrm>
        </p:grpSpPr>
        <p:sp>
          <p:nvSpPr>
            <p:cNvPr id="7" name="TextBox 6"/>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8" name="TextBox 7"/>
            <p:cNvSpPr txBox="1"/>
            <p:nvPr/>
          </p:nvSpPr>
          <p:spPr>
            <a:xfrm>
              <a:off x="477001" y="5775905"/>
              <a:ext cx="8855362" cy="523220"/>
            </a:xfrm>
            <a:prstGeom prst="rect">
              <a:avLst/>
            </a:prstGeom>
            <a:noFill/>
            <a:ln>
              <a:solidFill>
                <a:schemeClr val="tx1"/>
              </a:solidFill>
            </a:ln>
          </p:spPr>
          <p:txBody>
            <a:bodyPr wrap="square" rtlCol="0">
              <a:spAutoFit/>
            </a:bodyPr>
            <a:lstStyle/>
            <a:p>
              <a:pPr algn="just"/>
              <a:r>
                <a:rPr lang="en-US" sz="1400" dirty="0" smtClean="0"/>
                <a:t>As evident from the data shown above, majority of the patent applications were filed for </a:t>
              </a:r>
              <a:r>
                <a:rPr lang="en-US" sz="1400" b="1" dirty="0" smtClean="0"/>
                <a:t>smart watches (223), smart </a:t>
              </a:r>
              <a:r>
                <a:rPr lang="en-US" sz="1400" b="1" dirty="0" err="1" smtClean="0"/>
                <a:t>Jewellery</a:t>
              </a:r>
              <a:r>
                <a:rPr lang="en-US" sz="1400" b="1" dirty="0" smtClean="0"/>
                <a:t> (105), and smart garments (78)</a:t>
              </a:r>
              <a:r>
                <a:rPr lang="en-US" sz="1400" dirty="0" smtClean="0"/>
                <a:t> during 2012-2016, in the domain of wearable health monitoring devices.</a:t>
              </a:r>
              <a:endParaRPr lang="en-US" sz="1400" dirty="0"/>
            </a:p>
          </p:txBody>
        </p:sp>
      </p:grpSp>
    </p:spTree>
    <p:extLst>
      <p:ext uri="{BB962C8B-B14F-4D97-AF65-F5344CB8AC3E}">
        <p14:creationId xmlns:p14="http://schemas.microsoft.com/office/powerpoint/2010/main" val="3181095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Monitors - Distribution</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21</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663563192"/>
              </p:ext>
            </p:extLst>
          </p:nvPr>
        </p:nvGraphicFramePr>
        <p:xfrm>
          <a:off x="753919" y="762000"/>
          <a:ext cx="7467600" cy="43434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60038" y="5308679"/>
            <a:ext cx="8855362" cy="1115253"/>
            <a:chOff x="477001" y="5399316"/>
            <a:chExt cx="8855362" cy="1115253"/>
          </a:xfrm>
        </p:grpSpPr>
        <p:sp>
          <p:nvSpPr>
            <p:cNvPr id="6" name="TextBox 5"/>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8" name="TextBox 7"/>
            <p:cNvSpPr txBox="1"/>
            <p:nvPr/>
          </p:nvSpPr>
          <p:spPr>
            <a:xfrm>
              <a:off x="477001" y="5775905"/>
              <a:ext cx="8855362" cy="738664"/>
            </a:xfrm>
            <a:prstGeom prst="rect">
              <a:avLst/>
            </a:prstGeom>
            <a:noFill/>
            <a:ln>
              <a:solidFill>
                <a:schemeClr val="tx1"/>
              </a:solidFill>
            </a:ln>
          </p:spPr>
          <p:txBody>
            <a:bodyPr wrap="square" rtlCol="0">
              <a:spAutoFit/>
            </a:bodyPr>
            <a:lstStyle/>
            <a:p>
              <a:pPr algn="just"/>
              <a:r>
                <a:rPr lang="en-US" sz="1400" dirty="0" smtClean="0"/>
                <a:t>As evident from the data shown above, majority of the patent applications were directed towards tracking/monitoring  of </a:t>
              </a:r>
              <a:r>
                <a:rPr lang="en-US" sz="1400" b="1" dirty="0" smtClean="0"/>
                <a:t>pulse/heart rate (265), blood pressure (105), and steps/body movements (101)</a:t>
              </a:r>
              <a:r>
                <a:rPr lang="en-US" sz="1400" dirty="0" smtClean="0"/>
                <a:t> during 2012-2016, in the domain  of wearable health monitoring devices.</a:t>
              </a:r>
              <a:endParaRPr lang="en-US" sz="1400" dirty="0"/>
            </a:p>
          </p:txBody>
        </p:sp>
      </p:grpSp>
    </p:spTree>
    <p:extLst>
      <p:ext uri="{BB962C8B-B14F-4D97-AF65-F5344CB8AC3E}">
        <p14:creationId xmlns:p14="http://schemas.microsoft.com/office/powerpoint/2010/main" val="849273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Distribution</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22</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777716051"/>
              </p:ext>
            </p:extLst>
          </p:nvPr>
        </p:nvGraphicFramePr>
        <p:xfrm>
          <a:off x="677719" y="692745"/>
          <a:ext cx="7619999" cy="48006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60038" y="5308679"/>
            <a:ext cx="8855362" cy="1115253"/>
            <a:chOff x="477001" y="5399316"/>
            <a:chExt cx="8855362" cy="1115253"/>
          </a:xfrm>
        </p:grpSpPr>
        <p:sp>
          <p:nvSpPr>
            <p:cNvPr id="6" name="TextBox 5"/>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8" name="TextBox 7"/>
            <p:cNvSpPr txBox="1"/>
            <p:nvPr/>
          </p:nvSpPr>
          <p:spPr>
            <a:xfrm>
              <a:off x="477001" y="5775905"/>
              <a:ext cx="8855362" cy="738664"/>
            </a:xfrm>
            <a:prstGeom prst="rect">
              <a:avLst/>
            </a:prstGeom>
            <a:noFill/>
            <a:ln>
              <a:solidFill>
                <a:schemeClr val="tx1"/>
              </a:solidFill>
            </a:ln>
          </p:spPr>
          <p:txBody>
            <a:bodyPr wrap="square" rtlCol="0">
              <a:spAutoFit/>
            </a:bodyPr>
            <a:lstStyle/>
            <a:p>
              <a:pPr algn="just"/>
              <a:r>
                <a:rPr lang="en-US" sz="1400" dirty="0" smtClean="0"/>
                <a:t>As evident from the data shown above, majority of the patent applications filed </a:t>
              </a:r>
              <a:r>
                <a:rPr lang="en-US" sz="1400" dirty="0"/>
                <a:t>during 2012-2016 </a:t>
              </a:r>
              <a:r>
                <a:rPr lang="en-US" sz="1400" dirty="0" smtClean="0"/>
                <a:t>were directed towards  utilization of</a:t>
              </a:r>
              <a:r>
                <a:rPr lang="en-US" sz="1400" dirty="0"/>
                <a:t> wearable health monitoring </a:t>
              </a:r>
              <a:r>
                <a:rPr lang="en-US" sz="1400" dirty="0" smtClean="0"/>
                <a:t>devices in </a:t>
              </a:r>
              <a:r>
                <a:rPr lang="en-US" sz="1400" b="1" dirty="0" smtClean="0"/>
                <a:t>cardiac monitoring (65), meeting fitness/exercise goals (54), and baby monitoring (37)</a:t>
              </a:r>
              <a:r>
                <a:rPr lang="en-US" sz="1400" dirty="0" smtClean="0"/>
                <a:t>.</a:t>
              </a:r>
              <a:endParaRPr lang="en-US" sz="1400" dirty="0"/>
            </a:p>
          </p:txBody>
        </p:sp>
      </p:grpSp>
    </p:spTree>
    <p:extLst>
      <p:ext uri="{BB962C8B-B14F-4D97-AF65-F5344CB8AC3E}">
        <p14:creationId xmlns:p14="http://schemas.microsoft.com/office/powerpoint/2010/main" val="872583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Areas - Distribution</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23</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9571633"/>
              </p:ext>
            </p:extLst>
          </p:nvPr>
        </p:nvGraphicFramePr>
        <p:xfrm>
          <a:off x="685800" y="685800"/>
          <a:ext cx="7315200" cy="44196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60038" y="5308679"/>
            <a:ext cx="8855362" cy="1115253"/>
            <a:chOff x="477001" y="5399316"/>
            <a:chExt cx="8855362" cy="1115253"/>
          </a:xfrm>
        </p:grpSpPr>
        <p:sp>
          <p:nvSpPr>
            <p:cNvPr id="7" name="TextBox 6"/>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8" name="TextBox 7"/>
            <p:cNvSpPr txBox="1"/>
            <p:nvPr/>
          </p:nvSpPr>
          <p:spPr>
            <a:xfrm>
              <a:off x="477001" y="5775905"/>
              <a:ext cx="8855362" cy="738664"/>
            </a:xfrm>
            <a:prstGeom prst="rect">
              <a:avLst/>
            </a:prstGeom>
            <a:noFill/>
            <a:ln>
              <a:solidFill>
                <a:schemeClr val="tx1"/>
              </a:solidFill>
            </a:ln>
          </p:spPr>
          <p:txBody>
            <a:bodyPr wrap="square" rtlCol="0">
              <a:spAutoFit/>
            </a:bodyPr>
            <a:lstStyle/>
            <a:p>
              <a:pPr algn="just"/>
              <a:r>
                <a:rPr lang="en-US" sz="1400" dirty="0" smtClean="0"/>
                <a:t>As evident from the data shown above, majority of the patent applications filed </a:t>
              </a:r>
              <a:r>
                <a:rPr lang="en-US" sz="1400" dirty="0"/>
                <a:t>during 2012-2016 </a:t>
              </a:r>
              <a:r>
                <a:rPr lang="en-US" sz="1400" dirty="0" smtClean="0"/>
                <a:t>were directed towards  improvement in </a:t>
              </a:r>
              <a:r>
                <a:rPr lang="en-US" sz="1400" b="1" dirty="0" smtClean="0"/>
                <a:t>comfort/ease of use (22), smart and efficient monitoring (15), and model and design (14) </a:t>
              </a:r>
              <a:r>
                <a:rPr lang="en-US" sz="1400" dirty="0" smtClean="0"/>
                <a:t>of wearable </a:t>
              </a:r>
              <a:r>
                <a:rPr lang="en-US" sz="1400" dirty="0"/>
                <a:t>health monitoring </a:t>
              </a:r>
              <a:r>
                <a:rPr lang="en-US" sz="1400" dirty="0" smtClean="0"/>
                <a:t>devices.</a:t>
              </a:r>
              <a:endParaRPr lang="en-US" sz="1400" dirty="0"/>
            </a:p>
          </p:txBody>
        </p:sp>
      </p:grpSp>
    </p:spTree>
    <p:extLst>
      <p:ext uri="{BB962C8B-B14F-4D97-AF65-F5344CB8AC3E}">
        <p14:creationId xmlns:p14="http://schemas.microsoft.com/office/powerpoint/2010/main" val="1377259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 Distribution</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24</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156164612"/>
              </p:ext>
            </p:extLst>
          </p:nvPr>
        </p:nvGraphicFramePr>
        <p:xfrm>
          <a:off x="990600" y="838200"/>
          <a:ext cx="6980381" cy="4623582"/>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60038" y="5308679"/>
            <a:ext cx="8855362" cy="899809"/>
            <a:chOff x="477001" y="5399316"/>
            <a:chExt cx="8855362" cy="899809"/>
          </a:xfrm>
        </p:grpSpPr>
        <p:sp>
          <p:nvSpPr>
            <p:cNvPr id="7" name="TextBox 6"/>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8" name="TextBox 7"/>
            <p:cNvSpPr txBox="1"/>
            <p:nvPr/>
          </p:nvSpPr>
          <p:spPr>
            <a:xfrm>
              <a:off x="477001" y="5775905"/>
              <a:ext cx="8855362" cy="523220"/>
            </a:xfrm>
            <a:prstGeom prst="rect">
              <a:avLst/>
            </a:prstGeom>
            <a:noFill/>
            <a:ln>
              <a:solidFill>
                <a:schemeClr val="tx1"/>
              </a:solidFill>
            </a:ln>
          </p:spPr>
          <p:txBody>
            <a:bodyPr wrap="square" rtlCol="0">
              <a:spAutoFit/>
            </a:bodyPr>
            <a:lstStyle/>
            <a:p>
              <a:pPr algn="just"/>
              <a:r>
                <a:rPr lang="en-US" sz="1400" dirty="0" smtClean="0"/>
                <a:t>As evident from the data shown above, majority of the patent applications filed </a:t>
              </a:r>
              <a:r>
                <a:rPr lang="en-US" sz="1400" dirty="0"/>
                <a:t>during 2012-2016 </a:t>
              </a:r>
              <a:r>
                <a:rPr lang="en-US" sz="1400" dirty="0" smtClean="0"/>
                <a:t>were directed towards  benefitting </a:t>
              </a:r>
              <a:r>
                <a:rPr lang="en-US" sz="1400" b="1" dirty="0" smtClean="0"/>
                <a:t>users (130), and doctors/physicians (22</a:t>
              </a:r>
              <a:r>
                <a:rPr lang="en-US" sz="1400" dirty="0" smtClean="0"/>
                <a:t>), from the use of wearable </a:t>
              </a:r>
              <a:r>
                <a:rPr lang="en-US" sz="1400" dirty="0"/>
                <a:t>health monitoring </a:t>
              </a:r>
              <a:r>
                <a:rPr lang="en-US" sz="1400" dirty="0" smtClean="0"/>
                <a:t>devices.</a:t>
              </a:r>
              <a:endParaRPr lang="en-US" sz="1400" dirty="0"/>
            </a:p>
          </p:txBody>
        </p:sp>
      </p:grpSp>
    </p:spTree>
    <p:extLst>
      <p:ext uri="{BB962C8B-B14F-4D97-AF65-F5344CB8AC3E}">
        <p14:creationId xmlns:p14="http://schemas.microsoft.com/office/powerpoint/2010/main" val="2391025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Body </a:t>
            </a:r>
            <a:r>
              <a:rPr lang="en-US" dirty="0"/>
              <a:t>Part/Device Vs Physiological </a:t>
            </a:r>
            <a:r>
              <a:rPr lang="en-US" dirty="0" smtClean="0"/>
              <a:t>Monitors</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25</a:t>
            </a:fld>
            <a:endParaRPr lang="en-US" dirty="0"/>
          </a:p>
        </p:txBody>
      </p:sp>
      <p:grpSp>
        <p:nvGrpSpPr>
          <p:cNvPr id="7" name="Group 6"/>
          <p:cNvGrpSpPr/>
          <p:nvPr/>
        </p:nvGrpSpPr>
        <p:grpSpPr>
          <a:xfrm>
            <a:off x="60038" y="5105400"/>
            <a:ext cx="8855362" cy="1330696"/>
            <a:chOff x="477001" y="5399316"/>
            <a:chExt cx="8855362" cy="1330696"/>
          </a:xfrm>
        </p:grpSpPr>
        <p:sp>
          <p:nvSpPr>
            <p:cNvPr id="8" name="TextBox 7"/>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9" name="TextBox 8"/>
            <p:cNvSpPr txBox="1"/>
            <p:nvPr/>
          </p:nvSpPr>
          <p:spPr>
            <a:xfrm>
              <a:off x="477001" y="5775905"/>
              <a:ext cx="8855362" cy="954107"/>
            </a:xfrm>
            <a:prstGeom prst="rect">
              <a:avLst/>
            </a:prstGeom>
            <a:noFill/>
            <a:ln>
              <a:solidFill>
                <a:schemeClr val="tx1"/>
              </a:solidFill>
            </a:ln>
          </p:spPr>
          <p:txBody>
            <a:bodyPr wrap="square" rtlCol="0">
              <a:spAutoFit/>
            </a:bodyPr>
            <a:lstStyle/>
            <a:p>
              <a:pPr algn="just"/>
              <a:r>
                <a:rPr lang="en-US" sz="1400" dirty="0" smtClean="0"/>
                <a:t>Trend analysis depicted above indicates that </a:t>
              </a:r>
              <a:r>
                <a:rPr lang="en-US" sz="1400" b="1" dirty="0" smtClean="0"/>
                <a:t>smart watches or wrist bands </a:t>
              </a:r>
              <a:r>
                <a:rPr lang="en-US" sz="1400" dirty="0" smtClean="0"/>
                <a:t>were mostly utilized for monitoring of pulse/heart rate (126) of users. </a:t>
              </a:r>
              <a:r>
                <a:rPr lang="en-US" sz="1400" b="1" dirty="0" smtClean="0"/>
                <a:t>Smart </a:t>
              </a:r>
              <a:r>
                <a:rPr lang="en-US" sz="1400" b="1" dirty="0" err="1" smtClean="0"/>
                <a:t>jewellery</a:t>
              </a:r>
              <a:r>
                <a:rPr lang="en-US" sz="1400" b="1" dirty="0" smtClean="0"/>
                <a:t> including bracelets and rings </a:t>
              </a:r>
              <a:r>
                <a:rPr lang="en-US" sz="1400" dirty="0" smtClean="0"/>
                <a:t>were utilized for monitoring of pulse (54) and BP (30) of users. </a:t>
              </a:r>
              <a:r>
                <a:rPr lang="en-US" sz="1400" b="1" dirty="0" smtClean="0"/>
                <a:t>Smart garments </a:t>
              </a:r>
              <a:r>
                <a:rPr lang="en-US" sz="1400" dirty="0" smtClean="0"/>
                <a:t>were mostly utilized for monitoring of heart rate (53) and temperature (26) of users. </a:t>
              </a:r>
              <a:endParaRPr lang="en-US" sz="1400" dirty="0"/>
            </a:p>
          </p:txBody>
        </p:sp>
      </p:grpSp>
      <p:pic>
        <p:nvPicPr>
          <p:cNvPr id="10" name="Picture 2"/>
          <p:cNvPicPr>
            <a:picLocks noChangeAspect="1" noChangeArrowheads="1"/>
          </p:cNvPicPr>
          <p:nvPr/>
        </p:nvPicPr>
        <p:blipFill>
          <a:blip r:embed="rId2" cstate="print"/>
          <a:srcRect/>
          <a:stretch>
            <a:fillRect/>
          </a:stretch>
        </p:blipFill>
        <p:spPr bwMode="auto">
          <a:xfrm>
            <a:off x="228600" y="609600"/>
            <a:ext cx="8699500" cy="4687888"/>
          </a:xfrm>
          <a:prstGeom prst="rect">
            <a:avLst/>
          </a:prstGeom>
          <a:noFill/>
          <a:ln w="9525">
            <a:noFill/>
            <a:miter lim="800000"/>
            <a:headEnd/>
            <a:tailEnd/>
          </a:ln>
          <a:effectLst/>
        </p:spPr>
      </p:pic>
    </p:spTree>
    <p:extLst>
      <p:ext uri="{BB962C8B-B14F-4D97-AF65-F5344CB8AC3E}">
        <p14:creationId xmlns:p14="http://schemas.microsoft.com/office/powerpoint/2010/main" val="2316923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Body </a:t>
            </a:r>
            <a:r>
              <a:rPr lang="en-US" dirty="0"/>
              <a:t>Part/Device </a:t>
            </a:r>
            <a:r>
              <a:rPr lang="en-US" dirty="0" smtClean="0"/>
              <a:t>Vs Application</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26</a:t>
            </a:fld>
            <a:endParaRPr lang="en-US" dirty="0"/>
          </a:p>
        </p:txBody>
      </p:sp>
      <p:grpSp>
        <p:nvGrpSpPr>
          <p:cNvPr id="12" name="Group 11"/>
          <p:cNvGrpSpPr/>
          <p:nvPr/>
        </p:nvGrpSpPr>
        <p:grpSpPr>
          <a:xfrm>
            <a:off x="60038" y="5105400"/>
            <a:ext cx="8855362" cy="1330696"/>
            <a:chOff x="477001" y="5399316"/>
            <a:chExt cx="8855362" cy="1330696"/>
          </a:xfrm>
        </p:grpSpPr>
        <p:sp>
          <p:nvSpPr>
            <p:cNvPr id="13" name="TextBox 12"/>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14" name="TextBox 13"/>
            <p:cNvSpPr txBox="1"/>
            <p:nvPr/>
          </p:nvSpPr>
          <p:spPr>
            <a:xfrm>
              <a:off x="477001" y="5775905"/>
              <a:ext cx="8855362" cy="954107"/>
            </a:xfrm>
            <a:prstGeom prst="rect">
              <a:avLst/>
            </a:prstGeom>
            <a:noFill/>
            <a:ln>
              <a:solidFill>
                <a:schemeClr val="tx1"/>
              </a:solidFill>
            </a:ln>
          </p:spPr>
          <p:txBody>
            <a:bodyPr wrap="square" rtlCol="0">
              <a:spAutoFit/>
            </a:bodyPr>
            <a:lstStyle/>
            <a:p>
              <a:pPr algn="just"/>
              <a:r>
                <a:rPr lang="en-US" sz="1400" dirty="0"/>
                <a:t>Trend analysis depicted above </a:t>
              </a:r>
              <a:r>
                <a:rPr lang="en-US" sz="1400" dirty="0" smtClean="0"/>
                <a:t>indicates  that </a:t>
              </a:r>
              <a:r>
                <a:rPr lang="en-US" sz="1400" b="1" dirty="0" smtClean="0"/>
                <a:t>smart watches or wrist bands </a:t>
              </a:r>
              <a:r>
                <a:rPr lang="en-US" sz="1400" dirty="0" smtClean="0"/>
                <a:t>were mostly utilized for cardiac health monitoring (34) and meeting fitness  goals (30) of users. </a:t>
              </a:r>
              <a:r>
                <a:rPr lang="en-US" sz="1400" b="1" dirty="0" smtClean="0"/>
                <a:t>Smart </a:t>
              </a:r>
              <a:r>
                <a:rPr lang="en-US" sz="1400" b="1" dirty="0" err="1" smtClean="0"/>
                <a:t>Jewellery</a:t>
              </a:r>
              <a:r>
                <a:rPr lang="en-US" sz="1400" b="1" dirty="0" smtClean="0"/>
                <a:t> including bracelets and rings </a:t>
              </a:r>
              <a:r>
                <a:rPr lang="en-US" sz="1400" dirty="0" smtClean="0"/>
                <a:t>were utilized for sleep/emotion tracking (7) of users. </a:t>
              </a:r>
              <a:r>
                <a:rPr lang="en-US" sz="1400" b="1" dirty="0" smtClean="0"/>
                <a:t>Smart garments </a:t>
              </a:r>
              <a:r>
                <a:rPr lang="en-US" sz="1400" dirty="0" smtClean="0"/>
                <a:t>were mostly utilized for cardiac monitoring (14) and meeting fitness goals (11) of users. </a:t>
              </a:r>
              <a:endParaRPr lang="en-US" sz="1400" dirty="0"/>
            </a:p>
          </p:txBody>
        </p:sp>
      </p:grpSp>
      <p:pic>
        <p:nvPicPr>
          <p:cNvPr id="2050" name="Picture 2"/>
          <p:cNvPicPr>
            <a:picLocks noChangeAspect="1" noChangeArrowheads="1"/>
          </p:cNvPicPr>
          <p:nvPr/>
        </p:nvPicPr>
        <p:blipFill>
          <a:blip r:embed="rId2" cstate="print"/>
          <a:srcRect l="11061" r="5280" b="8452"/>
          <a:stretch>
            <a:fillRect/>
          </a:stretch>
        </p:blipFill>
        <p:spPr bwMode="auto">
          <a:xfrm>
            <a:off x="990600" y="685800"/>
            <a:ext cx="7696200" cy="4694237"/>
          </a:xfrm>
          <a:prstGeom prst="rect">
            <a:avLst/>
          </a:prstGeom>
          <a:noFill/>
          <a:ln w="9525">
            <a:noFill/>
            <a:miter lim="800000"/>
            <a:headEnd/>
            <a:tailEnd/>
          </a:ln>
          <a:effectLst/>
        </p:spPr>
      </p:pic>
    </p:spTree>
    <p:extLst>
      <p:ext uri="{BB962C8B-B14F-4D97-AF65-F5344CB8AC3E}">
        <p14:creationId xmlns:p14="http://schemas.microsoft.com/office/powerpoint/2010/main" val="1873678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Physiological </a:t>
            </a:r>
            <a:r>
              <a:rPr lang="en-US" dirty="0"/>
              <a:t>Monitors </a:t>
            </a:r>
            <a:r>
              <a:rPr lang="en-US" dirty="0" smtClean="0"/>
              <a:t>Vs Application</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27</a:t>
            </a:fld>
            <a:endParaRPr lang="en-US" dirty="0"/>
          </a:p>
        </p:txBody>
      </p:sp>
      <p:grpSp>
        <p:nvGrpSpPr>
          <p:cNvPr id="11" name="Group 10"/>
          <p:cNvGrpSpPr/>
          <p:nvPr/>
        </p:nvGrpSpPr>
        <p:grpSpPr>
          <a:xfrm>
            <a:off x="152400" y="5257800"/>
            <a:ext cx="8855362" cy="1115253"/>
            <a:chOff x="477001" y="5399316"/>
            <a:chExt cx="8855362" cy="1115253"/>
          </a:xfrm>
        </p:grpSpPr>
        <p:sp>
          <p:nvSpPr>
            <p:cNvPr id="12" name="TextBox 11"/>
            <p:cNvSpPr txBox="1"/>
            <p:nvPr/>
          </p:nvSpPr>
          <p:spPr>
            <a:xfrm>
              <a:off x="477001" y="5399316"/>
              <a:ext cx="812530" cy="369332"/>
            </a:xfrm>
            <a:prstGeom prst="rect">
              <a:avLst/>
            </a:prstGeom>
            <a:solidFill>
              <a:schemeClr val="tx2">
                <a:lumMod val="40000"/>
                <a:lumOff val="60000"/>
              </a:schemeClr>
            </a:solidFill>
            <a:ln>
              <a:solidFill>
                <a:schemeClr val="tx1"/>
              </a:solidFill>
            </a:ln>
          </p:spPr>
          <p:txBody>
            <a:bodyPr wrap="none" rtlCol="0">
              <a:spAutoFit/>
            </a:bodyPr>
            <a:lstStyle/>
            <a:p>
              <a:r>
                <a:rPr lang="en-US" dirty="0" smtClean="0"/>
                <a:t>Insight</a:t>
              </a:r>
              <a:endParaRPr lang="en-US" dirty="0"/>
            </a:p>
          </p:txBody>
        </p:sp>
        <p:sp>
          <p:nvSpPr>
            <p:cNvPr id="13" name="TextBox 12"/>
            <p:cNvSpPr txBox="1"/>
            <p:nvPr/>
          </p:nvSpPr>
          <p:spPr>
            <a:xfrm>
              <a:off x="477001" y="5775905"/>
              <a:ext cx="8855362" cy="738664"/>
            </a:xfrm>
            <a:prstGeom prst="rect">
              <a:avLst/>
            </a:prstGeom>
            <a:noFill/>
            <a:ln>
              <a:solidFill>
                <a:schemeClr val="tx1"/>
              </a:solidFill>
            </a:ln>
          </p:spPr>
          <p:txBody>
            <a:bodyPr wrap="square" rtlCol="0">
              <a:spAutoFit/>
            </a:bodyPr>
            <a:lstStyle/>
            <a:p>
              <a:pPr algn="just"/>
              <a:r>
                <a:rPr lang="en-US" sz="1400" dirty="0"/>
                <a:t>Trend analysis depicted above indicates  that</a:t>
              </a:r>
              <a:r>
                <a:rPr lang="en-US" sz="1400" dirty="0" smtClean="0"/>
                <a:t> </a:t>
              </a:r>
              <a:r>
                <a:rPr lang="en-US" sz="1400" b="1" dirty="0" smtClean="0"/>
                <a:t>pulse (60) and blood pressure (24) </a:t>
              </a:r>
              <a:r>
                <a:rPr lang="en-US" sz="1400" dirty="0" smtClean="0"/>
                <a:t>were monitored for determining cardiac health of users. </a:t>
              </a:r>
              <a:r>
                <a:rPr lang="en-US" sz="1400" b="1" dirty="0" smtClean="0"/>
                <a:t>Steps and Body movements </a:t>
              </a:r>
              <a:r>
                <a:rPr lang="en-US" sz="1400" dirty="0" smtClean="0"/>
                <a:t>were monitored for baby monitoring(12) and tracking fitness (33)of users. </a:t>
              </a:r>
              <a:endParaRPr lang="en-US" sz="1400" dirty="0"/>
            </a:p>
          </p:txBody>
        </p:sp>
      </p:grpSp>
      <p:pic>
        <p:nvPicPr>
          <p:cNvPr id="3074" name="Picture 2"/>
          <p:cNvPicPr>
            <a:picLocks noChangeAspect="1" noChangeArrowheads="1"/>
          </p:cNvPicPr>
          <p:nvPr/>
        </p:nvPicPr>
        <p:blipFill>
          <a:blip r:embed="rId2" cstate="print"/>
          <a:srcRect l="6407" t="5406" r="9578" b="3998"/>
          <a:stretch>
            <a:fillRect/>
          </a:stretch>
        </p:blipFill>
        <p:spPr bwMode="auto">
          <a:xfrm>
            <a:off x="457200" y="820947"/>
            <a:ext cx="8382000" cy="4665453"/>
          </a:xfrm>
          <a:prstGeom prst="rect">
            <a:avLst/>
          </a:prstGeom>
          <a:noFill/>
          <a:ln w="9525">
            <a:noFill/>
            <a:miter lim="800000"/>
            <a:headEnd/>
            <a:tailEnd/>
          </a:ln>
          <a:effectLst/>
        </p:spPr>
      </p:pic>
    </p:spTree>
    <p:extLst>
      <p:ext uri="{BB962C8B-B14F-4D97-AF65-F5344CB8AC3E}">
        <p14:creationId xmlns:p14="http://schemas.microsoft.com/office/powerpoint/2010/main" val="3631122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Patent Litigation</a:t>
            </a:r>
            <a:endParaRPr lang="en-IN"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40130077"/>
              </p:ext>
            </p:extLst>
          </p:nvPr>
        </p:nvGraphicFramePr>
        <p:xfrm>
          <a:off x="152401" y="609601"/>
          <a:ext cx="8839200" cy="5870831"/>
        </p:xfrm>
        <a:graphic>
          <a:graphicData uri="http://schemas.openxmlformats.org/drawingml/2006/table">
            <a:tbl>
              <a:tblPr firstRow="1">
                <a:tableStyleId>{35758FB7-9AC5-4552-8A53-C91805E547FA}</a:tableStyleId>
              </a:tblPr>
              <a:tblGrid>
                <a:gridCol w="1828799"/>
                <a:gridCol w="2057400"/>
                <a:gridCol w="1988943"/>
                <a:gridCol w="2964058"/>
              </a:tblGrid>
              <a:tr h="522229">
                <a:tc>
                  <a:txBody>
                    <a:bodyPr/>
                    <a:lstStyle/>
                    <a:p>
                      <a:pPr marL="0" algn="ctr" defTabSz="914400" rtl="0" eaLnBrk="1" latinLnBrk="0" hangingPunct="1">
                        <a:lnSpc>
                          <a:spcPct val="115000"/>
                        </a:lnSpc>
                        <a:spcAft>
                          <a:spcPts val="0"/>
                        </a:spcAft>
                      </a:pPr>
                      <a:r>
                        <a:rPr lang="en-IN" sz="1600" kern="1200" dirty="0" smtClean="0"/>
                        <a:t>Patent Number</a:t>
                      </a:r>
                      <a:endParaRPr lang="en-IN" sz="1600" b="1" kern="1200" dirty="0">
                        <a:solidFill>
                          <a:schemeClr val="lt1"/>
                        </a:solidFill>
                        <a:latin typeface="+mn-lt"/>
                        <a:ea typeface="+mn-ea"/>
                        <a:cs typeface="+mn-cs"/>
                      </a:endParaRPr>
                    </a:p>
                  </a:txBody>
                  <a:tcPr marL="62856" marR="62856" marT="0" marB="0" anchor="ctr"/>
                </a:tc>
                <a:tc>
                  <a:txBody>
                    <a:bodyPr/>
                    <a:lstStyle/>
                    <a:p>
                      <a:pPr marL="0" algn="ctr" defTabSz="914400" rtl="0" eaLnBrk="1" latinLnBrk="0" hangingPunct="1">
                        <a:lnSpc>
                          <a:spcPct val="115000"/>
                        </a:lnSpc>
                        <a:spcAft>
                          <a:spcPts val="0"/>
                        </a:spcAft>
                      </a:pPr>
                      <a:r>
                        <a:rPr lang="en-IN" sz="1600" kern="1200" dirty="0" smtClean="0"/>
                        <a:t>Patentee</a:t>
                      </a:r>
                      <a:endParaRPr lang="en-IN" sz="1600" b="1" kern="1200" dirty="0">
                        <a:solidFill>
                          <a:schemeClr val="lt1"/>
                        </a:solidFill>
                        <a:latin typeface="+mn-lt"/>
                        <a:ea typeface="+mn-ea"/>
                        <a:cs typeface="+mn-cs"/>
                      </a:endParaRPr>
                    </a:p>
                  </a:txBody>
                  <a:tcPr marL="62856" marR="62856" marT="0" marB="0" anchor="ctr"/>
                </a:tc>
                <a:tc>
                  <a:txBody>
                    <a:bodyPr/>
                    <a:lstStyle/>
                    <a:p>
                      <a:pPr marL="0" algn="ctr" defTabSz="914400" rtl="0" eaLnBrk="1" latinLnBrk="0" hangingPunct="1">
                        <a:lnSpc>
                          <a:spcPct val="115000"/>
                        </a:lnSpc>
                        <a:spcAft>
                          <a:spcPts val="0"/>
                        </a:spcAft>
                      </a:pPr>
                      <a:r>
                        <a:rPr lang="en-IN" sz="1600" kern="1200" dirty="0"/>
                        <a:t>Defendant</a:t>
                      </a:r>
                      <a:endParaRPr lang="en-IN" sz="1600" b="1" kern="1200" dirty="0">
                        <a:solidFill>
                          <a:schemeClr val="lt1"/>
                        </a:solidFill>
                        <a:latin typeface="+mn-lt"/>
                        <a:ea typeface="+mn-ea"/>
                        <a:cs typeface="+mn-cs"/>
                      </a:endParaRPr>
                    </a:p>
                  </a:txBody>
                  <a:tcPr marL="62856" marR="62856" marT="0" marB="0" anchor="ctr"/>
                </a:tc>
                <a:tc>
                  <a:txBody>
                    <a:bodyPr/>
                    <a:lstStyle/>
                    <a:p>
                      <a:pPr marL="0" algn="ctr" defTabSz="914400" rtl="0" eaLnBrk="1" latinLnBrk="0" hangingPunct="1">
                        <a:lnSpc>
                          <a:spcPct val="115000"/>
                        </a:lnSpc>
                        <a:spcAft>
                          <a:spcPts val="0"/>
                        </a:spcAft>
                      </a:pPr>
                      <a:r>
                        <a:rPr lang="en-IN" sz="1600" kern="1200" dirty="0"/>
                        <a:t>Comments</a:t>
                      </a:r>
                      <a:endParaRPr lang="en-IN" sz="1600" b="1" kern="1200" dirty="0">
                        <a:solidFill>
                          <a:schemeClr val="lt1"/>
                        </a:solidFill>
                        <a:latin typeface="+mn-lt"/>
                        <a:ea typeface="+mn-ea"/>
                        <a:cs typeface="+mn-cs"/>
                      </a:endParaRPr>
                    </a:p>
                  </a:txBody>
                  <a:tcPr marL="62856" marR="62856" marT="0" marB="0" anchor="ctr"/>
                </a:tc>
              </a:tr>
              <a:tr h="1282318">
                <a:tc>
                  <a:txBody>
                    <a:bodyPr/>
                    <a:lstStyle/>
                    <a:p>
                      <a:pPr algn="l" fontAlgn="t"/>
                      <a:r>
                        <a:rPr lang="en-US" sz="1400" kern="1200" dirty="0" smtClean="0"/>
                        <a:t>US 8,725,276</a:t>
                      </a:r>
                      <a:endParaRPr lang="en-US" sz="1400" kern="1200" dirty="0" smtClean="0">
                        <a:solidFill>
                          <a:schemeClr val="dk1"/>
                        </a:solidFill>
                        <a:latin typeface="Calibri"/>
                        <a:ea typeface="Calibri"/>
                        <a:cs typeface="Times New Roman"/>
                      </a:endParaRPr>
                    </a:p>
                  </a:txBody>
                  <a:tcPr marL="76200" marR="76200" marT="76200" marB="76200" anchor="ctr"/>
                </a:tc>
                <a:tc>
                  <a:txBody>
                    <a:bodyPr/>
                    <a:lstStyle/>
                    <a:p>
                      <a:pPr algn="l">
                        <a:lnSpc>
                          <a:spcPct val="115000"/>
                        </a:lnSpc>
                        <a:spcAft>
                          <a:spcPts val="0"/>
                        </a:spcAft>
                      </a:pPr>
                      <a:r>
                        <a:rPr lang="en-IN" sz="1400" dirty="0" smtClean="0"/>
                        <a:t>Adidas</a:t>
                      </a:r>
                      <a:endParaRPr lang="en-IN" sz="1400" dirty="0">
                        <a:latin typeface="Calibri"/>
                        <a:ea typeface="Calibri"/>
                        <a:cs typeface="Times New Roman"/>
                      </a:endParaRPr>
                    </a:p>
                  </a:txBody>
                  <a:tcPr marL="108000" marR="62856" marT="0" marB="0" anchor="ctr"/>
                </a:tc>
                <a:tc>
                  <a:txBody>
                    <a:bodyPr/>
                    <a:lstStyle/>
                    <a:p>
                      <a:pPr algn="l">
                        <a:lnSpc>
                          <a:spcPct val="115000"/>
                        </a:lnSpc>
                        <a:spcAft>
                          <a:spcPts val="0"/>
                        </a:spcAft>
                      </a:pPr>
                      <a:r>
                        <a:rPr lang="en-IN" sz="1400" dirty="0" smtClean="0"/>
                        <a:t>Under Armo</a:t>
                      </a:r>
                      <a:r>
                        <a:rPr lang="en-IN" sz="1400" kern="1200" dirty="0" smtClean="0"/>
                        <a:t>ur</a:t>
                      </a:r>
                      <a:endParaRPr lang="en-IN" sz="1400" kern="1200" dirty="0">
                        <a:solidFill>
                          <a:schemeClr val="dk1"/>
                        </a:solidFill>
                        <a:latin typeface="Calibri"/>
                        <a:ea typeface="Calibri"/>
                        <a:cs typeface="Times New Roman"/>
                      </a:endParaRPr>
                    </a:p>
                  </a:txBody>
                  <a:tcPr marL="108000" marR="62856" marT="0" marB="0" anchor="ctr"/>
                </a:tc>
                <a:tc>
                  <a:txBody>
                    <a:bodyPr/>
                    <a:lstStyle/>
                    <a:p>
                      <a:pPr algn="l"/>
                      <a:r>
                        <a:rPr lang="en-US" sz="1400" kern="1200" dirty="0" smtClean="0"/>
                        <a:t>In February 2014, Adidas filed a lawsuit against Under </a:t>
                      </a:r>
                      <a:r>
                        <a:rPr lang="en-US" sz="1400" kern="1200" dirty="0" err="1" smtClean="0"/>
                        <a:t>Armour</a:t>
                      </a:r>
                      <a:r>
                        <a:rPr lang="en-US" sz="1400" kern="1200" dirty="0" smtClean="0"/>
                        <a:t> for alleged patent infringement of its mobile-app technologies that monitor heart rate, calorie burn and other indicators during workouts </a:t>
                      </a:r>
                      <a:endParaRPr lang="en-US" sz="1800" kern="1200" baseline="0" dirty="0" smtClean="0">
                        <a:solidFill>
                          <a:schemeClr val="dk1"/>
                        </a:solidFill>
                        <a:latin typeface="+mn-lt"/>
                        <a:ea typeface="+mn-ea"/>
                        <a:cs typeface="+mn-cs"/>
                      </a:endParaRPr>
                    </a:p>
                  </a:txBody>
                  <a:tcPr marL="108000" marR="62856" marT="0" marB="0" anchor="ctr"/>
                </a:tc>
              </a:tr>
              <a:tr h="1611521">
                <a:tc>
                  <a:txBody>
                    <a:bodyPr/>
                    <a:lstStyle/>
                    <a:p>
                      <a:pPr marL="0" algn="l" defTabSz="914400" rtl="0" eaLnBrk="1" latinLnBrk="0" hangingPunct="1">
                        <a:lnSpc>
                          <a:spcPct val="115000"/>
                        </a:lnSpc>
                        <a:spcAft>
                          <a:spcPts val="0"/>
                        </a:spcAft>
                      </a:pPr>
                      <a:endParaRPr lang="en-US" sz="1400" kern="1200" dirty="0" smtClean="0"/>
                    </a:p>
                    <a:p>
                      <a:pPr marL="0" algn="l" defTabSz="914400" rtl="0" eaLnBrk="1" latinLnBrk="0" hangingPunct="1">
                        <a:lnSpc>
                          <a:spcPct val="115000"/>
                        </a:lnSpc>
                        <a:spcAft>
                          <a:spcPts val="0"/>
                        </a:spcAft>
                      </a:pPr>
                      <a:endParaRPr lang="en-US" sz="1400" kern="1200" dirty="0" smtClean="0"/>
                    </a:p>
                    <a:p>
                      <a:pPr marL="0" algn="l" defTabSz="914400" rtl="0" eaLnBrk="1" latinLnBrk="0" hangingPunct="1">
                        <a:lnSpc>
                          <a:spcPct val="115000"/>
                        </a:lnSpc>
                        <a:spcAft>
                          <a:spcPts val="0"/>
                        </a:spcAft>
                      </a:pPr>
                      <a:r>
                        <a:rPr lang="en-US" sz="1400" kern="1200" dirty="0" smtClean="0"/>
                        <a:t>US 5,058,427 </a:t>
                      </a:r>
                    </a:p>
                    <a:p>
                      <a:pPr marL="0" algn="l" defTabSz="914400" rtl="0" eaLnBrk="1" latinLnBrk="0" hangingPunct="1">
                        <a:lnSpc>
                          <a:spcPct val="115000"/>
                        </a:lnSpc>
                        <a:spcAft>
                          <a:spcPts val="0"/>
                        </a:spcAft>
                      </a:pPr>
                      <a:r>
                        <a:rPr lang="en-US" sz="1400" kern="1200" dirty="0" smtClean="0"/>
                        <a:t>US 6,289,238 and </a:t>
                      </a:r>
                    </a:p>
                    <a:p>
                      <a:pPr marL="0" algn="l" defTabSz="914400" rtl="0" eaLnBrk="1" latinLnBrk="0" hangingPunct="1">
                        <a:lnSpc>
                          <a:spcPct val="115000"/>
                        </a:lnSpc>
                        <a:spcAft>
                          <a:spcPts val="0"/>
                        </a:spcAft>
                      </a:pPr>
                      <a:r>
                        <a:rPr lang="en-US" sz="1400" kern="1200" dirty="0" smtClean="0"/>
                        <a:t>US 7,215,991)</a:t>
                      </a:r>
                    </a:p>
                    <a:p>
                      <a:pPr marL="0" algn="l" defTabSz="914400" rtl="0" eaLnBrk="1" latinLnBrk="0" hangingPunct="1">
                        <a:lnSpc>
                          <a:spcPct val="115000"/>
                        </a:lnSpc>
                        <a:spcAft>
                          <a:spcPts val="0"/>
                        </a:spcAft>
                      </a:pPr>
                      <a:endParaRPr lang="en-IN" sz="1400" kern="1200" dirty="0">
                        <a:solidFill>
                          <a:schemeClr val="dk1"/>
                        </a:solidFill>
                        <a:latin typeface="Calibri"/>
                        <a:ea typeface="Calibri"/>
                        <a:cs typeface="Times New Roman"/>
                      </a:endParaRPr>
                    </a:p>
                  </a:txBody>
                  <a:tcPr marL="108000" marR="62856" marT="0" marB="0" anchor="ctr"/>
                </a:tc>
                <a:tc>
                  <a:txBody>
                    <a:bodyPr/>
                    <a:lstStyle/>
                    <a:p>
                      <a:pPr marL="0" algn="l" defTabSz="914400" rtl="0" eaLnBrk="1" latinLnBrk="0" hangingPunct="1">
                        <a:lnSpc>
                          <a:spcPct val="115000"/>
                        </a:lnSpc>
                        <a:spcAft>
                          <a:spcPts val="0"/>
                        </a:spcAft>
                      </a:pPr>
                      <a:endParaRPr lang="en-US" sz="1400" kern="1200" dirty="0" smtClean="0"/>
                    </a:p>
                    <a:p>
                      <a:pPr marL="0" algn="l" defTabSz="914400" rtl="0" eaLnBrk="1" latinLnBrk="0" hangingPunct="1">
                        <a:lnSpc>
                          <a:spcPct val="115000"/>
                        </a:lnSpc>
                        <a:spcAft>
                          <a:spcPts val="0"/>
                        </a:spcAft>
                      </a:pPr>
                      <a:endParaRPr lang="en-US" sz="1400" kern="1200" dirty="0" smtClean="0"/>
                    </a:p>
                    <a:p>
                      <a:pPr marL="0" algn="l" defTabSz="914400" rtl="0" eaLnBrk="1" latinLnBrk="0" hangingPunct="1">
                        <a:lnSpc>
                          <a:spcPct val="115000"/>
                        </a:lnSpc>
                        <a:spcAft>
                          <a:spcPts val="0"/>
                        </a:spcAft>
                      </a:pPr>
                      <a:r>
                        <a:rPr lang="en-US" sz="1400" kern="1200" dirty="0" smtClean="0"/>
                        <a:t>Avocet Sports Technology,</a:t>
                      </a:r>
                    </a:p>
                    <a:p>
                      <a:pPr marL="0" algn="l" defTabSz="914400" rtl="0" eaLnBrk="1" latinLnBrk="0" hangingPunct="1">
                        <a:lnSpc>
                          <a:spcPct val="115000"/>
                        </a:lnSpc>
                        <a:spcAft>
                          <a:spcPts val="0"/>
                        </a:spcAft>
                      </a:pPr>
                      <a:r>
                        <a:rPr lang="en-US" sz="1400" kern="1200" dirty="0" smtClean="0"/>
                        <a:t>Body Science LLC </a:t>
                      </a:r>
                    </a:p>
                    <a:p>
                      <a:pPr marL="0" algn="l" defTabSz="914400" rtl="0" eaLnBrk="1" latinLnBrk="0" hangingPunct="1">
                        <a:lnSpc>
                          <a:spcPct val="115000"/>
                        </a:lnSpc>
                        <a:spcAft>
                          <a:spcPts val="0"/>
                        </a:spcAft>
                      </a:pPr>
                      <a:endParaRPr lang="en-IN" sz="1400" kern="1200" dirty="0" smtClean="0">
                        <a:solidFill>
                          <a:schemeClr val="dk1"/>
                        </a:solidFill>
                        <a:latin typeface="Calibri"/>
                        <a:ea typeface="Calibri"/>
                        <a:cs typeface="Times New Roman"/>
                      </a:endParaRPr>
                    </a:p>
                  </a:txBody>
                  <a:tcPr marL="108000" marR="62856"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N" sz="1400" kern="1200" dirty="0" smtClean="0"/>
                        <a:t>Polar Electro</a:t>
                      </a:r>
                    </a:p>
                    <a:p>
                      <a:pPr marL="0" algn="l" defTabSz="914400" rtl="0" eaLnBrk="1" latinLnBrk="0" hangingPunct="1">
                        <a:lnSpc>
                          <a:spcPct val="115000"/>
                        </a:lnSpc>
                        <a:spcAft>
                          <a:spcPts val="0"/>
                        </a:spcAft>
                      </a:pPr>
                      <a:endParaRPr lang="en-IN" sz="1400" kern="1200" dirty="0">
                        <a:solidFill>
                          <a:schemeClr val="dk1"/>
                        </a:solidFill>
                        <a:latin typeface="Calibri"/>
                        <a:ea typeface="Calibri"/>
                        <a:cs typeface="Times New Roman"/>
                      </a:endParaRPr>
                    </a:p>
                  </a:txBody>
                  <a:tcPr marL="108000" marR="62856" marT="0" marB="0" anchor="ctr"/>
                </a:tc>
                <a:tc>
                  <a:txBody>
                    <a:bodyPr/>
                    <a:lstStyle/>
                    <a:p>
                      <a:pPr marL="0" algn="l" defTabSz="914400" rtl="0" eaLnBrk="1" latinLnBrk="0" hangingPunct="1">
                        <a:lnSpc>
                          <a:spcPct val="115000"/>
                        </a:lnSpc>
                        <a:spcAft>
                          <a:spcPts val="0"/>
                        </a:spcAft>
                      </a:pPr>
                      <a:r>
                        <a:rPr lang="en-US" sz="1400" kern="1200" dirty="0" smtClean="0"/>
                        <a:t>In 2011 and 2012, Avocet Sports Technology (for patent US 5,058,427) and Body Science LLC (for patents US 6,289,238 and US 7,215,991) sued Polar Electro alleging patent infringement </a:t>
                      </a:r>
                      <a:endParaRPr lang="en-US" sz="1400" kern="1200" dirty="0" smtClean="0">
                        <a:solidFill>
                          <a:schemeClr val="dk1"/>
                        </a:solidFill>
                        <a:latin typeface="Calibri"/>
                        <a:ea typeface="Calibri"/>
                        <a:cs typeface="Times New Roman"/>
                      </a:endParaRPr>
                    </a:p>
                  </a:txBody>
                  <a:tcPr marL="108000" marR="62856" marT="0" marB="0" anchor="ctr"/>
                </a:tc>
              </a:tr>
              <a:tr h="1147190">
                <a:tc>
                  <a:txBody>
                    <a:bodyPr/>
                    <a:lstStyle/>
                    <a:p>
                      <a:pPr marL="0" algn="l" defTabSz="914400" rtl="0" eaLnBrk="1" latinLnBrk="0" hangingPunct="1">
                        <a:lnSpc>
                          <a:spcPct val="115000"/>
                        </a:lnSpc>
                        <a:spcAft>
                          <a:spcPts val="0"/>
                        </a:spcAft>
                      </a:pPr>
                      <a:endParaRPr lang="en-US" sz="1400" kern="1200" dirty="0" smtClean="0"/>
                    </a:p>
                    <a:p>
                      <a:pPr marL="0" algn="l" defTabSz="914400" rtl="0" eaLnBrk="1" latinLnBrk="0" hangingPunct="1">
                        <a:lnSpc>
                          <a:spcPct val="115000"/>
                        </a:lnSpc>
                        <a:spcAft>
                          <a:spcPts val="0"/>
                        </a:spcAft>
                      </a:pPr>
                      <a:endParaRPr lang="en-US" sz="1400" kern="1200" dirty="0" smtClean="0"/>
                    </a:p>
                    <a:p>
                      <a:pPr marL="0" algn="l" defTabSz="914400" rtl="0" eaLnBrk="1" latinLnBrk="0" hangingPunct="1">
                        <a:lnSpc>
                          <a:spcPct val="115000"/>
                        </a:lnSpc>
                        <a:spcAft>
                          <a:spcPts val="0"/>
                        </a:spcAft>
                      </a:pPr>
                      <a:r>
                        <a:rPr lang="en-US" sz="1400" kern="1200" dirty="0" smtClean="0"/>
                        <a:t>US 7454002 </a:t>
                      </a:r>
                    </a:p>
                    <a:p>
                      <a:pPr marL="0" algn="l" defTabSz="914400" rtl="0" eaLnBrk="1" latinLnBrk="0" hangingPunct="1">
                        <a:lnSpc>
                          <a:spcPct val="115000"/>
                        </a:lnSpc>
                        <a:spcAft>
                          <a:spcPts val="0"/>
                        </a:spcAft>
                      </a:pPr>
                      <a:endParaRPr lang="en-US" sz="1400" kern="1200" dirty="0" smtClean="0"/>
                    </a:p>
                    <a:p>
                      <a:pPr marL="0" algn="l" defTabSz="914400" rtl="0" eaLnBrk="1" latinLnBrk="0" hangingPunct="1">
                        <a:lnSpc>
                          <a:spcPct val="115000"/>
                        </a:lnSpc>
                        <a:spcAft>
                          <a:spcPts val="0"/>
                        </a:spcAft>
                      </a:pPr>
                      <a:endParaRPr lang="en-US" sz="1400" kern="1200" dirty="0" smtClean="0">
                        <a:solidFill>
                          <a:schemeClr val="dk1"/>
                        </a:solidFill>
                        <a:latin typeface="Calibri"/>
                        <a:ea typeface="Calibri"/>
                        <a:cs typeface="Times New Roman"/>
                      </a:endParaRPr>
                    </a:p>
                  </a:txBody>
                  <a:tcPr marL="108000" marR="62856"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err="1" smtClean="0"/>
                        <a:t>SportBrain</a:t>
                      </a:r>
                      <a:r>
                        <a:rPr lang="en-US" sz="1400" kern="1200" dirty="0" smtClean="0"/>
                        <a:t> </a:t>
                      </a:r>
                      <a:endParaRPr lang="en-US" sz="1400" kern="1200" dirty="0" smtClean="0">
                        <a:solidFill>
                          <a:schemeClr val="dk1"/>
                        </a:solidFill>
                        <a:latin typeface="Calibri"/>
                        <a:ea typeface="Calibri"/>
                        <a:cs typeface="Times New Roman"/>
                      </a:endParaRPr>
                    </a:p>
                  </a:txBody>
                  <a:tcPr marL="108000" marR="62856" marT="0" marB="0" anchor="ctr"/>
                </a:tc>
                <a:tc>
                  <a:txBody>
                    <a:bodyPr/>
                    <a:lstStyle/>
                    <a:p>
                      <a:pPr marL="0" algn="l" defTabSz="914400" rtl="0" eaLnBrk="1" latinLnBrk="0" hangingPunct="1">
                        <a:lnSpc>
                          <a:spcPct val="115000"/>
                        </a:lnSpc>
                        <a:spcAft>
                          <a:spcPts val="0"/>
                        </a:spcAft>
                      </a:pPr>
                      <a:endParaRPr lang="en-US" sz="1400" kern="1200" dirty="0" smtClean="0"/>
                    </a:p>
                    <a:p>
                      <a:pPr marL="0" marR="0" indent="0" algn="l" defTabSz="914400" rtl="0" eaLnBrk="1" fontAlgn="auto" latinLnBrk="0" hangingPunct="1">
                        <a:lnSpc>
                          <a:spcPct val="115000"/>
                        </a:lnSpc>
                        <a:spcBef>
                          <a:spcPts val="0"/>
                        </a:spcBef>
                        <a:spcAft>
                          <a:spcPts val="0"/>
                        </a:spcAft>
                        <a:buClrTx/>
                        <a:buSzTx/>
                        <a:buFontTx/>
                        <a:buNone/>
                        <a:tabLst/>
                        <a:defRPr/>
                      </a:pPr>
                      <a:r>
                        <a:rPr lang="en-IN" sz="1400" kern="1200" dirty="0" smtClean="0"/>
                        <a:t>Adidas, </a:t>
                      </a:r>
                      <a:r>
                        <a:rPr lang="en-IN" sz="1400" kern="1200" dirty="0" err="1" smtClean="0"/>
                        <a:t>Fitbit</a:t>
                      </a:r>
                      <a:r>
                        <a:rPr lang="en-IN" sz="1400" kern="1200" dirty="0" smtClean="0"/>
                        <a:t> and Nike</a:t>
                      </a:r>
                    </a:p>
                    <a:p>
                      <a:pPr marL="0" algn="l" defTabSz="914400" rtl="0" eaLnBrk="1" latinLnBrk="0" hangingPunct="1">
                        <a:lnSpc>
                          <a:spcPct val="115000"/>
                        </a:lnSpc>
                        <a:spcAft>
                          <a:spcPts val="0"/>
                        </a:spcAft>
                      </a:pPr>
                      <a:endParaRPr lang="en-US" sz="1400" kern="1200" dirty="0" smtClean="0">
                        <a:solidFill>
                          <a:schemeClr val="dk1"/>
                        </a:solidFill>
                        <a:latin typeface="Calibri"/>
                        <a:ea typeface="Calibri"/>
                        <a:cs typeface="Times New Roman"/>
                      </a:endParaRPr>
                    </a:p>
                  </a:txBody>
                  <a:tcPr marL="108000" marR="62856" marT="0" marB="0" anchor="ctr"/>
                </a:tc>
                <a:tc>
                  <a:txBody>
                    <a:bodyPr/>
                    <a:lstStyle/>
                    <a:p>
                      <a:pPr marL="0" algn="l" defTabSz="914400" rtl="0" eaLnBrk="1" latinLnBrk="0" hangingPunct="1">
                        <a:lnSpc>
                          <a:spcPct val="115000"/>
                        </a:lnSpc>
                        <a:spcAft>
                          <a:spcPts val="0"/>
                        </a:spcAft>
                      </a:pPr>
                      <a:r>
                        <a:rPr lang="en-US" sz="1400" kern="1200" dirty="0" err="1" smtClean="0"/>
                        <a:t>SportBrain</a:t>
                      </a:r>
                      <a:r>
                        <a:rPr lang="en-US" sz="1400" kern="1200" dirty="0" smtClean="0"/>
                        <a:t> sued Adidas and </a:t>
                      </a:r>
                      <a:r>
                        <a:rPr lang="en-US" sz="1400" kern="1200" dirty="0" err="1" smtClean="0"/>
                        <a:t>Fitbit</a:t>
                      </a:r>
                      <a:r>
                        <a:rPr lang="en-US" sz="1400" kern="1200" dirty="0" smtClean="0"/>
                        <a:t> in 2012, and Nike in 2013, for infringing several of its fitness-related patents. </a:t>
                      </a:r>
                      <a:endParaRPr lang="en-US" sz="1400" kern="1200" dirty="0" smtClean="0">
                        <a:solidFill>
                          <a:schemeClr val="dk1"/>
                        </a:solidFill>
                        <a:latin typeface="Calibri"/>
                        <a:ea typeface="Calibri"/>
                        <a:cs typeface="Times New Roman"/>
                      </a:endParaRPr>
                    </a:p>
                  </a:txBody>
                  <a:tcPr marL="108000" marR="62856" marT="0" marB="0" anchor="ctr"/>
                </a:tc>
              </a:tr>
              <a:tr h="1227943">
                <a:tc>
                  <a:txBody>
                    <a:bodyPr/>
                    <a:lstStyle/>
                    <a:p>
                      <a:pPr algn="l"/>
                      <a:endParaRPr lang="en-US" sz="1400" kern="1200" dirty="0" smtClean="0"/>
                    </a:p>
                    <a:p>
                      <a:pPr algn="l"/>
                      <a:r>
                        <a:rPr lang="en-US" sz="1400" kern="1200" dirty="0" smtClean="0"/>
                        <a:t>US 9,031,812, </a:t>
                      </a:r>
                    </a:p>
                    <a:p>
                      <a:pPr algn="l"/>
                      <a:r>
                        <a:rPr lang="en-US" sz="1400" kern="1200" dirty="0" smtClean="0"/>
                        <a:t>US 8,909,543 and </a:t>
                      </a:r>
                    </a:p>
                    <a:p>
                      <a:pPr algn="l"/>
                      <a:r>
                        <a:rPr lang="en-US" sz="1400" kern="1200" dirty="0" smtClean="0"/>
                        <a:t>US 9,042,971 </a:t>
                      </a:r>
                    </a:p>
                    <a:p>
                      <a:pPr marL="0" algn="l" defTabSz="914400" rtl="0" eaLnBrk="1" latinLnBrk="0" hangingPunct="1">
                        <a:lnSpc>
                          <a:spcPct val="115000"/>
                        </a:lnSpc>
                        <a:spcAft>
                          <a:spcPts val="0"/>
                        </a:spcAft>
                      </a:pPr>
                      <a:endParaRPr lang="en-IN" sz="1400" kern="1200" dirty="0">
                        <a:solidFill>
                          <a:schemeClr val="dk1"/>
                        </a:solidFill>
                        <a:latin typeface="Calibri"/>
                        <a:ea typeface="Calibri"/>
                        <a:cs typeface="Times New Roman"/>
                      </a:endParaRPr>
                    </a:p>
                  </a:txBody>
                  <a:tcPr marL="108000" marR="62856" marT="0" marB="0" anchor="ctr"/>
                </a:tc>
                <a:tc>
                  <a:txBody>
                    <a:bodyPr/>
                    <a:lstStyle/>
                    <a:p>
                      <a:pPr marL="0" algn="l" defTabSz="914400" rtl="0" eaLnBrk="1" latinLnBrk="0" hangingPunct="1">
                        <a:lnSpc>
                          <a:spcPct val="115000"/>
                        </a:lnSpc>
                        <a:spcAft>
                          <a:spcPts val="0"/>
                        </a:spcAft>
                      </a:pPr>
                      <a:r>
                        <a:rPr lang="en-IN" sz="1400" kern="1200" dirty="0" err="1" smtClean="0"/>
                        <a:t>Fitbit</a:t>
                      </a:r>
                      <a:endParaRPr lang="en-IN" sz="1400" kern="1200" dirty="0">
                        <a:solidFill>
                          <a:schemeClr val="dk1"/>
                        </a:solidFill>
                        <a:latin typeface="Calibri"/>
                        <a:ea typeface="Calibri"/>
                        <a:cs typeface="Times New Roman"/>
                      </a:endParaRPr>
                    </a:p>
                  </a:txBody>
                  <a:tcPr marL="108000" marR="62856" marT="0" marB="0" anchor="ctr"/>
                </a:tc>
                <a:tc>
                  <a:txBody>
                    <a:bodyPr/>
                    <a:lstStyle/>
                    <a:p>
                      <a:pPr marL="0" algn="l" defTabSz="914400" rtl="0" eaLnBrk="1" latinLnBrk="0" hangingPunct="1">
                        <a:lnSpc>
                          <a:spcPct val="115000"/>
                        </a:lnSpc>
                        <a:spcAft>
                          <a:spcPts val="0"/>
                        </a:spcAft>
                      </a:pPr>
                      <a:r>
                        <a:rPr lang="en-IN" sz="1400" kern="1200" dirty="0" smtClean="0"/>
                        <a:t>Jawbone</a:t>
                      </a:r>
                      <a:endParaRPr lang="en-IN" sz="1400" kern="1200" dirty="0">
                        <a:solidFill>
                          <a:schemeClr val="dk1"/>
                        </a:solidFill>
                        <a:latin typeface="Calibri"/>
                        <a:ea typeface="Calibri"/>
                        <a:cs typeface="Times New Roman"/>
                      </a:endParaRPr>
                    </a:p>
                  </a:txBody>
                  <a:tcPr marL="108000" marR="62856" marT="0" marB="0" anchor="ctr"/>
                </a:tc>
                <a:tc>
                  <a:txBody>
                    <a:bodyPr/>
                    <a:lstStyle/>
                    <a:p>
                      <a:pPr algn="l"/>
                      <a:r>
                        <a:rPr lang="en-US" sz="1400" kern="1200" dirty="0" err="1" smtClean="0"/>
                        <a:t>Fitbit</a:t>
                      </a:r>
                      <a:r>
                        <a:rPr lang="en-US" sz="1400" kern="1200" dirty="0" smtClean="0"/>
                        <a:t> filed multiple cases against Jawbone in September 2015, accusing Jawbone of infringing three of its patents on motion and activity sensing </a:t>
                      </a:r>
                      <a:endParaRPr lang="en-US" sz="1400" kern="1200" dirty="0" smtClean="0">
                        <a:solidFill>
                          <a:schemeClr val="dk1"/>
                        </a:solidFill>
                        <a:latin typeface="Calibri"/>
                        <a:ea typeface="Calibri"/>
                        <a:cs typeface="Times New Roman"/>
                      </a:endParaRPr>
                    </a:p>
                  </a:txBody>
                  <a:tcPr marL="108000" marR="62856" marT="0" marB="0"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to Patent Mapping</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29</a:t>
            </a:fld>
            <a:endParaRPr lang="en-US" dirty="0"/>
          </a:p>
        </p:txBody>
      </p:sp>
      <p:sp>
        <p:nvSpPr>
          <p:cNvPr id="5" name="AutoShape 2"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19" y="3328988"/>
            <a:ext cx="4919820" cy="3148012"/>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514600"/>
            <a:ext cx="3810000" cy="3904343"/>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105400" y="2535535"/>
            <a:ext cx="32205" cy="387615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863" y="2970955"/>
            <a:ext cx="4572000" cy="338554"/>
          </a:xfrm>
          <a:prstGeom prst="rect">
            <a:avLst/>
          </a:prstGeom>
        </p:spPr>
        <p:txBody>
          <a:bodyPr>
            <a:spAutoFit/>
          </a:bodyPr>
          <a:lstStyle/>
          <a:p>
            <a:pPr algn="ctr"/>
            <a:r>
              <a:rPr lang="en-US" sz="1600" dirty="0">
                <a:hlinkClick r:id="rId4"/>
              </a:rPr>
              <a:t>http://www.owletcare.com/product</a:t>
            </a:r>
            <a:r>
              <a:rPr lang="en-US" sz="1600" dirty="0" smtClean="0">
                <a:hlinkClick r:id="rId4"/>
              </a:rPr>
              <a:t>/</a:t>
            </a:r>
            <a:endParaRPr lang="en-US" sz="1600" dirty="0" smtClean="0"/>
          </a:p>
        </p:txBody>
      </p:sp>
      <p:grpSp>
        <p:nvGrpSpPr>
          <p:cNvPr id="11" name="Group 10"/>
          <p:cNvGrpSpPr/>
          <p:nvPr/>
        </p:nvGrpSpPr>
        <p:grpSpPr>
          <a:xfrm>
            <a:off x="112031" y="615373"/>
            <a:ext cx="9038773" cy="2436484"/>
            <a:chOff x="112031" y="615373"/>
            <a:chExt cx="9038773" cy="2436484"/>
          </a:xfrm>
        </p:grpSpPr>
        <p:pic>
          <p:nvPicPr>
            <p:cNvPr id="1029" name="Picture 5" descr="Image result for owlet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062" y="717755"/>
              <a:ext cx="3516538" cy="7300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918" y="1517199"/>
              <a:ext cx="6506482" cy="848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0" y="615373"/>
              <a:ext cx="2521404" cy="175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918" y="2366056"/>
              <a:ext cx="4029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031" y="2687275"/>
              <a:ext cx="4039961" cy="36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67325" y="2543175"/>
            <a:ext cx="28860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072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52400" y="1066800"/>
            <a:ext cx="8839200" cy="4572000"/>
          </a:xfrm>
        </p:spPr>
        <p:txBody>
          <a:bodyPr>
            <a:noAutofit/>
          </a:bodyPr>
          <a:lstStyle/>
          <a:p>
            <a:pPr algn="just">
              <a:spcAft>
                <a:spcPts val="1200"/>
              </a:spcAft>
              <a:buFont typeface="Wingdings" pitchFamily="2" charset="2"/>
              <a:buChar char="v"/>
            </a:pPr>
            <a:r>
              <a:rPr lang="en-IN" sz="1900" dirty="0" smtClean="0"/>
              <a:t>A wearable medical device may be defined as a biosensor that monitors physiological data, usually with a remote/wireless communication, and as a part of any wearable item that is attached to the body. </a:t>
            </a:r>
          </a:p>
          <a:p>
            <a:pPr algn="just">
              <a:spcAft>
                <a:spcPts val="1200"/>
              </a:spcAft>
              <a:buFont typeface="Wingdings" pitchFamily="2" charset="2"/>
              <a:buChar char="v"/>
            </a:pPr>
            <a:r>
              <a:rPr lang="en-US" sz="1900" dirty="0" smtClean="0"/>
              <a:t>These devices measure and analyze various vital parameters such as electrocardiogram (ECG), heart rate (HR), blood pressure (BP), body temperature, respiratory rate, glucose level, blood oxygen saturation etc. and provide medical professionals with comprehensive information while making diagnosis or monitoring a chronic medical condition. </a:t>
            </a:r>
            <a:endParaRPr lang="en-IN" sz="1900" dirty="0" smtClean="0"/>
          </a:p>
          <a:p>
            <a:pPr algn="just">
              <a:spcAft>
                <a:spcPts val="1200"/>
              </a:spcAft>
              <a:buFont typeface="Wingdings" pitchFamily="2" charset="2"/>
              <a:buChar char="v"/>
            </a:pPr>
            <a:r>
              <a:rPr lang="en-IN" sz="1900" dirty="0" smtClean="0"/>
              <a:t>Wearable medical devices </a:t>
            </a:r>
            <a:r>
              <a:rPr lang="en-US" sz="1900" dirty="0" smtClean="0"/>
              <a:t>are facilitated with features such as wireless data transmission, real time feedback, alerting mechanism, and more. They transmit data related to any disease marker and organ function to the user or physicians. Thus, offer an efficient care and reduce hospital based expenditure in the process.</a:t>
            </a:r>
          </a:p>
          <a:p>
            <a:pPr algn="just">
              <a:spcAft>
                <a:spcPts val="1200"/>
              </a:spcAft>
              <a:buFont typeface="Wingdings" pitchFamily="2" charset="2"/>
              <a:buChar char="v"/>
            </a:pPr>
            <a:r>
              <a:rPr lang="en-US" sz="1900" dirty="0" smtClean="0"/>
              <a:t>Data generated by wearable devices, enabled with analysis is used by consumers for their better health management. It also helps pharmaceutical companies for conducting efficient clinical trials by gathering data remotely.</a:t>
            </a:r>
          </a:p>
        </p:txBody>
      </p:sp>
      <p:sp>
        <p:nvSpPr>
          <p:cNvPr id="4" name="Slide Number Placeholder 3"/>
          <p:cNvSpPr>
            <a:spLocks noGrp="1"/>
          </p:cNvSpPr>
          <p:nvPr>
            <p:ph type="sldNum" sz="quarter" idx="12"/>
          </p:nvPr>
        </p:nvSpPr>
        <p:spPr/>
        <p:txBody>
          <a:bodyPr/>
          <a:lstStyle/>
          <a:p>
            <a:fld id="{C75CACA0-0566-40DE-B73D-FEDBE88392D0}"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to Patent Mapping</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30</a:t>
            </a:fld>
            <a:endParaRPr lang="en-US" dirty="0"/>
          </a:p>
        </p:txBody>
      </p:sp>
      <p:cxnSp>
        <p:nvCxnSpPr>
          <p:cNvPr id="8" name="Straight Connector 7"/>
          <p:cNvCxnSpPr/>
          <p:nvPr/>
        </p:nvCxnSpPr>
        <p:spPr>
          <a:xfrm>
            <a:off x="3886200" y="762000"/>
            <a:ext cx="0" cy="558896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965808" y="914400"/>
            <a:ext cx="5178192" cy="5380458"/>
            <a:chOff x="3965808" y="976086"/>
            <a:chExt cx="5149163" cy="5396593"/>
          </a:xfrm>
        </p:grpSpPr>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100" y="4296657"/>
              <a:ext cx="4381500" cy="207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3965808" y="976086"/>
              <a:ext cx="5149163" cy="3138635"/>
              <a:chOff x="3965808" y="976086"/>
              <a:chExt cx="5149163" cy="3138635"/>
            </a:xfrm>
          </p:grpSpPr>
          <p:grpSp>
            <p:nvGrpSpPr>
              <p:cNvPr id="18" name="Group 17"/>
              <p:cNvGrpSpPr/>
              <p:nvPr/>
            </p:nvGrpSpPr>
            <p:grpSpPr>
              <a:xfrm>
                <a:off x="3965808" y="2533650"/>
                <a:ext cx="5149163" cy="1581071"/>
                <a:chOff x="3965808" y="2533650"/>
                <a:chExt cx="5149163" cy="1581071"/>
              </a:xfrm>
            </p:grpSpPr>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808" y="2533650"/>
                  <a:ext cx="5149163" cy="158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Connector 39"/>
                <p:cNvCxnSpPr/>
                <p:nvPr/>
              </p:nvCxnSpPr>
              <p:spPr>
                <a:xfrm>
                  <a:off x="4004128" y="2975430"/>
                  <a:ext cx="5110843"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00600" y="3404014"/>
                  <a:ext cx="38100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04128" y="3646716"/>
                  <a:ext cx="38100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973284" y="976086"/>
                <a:ext cx="4923971" cy="1498600"/>
                <a:chOff x="3973284" y="976086"/>
                <a:chExt cx="4923971" cy="1498600"/>
              </a:xfrm>
            </p:grpSpPr>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3284" y="976086"/>
                  <a:ext cx="4923971"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p:nvCxnSpPr>
              <p:spPr>
                <a:xfrm>
                  <a:off x="5344884" y="1629681"/>
                  <a:ext cx="32004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05726" y="1846944"/>
                  <a:ext cx="32004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07087" y="1629681"/>
                  <a:ext cx="108539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372803" y="1846944"/>
                  <a:ext cx="1390197" cy="7484"/>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55848" y="2032229"/>
                  <a:ext cx="2145847" cy="7484"/>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5" name="Group 14"/>
          <p:cNvGrpSpPr/>
          <p:nvPr/>
        </p:nvGrpSpPr>
        <p:grpSpPr>
          <a:xfrm>
            <a:off x="304800" y="990600"/>
            <a:ext cx="3493530" cy="5353050"/>
            <a:chOff x="216452" y="838200"/>
            <a:chExt cx="3561798" cy="5505450"/>
          </a:xfrm>
        </p:grpSpPr>
        <p:grpSp>
          <p:nvGrpSpPr>
            <p:cNvPr id="11" name="Group 10"/>
            <p:cNvGrpSpPr/>
            <p:nvPr/>
          </p:nvGrpSpPr>
          <p:grpSpPr>
            <a:xfrm>
              <a:off x="216452" y="838200"/>
              <a:ext cx="3561798" cy="4619625"/>
              <a:chOff x="216452" y="838200"/>
              <a:chExt cx="3561798" cy="4619625"/>
            </a:xfrm>
          </p:grpSpPr>
          <p:grpSp>
            <p:nvGrpSpPr>
              <p:cNvPr id="7" name="Group 6"/>
              <p:cNvGrpSpPr/>
              <p:nvPr/>
            </p:nvGrpSpPr>
            <p:grpSpPr>
              <a:xfrm>
                <a:off x="230966" y="838200"/>
                <a:ext cx="3547284" cy="2695575"/>
                <a:chOff x="230966" y="838200"/>
                <a:chExt cx="3547284" cy="2695575"/>
              </a:xfrm>
            </p:grpSpPr>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0" y="2305050"/>
                  <a:ext cx="35433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30966" y="838200"/>
                  <a:ext cx="3547284" cy="1466850"/>
                  <a:chOff x="230966" y="838200"/>
                  <a:chExt cx="3547284" cy="1466850"/>
                </a:xfrm>
              </p:grpSpPr>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966" y="838200"/>
                    <a:ext cx="3547284"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1402798" y="994229"/>
                    <a:ext cx="231195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4950" y="1190172"/>
                    <a:ext cx="37465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90600" y="1571625"/>
                    <a:ext cx="2724150"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6058" y="1725386"/>
                    <a:ext cx="1219200"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216452" y="3505200"/>
                <a:ext cx="3543300" cy="1952625"/>
                <a:chOff x="216452" y="3505200"/>
                <a:chExt cx="3543300" cy="1952625"/>
              </a:xfrm>
            </p:grpSpPr>
            <p:pic>
              <p:nvPicPr>
                <p:cNvPr id="205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452" y="3505200"/>
                  <a:ext cx="35433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20"/>
                <p:cNvCxnSpPr/>
                <p:nvPr/>
              </p:nvCxnSpPr>
              <p:spPr>
                <a:xfrm>
                  <a:off x="2515232" y="4394428"/>
                  <a:ext cx="1200978" cy="1"/>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56721" y="4565200"/>
                  <a:ext cx="3458029" cy="1"/>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7585" y="4732572"/>
                  <a:ext cx="3458029" cy="1"/>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6720" y="4907659"/>
                  <a:ext cx="126728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a:off x="2558774" y="5105400"/>
                  <a:ext cx="1155976"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56721" y="5261429"/>
                  <a:ext cx="3458029"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3009" y="5442857"/>
                  <a:ext cx="882649" cy="1496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228600" y="5486400"/>
              <a:ext cx="3486150" cy="857250"/>
              <a:chOff x="228600" y="5486400"/>
              <a:chExt cx="3486150" cy="857250"/>
            </a:xfrm>
          </p:grpSpPr>
          <p:pic>
            <p:nvPicPr>
              <p:cNvPr id="205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 y="5486400"/>
                <a:ext cx="34861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Straight Connector 56"/>
              <p:cNvCxnSpPr/>
              <p:nvPr/>
            </p:nvCxnSpPr>
            <p:spPr>
              <a:xfrm>
                <a:off x="256720" y="5791200"/>
                <a:ext cx="1370242"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42" name="TextBox 41"/>
          <p:cNvSpPr txBox="1"/>
          <p:nvPr/>
        </p:nvSpPr>
        <p:spPr>
          <a:xfrm>
            <a:off x="990606" y="533400"/>
            <a:ext cx="2133600" cy="430887"/>
          </a:xfrm>
          <a:prstGeom prst="rect">
            <a:avLst/>
          </a:prstGeom>
          <a:noFill/>
        </p:spPr>
        <p:txBody>
          <a:bodyPr wrap="square" rtlCol="0">
            <a:spAutoFit/>
          </a:bodyPr>
          <a:lstStyle/>
          <a:p>
            <a:r>
              <a:rPr lang="en-IN" sz="2200" b="1" dirty="0" smtClean="0"/>
              <a:t>US 20150157263</a:t>
            </a:r>
            <a:endParaRPr lang="en-IN" sz="2200" b="1" dirty="0"/>
          </a:p>
        </p:txBody>
      </p:sp>
      <p:sp>
        <p:nvSpPr>
          <p:cNvPr id="44" name="TextBox 43"/>
          <p:cNvSpPr txBox="1"/>
          <p:nvPr/>
        </p:nvSpPr>
        <p:spPr>
          <a:xfrm>
            <a:off x="5715000" y="528935"/>
            <a:ext cx="1447800" cy="430887"/>
          </a:xfrm>
          <a:prstGeom prst="rect">
            <a:avLst/>
          </a:prstGeom>
          <a:noFill/>
        </p:spPr>
        <p:txBody>
          <a:bodyPr wrap="square" rtlCol="0">
            <a:spAutoFit/>
          </a:bodyPr>
          <a:lstStyle/>
          <a:p>
            <a:r>
              <a:rPr lang="en-IN" sz="2200" b="1" dirty="0" smtClean="0"/>
              <a:t>PRODUCT</a:t>
            </a:r>
            <a:endParaRPr lang="en-IN" sz="2200" b="1" dirty="0"/>
          </a:p>
        </p:txBody>
      </p:sp>
    </p:spTree>
    <p:extLst>
      <p:ext uri="{BB962C8B-B14F-4D97-AF65-F5344CB8AC3E}">
        <p14:creationId xmlns:p14="http://schemas.microsoft.com/office/powerpoint/2010/main" val="4292857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75CACA0-0566-40DE-B73D-FEDBE88392D0}" type="slidenum">
              <a:rPr lang="en-US" smtClean="0"/>
              <a:pPr/>
              <a:t>31</a:t>
            </a:fld>
            <a:endParaRPr lang="en-US" dirty="0"/>
          </a:p>
        </p:txBody>
      </p:sp>
      <p:sp>
        <p:nvSpPr>
          <p:cNvPr id="6" name="Frame 5"/>
          <p:cNvSpPr/>
          <p:nvPr/>
        </p:nvSpPr>
        <p:spPr>
          <a:xfrm>
            <a:off x="2667000" y="2667000"/>
            <a:ext cx="3993232" cy="1194048"/>
          </a:xfrm>
          <a:prstGeom prst="frame">
            <a:avLst/>
          </a:prstGeom>
          <a:solidFill>
            <a:schemeClr val="accent6">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MARKET SHARE AND TRENDS</a:t>
            </a:r>
            <a:endParaRPr lang="en-IN" b="1" dirty="0">
              <a:solidFill>
                <a:schemeClr val="tx1"/>
              </a:solidFill>
            </a:endParaRPr>
          </a:p>
        </p:txBody>
      </p:sp>
    </p:spTree>
    <p:extLst>
      <p:ext uri="{BB962C8B-B14F-4D97-AF65-F5344CB8AC3E}">
        <p14:creationId xmlns:p14="http://schemas.microsoft.com/office/powerpoint/2010/main" val="3051578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Overview</a:t>
            </a:r>
            <a:endParaRPr lang="en-US" dirty="0"/>
          </a:p>
        </p:txBody>
      </p:sp>
      <p:sp>
        <p:nvSpPr>
          <p:cNvPr id="3" name="Content Placeholder 2"/>
          <p:cNvSpPr>
            <a:spLocks noGrp="1"/>
          </p:cNvSpPr>
          <p:nvPr>
            <p:ph idx="1"/>
          </p:nvPr>
        </p:nvSpPr>
        <p:spPr>
          <a:xfrm>
            <a:off x="76200" y="762000"/>
            <a:ext cx="8991600" cy="5715000"/>
          </a:xfrm>
        </p:spPr>
        <p:txBody>
          <a:bodyPr>
            <a:normAutofit fontScale="92500" lnSpcReduction="10000"/>
          </a:bodyPr>
          <a:lstStyle/>
          <a:p>
            <a:pPr algn="just">
              <a:buFont typeface="Wingdings" pitchFamily="2" charset="2"/>
              <a:buChar char="Ø"/>
            </a:pPr>
            <a:r>
              <a:rPr lang="en-US" sz="2100" dirty="0" smtClean="0"/>
              <a:t>Globally, medical wearable devices market was worth more than USD 3.5 billion in revenue in 2014 and is expected to cross USD 7.8 billion in 2020, growing at a healthy CAGR of over 15%.</a:t>
            </a:r>
            <a:r>
              <a:rPr lang="en-US" sz="1900" dirty="0" smtClean="0"/>
              <a:t> </a:t>
            </a:r>
            <a:r>
              <a:rPr lang="en-US" sz="1900" baseline="30000" dirty="0" smtClean="0">
                <a:hlinkClick r:id="rId2"/>
              </a:rPr>
              <a:t>&gt;&gt;</a:t>
            </a:r>
            <a:r>
              <a:rPr lang="en-US" sz="1900" dirty="0" smtClean="0">
                <a:hlinkClick r:id="rId2"/>
              </a:rPr>
              <a:t> </a:t>
            </a:r>
            <a:endParaRPr lang="en-US" sz="1900"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buFont typeface="Wingdings" pitchFamily="2" charset="2"/>
              <a:buChar char="Ø"/>
            </a:pPr>
            <a:r>
              <a:rPr lang="en-US" dirty="0" smtClean="0"/>
              <a:t>This growth </a:t>
            </a:r>
            <a:r>
              <a:rPr lang="en-US" dirty="0"/>
              <a:t>of the wearable technology market is expected to be driven by consumer preference for sophisticated gadgets, increasing growth prospects of next-generation displays in wearable devices, and growing popularity of Internet of Things (</a:t>
            </a:r>
            <a:r>
              <a:rPr lang="en-US" dirty="0" err="1"/>
              <a:t>IoT</a:t>
            </a:r>
            <a:r>
              <a:rPr lang="en-US" dirty="0"/>
              <a:t>) and connected devices</a:t>
            </a:r>
            <a:r>
              <a:rPr lang="en-US" dirty="0" smtClean="0"/>
              <a:t>.</a:t>
            </a:r>
          </a:p>
          <a:p>
            <a:endParaRPr lang="en-US" sz="1800" dirty="0" smtClean="0"/>
          </a:p>
          <a:p>
            <a:endParaRPr lang="en-US" sz="1800" dirty="0" smtClean="0"/>
          </a:p>
          <a:p>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32</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49924140"/>
              </p:ext>
            </p:extLst>
          </p:nvPr>
        </p:nvGraphicFramePr>
        <p:xfrm>
          <a:off x="427746" y="1828800"/>
          <a:ext cx="81534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497307" y="4495800"/>
            <a:ext cx="4132093" cy="369332"/>
          </a:xfrm>
          <a:prstGeom prst="rect">
            <a:avLst/>
          </a:prstGeom>
        </p:spPr>
        <p:txBody>
          <a:bodyPr wrap="none">
            <a:spAutoFit/>
          </a:bodyPr>
          <a:lstStyle/>
          <a:p>
            <a:r>
              <a:rPr lang="en-US" b="1" dirty="0" smtClean="0"/>
              <a:t>Global wearable medical devices revenue</a:t>
            </a:r>
            <a:endParaRPr lang="en-US" b="1" dirty="0"/>
          </a:p>
        </p:txBody>
      </p:sp>
    </p:spTree>
    <p:extLst>
      <p:ext uri="{BB962C8B-B14F-4D97-AF65-F5344CB8AC3E}">
        <p14:creationId xmlns:p14="http://schemas.microsoft.com/office/powerpoint/2010/main" val="364510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a:t>
            </a:r>
            <a:r>
              <a:rPr lang="en-US" dirty="0" smtClean="0"/>
              <a:t> Market Overview</a:t>
            </a:r>
            <a:endParaRPr lang="en-US" dirty="0"/>
          </a:p>
        </p:txBody>
      </p:sp>
      <p:sp>
        <p:nvSpPr>
          <p:cNvPr id="3" name="Content Placeholder 2"/>
          <p:cNvSpPr>
            <a:spLocks noGrp="1"/>
          </p:cNvSpPr>
          <p:nvPr>
            <p:ph idx="1"/>
          </p:nvPr>
        </p:nvSpPr>
        <p:spPr>
          <a:xfrm>
            <a:off x="76200" y="762000"/>
            <a:ext cx="8991600" cy="5715000"/>
          </a:xfrm>
        </p:spPr>
        <p:txBody>
          <a:bodyPr>
            <a:normAutofit/>
          </a:bodyPr>
          <a:lstStyle/>
          <a:p>
            <a:pPr algn="just">
              <a:buFont typeface="Wingdings" pitchFamily="2" charset="2"/>
              <a:buChar char="Ø"/>
            </a:pPr>
            <a:r>
              <a:rPr lang="en-US" dirty="0" smtClean="0"/>
              <a:t>In 2016, North America dominated the Wearable </a:t>
            </a:r>
            <a:r>
              <a:rPr lang="en-US" dirty="0"/>
              <a:t>medical devices </a:t>
            </a:r>
            <a:r>
              <a:rPr lang="en-US" dirty="0" smtClean="0"/>
              <a:t>market with share of 32% followed by Europe </a:t>
            </a:r>
            <a:r>
              <a:rPr lang="en-US" dirty="0"/>
              <a:t>and </a:t>
            </a:r>
            <a:r>
              <a:rPr lang="en-US" dirty="0" smtClean="0"/>
              <a:t>Asia-Pacific. </a:t>
            </a:r>
          </a:p>
          <a:p>
            <a:pPr algn="just">
              <a:buFont typeface="Wingdings" pitchFamily="2" charset="2"/>
              <a:buChar char="Ø"/>
            </a:pPr>
            <a:r>
              <a:rPr lang="en-US" dirty="0" smtClean="0"/>
              <a:t>Increasing </a:t>
            </a:r>
            <a:r>
              <a:rPr lang="en-US" dirty="0"/>
              <a:t>health awareness among end-users in emerging economies such as India and China is </a:t>
            </a:r>
            <a:r>
              <a:rPr lang="en-US" dirty="0" smtClean="0"/>
              <a:t>also fuelling the growth </a:t>
            </a:r>
            <a:r>
              <a:rPr lang="en-US" dirty="0"/>
              <a:t>of wearable medical devices </a:t>
            </a:r>
            <a:r>
              <a:rPr lang="en-US" dirty="0" smtClean="0"/>
              <a:t>in </a:t>
            </a:r>
            <a:r>
              <a:rPr lang="en-US" dirty="0"/>
              <a:t>the Asia Pacific </a:t>
            </a:r>
            <a:r>
              <a:rPr lang="en-US" dirty="0" smtClean="0"/>
              <a:t>market. </a:t>
            </a:r>
            <a:r>
              <a:rPr lang="en-US" baseline="30000" dirty="0" smtClean="0">
                <a:hlinkClick r:id="rId2"/>
              </a:rPr>
              <a:t>&gt;&gt;</a:t>
            </a:r>
            <a:endParaRPr lang="en-US" sz="1800" baseline="30000" dirty="0" smtClean="0"/>
          </a:p>
          <a:p>
            <a:endParaRPr lang="en-US" sz="1800" dirty="0" smtClean="0"/>
          </a:p>
          <a:p>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33</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023065130"/>
              </p:ext>
            </p:extLst>
          </p:nvPr>
        </p:nvGraphicFramePr>
        <p:xfrm>
          <a:off x="762000" y="2209800"/>
          <a:ext cx="7848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3910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Wearable Health Monitoring Devices Brands</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34</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44742174"/>
              </p:ext>
            </p:extLst>
          </p:nvPr>
        </p:nvGraphicFramePr>
        <p:xfrm>
          <a:off x="76200" y="1752600"/>
          <a:ext cx="89154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2400" y="838200"/>
            <a:ext cx="8763000" cy="707886"/>
          </a:xfrm>
          <a:prstGeom prst="rect">
            <a:avLst/>
          </a:prstGeom>
          <a:noFill/>
        </p:spPr>
        <p:txBody>
          <a:bodyPr wrap="square" rtlCol="0">
            <a:spAutoFit/>
          </a:bodyPr>
          <a:lstStyle/>
          <a:p>
            <a:pPr indent="449263" algn="just">
              <a:buFont typeface="Wingdings" pitchFamily="2" charset="2"/>
              <a:buChar char="Ø"/>
              <a:tabLst>
                <a:tab pos="449263" algn="l"/>
              </a:tabLst>
            </a:pPr>
            <a:r>
              <a:rPr lang="en-US" sz="2000" dirty="0" smtClean="0"/>
              <a:t>Top wearable brands according to market-measurement firm IDC, in the first   	quarter of 2016 </a:t>
            </a:r>
            <a:r>
              <a:rPr lang="en-US" sz="2000" dirty="0" smtClean="0">
                <a:hlinkClick r:id="rId3"/>
              </a:rPr>
              <a:t>&gt;&gt;</a:t>
            </a:r>
            <a:endParaRPr lang="en-US" sz="2000" dirty="0" smtClean="0"/>
          </a:p>
        </p:txBody>
      </p:sp>
    </p:spTree>
    <p:extLst>
      <p:ext uri="{BB962C8B-B14F-4D97-AF65-F5344CB8AC3E}">
        <p14:creationId xmlns:p14="http://schemas.microsoft.com/office/powerpoint/2010/main" val="538138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720499262"/>
              </p:ext>
            </p:extLst>
          </p:nvPr>
        </p:nvGraphicFramePr>
        <p:xfrm>
          <a:off x="-76200" y="685800"/>
          <a:ext cx="9144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Key Players in Wearable Health Monitoring Devices Market</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35</a:t>
            </a:fld>
            <a:endParaRPr lang="en-US" dirty="0"/>
          </a:p>
        </p:txBody>
      </p:sp>
      <p:sp>
        <p:nvSpPr>
          <p:cNvPr id="8" name="TextBox 7"/>
          <p:cNvSpPr txBox="1"/>
          <p:nvPr/>
        </p:nvSpPr>
        <p:spPr>
          <a:xfrm>
            <a:off x="1905000" y="4572000"/>
            <a:ext cx="990600" cy="584775"/>
          </a:xfrm>
          <a:prstGeom prst="rect">
            <a:avLst/>
          </a:prstGeom>
          <a:noFill/>
        </p:spPr>
        <p:txBody>
          <a:bodyPr wrap="square" rtlCol="0">
            <a:spAutoFit/>
          </a:bodyPr>
          <a:lstStyle/>
          <a:p>
            <a:r>
              <a:rPr lang="en-US" sz="1600" b="1" dirty="0" err="1" smtClean="0">
                <a:solidFill>
                  <a:schemeClr val="bg1"/>
                </a:solidFill>
              </a:rPr>
              <a:t>Intelesenses</a:t>
            </a:r>
            <a:r>
              <a:rPr lang="en-US" sz="1600" b="1" dirty="0" smtClean="0">
                <a:solidFill>
                  <a:schemeClr val="bg1"/>
                </a:solidFill>
              </a:rPr>
              <a:t> Ltd.</a:t>
            </a:r>
            <a:endParaRPr lang="en-US" sz="1600" b="1" dirty="0">
              <a:solidFill>
                <a:schemeClr val="bg1"/>
              </a:solidFill>
            </a:endParaRPr>
          </a:p>
        </p:txBody>
      </p:sp>
      <p:sp>
        <p:nvSpPr>
          <p:cNvPr id="9" name="TextBox 8"/>
          <p:cNvSpPr txBox="1"/>
          <p:nvPr/>
        </p:nvSpPr>
        <p:spPr>
          <a:xfrm>
            <a:off x="5334000" y="1219200"/>
            <a:ext cx="914400" cy="584775"/>
          </a:xfrm>
          <a:prstGeom prst="rect">
            <a:avLst/>
          </a:prstGeom>
          <a:noFill/>
        </p:spPr>
        <p:txBody>
          <a:bodyPr wrap="square" rtlCol="0">
            <a:spAutoFit/>
          </a:bodyPr>
          <a:lstStyle/>
          <a:p>
            <a:r>
              <a:rPr lang="en-US" sz="1600" b="1" dirty="0" err="1" smtClean="0">
                <a:solidFill>
                  <a:schemeClr val="bg1"/>
                </a:solidFill>
              </a:rPr>
              <a:t>Sotera</a:t>
            </a:r>
            <a:r>
              <a:rPr lang="en-US" sz="1600" b="1" dirty="0" smtClean="0">
                <a:solidFill>
                  <a:schemeClr val="bg1"/>
                </a:solidFill>
              </a:rPr>
              <a:t> Wireless </a:t>
            </a:r>
            <a:endParaRPr lang="en-US" sz="1600" b="1" dirty="0">
              <a:solidFill>
                <a:schemeClr val="bg1"/>
              </a:solidFill>
            </a:endParaRPr>
          </a:p>
        </p:txBody>
      </p:sp>
      <p:sp>
        <p:nvSpPr>
          <p:cNvPr id="10" name="TextBox 9"/>
          <p:cNvSpPr txBox="1"/>
          <p:nvPr/>
        </p:nvSpPr>
        <p:spPr>
          <a:xfrm>
            <a:off x="6248400" y="1981200"/>
            <a:ext cx="838200" cy="830997"/>
          </a:xfrm>
          <a:prstGeom prst="rect">
            <a:avLst/>
          </a:prstGeom>
          <a:noFill/>
        </p:spPr>
        <p:txBody>
          <a:bodyPr wrap="square" rtlCol="0">
            <a:spAutoFit/>
          </a:bodyPr>
          <a:lstStyle/>
          <a:p>
            <a:r>
              <a:rPr lang="en-US" sz="1600" b="1" dirty="0" smtClean="0">
                <a:solidFill>
                  <a:schemeClr val="bg1"/>
                </a:solidFill>
              </a:rPr>
              <a:t>Phillips Healthcare</a:t>
            </a:r>
            <a:endParaRPr lang="en-US" sz="1600" b="1" dirty="0">
              <a:solidFill>
                <a:schemeClr val="bg1"/>
              </a:solidFill>
            </a:endParaRPr>
          </a:p>
        </p:txBody>
      </p:sp>
      <p:sp>
        <p:nvSpPr>
          <p:cNvPr id="11" name="TextBox 10"/>
          <p:cNvSpPr txBox="1"/>
          <p:nvPr/>
        </p:nvSpPr>
        <p:spPr>
          <a:xfrm>
            <a:off x="6248400" y="4572000"/>
            <a:ext cx="914400" cy="584775"/>
          </a:xfrm>
          <a:prstGeom prst="rect">
            <a:avLst/>
          </a:prstGeom>
          <a:noFill/>
        </p:spPr>
        <p:txBody>
          <a:bodyPr wrap="square" rtlCol="0">
            <a:spAutoFit/>
          </a:bodyPr>
          <a:lstStyle/>
          <a:p>
            <a:r>
              <a:rPr lang="en-US" sz="1600" b="1" dirty="0" err="1" smtClean="0">
                <a:solidFill>
                  <a:schemeClr val="bg1"/>
                </a:solidFill>
              </a:rPr>
              <a:t>Gentag</a:t>
            </a:r>
            <a:r>
              <a:rPr lang="en-US" sz="1600" b="1" dirty="0" smtClean="0">
                <a:solidFill>
                  <a:schemeClr val="bg1"/>
                </a:solidFill>
              </a:rPr>
              <a:t> Inc.</a:t>
            </a:r>
            <a:endParaRPr lang="en-US" sz="1600" b="1" dirty="0">
              <a:solidFill>
                <a:schemeClr val="bg1"/>
              </a:solidFill>
            </a:endParaRPr>
          </a:p>
        </p:txBody>
      </p:sp>
      <p:sp>
        <p:nvSpPr>
          <p:cNvPr id="12" name="TextBox 11"/>
          <p:cNvSpPr txBox="1"/>
          <p:nvPr/>
        </p:nvSpPr>
        <p:spPr>
          <a:xfrm>
            <a:off x="4191000" y="5943600"/>
            <a:ext cx="685800" cy="338554"/>
          </a:xfrm>
          <a:prstGeom prst="rect">
            <a:avLst/>
          </a:prstGeom>
          <a:noFill/>
        </p:spPr>
        <p:txBody>
          <a:bodyPr wrap="square" rtlCol="0">
            <a:spAutoFit/>
          </a:bodyPr>
          <a:lstStyle/>
          <a:p>
            <a:r>
              <a:rPr lang="en-US" sz="1600" b="1" dirty="0" smtClean="0">
                <a:solidFill>
                  <a:schemeClr val="bg1"/>
                </a:solidFill>
              </a:rPr>
              <a:t>Intel</a:t>
            </a:r>
            <a:endParaRPr lang="en-US" sz="1600" b="1" dirty="0">
              <a:solidFill>
                <a:schemeClr val="bg1"/>
              </a:solidFill>
            </a:endParaRPr>
          </a:p>
        </p:txBody>
      </p:sp>
      <p:sp>
        <p:nvSpPr>
          <p:cNvPr id="15" name="TextBox 14"/>
          <p:cNvSpPr txBox="1"/>
          <p:nvPr/>
        </p:nvSpPr>
        <p:spPr>
          <a:xfrm>
            <a:off x="6629400" y="3352800"/>
            <a:ext cx="914400" cy="584775"/>
          </a:xfrm>
          <a:prstGeom prst="rect">
            <a:avLst/>
          </a:prstGeom>
          <a:noFill/>
        </p:spPr>
        <p:txBody>
          <a:bodyPr wrap="square" rtlCol="0">
            <a:spAutoFit/>
          </a:bodyPr>
          <a:lstStyle/>
          <a:p>
            <a:r>
              <a:rPr lang="en-US" sz="1600" b="1" dirty="0" smtClean="0">
                <a:solidFill>
                  <a:schemeClr val="bg1"/>
                </a:solidFill>
              </a:rPr>
              <a:t>Basis Science</a:t>
            </a:r>
            <a:endParaRPr lang="en-US" sz="1600" b="1" dirty="0">
              <a:solidFill>
                <a:schemeClr val="bg1"/>
              </a:solidFill>
            </a:endParaRPr>
          </a:p>
        </p:txBody>
      </p:sp>
    </p:spTree>
    <p:extLst>
      <p:ext uri="{BB962C8B-B14F-4D97-AF65-F5344CB8AC3E}">
        <p14:creationId xmlns:p14="http://schemas.microsoft.com/office/powerpoint/2010/main" val="1904386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Wearable Preferences</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36</a:t>
            </a:fld>
            <a:endParaRPr lang="en-US" dirty="0"/>
          </a:p>
        </p:txBody>
      </p:sp>
      <p:graphicFrame>
        <p:nvGraphicFramePr>
          <p:cNvPr id="6" name="Content Placeholder 5"/>
          <p:cNvGraphicFramePr>
            <a:graphicFrameLocks noGrp="1"/>
          </p:cNvGraphicFramePr>
          <p:nvPr>
            <p:ph idx="1"/>
          </p:nvPr>
        </p:nvGraphicFramePr>
        <p:xfrm>
          <a:off x="152400" y="1524000"/>
          <a:ext cx="8763000" cy="49831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04800" y="762000"/>
            <a:ext cx="8534400" cy="384721"/>
          </a:xfrm>
          <a:prstGeom prst="rect">
            <a:avLst/>
          </a:prstGeom>
          <a:noFill/>
        </p:spPr>
        <p:txBody>
          <a:bodyPr wrap="square" rtlCol="0">
            <a:spAutoFit/>
          </a:bodyPr>
          <a:lstStyle/>
          <a:p>
            <a:r>
              <a:rPr lang="en-US" sz="1900" b="1" dirty="0" smtClean="0"/>
              <a:t>US and European Consumers interested in wearing/using a Sensor Device (2014)</a:t>
            </a:r>
            <a:r>
              <a:rPr lang="en-US" sz="1900" dirty="0" smtClean="0"/>
              <a:t> </a:t>
            </a:r>
            <a:r>
              <a:rPr lang="en-US" sz="1900" dirty="0" smtClean="0">
                <a:hlinkClick r:id="rId3"/>
              </a:rPr>
              <a:t>&gt;&gt;</a:t>
            </a:r>
            <a:endParaRPr lang="en-US" sz="1900" dirty="0"/>
          </a:p>
        </p:txBody>
      </p:sp>
    </p:spTree>
    <p:extLst>
      <p:ext uri="{BB962C8B-B14F-4D97-AF65-F5344CB8AC3E}">
        <p14:creationId xmlns:p14="http://schemas.microsoft.com/office/powerpoint/2010/main" val="2385322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6"/>
          <p:cNvSpPr>
            <a:spLocks/>
          </p:cNvSpPr>
          <p:nvPr/>
        </p:nvSpPr>
        <p:spPr bwMode="auto">
          <a:xfrm>
            <a:off x="3092161" y="0"/>
            <a:ext cx="1477459"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gradFill>
            <a:gsLst>
              <a:gs pos="0">
                <a:srgbClr val="5E9EFF"/>
              </a:gs>
              <a:gs pos="39999">
                <a:srgbClr val="85C2FF"/>
              </a:gs>
              <a:gs pos="70000">
                <a:srgbClr val="C4D6EB"/>
              </a:gs>
              <a:gs pos="100000">
                <a:srgbClr val="FFEBFA"/>
              </a:gs>
            </a:gsLst>
            <a:lin ang="10800000" scaled="0"/>
          </a:gra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49" name="Freeform 47"/>
          <p:cNvSpPr>
            <a:spLocks/>
          </p:cNvSpPr>
          <p:nvPr/>
        </p:nvSpPr>
        <p:spPr bwMode="auto">
          <a:xfrm>
            <a:off x="1" y="3436144"/>
            <a:ext cx="345257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gradFill flip="none" rotWithShape="1">
            <a:gsLst>
              <a:gs pos="0">
                <a:srgbClr val="03D4A8"/>
              </a:gs>
              <a:gs pos="25000">
                <a:srgbClr val="21D6E0"/>
              </a:gs>
              <a:gs pos="75000">
                <a:srgbClr val="0087E6"/>
              </a:gs>
              <a:gs pos="100000">
                <a:srgbClr val="005CBF"/>
              </a:gs>
            </a:gsLst>
            <a:lin ang="3960000" scaled="0"/>
            <a:tileRect/>
          </a:gra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50" name="Freeform 48"/>
          <p:cNvSpPr>
            <a:spLocks/>
          </p:cNvSpPr>
          <p:nvPr/>
        </p:nvSpPr>
        <p:spPr bwMode="auto">
          <a:xfrm>
            <a:off x="1" y="3179"/>
            <a:ext cx="345257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gradFill flip="none" rotWithShape="1">
            <a:gsLst>
              <a:gs pos="0">
                <a:srgbClr val="03D4A8"/>
              </a:gs>
              <a:gs pos="25000">
                <a:srgbClr val="21D6E0"/>
              </a:gs>
              <a:gs pos="75000">
                <a:srgbClr val="0087E6"/>
              </a:gs>
              <a:gs pos="100000">
                <a:srgbClr val="005CBF"/>
              </a:gs>
            </a:gsLst>
            <a:lin ang="5400000" scaled="0"/>
            <a:tileRect/>
          </a:gra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51" name="Freeform 49"/>
          <p:cNvSpPr>
            <a:spLocks/>
          </p:cNvSpPr>
          <p:nvPr/>
        </p:nvSpPr>
        <p:spPr bwMode="auto">
          <a:xfrm>
            <a:off x="0" y="0"/>
            <a:ext cx="3931138"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gradFill>
            <a:gsLst>
              <a:gs pos="0">
                <a:srgbClr val="03D4A8"/>
              </a:gs>
              <a:gs pos="25000">
                <a:srgbClr val="21D6E0"/>
              </a:gs>
              <a:gs pos="75000">
                <a:srgbClr val="0087E6"/>
              </a:gs>
              <a:gs pos="100000">
                <a:srgbClr val="005CBF"/>
              </a:gs>
            </a:gsLst>
            <a:lin ang="10800000" scaled="0"/>
          </a:gra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52" name="Freeform 50"/>
          <p:cNvSpPr>
            <a:spLocks/>
          </p:cNvSpPr>
          <p:nvPr/>
        </p:nvSpPr>
        <p:spPr bwMode="auto">
          <a:xfrm>
            <a:off x="5215262" y="0"/>
            <a:ext cx="3922784"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gradFill>
            <a:gsLst>
              <a:gs pos="0">
                <a:srgbClr val="03D4A8"/>
              </a:gs>
              <a:gs pos="25000">
                <a:srgbClr val="21D6E0"/>
              </a:gs>
              <a:gs pos="75000">
                <a:srgbClr val="0087E6"/>
              </a:gs>
              <a:gs pos="100000">
                <a:srgbClr val="005CBF"/>
              </a:gs>
            </a:gsLst>
            <a:lin ang="15000000" scaled="0"/>
          </a:gra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53" name="Freeform 51"/>
          <p:cNvSpPr>
            <a:spLocks/>
          </p:cNvSpPr>
          <p:nvPr/>
        </p:nvSpPr>
        <p:spPr bwMode="auto">
          <a:xfrm>
            <a:off x="4569620" y="0"/>
            <a:ext cx="1503714"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gradFill flip="none" rotWithShape="1">
            <a:gsLst>
              <a:gs pos="0">
                <a:srgbClr val="5E9EFF"/>
              </a:gs>
              <a:gs pos="39999">
                <a:srgbClr val="85C2FF"/>
              </a:gs>
              <a:gs pos="70000">
                <a:srgbClr val="C4D6EB"/>
              </a:gs>
              <a:gs pos="100000">
                <a:srgbClr val="FFEBFA"/>
              </a:gs>
            </a:gsLst>
            <a:lin ang="10800000" scaled="0"/>
            <a:tileRect/>
          </a:gra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54" name="Freeform 52"/>
          <p:cNvSpPr>
            <a:spLocks/>
          </p:cNvSpPr>
          <p:nvPr/>
        </p:nvSpPr>
        <p:spPr bwMode="auto">
          <a:xfrm>
            <a:off x="0" y="4276901"/>
            <a:ext cx="392397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gradFill>
            <a:gsLst>
              <a:gs pos="0">
                <a:srgbClr val="03D4A8"/>
              </a:gs>
              <a:gs pos="25000">
                <a:srgbClr val="21D6E0"/>
              </a:gs>
              <a:gs pos="75000">
                <a:srgbClr val="0087E6"/>
              </a:gs>
              <a:gs pos="100000">
                <a:srgbClr val="005CBF"/>
              </a:gs>
            </a:gsLst>
            <a:lin ang="3000000" scaled="0"/>
          </a:gra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55" name="Freeform 53"/>
          <p:cNvSpPr>
            <a:spLocks/>
          </p:cNvSpPr>
          <p:nvPr/>
        </p:nvSpPr>
        <p:spPr bwMode="auto">
          <a:xfrm>
            <a:off x="5685471" y="0"/>
            <a:ext cx="345257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gradFill>
            <a:gsLst>
              <a:gs pos="0">
                <a:srgbClr val="03D4A8"/>
              </a:gs>
              <a:gs pos="25000">
                <a:srgbClr val="21D6E0"/>
              </a:gs>
              <a:gs pos="75000">
                <a:srgbClr val="0087E6"/>
              </a:gs>
              <a:gs pos="100000">
                <a:srgbClr val="005CBF"/>
              </a:gs>
            </a:gsLst>
            <a:lin ang="15000000" scaled="0"/>
          </a:gra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56" name="Freeform 54"/>
          <p:cNvSpPr>
            <a:spLocks/>
          </p:cNvSpPr>
          <p:nvPr/>
        </p:nvSpPr>
        <p:spPr bwMode="auto">
          <a:xfrm>
            <a:off x="5212862" y="4261026"/>
            <a:ext cx="3931138"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gradFill>
            <a:gsLst>
              <a:gs pos="0">
                <a:srgbClr val="03D4A8"/>
              </a:gs>
              <a:gs pos="25000">
                <a:srgbClr val="21D6E0"/>
              </a:gs>
              <a:gs pos="75000">
                <a:srgbClr val="0087E6"/>
              </a:gs>
              <a:gs pos="100000">
                <a:srgbClr val="005CBF"/>
              </a:gs>
            </a:gsLst>
            <a:lin ang="0" scaled="0"/>
          </a:gra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57" name="Freeform 55"/>
          <p:cNvSpPr>
            <a:spLocks/>
          </p:cNvSpPr>
          <p:nvPr/>
        </p:nvSpPr>
        <p:spPr bwMode="auto">
          <a:xfrm>
            <a:off x="5685471" y="3436143"/>
            <a:ext cx="345257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gradFill flip="none" rotWithShape="1">
            <a:gsLst>
              <a:gs pos="0">
                <a:srgbClr val="03D4A8"/>
              </a:gs>
              <a:gs pos="25000">
                <a:srgbClr val="21D6E0"/>
              </a:gs>
              <a:gs pos="75000">
                <a:srgbClr val="0087E6"/>
              </a:gs>
              <a:gs pos="100000">
                <a:srgbClr val="005CBF"/>
              </a:gs>
            </a:gsLst>
            <a:lin ang="16800000" scaled="0"/>
            <a:tileRect/>
          </a:gra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58" name="Freeform 56"/>
          <p:cNvSpPr>
            <a:spLocks/>
          </p:cNvSpPr>
          <p:nvPr/>
        </p:nvSpPr>
        <p:spPr bwMode="auto">
          <a:xfrm>
            <a:off x="4569620" y="4918993"/>
            <a:ext cx="1476265"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gradFill>
            <a:gsLst>
              <a:gs pos="0">
                <a:srgbClr val="03D4A8"/>
              </a:gs>
              <a:gs pos="25000">
                <a:srgbClr val="21D6E0"/>
              </a:gs>
              <a:gs pos="75000">
                <a:srgbClr val="0087E6"/>
              </a:gs>
              <a:gs pos="100000">
                <a:srgbClr val="005CBF"/>
              </a:gs>
            </a:gsLst>
            <a:lin ang="0" scaled="0"/>
          </a:gra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59" name="Freeform 57"/>
          <p:cNvSpPr>
            <a:spLocks/>
          </p:cNvSpPr>
          <p:nvPr/>
        </p:nvSpPr>
        <p:spPr bwMode="auto">
          <a:xfrm>
            <a:off x="3064713" y="4912635"/>
            <a:ext cx="1504908"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gradFill flip="none" rotWithShape="1">
            <a:gsLst>
              <a:gs pos="0">
                <a:srgbClr val="03D4A8"/>
              </a:gs>
              <a:gs pos="25000">
                <a:srgbClr val="21D6E0"/>
              </a:gs>
              <a:gs pos="75000">
                <a:srgbClr val="0087E6"/>
              </a:gs>
              <a:gs pos="100000">
                <a:srgbClr val="005CBF"/>
              </a:gs>
            </a:gsLst>
            <a:lin ang="0" scaled="0"/>
            <a:tileRect/>
          </a:gra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83" name="TextBox 82"/>
          <p:cNvSpPr txBox="1"/>
          <p:nvPr/>
        </p:nvSpPr>
        <p:spPr>
          <a:xfrm>
            <a:off x="5929322" y="838200"/>
            <a:ext cx="1263755" cy="830997"/>
          </a:xfrm>
          <a:prstGeom prst="rect">
            <a:avLst/>
          </a:prstGeom>
          <a:noFill/>
        </p:spPr>
        <p:txBody>
          <a:bodyPr wrap="square" rtlCol="0">
            <a:spAutoFit/>
          </a:bodyPr>
          <a:lstStyle/>
          <a:p>
            <a:r>
              <a:rPr lang="en-US" sz="1200" b="1" kern="0" dirty="0" smtClean="0">
                <a:latin typeface="Arial" panose="020B0604020202020204" pitchFamily="34" charset="0"/>
                <a:cs typeface="Arial" panose="020B0604020202020204" pitchFamily="34" charset="0"/>
              </a:rPr>
              <a:t>Rising awareness amongst people</a:t>
            </a:r>
          </a:p>
        </p:txBody>
      </p:sp>
      <p:sp>
        <p:nvSpPr>
          <p:cNvPr id="86" name="TextBox 85"/>
          <p:cNvSpPr txBox="1"/>
          <p:nvPr/>
        </p:nvSpPr>
        <p:spPr>
          <a:xfrm>
            <a:off x="6929454" y="2139727"/>
            <a:ext cx="1757346" cy="830997"/>
          </a:xfrm>
          <a:prstGeom prst="rect">
            <a:avLst/>
          </a:prstGeom>
          <a:noFill/>
        </p:spPr>
        <p:txBody>
          <a:bodyPr wrap="square" rtlCol="0">
            <a:spAutoFit/>
          </a:bodyPr>
          <a:lstStyle/>
          <a:p>
            <a:r>
              <a:rPr lang="en-US" sz="1200" b="1" dirty="0" smtClean="0">
                <a:latin typeface="Arial" pitchFamily="34" charset="0"/>
                <a:cs typeface="Arial" pitchFamily="34" charset="0"/>
              </a:rPr>
              <a:t>Increasing incidences of chronic diseases and diabetes patients</a:t>
            </a:r>
            <a:endParaRPr lang="en-IN" sz="1200" b="1" kern="0" dirty="0" smtClean="0">
              <a:latin typeface="Arial" pitchFamily="34" charset="0"/>
              <a:cs typeface="Arial" pitchFamily="34" charset="0"/>
            </a:endParaRPr>
          </a:p>
        </p:txBody>
      </p:sp>
      <p:sp>
        <p:nvSpPr>
          <p:cNvPr id="89" name="TextBox 88"/>
          <p:cNvSpPr txBox="1"/>
          <p:nvPr/>
        </p:nvSpPr>
        <p:spPr>
          <a:xfrm>
            <a:off x="4648200" y="6019800"/>
            <a:ext cx="1263755" cy="646331"/>
          </a:xfrm>
          <a:prstGeom prst="rect">
            <a:avLst/>
          </a:prstGeom>
          <a:noFill/>
        </p:spPr>
        <p:txBody>
          <a:bodyPr wrap="square" rtlCol="0">
            <a:spAutoFit/>
          </a:bodyPr>
          <a:lstStyle/>
          <a:p>
            <a:r>
              <a:rPr lang="en-US" sz="1200" b="1" kern="0" dirty="0" smtClean="0">
                <a:latin typeface="Arial" panose="020B0604020202020204" pitchFamily="34" charset="0"/>
                <a:cs typeface="Arial" panose="020B0604020202020204" pitchFamily="34" charset="0"/>
              </a:rPr>
              <a:t>Ease of use and interpretation </a:t>
            </a:r>
          </a:p>
        </p:txBody>
      </p:sp>
      <p:sp>
        <p:nvSpPr>
          <p:cNvPr id="95" name="TextBox 94"/>
          <p:cNvSpPr txBox="1"/>
          <p:nvPr/>
        </p:nvSpPr>
        <p:spPr>
          <a:xfrm>
            <a:off x="7010400" y="3810000"/>
            <a:ext cx="1428760" cy="1200329"/>
          </a:xfrm>
          <a:prstGeom prst="rect">
            <a:avLst/>
          </a:prstGeom>
          <a:noFill/>
        </p:spPr>
        <p:txBody>
          <a:bodyPr wrap="square" rtlCol="0">
            <a:spAutoFit/>
          </a:bodyPr>
          <a:lstStyle/>
          <a:p>
            <a:r>
              <a:rPr lang="en-US" sz="1200" b="1" dirty="0" smtClean="0">
                <a:latin typeface="Arial" pitchFamily="34" charset="0"/>
                <a:cs typeface="Arial" pitchFamily="34" charset="0"/>
              </a:rPr>
              <a:t>Technological innovations and advancements leading to introduction of new products</a:t>
            </a:r>
          </a:p>
        </p:txBody>
      </p:sp>
      <p:sp>
        <p:nvSpPr>
          <p:cNvPr id="98" name="TextBox 97"/>
          <p:cNvSpPr txBox="1"/>
          <p:nvPr/>
        </p:nvSpPr>
        <p:spPr>
          <a:xfrm>
            <a:off x="3286116" y="6019800"/>
            <a:ext cx="1285883" cy="461665"/>
          </a:xfrm>
          <a:prstGeom prst="rect">
            <a:avLst/>
          </a:prstGeom>
          <a:noFill/>
        </p:spPr>
        <p:txBody>
          <a:bodyPr wrap="square" rtlCol="0">
            <a:spAutoFit/>
          </a:bodyPr>
          <a:lstStyle/>
          <a:p>
            <a:pPr algn="ctr"/>
            <a:r>
              <a:rPr lang="en-US" sz="1200" b="1" kern="0" dirty="0" smtClean="0">
                <a:latin typeface="Arial" panose="020B0604020202020204" pitchFamily="34" charset="0"/>
                <a:cs typeface="Arial" panose="020B0604020202020204" pitchFamily="34" charset="0"/>
              </a:rPr>
              <a:t>Patient comfort</a:t>
            </a:r>
          </a:p>
        </p:txBody>
      </p:sp>
      <p:sp>
        <p:nvSpPr>
          <p:cNvPr id="101" name="TextBox 100"/>
          <p:cNvSpPr txBox="1"/>
          <p:nvPr/>
        </p:nvSpPr>
        <p:spPr>
          <a:xfrm>
            <a:off x="1936645" y="5505271"/>
            <a:ext cx="1263755" cy="1200329"/>
          </a:xfrm>
          <a:prstGeom prst="rect">
            <a:avLst/>
          </a:prstGeom>
          <a:noFill/>
        </p:spPr>
        <p:txBody>
          <a:bodyPr wrap="square" rtlCol="0">
            <a:spAutoFit/>
          </a:bodyPr>
          <a:lstStyle/>
          <a:p>
            <a:pPr lvl="0" fontAlgn="base"/>
            <a:r>
              <a:rPr lang="en-US" sz="1200" b="1" dirty="0" smtClean="0">
                <a:latin typeface="Arial" pitchFamily="34" charset="0"/>
                <a:cs typeface="Arial" pitchFamily="34" charset="0"/>
              </a:rPr>
              <a:t>Increasing focus on fitness and a healthy lifestyle</a:t>
            </a:r>
          </a:p>
          <a:p>
            <a:pPr algn="r"/>
            <a:r>
              <a:rPr lang="en-US" sz="1200" b="1" kern="0"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104" name="TextBox 103"/>
          <p:cNvSpPr txBox="1"/>
          <p:nvPr/>
        </p:nvSpPr>
        <p:spPr>
          <a:xfrm>
            <a:off x="818539" y="3842138"/>
            <a:ext cx="1263755" cy="1015663"/>
          </a:xfrm>
          <a:prstGeom prst="rect">
            <a:avLst/>
          </a:prstGeom>
          <a:noFill/>
        </p:spPr>
        <p:txBody>
          <a:bodyPr wrap="square" rtlCol="0">
            <a:spAutoFit/>
          </a:bodyPr>
          <a:lstStyle/>
          <a:p>
            <a:pPr algn="r"/>
            <a:r>
              <a:rPr lang="en-US" sz="1200" b="1" kern="0" dirty="0" smtClean="0">
                <a:latin typeface="Arial" panose="020B0604020202020204" pitchFamily="34" charset="0"/>
                <a:cs typeface="Arial" panose="020B0604020202020204" pitchFamily="34" charset="0"/>
              </a:rPr>
              <a:t>Market Penetration of smart phones and smart watches </a:t>
            </a:r>
          </a:p>
        </p:txBody>
      </p:sp>
      <p:sp>
        <p:nvSpPr>
          <p:cNvPr id="110" name="TextBox 109"/>
          <p:cNvSpPr txBox="1"/>
          <p:nvPr/>
        </p:nvSpPr>
        <p:spPr>
          <a:xfrm>
            <a:off x="990600" y="2209800"/>
            <a:ext cx="1263755" cy="830997"/>
          </a:xfrm>
          <a:prstGeom prst="rect">
            <a:avLst/>
          </a:prstGeom>
          <a:noFill/>
        </p:spPr>
        <p:txBody>
          <a:bodyPr wrap="square" rtlCol="0">
            <a:spAutoFit/>
          </a:bodyPr>
          <a:lstStyle/>
          <a:p>
            <a:pPr algn="r"/>
            <a:r>
              <a:rPr lang="en-US" sz="1200" b="1" kern="0" dirty="0" smtClean="0">
                <a:latin typeface="Arial" panose="020B0604020202020204" pitchFamily="34" charset="0"/>
                <a:cs typeface="Arial" panose="020B0604020202020204" pitchFamily="34" charset="0"/>
              </a:rPr>
              <a:t>Demand for wireless monitoring devices </a:t>
            </a:r>
            <a:endParaRPr lang="en-US" sz="1200" b="1" dirty="0">
              <a:latin typeface="Arial" panose="020B0604020202020204" pitchFamily="34" charset="0"/>
              <a:cs typeface="Arial" panose="020B0604020202020204" pitchFamily="34" charset="0"/>
            </a:endParaRPr>
          </a:p>
        </p:txBody>
      </p:sp>
      <p:grpSp>
        <p:nvGrpSpPr>
          <p:cNvPr id="10" name="Group 1"/>
          <p:cNvGrpSpPr/>
          <p:nvPr/>
        </p:nvGrpSpPr>
        <p:grpSpPr>
          <a:xfrm>
            <a:off x="3071584" y="1429565"/>
            <a:ext cx="3009493"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grpSp>
          <p:nvGrpSpPr>
            <p:cNvPr id="11" name="Group 324"/>
            <p:cNvGrpSpPr/>
            <p:nvPr/>
          </p:nvGrpSpPr>
          <p:grpSpPr>
            <a:xfrm>
              <a:off x="5418724" y="3218507"/>
              <a:ext cx="1602660" cy="1490815"/>
              <a:chOff x="-2030016" y="2616652"/>
              <a:chExt cx="1602660" cy="1490815"/>
            </a:xfrm>
          </p:grpSpPr>
          <p:sp>
            <p:nvSpPr>
              <p:cNvPr id="308" name="Freeform 47"/>
              <p:cNvSpPr>
                <a:spLocks/>
              </p:cNvSpPr>
              <p:nvPr/>
            </p:nvSpPr>
            <p:spPr bwMode="auto">
              <a:xfrm>
                <a:off x="-588241" y="2616652"/>
                <a:ext cx="160885" cy="1143535"/>
              </a:xfrm>
              <a:custGeom>
                <a:avLst/>
                <a:gdLst>
                  <a:gd name="T0" fmla="*/ 234 w 234"/>
                  <a:gd name="T1" fmla="*/ 0 h 1397"/>
                  <a:gd name="T2" fmla="*/ 234 w 234"/>
                  <a:gd name="T3" fmla="*/ 1256 h 1397"/>
                  <a:gd name="T4" fmla="*/ 0 w 234"/>
                  <a:gd name="T5" fmla="*/ 1397 h 1397"/>
                  <a:gd name="T6" fmla="*/ 0 w 234"/>
                  <a:gd name="T7" fmla="*/ 116 h 1397"/>
                  <a:gd name="T8" fmla="*/ 234 w 234"/>
                  <a:gd name="T9" fmla="*/ 0 h 1397"/>
                </a:gdLst>
                <a:ahLst/>
                <a:cxnLst>
                  <a:cxn ang="0">
                    <a:pos x="T0" y="T1"/>
                  </a:cxn>
                  <a:cxn ang="0">
                    <a:pos x="T2" y="T3"/>
                  </a:cxn>
                  <a:cxn ang="0">
                    <a:pos x="T4" y="T5"/>
                  </a:cxn>
                  <a:cxn ang="0">
                    <a:pos x="T6" y="T7"/>
                  </a:cxn>
                  <a:cxn ang="0">
                    <a:pos x="T8" y="T9"/>
                  </a:cxn>
                </a:cxnLst>
                <a:rect l="0" t="0" r="r" b="b"/>
                <a:pathLst>
                  <a:path w="234" h="1397">
                    <a:moveTo>
                      <a:pt x="234" y="0"/>
                    </a:moveTo>
                    <a:lnTo>
                      <a:pt x="234" y="1256"/>
                    </a:lnTo>
                    <a:lnTo>
                      <a:pt x="0" y="1397"/>
                    </a:lnTo>
                    <a:lnTo>
                      <a:pt x="0" y="116"/>
                    </a:lnTo>
                    <a:lnTo>
                      <a:pt x="234" y="0"/>
                    </a:lnTo>
                    <a:close/>
                  </a:path>
                </a:pathLst>
              </a:custGeom>
              <a:solidFill>
                <a:srgbClr val="7030A0">
                  <a:alpha val="6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 name="Freeform 48"/>
              <p:cNvSpPr>
                <a:spLocks/>
              </p:cNvSpPr>
              <p:nvPr/>
            </p:nvSpPr>
            <p:spPr bwMode="auto">
              <a:xfrm>
                <a:off x="-749124" y="2616652"/>
                <a:ext cx="160885" cy="1143535"/>
              </a:xfrm>
              <a:custGeom>
                <a:avLst/>
                <a:gdLst>
                  <a:gd name="T0" fmla="*/ 0 w 234"/>
                  <a:gd name="T1" fmla="*/ 0 h 1397"/>
                  <a:gd name="T2" fmla="*/ 234 w 234"/>
                  <a:gd name="T3" fmla="*/ 116 h 1397"/>
                  <a:gd name="T4" fmla="*/ 234 w 234"/>
                  <a:gd name="T5" fmla="*/ 1397 h 1397"/>
                  <a:gd name="T6" fmla="*/ 92 w 234"/>
                  <a:gd name="T7" fmla="*/ 1311 h 1397"/>
                  <a:gd name="T8" fmla="*/ 92 w 234"/>
                  <a:gd name="T9" fmla="*/ 345 h 1397"/>
                  <a:gd name="T10" fmla="*/ 0 w 234"/>
                  <a:gd name="T11" fmla="*/ 299 h 1397"/>
                  <a:gd name="T12" fmla="*/ 0 w 234"/>
                  <a:gd name="T13" fmla="*/ 0 h 1397"/>
                </a:gdLst>
                <a:ahLst/>
                <a:cxnLst>
                  <a:cxn ang="0">
                    <a:pos x="T0" y="T1"/>
                  </a:cxn>
                  <a:cxn ang="0">
                    <a:pos x="T2" y="T3"/>
                  </a:cxn>
                  <a:cxn ang="0">
                    <a:pos x="T4" y="T5"/>
                  </a:cxn>
                  <a:cxn ang="0">
                    <a:pos x="T6" y="T7"/>
                  </a:cxn>
                  <a:cxn ang="0">
                    <a:pos x="T8" y="T9"/>
                  </a:cxn>
                  <a:cxn ang="0">
                    <a:pos x="T10" y="T11"/>
                  </a:cxn>
                  <a:cxn ang="0">
                    <a:pos x="T12" y="T13"/>
                  </a:cxn>
                </a:cxnLst>
                <a:rect l="0" t="0" r="r" b="b"/>
                <a:pathLst>
                  <a:path w="234" h="1397">
                    <a:moveTo>
                      <a:pt x="0" y="0"/>
                    </a:moveTo>
                    <a:lnTo>
                      <a:pt x="234" y="116"/>
                    </a:lnTo>
                    <a:lnTo>
                      <a:pt x="234" y="1397"/>
                    </a:lnTo>
                    <a:lnTo>
                      <a:pt x="92" y="1311"/>
                    </a:lnTo>
                    <a:lnTo>
                      <a:pt x="92" y="345"/>
                    </a:lnTo>
                    <a:lnTo>
                      <a:pt x="0" y="299"/>
                    </a:lnTo>
                    <a:lnTo>
                      <a:pt x="0" y="0"/>
                    </a:lnTo>
                    <a:close/>
                  </a:path>
                </a:pathLst>
              </a:custGeom>
              <a:solidFill>
                <a:schemeClr val="accent4">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 name="Freeform 50"/>
              <p:cNvSpPr>
                <a:spLocks/>
              </p:cNvSpPr>
              <p:nvPr/>
            </p:nvSpPr>
            <p:spPr bwMode="auto">
              <a:xfrm>
                <a:off x="-847443" y="2878618"/>
                <a:ext cx="161572" cy="996194"/>
              </a:xfrm>
              <a:custGeom>
                <a:avLst/>
                <a:gdLst>
                  <a:gd name="T0" fmla="*/ 235 w 235"/>
                  <a:gd name="T1" fmla="*/ 0 h 1217"/>
                  <a:gd name="T2" fmla="*/ 235 w 235"/>
                  <a:gd name="T3" fmla="*/ 1075 h 1217"/>
                  <a:gd name="T4" fmla="*/ 0 w 235"/>
                  <a:gd name="T5" fmla="*/ 1217 h 1217"/>
                  <a:gd name="T6" fmla="*/ 0 w 235"/>
                  <a:gd name="T7" fmla="*/ 117 h 1217"/>
                  <a:gd name="T8" fmla="*/ 235 w 235"/>
                  <a:gd name="T9" fmla="*/ 0 h 1217"/>
                </a:gdLst>
                <a:ahLst/>
                <a:cxnLst>
                  <a:cxn ang="0">
                    <a:pos x="T0" y="T1"/>
                  </a:cxn>
                  <a:cxn ang="0">
                    <a:pos x="T2" y="T3"/>
                  </a:cxn>
                  <a:cxn ang="0">
                    <a:pos x="T4" y="T5"/>
                  </a:cxn>
                  <a:cxn ang="0">
                    <a:pos x="T6" y="T7"/>
                  </a:cxn>
                  <a:cxn ang="0">
                    <a:pos x="T8" y="T9"/>
                  </a:cxn>
                </a:cxnLst>
                <a:rect l="0" t="0" r="r" b="b"/>
                <a:pathLst>
                  <a:path w="235" h="1217">
                    <a:moveTo>
                      <a:pt x="235" y="0"/>
                    </a:moveTo>
                    <a:lnTo>
                      <a:pt x="235" y="1075"/>
                    </a:lnTo>
                    <a:lnTo>
                      <a:pt x="0" y="1217"/>
                    </a:lnTo>
                    <a:lnTo>
                      <a:pt x="0" y="117"/>
                    </a:lnTo>
                    <a:lnTo>
                      <a:pt x="235" y="0"/>
                    </a:lnTo>
                    <a:close/>
                  </a:path>
                </a:pathLst>
              </a:custGeom>
              <a:solidFill>
                <a:schemeClr val="accent5">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 name="Freeform 51"/>
              <p:cNvSpPr>
                <a:spLocks/>
              </p:cNvSpPr>
              <p:nvPr/>
            </p:nvSpPr>
            <p:spPr bwMode="auto">
              <a:xfrm>
                <a:off x="-1008328" y="2878618"/>
                <a:ext cx="160885" cy="996194"/>
              </a:xfrm>
              <a:custGeom>
                <a:avLst/>
                <a:gdLst>
                  <a:gd name="T0" fmla="*/ 0 w 234"/>
                  <a:gd name="T1" fmla="*/ 0 h 1217"/>
                  <a:gd name="T2" fmla="*/ 234 w 234"/>
                  <a:gd name="T3" fmla="*/ 117 h 1217"/>
                  <a:gd name="T4" fmla="*/ 234 w 234"/>
                  <a:gd name="T5" fmla="*/ 1217 h 1217"/>
                  <a:gd name="T6" fmla="*/ 93 w 234"/>
                  <a:gd name="T7" fmla="*/ 1132 h 1217"/>
                  <a:gd name="T8" fmla="*/ 93 w 234"/>
                  <a:gd name="T9" fmla="*/ 257 h 1217"/>
                  <a:gd name="T10" fmla="*/ 0 w 234"/>
                  <a:gd name="T11" fmla="*/ 211 h 1217"/>
                  <a:gd name="T12" fmla="*/ 0 w 234"/>
                  <a:gd name="T13" fmla="*/ 0 h 1217"/>
                </a:gdLst>
                <a:ahLst/>
                <a:cxnLst>
                  <a:cxn ang="0">
                    <a:pos x="T0" y="T1"/>
                  </a:cxn>
                  <a:cxn ang="0">
                    <a:pos x="T2" y="T3"/>
                  </a:cxn>
                  <a:cxn ang="0">
                    <a:pos x="T4" y="T5"/>
                  </a:cxn>
                  <a:cxn ang="0">
                    <a:pos x="T6" y="T7"/>
                  </a:cxn>
                  <a:cxn ang="0">
                    <a:pos x="T8" y="T9"/>
                  </a:cxn>
                  <a:cxn ang="0">
                    <a:pos x="T10" y="T11"/>
                  </a:cxn>
                  <a:cxn ang="0">
                    <a:pos x="T12" y="T13"/>
                  </a:cxn>
                </a:cxnLst>
                <a:rect l="0" t="0" r="r" b="b"/>
                <a:pathLst>
                  <a:path w="234" h="1217">
                    <a:moveTo>
                      <a:pt x="0" y="0"/>
                    </a:moveTo>
                    <a:lnTo>
                      <a:pt x="234" y="117"/>
                    </a:lnTo>
                    <a:lnTo>
                      <a:pt x="234" y="1217"/>
                    </a:lnTo>
                    <a:lnTo>
                      <a:pt x="93" y="1132"/>
                    </a:lnTo>
                    <a:lnTo>
                      <a:pt x="93" y="257"/>
                    </a:lnTo>
                    <a:lnTo>
                      <a:pt x="0" y="211"/>
                    </a:lnTo>
                    <a:lnTo>
                      <a:pt x="0" y="0"/>
                    </a:lnTo>
                    <a:close/>
                  </a:path>
                </a:pathLst>
              </a:custGeom>
              <a:solidFill>
                <a:schemeClr val="accent5">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 name="Freeform 53"/>
              <p:cNvSpPr>
                <a:spLocks/>
              </p:cNvSpPr>
              <p:nvPr/>
            </p:nvSpPr>
            <p:spPr bwMode="auto">
              <a:xfrm>
                <a:off x="-1105959" y="3073764"/>
                <a:ext cx="161572" cy="964836"/>
              </a:xfrm>
              <a:custGeom>
                <a:avLst/>
                <a:gdLst>
                  <a:gd name="T0" fmla="*/ 235 w 235"/>
                  <a:gd name="T1" fmla="*/ 0 h 1089"/>
                  <a:gd name="T2" fmla="*/ 235 w 235"/>
                  <a:gd name="T3" fmla="*/ 948 h 1089"/>
                  <a:gd name="T4" fmla="*/ 0 w 235"/>
                  <a:gd name="T5" fmla="*/ 1089 h 1089"/>
                  <a:gd name="T6" fmla="*/ 0 w 235"/>
                  <a:gd name="T7" fmla="*/ 117 h 1089"/>
                  <a:gd name="T8" fmla="*/ 235 w 235"/>
                  <a:gd name="T9" fmla="*/ 0 h 1089"/>
                </a:gdLst>
                <a:ahLst/>
                <a:cxnLst>
                  <a:cxn ang="0">
                    <a:pos x="T0" y="T1"/>
                  </a:cxn>
                  <a:cxn ang="0">
                    <a:pos x="T2" y="T3"/>
                  </a:cxn>
                  <a:cxn ang="0">
                    <a:pos x="T4" y="T5"/>
                  </a:cxn>
                  <a:cxn ang="0">
                    <a:pos x="T6" y="T7"/>
                  </a:cxn>
                  <a:cxn ang="0">
                    <a:pos x="T8" y="T9"/>
                  </a:cxn>
                </a:cxnLst>
                <a:rect l="0" t="0" r="r" b="b"/>
                <a:pathLst>
                  <a:path w="235" h="1089">
                    <a:moveTo>
                      <a:pt x="235" y="0"/>
                    </a:moveTo>
                    <a:lnTo>
                      <a:pt x="235" y="948"/>
                    </a:lnTo>
                    <a:lnTo>
                      <a:pt x="0" y="1089"/>
                    </a:lnTo>
                    <a:lnTo>
                      <a:pt x="0" y="117"/>
                    </a:lnTo>
                    <a:lnTo>
                      <a:pt x="235" y="0"/>
                    </a:lnTo>
                    <a:close/>
                  </a:path>
                </a:pathLst>
              </a:custGeom>
              <a:solidFill>
                <a:schemeClr val="accent5">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 name="Freeform 54"/>
              <p:cNvSpPr>
                <a:spLocks/>
              </p:cNvSpPr>
              <p:nvPr/>
            </p:nvSpPr>
            <p:spPr bwMode="auto">
              <a:xfrm>
                <a:off x="-1266156" y="3073762"/>
                <a:ext cx="160196" cy="964836"/>
              </a:xfrm>
              <a:custGeom>
                <a:avLst/>
                <a:gdLst>
                  <a:gd name="T0" fmla="*/ 0 w 233"/>
                  <a:gd name="T1" fmla="*/ 0 h 1089"/>
                  <a:gd name="T2" fmla="*/ 233 w 233"/>
                  <a:gd name="T3" fmla="*/ 117 h 1089"/>
                  <a:gd name="T4" fmla="*/ 233 w 233"/>
                  <a:gd name="T5" fmla="*/ 1089 h 1089"/>
                  <a:gd name="T6" fmla="*/ 31 w 233"/>
                  <a:gd name="T7" fmla="*/ 967 h 1089"/>
                  <a:gd name="T8" fmla="*/ 107 w 233"/>
                  <a:gd name="T9" fmla="*/ 922 h 1089"/>
                  <a:gd name="T10" fmla="*/ 107 w 233"/>
                  <a:gd name="T11" fmla="*/ 144 h 1089"/>
                  <a:gd name="T12" fmla="*/ 0 w 233"/>
                  <a:gd name="T13" fmla="*/ 90 h 1089"/>
                  <a:gd name="T14" fmla="*/ 0 w 233"/>
                  <a:gd name="T15" fmla="*/ 0 h 10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089">
                    <a:moveTo>
                      <a:pt x="0" y="0"/>
                    </a:moveTo>
                    <a:lnTo>
                      <a:pt x="233" y="117"/>
                    </a:lnTo>
                    <a:lnTo>
                      <a:pt x="233" y="1089"/>
                    </a:lnTo>
                    <a:lnTo>
                      <a:pt x="31" y="967"/>
                    </a:lnTo>
                    <a:lnTo>
                      <a:pt x="107" y="922"/>
                    </a:lnTo>
                    <a:lnTo>
                      <a:pt x="107" y="144"/>
                    </a:lnTo>
                    <a:lnTo>
                      <a:pt x="0" y="90"/>
                    </a:lnTo>
                    <a:lnTo>
                      <a:pt x="0" y="0"/>
                    </a:lnTo>
                    <a:close/>
                  </a:path>
                </a:pathLst>
              </a:custGeom>
              <a:solidFill>
                <a:schemeClr val="accent5">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 name="Freeform 56"/>
              <p:cNvSpPr>
                <a:spLocks/>
              </p:cNvSpPr>
              <p:nvPr/>
            </p:nvSpPr>
            <p:spPr bwMode="auto">
              <a:xfrm>
                <a:off x="-1354160" y="3164693"/>
                <a:ext cx="161572" cy="813333"/>
              </a:xfrm>
              <a:custGeom>
                <a:avLst/>
                <a:gdLst>
                  <a:gd name="T0" fmla="*/ 235 w 235"/>
                  <a:gd name="T1" fmla="*/ 0 h 918"/>
                  <a:gd name="T2" fmla="*/ 235 w 235"/>
                  <a:gd name="T3" fmla="*/ 778 h 918"/>
                  <a:gd name="T4" fmla="*/ 159 w 235"/>
                  <a:gd name="T5" fmla="*/ 823 h 918"/>
                  <a:gd name="T6" fmla="*/ 0 w 235"/>
                  <a:gd name="T7" fmla="*/ 918 h 918"/>
                  <a:gd name="T8" fmla="*/ 0 w 235"/>
                  <a:gd name="T9" fmla="*/ 116 h 918"/>
                  <a:gd name="T10" fmla="*/ 235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235" y="0"/>
                    </a:moveTo>
                    <a:lnTo>
                      <a:pt x="235" y="778"/>
                    </a:lnTo>
                    <a:lnTo>
                      <a:pt x="159" y="823"/>
                    </a:lnTo>
                    <a:lnTo>
                      <a:pt x="0" y="918"/>
                    </a:lnTo>
                    <a:lnTo>
                      <a:pt x="0" y="116"/>
                    </a:lnTo>
                    <a:lnTo>
                      <a:pt x="235" y="0"/>
                    </a:lnTo>
                    <a:close/>
                  </a:path>
                </a:pathLst>
              </a:custGeom>
              <a:solidFill>
                <a:schemeClr val="tx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 name="Freeform 57"/>
              <p:cNvSpPr>
                <a:spLocks/>
              </p:cNvSpPr>
              <p:nvPr/>
            </p:nvSpPr>
            <p:spPr bwMode="auto">
              <a:xfrm>
                <a:off x="-1514360" y="3164695"/>
                <a:ext cx="160196" cy="813333"/>
              </a:xfrm>
              <a:custGeom>
                <a:avLst/>
                <a:gdLst>
                  <a:gd name="T0" fmla="*/ 0 w 233"/>
                  <a:gd name="T1" fmla="*/ 0 h 918"/>
                  <a:gd name="T2" fmla="*/ 233 w 233"/>
                  <a:gd name="T3" fmla="*/ 116 h 918"/>
                  <a:gd name="T4" fmla="*/ 233 w 233"/>
                  <a:gd name="T5" fmla="*/ 918 h 918"/>
                  <a:gd name="T6" fmla="*/ 31 w 233"/>
                  <a:gd name="T7" fmla="*/ 796 h 918"/>
                  <a:gd name="T8" fmla="*/ 92 w 233"/>
                  <a:gd name="T9" fmla="*/ 760 h 918"/>
                  <a:gd name="T10" fmla="*/ 92 w 233"/>
                  <a:gd name="T11" fmla="*/ 91 h 918"/>
                  <a:gd name="T12" fmla="*/ 0 w 233"/>
                  <a:gd name="T13" fmla="*/ 45 h 918"/>
                  <a:gd name="T14" fmla="*/ 0 w 233"/>
                  <a:gd name="T15" fmla="*/ 0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18">
                    <a:moveTo>
                      <a:pt x="0" y="0"/>
                    </a:moveTo>
                    <a:lnTo>
                      <a:pt x="233" y="116"/>
                    </a:lnTo>
                    <a:lnTo>
                      <a:pt x="233" y="918"/>
                    </a:lnTo>
                    <a:lnTo>
                      <a:pt x="31" y="796"/>
                    </a:lnTo>
                    <a:lnTo>
                      <a:pt x="92" y="760"/>
                    </a:lnTo>
                    <a:lnTo>
                      <a:pt x="92" y="91"/>
                    </a:lnTo>
                    <a:lnTo>
                      <a:pt x="0" y="45"/>
                    </a:lnTo>
                    <a:lnTo>
                      <a:pt x="0" y="0"/>
                    </a:lnTo>
                    <a:close/>
                  </a:path>
                </a:pathLst>
              </a:custGeom>
              <a:solidFill>
                <a:schemeClr val="tx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 name="Freeform 59"/>
              <p:cNvSpPr>
                <a:spLocks/>
              </p:cNvSpPr>
              <p:nvPr/>
            </p:nvSpPr>
            <p:spPr bwMode="auto">
              <a:xfrm>
                <a:off x="-1611991" y="3141766"/>
                <a:ext cx="160885" cy="896832"/>
              </a:xfrm>
              <a:custGeom>
                <a:avLst/>
                <a:gdLst>
                  <a:gd name="T0" fmla="*/ 234 w 234"/>
                  <a:gd name="T1" fmla="*/ 0 h 809"/>
                  <a:gd name="T2" fmla="*/ 234 w 234"/>
                  <a:gd name="T3" fmla="*/ 669 h 809"/>
                  <a:gd name="T4" fmla="*/ 173 w 234"/>
                  <a:gd name="T5" fmla="*/ 705 h 809"/>
                  <a:gd name="T6" fmla="*/ 0 w 234"/>
                  <a:gd name="T7" fmla="*/ 809 h 809"/>
                  <a:gd name="T8" fmla="*/ 0 w 234"/>
                  <a:gd name="T9" fmla="*/ 116 h 809"/>
                  <a:gd name="T10" fmla="*/ 234 w 234"/>
                  <a:gd name="T11" fmla="*/ 0 h 809"/>
                </a:gdLst>
                <a:ahLst/>
                <a:cxnLst>
                  <a:cxn ang="0">
                    <a:pos x="T0" y="T1"/>
                  </a:cxn>
                  <a:cxn ang="0">
                    <a:pos x="T2" y="T3"/>
                  </a:cxn>
                  <a:cxn ang="0">
                    <a:pos x="T4" y="T5"/>
                  </a:cxn>
                  <a:cxn ang="0">
                    <a:pos x="T6" y="T7"/>
                  </a:cxn>
                  <a:cxn ang="0">
                    <a:pos x="T8" y="T9"/>
                  </a:cxn>
                  <a:cxn ang="0">
                    <a:pos x="T10" y="T11"/>
                  </a:cxn>
                </a:cxnLst>
                <a:rect l="0" t="0" r="r" b="b"/>
                <a:pathLst>
                  <a:path w="234" h="809">
                    <a:moveTo>
                      <a:pt x="234" y="0"/>
                    </a:moveTo>
                    <a:lnTo>
                      <a:pt x="234" y="669"/>
                    </a:lnTo>
                    <a:lnTo>
                      <a:pt x="173" y="705"/>
                    </a:lnTo>
                    <a:lnTo>
                      <a:pt x="0" y="809"/>
                    </a:lnTo>
                    <a:lnTo>
                      <a:pt x="0" y="116"/>
                    </a:lnTo>
                    <a:lnTo>
                      <a:pt x="234" y="0"/>
                    </a:lnTo>
                    <a:close/>
                  </a:path>
                </a:pathLst>
              </a:custGeom>
              <a:solidFill>
                <a:schemeClr val="accent6">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 name="Freeform 60"/>
              <p:cNvSpPr>
                <a:spLocks/>
              </p:cNvSpPr>
              <p:nvPr/>
            </p:nvSpPr>
            <p:spPr bwMode="auto">
              <a:xfrm>
                <a:off x="-1772872" y="3141769"/>
                <a:ext cx="160885" cy="896833"/>
              </a:xfrm>
              <a:custGeom>
                <a:avLst/>
                <a:gdLst>
                  <a:gd name="T0" fmla="*/ 0 w 234"/>
                  <a:gd name="T1" fmla="*/ 0 h 809"/>
                  <a:gd name="T2" fmla="*/ 234 w 234"/>
                  <a:gd name="T3" fmla="*/ 116 h 809"/>
                  <a:gd name="T4" fmla="*/ 234 w 234"/>
                  <a:gd name="T5" fmla="*/ 809 h 809"/>
                  <a:gd name="T6" fmla="*/ 95 w 234"/>
                  <a:gd name="T7" fmla="*/ 726 h 809"/>
                  <a:gd name="T8" fmla="*/ 95 w 234"/>
                  <a:gd name="T9" fmla="*/ 310 h 809"/>
                  <a:gd name="T10" fmla="*/ 0 w 234"/>
                  <a:gd name="T11" fmla="*/ 263 h 809"/>
                  <a:gd name="T12" fmla="*/ 0 w 234"/>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234" h="809">
                    <a:moveTo>
                      <a:pt x="0" y="0"/>
                    </a:moveTo>
                    <a:lnTo>
                      <a:pt x="234" y="116"/>
                    </a:lnTo>
                    <a:lnTo>
                      <a:pt x="234" y="809"/>
                    </a:lnTo>
                    <a:lnTo>
                      <a:pt x="95" y="726"/>
                    </a:lnTo>
                    <a:lnTo>
                      <a:pt x="95" y="310"/>
                    </a:lnTo>
                    <a:lnTo>
                      <a:pt x="0" y="263"/>
                    </a:lnTo>
                    <a:lnTo>
                      <a:pt x="0" y="0"/>
                    </a:lnTo>
                    <a:close/>
                  </a:path>
                </a:pathLst>
              </a:custGeom>
              <a:solidFill>
                <a:schemeClr val="accent6">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 name="Freeform 62"/>
              <p:cNvSpPr>
                <a:spLocks/>
              </p:cNvSpPr>
              <p:nvPr/>
            </p:nvSpPr>
            <p:spPr bwMode="auto">
              <a:xfrm>
                <a:off x="-1868442" y="3354749"/>
                <a:ext cx="160885" cy="752718"/>
              </a:xfrm>
              <a:custGeom>
                <a:avLst/>
                <a:gdLst>
                  <a:gd name="T0" fmla="*/ 234 w 234"/>
                  <a:gd name="T1" fmla="*/ 0 h 679"/>
                  <a:gd name="T2" fmla="*/ 234 w 234"/>
                  <a:gd name="T3" fmla="*/ 539 h 679"/>
                  <a:gd name="T4" fmla="*/ 0 w 234"/>
                  <a:gd name="T5" fmla="*/ 679 h 679"/>
                  <a:gd name="T6" fmla="*/ 0 w 234"/>
                  <a:gd name="T7" fmla="*/ 117 h 679"/>
                  <a:gd name="T8" fmla="*/ 234 w 234"/>
                  <a:gd name="T9" fmla="*/ 0 h 679"/>
                </a:gdLst>
                <a:ahLst/>
                <a:cxnLst>
                  <a:cxn ang="0">
                    <a:pos x="T0" y="T1"/>
                  </a:cxn>
                  <a:cxn ang="0">
                    <a:pos x="T2" y="T3"/>
                  </a:cxn>
                  <a:cxn ang="0">
                    <a:pos x="T4" y="T5"/>
                  </a:cxn>
                  <a:cxn ang="0">
                    <a:pos x="T6" y="T7"/>
                  </a:cxn>
                  <a:cxn ang="0">
                    <a:pos x="T8" y="T9"/>
                  </a:cxn>
                </a:cxnLst>
                <a:rect l="0" t="0" r="r" b="b"/>
                <a:pathLst>
                  <a:path w="234" h="679">
                    <a:moveTo>
                      <a:pt x="234" y="0"/>
                    </a:moveTo>
                    <a:lnTo>
                      <a:pt x="234" y="539"/>
                    </a:lnTo>
                    <a:lnTo>
                      <a:pt x="0" y="679"/>
                    </a:lnTo>
                    <a:lnTo>
                      <a:pt x="0" y="117"/>
                    </a:lnTo>
                    <a:lnTo>
                      <a:pt x="234" y="0"/>
                    </a:lnTo>
                    <a:close/>
                  </a:path>
                </a:pathLst>
              </a:custGeom>
              <a:solidFill>
                <a:schemeClr val="bg2">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 name="Freeform 63"/>
              <p:cNvSpPr>
                <a:spLocks/>
              </p:cNvSpPr>
              <p:nvPr/>
            </p:nvSpPr>
            <p:spPr bwMode="auto">
              <a:xfrm>
                <a:off x="-2030016" y="3354744"/>
                <a:ext cx="161572" cy="752718"/>
              </a:xfrm>
              <a:custGeom>
                <a:avLst/>
                <a:gdLst>
                  <a:gd name="T0" fmla="*/ 0 w 235"/>
                  <a:gd name="T1" fmla="*/ 0 h 679"/>
                  <a:gd name="T2" fmla="*/ 235 w 235"/>
                  <a:gd name="T3" fmla="*/ 117 h 679"/>
                  <a:gd name="T4" fmla="*/ 235 w 235"/>
                  <a:gd name="T5" fmla="*/ 679 h 679"/>
                  <a:gd name="T6" fmla="*/ 0 w 235"/>
                  <a:gd name="T7" fmla="*/ 539 h 679"/>
                  <a:gd name="T8" fmla="*/ 0 w 235"/>
                  <a:gd name="T9" fmla="*/ 0 h 679"/>
                </a:gdLst>
                <a:ahLst/>
                <a:cxnLst>
                  <a:cxn ang="0">
                    <a:pos x="T0" y="T1"/>
                  </a:cxn>
                  <a:cxn ang="0">
                    <a:pos x="T2" y="T3"/>
                  </a:cxn>
                  <a:cxn ang="0">
                    <a:pos x="T4" y="T5"/>
                  </a:cxn>
                  <a:cxn ang="0">
                    <a:pos x="T6" y="T7"/>
                  </a:cxn>
                  <a:cxn ang="0">
                    <a:pos x="T8" y="T9"/>
                  </a:cxn>
                </a:cxnLst>
                <a:rect l="0" t="0" r="r" b="b"/>
                <a:pathLst>
                  <a:path w="235" h="679">
                    <a:moveTo>
                      <a:pt x="0" y="0"/>
                    </a:moveTo>
                    <a:lnTo>
                      <a:pt x="235" y="117"/>
                    </a:lnTo>
                    <a:lnTo>
                      <a:pt x="235" y="679"/>
                    </a:lnTo>
                    <a:lnTo>
                      <a:pt x="0" y="539"/>
                    </a:lnTo>
                    <a:lnTo>
                      <a:pt x="0" y="0"/>
                    </a:lnTo>
                    <a:close/>
                  </a:path>
                </a:pathLst>
              </a:custGeom>
              <a:solidFill>
                <a:schemeClr val="bg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2"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grpSp>
        <p:grpSp>
          <p:nvGrpSpPr>
            <p:cNvPr id="16" name="Group 156"/>
            <p:cNvGrpSpPr/>
            <p:nvPr/>
          </p:nvGrpSpPr>
          <p:grpSpPr>
            <a:xfrm>
              <a:off x="6949595" y="2528491"/>
              <a:ext cx="54081" cy="103847"/>
              <a:chOff x="-1041401" y="2859088"/>
              <a:chExt cx="96838" cy="185737"/>
            </a:xfrm>
          </p:grpSpPr>
          <p:sp>
            <p:nvSpPr>
              <p:cNvPr id="152" name="Freeform 93"/>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3" name="Freeform 94"/>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1" name="Group 287"/>
            <p:cNvGrpSpPr/>
            <p:nvPr/>
          </p:nvGrpSpPr>
          <p:grpSpPr>
            <a:xfrm>
              <a:off x="5407728" y="2146307"/>
              <a:ext cx="1613656" cy="2061931"/>
              <a:chOff x="3814763" y="1249363"/>
              <a:chExt cx="3725863" cy="4760913"/>
            </a:xfrm>
          </p:grpSpPr>
          <p:sp>
            <p:nvSpPr>
              <p:cNvPr id="289" name="Freeform 65"/>
              <p:cNvSpPr>
                <a:spLocks/>
              </p:cNvSpPr>
              <p:nvPr/>
            </p:nvSpPr>
            <p:spPr bwMode="auto">
              <a:xfrm>
                <a:off x="7169151" y="2298700"/>
                <a:ext cx="371475" cy="2217738"/>
              </a:xfrm>
              <a:custGeom>
                <a:avLst/>
                <a:gdLst>
                  <a:gd name="T0" fmla="*/ 161 w 234"/>
                  <a:gd name="T1" fmla="*/ 0 h 1397"/>
                  <a:gd name="T2" fmla="*/ 234 w 234"/>
                  <a:gd name="T3" fmla="*/ 0 h 1397"/>
                  <a:gd name="T4" fmla="*/ 234 w 234"/>
                  <a:gd name="T5" fmla="*/ 1255 h 1397"/>
                  <a:gd name="T6" fmla="*/ 0 w 234"/>
                  <a:gd name="T7" fmla="*/ 1397 h 1397"/>
                  <a:gd name="T8" fmla="*/ 0 w 234"/>
                  <a:gd name="T9" fmla="*/ 70 h 1397"/>
                  <a:gd name="T10" fmla="*/ 161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161" y="0"/>
                    </a:moveTo>
                    <a:lnTo>
                      <a:pt x="234" y="0"/>
                    </a:lnTo>
                    <a:lnTo>
                      <a:pt x="234" y="1255"/>
                    </a:lnTo>
                    <a:lnTo>
                      <a:pt x="0" y="1397"/>
                    </a:lnTo>
                    <a:lnTo>
                      <a:pt x="0" y="70"/>
                    </a:lnTo>
                    <a:lnTo>
                      <a:pt x="161"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 name="Freeform 66"/>
              <p:cNvSpPr>
                <a:spLocks/>
              </p:cNvSpPr>
              <p:nvPr/>
            </p:nvSpPr>
            <p:spPr bwMode="auto">
              <a:xfrm>
                <a:off x="6797676" y="2298700"/>
                <a:ext cx="371475" cy="2217738"/>
              </a:xfrm>
              <a:custGeom>
                <a:avLst/>
                <a:gdLst>
                  <a:gd name="T0" fmla="*/ 0 w 234"/>
                  <a:gd name="T1" fmla="*/ 0 h 1397"/>
                  <a:gd name="T2" fmla="*/ 74 w 234"/>
                  <a:gd name="T3" fmla="*/ 0 h 1397"/>
                  <a:gd name="T4" fmla="*/ 234 w 234"/>
                  <a:gd name="T5" fmla="*/ 70 h 1397"/>
                  <a:gd name="T6" fmla="*/ 234 w 234"/>
                  <a:gd name="T7" fmla="*/ 1397 h 1397"/>
                  <a:gd name="T8" fmla="*/ 0 w 234"/>
                  <a:gd name="T9" fmla="*/ 1255 h 1397"/>
                  <a:gd name="T10" fmla="*/ 0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0" y="0"/>
                    </a:moveTo>
                    <a:lnTo>
                      <a:pt x="74" y="0"/>
                    </a:lnTo>
                    <a:lnTo>
                      <a:pt x="234" y="70"/>
                    </a:lnTo>
                    <a:lnTo>
                      <a:pt x="234" y="1397"/>
                    </a:lnTo>
                    <a:lnTo>
                      <a:pt x="0" y="1255"/>
                    </a:lnTo>
                    <a:lnTo>
                      <a:pt x="0"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 name="Freeform 67"/>
              <p:cNvSpPr>
                <a:spLocks/>
              </p:cNvSpPr>
              <p:nvPr/>
            </p:nvSpPr>
            <p:spPr bwMode="auto">
              <a:xfrm>
                <a:off x="6797677" y="2112963"/>
                <a:ext cx="742949" cy="369888"/>
              </a:xfrm>
              <a:custGeom>
                <a:avLst/>
                <a:gdLst>
                  <a:gd name="T0" fmla="*/ 234 w 468"/>
                  <a:gd name="T1" fmla="*/ 0 h 233"/>
                  <a:gd name="T2" fmla="*/ 468 w 468"/>
                  <a:gd name="T3" fmla="*/ 117 h 233"/>
                  <a:gd name="T4" fmla="*/ 234 w 468"/>
                  <a:gd name="T5" fmla="*/ 233 h 233"/>
                  <a:gd name="T6" fmla="*/ 0 w 468"/>
                  <a:gd name="T7" fmla="*/ 117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7"/>
                    </a:lnTo>
                    <a:lnTo>
                      <a:pt x="234" y="233"/>
                    </a:lnTo>
                    <a:lnTo>
                      <a:pt x="0" y="117"/>
                    </a:lnTo>
                    <a:lnTo>
                      <a:pt x="234"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 name="Freeform 68"/>
              <p:cNvSpPr>
                <a:spLocks/>
              </p:cNvSpPr>
              <p:nvPr/>
            </p:nvSpPr>
            <p:spPr bwMode="auto">
              <a:xfrm>
                <a:off x="6570663" y="2844800"/>
                <a:ext cx="373063" cy="1930400"/>
              </a:xfrm>
              <a:custGeom>
                <a:avLst/>
                <a:gdLst>
                  <a:gd name="T0" fmla="*/ 161 w 235"/>
                  <a:gd name="T1" fmla="*/ 0 h 1216"/>
                  <a:gd name="T2" fmla="*/ 235 w 235"/>
                  <a:gd name="T3" fmla="*/ 0 h 1216"/>
                  <a:gd name="T4" fmla="*/ 235 w 235"/>
                  <a:gd name="T5" fmla="*/ 1076 h 1216"/>
                  <a:gd name="T6" fmla="*/ 0 w 235"/>
                  <a:gd name="T7" fmla="*/ 1216 h 1216"/>
                  <a:gd name="T8" fmla="*/ 0 w 235"/>
                  <a:gd name="T9" fmla="*/ 72 h 1216"/>
                  <a:gd name="T10" fmla="*/ 161 w 235"/>
                  <a:gd name="T11" fmla="*/ 0 h 1216"/>
                </a:gdLst>
                <a:ahLst/>
                <a:cxnLst>
                  <a:cxn ang="0">
                    <a:pos x="T0" y="T1"/>
                  </a:cxn>
                  <a:cxn ang="0">
                    <a:pos x="T2" y="T3"/>
                  </a:cxn>
                  <a:cxn ang="0">
                    <a:pos x="T4" y="T5"/>
                  </a:cxn>
                  <a:cxn ang="0">
                    <a:pos x="T6" y="T7"/>
                  </a:cxn>
                  <a:cxn ang="0">
                    <a:pos x="T8" y="T9"/>
                  </a:cxn>
                  <a:cxn ang="0">
                    <a:pos x="T10" y="T11"/>
                  </a:cxn>
                </a:cxnLst>
                <a:rect l="0" t="0" r="r" b="b"/>
                <a:pathLst>
                  <a:path w="235" h="1216">
                    <a:moveTo>
                      <a:pt x="161" y="0"/>
                    </a:moveTo>
                    <a:lnTo>
                      <a:pt x="235" y="0"/>
                    </a:lnTo>
                    <a:lnTo>
                      <a:pt x="235" y="1076"/>
                    </a:lnTo>
                    <a:lnTo>
                      <a:pt x="0" y="1216"/>
                    </a:lnTo>
                    <a:lnTo>
                      <a:pt x="0" y="72"/>
                    </a:lnTo>
                    <a:lnTo>
                      <a:pt x="161" y="0"/>
                    </a:lnTo>
                    <a:close/>
                  </a:path>
                </a:pathLst>
              </a:custGeom>
              <a:solidFill>
                <a:schemeClr val="accent5">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 name="Freeform 69"/>
              <p:cNvSpPr>
                <a:spLocks/>
              </p:cNvSpPr>
              <p:nvPr/>
            </p:nvSpPr>
            <p:spPr bwMode="auto">
              <a:xfrm>
                <a:off x="6199188" y="2844800"/>
                <a:ext cx="371475" cy="1930400"/>
              </a:xfrm>
              <a:custGeom>
                <a:avLst/>
                <a:gdLst>
                  <a:gd name="T0" fmla="*/ 0 w 234"/>
                  <a:gd name="T1" fmla="*/ 0 h 1216"/>
                  <a:gd name="T2" fmla="*/ 74 w 234"/>
                  <a:gd name="T3" fmla="*/ 0 h 1216"/>
                  <a:gd name="T4" fmla="*/ 234 w 234"/>
                  <a:gd name="T5" fmla="*/ 72 h 1216"/>
                  <a:gd name="T6" fmla="*/ 234 w 234"/>
                  <a:gd name="T7" fmla="*/ 1216 h 1216"/>
                  <a:gd name="T8" fmla="*/ 0 w 234"/>
                  <a:gd name="T9" fmla="*/ 1076 h 1216"/>
                  <a:gd name="T10" fmla="*/ 0 w 234"/>
                  <a:gd name="T11" fmla="*/ 0 h 1216"/>
                </a:gdLst>
                <a:ahLst/>
                <a:cxnLst>
                  <a:cxn ang="0">
                    <a:pos x="T0" y="T1"/>
                  </a:cxn>
                  <a:cxn ang="0">
                    <a:pos x="T2" y="T3"/>
                  </a:cxn>
                  <a:cxn ang="0">
                    <a:pos x="T4" y="T5"/>
                  </a:cxn>
                  <a:cxn ang="0">
                    <a:pos x="T6" y="T7"/>
                  </a:cxn>
                  <a:cxn ang="0">
                    <a:pos x="T8" y="T9"/>
                  </a:cxn>
                  <a:cxn ang="0">
                    <a:pos x="T10" y="T11"/>
                  </a:cxn>
                </a:cxnLst>
                <a:rect l="0" t="0" r="r" b="b"/>
                <a:pathLst>
                  <a:path w="234" h="1216">
                    <a:moveTo>
                      <a:pt x="0" y="0"/>
                    </a:moveTo>
                    <a:lnTo>
                      <a:pt x="74" y="0"/>
                    </a:lnTo>
                    <a:lnTo>
                      <a:pt x="234" y="72"/>
                    </a:lnTo>
                    <a:lnTo>
                      <a:pt x="234" y="1216"/>
                    </a:lnTo>
                    <a:lnTo>
                      <a:pt x="0" y="1076"/>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4" name="Freeform 70"/>
              <p:cNvSpPr>
                <a:spLocks/>
              </p:cNvSpPr>
              <p:nvPr/>
            </p:nvSpPr>
            <p:spPr bwMode="auto">
              <a:xfrm>
                <a:off x="6199188" y="2660650"/>
                <a:ext cx="744538" cy="369888"/>
              </a:xfrm>
              <a:custGeom>
                <a:avLst/>
                <a:gdLst>
                  <a:gd name="T0" fmla="*/ 234 w 469"/>
                  <a:gd name="T1" fmla="*/ 0 h 233"/>
                  <a:gd name="T2" fmla="*/ 469 w 469"/>
                  <a:gd name="T3" fmla="*/ 116 h 233"/>
                  <a:gd name="T4" fmla="*/ 234 w 469"/>
                  <a:gd name="T5" fmla="*/ 233 h 233"/>
                  <a:gd name="T6" fmla="*/ 0 w 469"/>
                  <a:gd name="T7" fmla="*/ 116 h 233"/>
                  <a:gd name="T8" fmla="*/ 234 w 469"/>
                  <a:gd name="T9" fmla="*/ 0 h 233"/>
                </a:gdLst>
                <a:ahLst/>
                <a:cxnLst>
                  <a:cxn ang="0">
                    <a:pos x="T0" y="T1"/>
                  </a:cxn>
                  <a:cxn ang="0">
                    <a:pos x="T2" y="T3"/>
                  </a:cxn>
                  <a:cxn ang="0">
                    <a:pos x="T4" y="T5"/>
                  </a:cxn>
                  <a:cxn ang="0">
                    <a:pos x="T6" y="T7"/>
                  </a:cxn>
                  <a:cxn ang="0">
                    <a:pos x="T8" y="T9"/>
                  </a:cxn>
                </a:cxnLst>
                <a:rect l="0" t="0" r="r" b="b"/>
                <a:pathLst>
                  <a:path w="469" h="233">
                    <a:moveTo>
                      <a:pt x="234" y="0"/>
                    </a:moveTo>
                    <a:lnTo>
                      <a:pt x="469" y="116"/>
                    </a:lnTo>
                    <a:lnTo>
                      <a:pt x="234" y="233"/>
                    </a:lnTo>
                    <a:lnTo>
                      <a:pt x="0" y="116"/>
                    </a:lnTo>
                    <a:lnTo>
                      <a:pt x="234"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 name="Freeform 71"/>
              <p:cNvSpPr>
                <a:spLocks/>
              </p:cNvSpPr>
              <p:nvPr/>
            </p:nvSpPr>
            <p:spPr bwMode="auto">
              <a:xfrm>
                <a:off x="5973763" y="3368675"/>
                <a:ext cx="373063" cy="1727200"/>
              </a:xfrm>
              <a:custGeom>
                <a:avLst/>
                <a:gdLst>
                  <a:gd name="T0" fmla="*/ 161 w 235"/>
                  <a:gd name="T1" fmla="*/ 0 h 1088"/>
                  <a:gd name="T2" fmla="*/ 235 w 235"/>
                  <a:gd name="T3" fmla="*/ 0 h 1088"/>
                  <a:gd name="T4" fmla="*/ 235 w 235"/>
                  <a:gd name="T5" fmla="*/ 948 h 1088"/>
                  <a:gd name="T6" fmla="*/ 0 w 235"/>
                  <a:gd name="T7" fmla="*/ 1088 h 1088"/>
                  <a:gd name="T8" fmla="*/ 0 w 235"/>
                  <a:gd name="T9" fmla="*/ 71 h 1088"/>
                  <a:gd name="T10" fmla="*/ 161 w 235"/>
                  <a:gd name="T11" fmla="*/ 0 h 1088"/>
                </a:gdLst>
                <a:ahLst/>
                <a:cxnLst>
                  <a:cxn ang="0">
                    <a:pos x="T0" y="T1"/>
                  </a:cxn>
                  <a:cxn ang="0">
                    <a:pos x="T2" y="T3"/>
                  </a:cxn>
                  <a:cxn ang="0">
                    <a:pos x="T4" y="T5"/>
                  </a:cxn>
                  <a:cxn ang="0">
                    <a:pos x="T6" y="T7"/>
                  </a:cxn>
                  <a:cxn ang="0">
                    <a:pos x="T8" y="T9"/>
                  </a:cxn>
                  <a:cxn ang="0">
                    <a:pos x="T10" y="T11"/>
                  </a:cxn>
                </a:cxnLst>
                <a:rect l="0" t="0" r="r" b="b"/>
                <a:pathLst>
                  <a:path w="235" h="1088">
                    <a:moveTo>
                      <a:pt x="161" y="0"/>
                    </a:moveTo>
                    <a:lnTo>
                      <a:pt x="235" y="0"/>
                    </a:lnTo>
                    <a:lnTo>
                      <a:pt x="235" y="948"/>
                    </a:lnTo>
                    <a:lnTo>
                      <a:pt x="0" y="1088"/>
                    </a:lnTo>
                    <a:lnTo>
                      <a:pt x="0" y="71"/>
                    </a:lnTo>
                    <a:lnTo>
                      <a:pt x="161"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6" name="Freeform 72"/>
              <p:cNvSpPr>
                <a:spLocks/>
              </p:cNvSpPr>
              <p:nvPr/>
            </p:nvSpPr>
            <p:spPr bwMode="auto">
              <a:xfrm>
                <a:off x="5603876" y="3368675"/>
                <a:ext cx="369888" cy="1727200"/>
              </a:xfrm>
              <a:custGeom>
                <a:avLst/>
                <a:gdLst>
                  <a:gd name="T0" fmla="*/ 0 w 233"/>
                  <a:gd name="T1" fmla="*/ 0 h 1088"/>
                  <a:gd name="T2" fmla="*/ 74 w 233"/>
                  <a:gd name="T3" fmla="*/ 0 h 1088"/>
                  <a:gd name="T4" fmla="*/ 233 w 233"/>
                  <a:gd name="T5" fmla="*/ 71 h 1088"/>
                  <a:gd name="T6" fmla="*/ 233 w 233"/>
                  <a:gd name="T7" fmla="*/ 1088 h 1088"/>
                  <a:gd name="T8" fmla="*/ 0 w 233"/>
                  <a:gd name="T9" fmla="*/ 948 h 1088"/>
                  <a:gd name="T10" fmla="*/ 0 w 233"/>
                  <a:gd name="T11" fmla="*/ 0 h 1088"/>
                </a:gdLst>
                <a:ahLst/>
                <a:cxnLst>
                  <a:cxn ang="0">
                    <a:pos x="T0" y="T1"/>
                  </a:cxn>
                  <a:cxn ang="0">
                    <a:pos x="T2" y="T3"/>
                  </a:cxn>
                  <a:cxn ang="0">
                    <a:pos x="T4" y="T5"/>
                  </a:cxn>
                  <a:cxn ang="0">
                    <a:pos x="T6" y="T7"/>
                  </a:cxn>
                  <a:cxn ang="0">
                    <a:pos x="T8" y="T9"/>
                  </a:cxn>
                  <a:cxn ang="0">
                    <a:pos x="T10" y="T11"/>
                  </a:cxn>
                </a:cxnLst>
                <a:rect l="0" t="0" r="r" b="b"/>
                <a:pathLst>
                  <a:path w="233" h="1088">
                    <a:moveTo>
                      <a:pt x="0" y="0"/>
                    </a:moveTo>
                    <a:lnTo>
                      <a:pt x="74" y="0"/>
                    </a:lnTo>
                    <a:lnTo>
                      <a:pt x="233" y="71"/>
                    </a:lnTo>
                    <a:lnTo>
                      <a:pt x="233" y="1088"/>
                    </a:lnTo>
                    <a:lnTo>
                      <a:pt x="0" y="948"/>
                    </a:lnTo>
                    <a:lnTo>
                      <a:pt x="0"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 name="Freeform 73"/>
              <p:cNvSpPr>
                <a:spLocks/>
              </p:cNvSpPr>
              <p:nvPr/>
            </p:nvSpPr>
            <p:spPr bwMode="auto">
              <a:xfrm>
                <a:off x="5603876" y="3182938"/>
                <a:ext cx="742950" cy="371475"/>
              </a:xfrm>
              <a:custGeom>
                <a:avLst/>
                <a:gdLst>
                  <a:gd name="T0" fmla="*/ 233 w 468"/>
                  <a:gd name="T1" fmla="*/ 0 h 234"/>
                  <a:gd name="T2" fmla="*/ 468 w 468"/>
                  <a:gd name="T3" fmla="*/ 117 h 234"/>
                  <a:gd name="T4" fmla="*/ 233 w 468"/>
                  <a:gd name="T5" fmla="*/ 234 h 234"/>
                  <a:gd name="T6" fmla="*/ 0 w 468"/>
                  <a:gd name="T7" fmla="*/ 117 h 234"/>
                  <a:gd name="T8" fmla="*/ 233 w 468"/>
                  <a:gd name="T9" fmla="*/ 0 h 234"/>
                </a:gdLst>
                <a:ahLst/>
                <a:cxnLst>
                  <a:cxn ang="0">
                    <a:pos x="T0" y="T1"/>
                  </a:cxn>
                  <a:cxn ang="0">
                    <a:pos x="T2" y="T3"/>
                  </a:cxn>
                  <a:cxn ang="0">
                    <a:pos x="T4" y="T5"/>
                  </a:cxn>
                  <a:cxn ang="0">
                    <a:pos x="T6" y="T7"/>
                  </a:cxn>
                  <a:cxn ang="0">
                    <a:pos x="T8" y="T9"/>
                  </a:cxn>
                </a:cxnLst>
                <a:rect l="0" t="0" r="r" b="b"/>
                <a:pathLst>
                  <a:path w="468" h="234">
                    <a:moveTo>
                      <a:pt x="233" y="0"/>
                    </a:moveTo>
                    <a:lnTo>
                      <a:pt x="468" y="117"/>
                    </a:lnTo>
                    <a:lnTo>
                      <a:pt x="233" y="234"/>
                    </a:lnTo>
                    <a:lnTo>
                      <a:pt x="0" y="117"/>
                    </a:lnTo>
                    <a:lnTo>
                      <a:pt x="23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 name="Freeform 74"/>
              <p:cNvSpPr>
                <a:spLocks/>
              </p:cNvSpPr>
              <p:nvPr/>
            </p:nvSpPr>
            <p:spPr bwMode="auto">
              <a:xfrm>
                <a:off x="5400676" y="3938588"/>
                <a:ext cx="373063" cy="1457325"/>
              </a:xfrm>
              <a:custGeom>
                <a:avLst/>
                <a:gdLst>
                  <a:gd name="T0" fmla="*/ 161 w 235"/>
                  <a:gd name="T1" fmla="*/ 0 h 918"/>
                  <a:gd name="T2" fmla="*/ 235 w 235"/>
                  <a:gd name="T3" fmla="*/ 0 h 918"/>
                  <a:gd name="T4" fmla="*/ 235 w 235"/>
                  <a:gd name="T5" fmla="*/ 778 h 918"/>
                  <a:gd name="T6" fmla="*/ 0 w 235"/>
                  <a:gd name="T7" fmla="*/ 918 h 918"/>
                  <a:gd name="T8" fmla="*/ 0 w 235"/>
                  <a:gd name="T9" fmla="*/ 70 h 918"/>
                  <a:gd name="T10" fmla="*/ 161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161" y="0"/>
                    </a:moveTo>
                    <a:lnTo>
                      <a:pt x="235" y="0"/>
                    </a:lnTo>
                    <a:lnTo>
                      <a:pt x="235" y="778"/>
                    </a:lnTo>
                    <a:lnTo>
                      <a:pt x="0" y="918"/>
                    </a:lnTo>
                    <a:lnTo>
                      <a:pt x="0" y="70"/>
                    </a:lnTo>
                    <a:lnTo>
                      <a:pt x="161"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9" name="Freeform 75"/>
              <p:cNvSpPr>
                <a:spLocks/>
              </p:cNvSpPr>
              <p:nvPr/>
            </p:nvSpPr>
            <p:spPr bwMode="auto">
              <a:xfrm>
                <a:off x="5030788" y="3938588"/>
                <a:ext cx="369888" cy="1457325"/>
              </a:xfrm>
              <a:custGeom>
                <a:avLst/>
                <a:gdLst>
                  <a:gd name="T0" fmla="*/ 0 w 233"/>
                  <a:gd name="T1" fmla="*/ 0 h 918"/>
                  <a:gd name="T2" fmla="*/ 73 w 233"/>
                  <a:gd name="T3" fmla="*/ 0 h 918"/>
                  <a:gd name="T4" fmla="*/ 233 w 233"/>
                  <a:gd name="T5" fmla="*/ 70 h 918"/>
                  <a:gd name="T6" fmla="*/ 233 w 233"/>
                  <a:gd name="T7" fmla="*/ 918 h 918"/>
                  <a:gd name="T8" fmla="*/ 0 w 233"/>
                  <a:gd name="T9" fmla="*/ 778 h 918"/>
                  <a:gd name="T10" fmla="*/ 0 w 233"/>
                  <a:gd name="T11" fmla="*/ 0 h 918"/>
                </a:gdLst>
                <a:ahLst/>
                <a:cxnLst>
                  <a:cxn ang="0">
                    <a:pos x="T0" y="T1"/>
                  </a:cxn>
                  <a:cxn ang="0">
                    <a:pos x="T2" y="T3"/>
                  </a:cxn>
                  <a:cxn ang="0">
                    <a:pos x="T4" y="T5"/>
                  </a:cxn>
                  <a:cxn ang="0">
                    <a:pos x="T6" y="T7"/>
                  </a:cxn>
                  <a:cxn ang="0">
                    <a:pos x="T8" y="T9"/>
                  </a:cxn>
                  <a:cxn ang="0">
                    <a:pos x="T10" y="T11"/>
                  </a:cxn>
                </a:cxnLst>
                <a:rect l="0" t="0" r="r" b="b"/>
                <a:pathLst>
                  <a:path w="233" h="918">
                    <a:moveTo>
                      <a:pt x="0" y="0"/>
                    </a:moveTo>
                    <a:lnTo>
                      <a:pt x="73" y="0"/>
                    </a:lnTo>
                    <a:lnTo>
                      <a:pt x="233" y="70"/>
                    </a:lnTo>
                    <a:lnTo>
                      <a:pt x="233" y="918"/>
                    </a:lnTo>
                    <a:lnTo>
                      <a:pt x="0" y="778"/>
                    </a:lnTo>
                    <a:lnTo>
                      <a:pt x="0"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 name="Freeform 76"/>
              <p:cNvSpPr>
                <a:spLocks/>
              </p:cNvSpPr>
              <p:nvPr/>
            </p:nvSpPr>
            <p:spPr bwMode="auto">
              <a:xfrm>
                <a:off x="5030788" y="3752850"/>
                <a:ext cx="742950" cy="369888"/>
              </a:xfrm>
              <a:custGeom>
                <a:avLst/>
                <a:gdLst>
                  <a:gd name="T0" fmla="*/ 233 w 468"/>
                  <a:gd name="T1" fmla="*/ 0 h 233"/>
                  <a:gd name="T2" fmla="*/ 468 w 468"/>
                  <a:gd name="T3" fmla="*/ 117 h 233"/>
                  <a:gd name="T4" fmla="*/ 233 w 468"/>
                  <a:gd name="T5" fmla="*/ 233 h 233"/>
                  <a:gd name="T6" fmla="*/ 0 w 468"/>
                  <a:gd name="T7" fmla="*/ 117 h 233"/>
                  <a:gd name="T8" fmla="*/ 233 w 468"/>
                  <a:gd name="T9" fmla="*/ 0 h 233"/>
                </a:gdLst>
                <a:ahLst/>
                <a:cxnLst>
                  <a:cxn ang="0">
                    <a:pos x="T0" y="T1"/>
                  </a:cxn>
                  <a:cxn ang="0">
                    <a:pos x="T2" y="T3"/>
                  </a:cxn>
                  <a:cxn ang="0">
                    <a:pos x="T4" y="T5"/>
                  </a:cxn>
                  <a:cxn ang="0">
                    <a:pos x="T6" y="T7"/>
                  </a:cxn>
                  <a:cxn ang="0">
                    <a:pos x="T8" y="T9"/>
                  </a:cxn>
                </a:cxnLst>
                <a:rect l="0" t="0" r="r" b="b"/>
                <a:pathLst>
                  <a:path w="468" h="233">
                    <a:moveTo>
                      <a:pt x="233" y="0"/>
                    </a:moveTo>
                    <a:lnTo>
                      <a:pt x="468" y="117"/>
                    </a:lnTo>
                    <a:lnTo>
                      <a:pt x="233" y="233"/>
                    </a:lnTo>
                    <a:lnTo>
                      <a:pt x="0" y="117"/>
                    </a:lnTo>
                    <a:lnTo>
                      <a:pt x="233"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 name="Freeform 77"/>
              <p:cNvSpPr>
                <a:spLocks/>
              </p:cNvSpPr>
              <p:nvPr/>
            </p:nvSpPr>
            <p:spPr bwMode="auto">
              <a:xfrm>
                <a:off x="4805363" y="4435475"/>
                <a:ext cx="371475" cy="1285875"/>
              </a:xfrm>
              <a:custGeom>
                <a:avLst/>
                <a:gdLst>
                  <a:gd name="T0" fmla="*/ 161 w 234"/>
                  <a:gd name="T1" fmla="*/ 0 h 810"/>
                  <a:gd name="T2" fmla="*/ 234 w 234"/>
                  <a:gd name="T3" fmla="*/ 0 h 810"/>
                  <a:gd name="T4" fmla="*/ 234 w 234"/>
                  <a:gd name="T5" fmla="*/ 668 h 810"/>
                  <a:gd name="T6" fmla="*/ 0 w 234"/>
                  <a:gd name="T7" fmla="*/ 810 h 810"/>
                  <a:gd name="T8" fmla="*/ 0 w 234"/>
                  <a:gd name="T9" fmla="*/ 71 h 810"/>
                  <a:gd name="T10" fmla="*/ 161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161" y="0"/>
                    </a:moveTo>
                    <a:lnTo>
                      <a:pt x="234" y="0"/>
                    </a:lnTo>
                    <a:lnTo>
                      <a:pt x="234" y="668"/>
                    </a:lnTo>
                    <a:lnTo>
                      <a:pt x="0" y="810"/>
                    </a:lnTo>
                    <a:lnTo>
                      <a:pt x="0" y="71"/>
                    </a:lnTo>
                    <a:lnTo>
                      <a:pt x="161" y="0"/>
                    </a:ln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2" name="Freeform 78"/>
              <p:cNvSpPr>
                <a:spLocks/>
              </p:cNvSpPr>
              <p:nvPr/>
            </p:nvSpPr>
            <p:spPr bwMode="auto">
              <a:xfrm>
                <a:off x="4433888" y="4435475"/>
                <a:ext cx="371475" cy="1285875"/>
              </a:xfrm>
              <a:custGeom>
                <a:avLst/>
                <a:gdLst>
                  <a:gd name="T0" fmla="*/ 0 w 234"/>
                  <a:gd name="T1" fmla="*/ 0 h 810"/>
                  <a:gd name="T2" fmla="*/ 74 w 234"/>
                  <a:gd name="T3" fmla="*/ 0 h 810"/>
                  <a:gd name="T4" fmla="*/ 234 w 234"/>
                  <a:gd name="T5" fmla="*/ 71 h 810"/>
                  <a:gd name="T6" fmla="*/ 234 w 234"/>
                  <a:gd name="T7" fmla="*/ 810 h 810"/>
                  <a:gd name="T8" fmla="*/ 0 w 234"/>
                  <a:gd name="T9" fmla="*/ 668 h 810"/>
                  <a:gd name="T10" fmla="*/ 0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0" y="0"/>
                    </a:moveTo>
                    <a:lnTo>
                      <a:pt x="74" y="0"/>
                    </a:lnTo>
                    <a:lnTo>
                      <a:pt x="234" y="71"/>
                    </a:lnTo>
                    <a:lnTo>
                      <a:pt x="234" y="810"/>
                    </a:lnTo>
                    <a:lnTo>
                      <a:pt x="0" y="668"/>
                    </a:lnTo>
                    <a:lnTo>
                      <a:pt x="0"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3" name="Freeform 79"/>
              <p:cNvSpPr>
                <a:spLocks/>
              </p:cNvSpPr>
              <p:nvPr/>
            </p:nvSpPr>
            <p:spPr bwMode="auto">
              <a:xfrm>
                <a:off x="4433888" y="4251325"/>
                <a:ext cx="742950" cy="369888"/>
              </a:xfrm>
              <a:custGeom>
                <a:avLst/>
                <a:gdLst>
                  <a:gd name="T0" fmla="*/ 234 w 468"/>
                  <a:gd name="T1" fmla="*/ 0 h 233"/>
                  <a:gd name="T2" fmla="*/ 468 w 468"/>
                  <a:gd name="T3" fmla="*/ 116 h 233"/>
                  <a:gd name="T4" fmla="*/ 234 w 468"/>
                  <a:gd name="T5" fmla="*/ 233 h 233"/>
                  <a:gd name="T6" fmla="*/ 0 w 468"/>
                  <a:gd name="T7" fmla="*/ 116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6"/>
                    </a:lnTo>
                    <a:lnTo>
                      <a:pt x="234" y="233"/>
                    </a:lnTo>
                    <a:lnTo>
                      <a:pt x="0" y="116"/>
                    </a:lnTo>
                    <a:lnTo>
                      <a:pt x="234"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4" name="Freeform 80"/>
              <p:cNvSpPr>
                <a:spLocks/>
              </p:cNvSpPr>
              <p:nvPr/>
            </p:nvSpPr>
            <p:spPr bwMode="auto">
              <a:xfrm>
                <a:off x="4213226" y="4932363"/>
                <a:ext cx="371475" cy="1077913"/>
              </a:xfrm>
              <a:custGeom>
                <a:avLst/>
                <a:gdLst>
                  <a:gd name="T0" fmla="*/ 160 w 234"/>
                  <a:gd name="T1" fmla="*/ 0 h 679"/>
                  <a:gd name="T2" fmla="*/ 234 w 234"/>
                  <a:gd name="T3" fmla="*/ 0 h 679"/>
                  <a:gd name="T4" fmla="*/ 234 w 234"/>
                  <a:gd name="T5" fmla="*/ 537 h 679"/>
                  <a:gd name="T6" fmla="*/ 0 w 234"/>
                  <a:gd name="T7" fmla="*/ 679 h 679"/>
                  <a:gd name="T8" fmla="*/ 0 w 234"/>
                  <a:gd name="T9" fmla="*/ 72 h 679"/>
                  <a:gd name="T10" fmla="*/ 160 w 234"/>
                  <a:gd name="T11" fmla="*/ 0 h 679"/>
                </a:gdLst>
                <a:ahLst/>
                <a:cxnLst>
                  <a:cxn ang="0">
                    <a:pos x="T0" y="T1"/>
                  </a:cxn>
                  <a:cxn ang="0">
                    <a:pos x="T2" y="T3"/>
                  </a:cxn>
                  <a:cxn ang="0">
                    <a:pos x="T4" y="T5"/>
                  </a:cxn>
                  <a:cxn ang="0">
                    <a:pos x="T6" y="T7"/>
                  </a:cxn>
                  <a:cxn ang="0">
                    <a:pos x="T8" y="T9"/>
                  </a:cxn>
                  <a:cxn ang="0">
                    <a:pos x="T10" y="T11"/>
                  </a:cxn>
                </a:cxnLst>
                <a:rect l="0" t="0" r="r" b="b"/>
                <a:pathLst>
                  <a:path w="234" h="679">
                    <a:moveTo>
                      <a:pt x="160" y="0"/>
                    </a:moveTo>
                    <a:lnTo>
                      <a:pt x="234" y="0"/>
                    </a:lnTo>
                    <a:lnTo>
                      <a:pt x="234" y="537"/>
                    </a:lnTo>
                    <a:lnTo>
                      <a:pt x="0" y="679"/>
                    </a:lnTo>
                    <a:lnTo>
                      <a:pt x="0" y="72"/>
                    </a:lnTo>
                    <a:lnTo>
                      <a:pt x="160"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5" name="Freeform 81"/>
              <p:cNvSpPr>
                <a:spLocks/>
              </p:cNvSpPr>
              <p:nvPr/>
            </p:nvSpPr>
            <p:spPr bwMode="auto">
              <a:xfrm>
                <a:off x="3840163" y="4932363"/>
                <a:ext cx="373063" cy="1077913"/>
              </a:xfrm>
              <a:custGeom>
                <a:avLst/>
                <a:gdLst>
                  <a:gd name="T0" fmla="*/ 0 w 235"/>
                  <a:gd name="T1" fmla="*/ 0 h 679"/>
                  <a:gd name="T2" fmla="*/ 74 w 235"/>
                  <a:gd name="T3" fmla="*/ 0 h 679"/>
                  <a:gd name="T4" fmla="*/ 235 w 235"/>
                  <a:gd name="T5" fmla="*/ 72 h 679"/>
                  <a:gd name="T6" fmla="*/ 235 w 235"/>
                  <a:gd name="T7" fmla="*/ 679 h 679"/>
                  <a:gd name="T8" fmla="*/ 0 w 235"/>
                  <a:gd name="T9" fmla="*/ 537 h 679"/>
                  <a:gd name="T10" fmla="*/ 0 w 235"/>
                  <a:gd name="T11" fmla="*/ 0 h 679"/>
                </a:gdLst>
                <a:ahLst/>
                <a:cxnLst>
                  <a:cxn ang="0">
                    <a:pos x="T0" y="T1"/>
                  </a:cxn>
                  <a:cxn ang="0">
                    <a:pos x="T2" y="T3"/>
                  </a:cxn>
                  <a:cxn ang="0">
                    <a:pos x="T4" y="T5"/>
                  </a:cxn>
                  <a:cxn ang="0">
                    <a:pos x="T6" y="T7"/>
                  </a:cxn>
                  <a:cxn ang="0">
                    <a:pos x="T8" y="T9"/>
                  </a:cxn>
                  <a:cxn ang="0">
                    <a:pos x="T10" y="T11"/>
                  </a:cxn>
                </a:cxnLst>
                <a:rect l="0" t="0" r="r" b="b"/>
                <a:pathLst>
                  <a:path w="235" h="679">
                    <a:moveTo>
                      <a:pt x="0" y="0"/>
                    </a:moveTo>
                    <a:lnTo>
                      <a:pt x="74" y="0"/>
                    </a:lnTo>
                    <a:lnTo>
                      <a:pt x="235" y="72"/>
                    </a:lnTo>
                    <a:lnTo>
                      <a:pt x="235" y="679"/>
                    </a:lnTo>
                    <a:lnTo>
                      <a:pt x="0" y="537"/>
                    </a:lnTo>
                    <a:lnTo>
                      <a:pt x="0"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6" name="Freeform 82"/>
              <p:cNvSpPr>
                <a:spLocks/>
              </p:cNvSpPr>
              <p:nvPr/>
            </p:nvSpPr>
            <p:spPr bwMode="auto">
              <a:xfrm>
                <a:off x="3840163" y="4746625"/>
                <a:ext cx="744538" cy="371475"/>
              </a:xfrm>
              <a:custGeom>
                <a:avLst/>
                <a:gdLst>
                  <a:gd name="T0" fmla="*/ 235 w 469"/>
                  <a:gd name="T1" fmla="*/ 0 h 234"/>
                  <a:gd name="T2" fmla="*/ 469 w 469"/>
                  <a:gd name="T3" fmla="*/ 117 h 234"/>
                  <a:gd name="T4" fmla="*/ 235 w 469"/>
                  <a:gd name="T5" fmla="*/ 234 h 234"/>
                  <a:gd name="T6" fmla="*/ 0 w 469"/>
                  <a:gd name="T7" fmla="*/ 117 h 234"/>
                  <a:gd name="T8" fmla="*/ 235 w 469"/>
                  <a:gd name="T9" fmla="*/ 0 h 234"/>
                </a:gdLst>
                <a:ahLst/>
                <a:cxnLst>
                  <a:cxn ang="0">
                    <a:pos x="T0" y="T1"/>
                  </a:cxn>
                  <a:cxn ang="0">
                    <a:pos x="T2" y="T3"/>
                  </a:cxn>
                  <a:cxn ang="0">
                    <a:pos x="T4" y="T5"/>
                  </a:cxn>
                  <a:cxn ang="0">
                    <a:pos x="T6" y="T7"/>
                  </a:cxn>
                  <a:cxn ang="0">
                    <a:pos x="T8" y="T9"/>
                  </a:cxn>
                </a:cxnLst>
                <a:rect l="0" t="0" r="r" b="b"/>
                <a:pathLst>
                  <a:path w="469" h="234">
                    <a:moveTo>
                      <a:pt x="235" y="0"/>
                    </a:moveTo>
                    <a:lnTo>
                      <a:pt x="469" y="117"/>
                    </a:lnTo>
                    <a:lnTo>
                      <a:pt x="235" y="234"/>
                    </a:lnTo>
                    <a:lnTo>
                      <a:pt x="0" y="117"/>
                    </a:lnTo>
                    <a:lnTo>
                      <a:pt x="235"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7" name="Freeform 83"/>
              <p:cNvSpPr>
                <a:spLocks/>
              </p:cNvSpPr>
              <p:nvPr/>
            </p:nvSpPr>
            <p:spPr bwMode="auto">
              <a:xfrm>
                <a:off x="3814763" y="1249363"/>
                <a:ext cx="3436938" cy="3773488"/>
              </a:xfrm>
              <a:custGeom>
                <a:avLst/>
                <a:gdLst>
                  <a:gd name="T0" fmla="*/ 2165 w 2165"/>
                  <a:gd name="T1" fmla="*/ 0 h 2377"/>
                  <a:gd name="T2" fmla="*/ 2165 w 2165"/>
                  <a:gd name="T3" fmla="*/ 205 h 2377"/>
                  <a:gd name="T4" fmla="*/ 2103 w 2165"/>
                  <a:gd name="T5" fmla="*/ 171 h 2377"/>
                  <a:gd name="T6" fmla="*/ 1777 w 2165"/>
                  <a:gd name="T7" fmla="*/ 992 h 2377"/>
                  <a:gd name="T8" fmla="*/ 1305 w 2165"/>
                  <a:gd name="T9" fmla="*/ 805 h 2377"/>
                  <a:gd name="T10" fmla="*/ 1015 w 2165"/>
                  <a:gd name="T11" fmla="*/ 1687 h 2377"/>
                  <a:gd name="T12" fmla="*/ 609 w 2165"/>
                  <a:gd name="T13" fmla="*/ 1519 h 2377"/>
                  <a:gd name="T14" fmla="*/ 277 w 2165"/>
                  <a:gd name="T15" fmla="*/ 2377 h 2377"/>
                  <a:gd name="T16" fmla="*/ 0 w 2165"/>
                  <a:gd name="T17" fmla="*/ 2241 h 2377"/>
                  <a:gd name="T18" fmla="*/ 18 w 2165"/>
                  <a:gd name="T19" fmla="*/ 2203 h 2377"/>
                  <a:gd name="T20" fmla="*/ 255 w 2165"/>
                  <a:gd name="T21" fmla="*/ 2319 h 2377"/>
                  <a:gd name="T22" fmla="*/ 585 w 2165"/>
                  <a:gd name="T23" fmla="*/ 1463 h 2377"/>
                  <a:gd name="T24" fmla="*/ 990 w 2165"/>
                  <a:gd name="T25" fmla="*/ 1632 h 2377"/>
                  <a:gd name="T26" fmla="*/ 1279 w 2165"/>
                  <a:gd name="T27" fmla="*/ 749 h 2377"/>
                  <a:gd name="T28" fmla="*/ 1754 w 2165"/>
                  <a:gd name="T29" fmla="*/ 938 h 2377"/>
                  <a:gd name="T30" fmla="*/ 2066 w 2165"/>
                  <a:gd name="T31" fmla="*/ 150 h 2377"/>
                  <a:gd name="T32" fmla="*/ 2004 w 2165"/>
                  <a:gd name="T33" fmla="*/ 116 h 2377"/>
                  <a:gd name="T34" fmla="*/ 2165 w 2165"/>
                  <a:gd name="T35"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5" h="2377">
                    <a:moveTo>
                      <a:pt x="2165" y="0"/>
                    </a:moveTo>
                    <a:lnTo>
                      <a:pt x="2165" y="205"/>
                    </a:lnTo>
                    <a:lnTo>
                      <a:pt x="2103" y="171"/>
                    </a:lnTo>
                    <a:lnTo>
                      <a:pt x="1777" y="992"/>
                    </a:lnTo>
                    <a:lnTo>
                      <a:pt x="1305" y="805"/>
                    </a:lnTo>
                    <a:lnTo>
                      <a:pt x="1015" y="1687"/>
                    </a:lnTo>
                    <a:lnTo>
                      <a:pt x="609" y="1519"/>
                    </a:lnTo>
                    <a:lnTo>
                      <a:pt x="277" y="2377"/>
                    </a:lnTo>
                    <a:lnTo>
                      <a:pt x="0" y="2241"/>
                    </a:lnTo>
                    <a:lnTo>
                      <a:pt x="18" y="2203"/>
                    </a:lnTo>
                    <a:lnTo>
                      <a:pt x="255" y="2319"/>
                    </a:lnTo>
                    <a:lnTo>
                      <a:pt x="585" y="1463"/>
                    </a:lnTo>
                    <a:lnTo>
                      <a:pt x="990" y="1632"/>
                    </a:lnTo>
                    <a:lnTo>
                      <a:pt x="1279" y="749"/>
                    </a:lnTo>
                    <a:lnTo>
                      <a:pt x="1754" y="938"/>
                    </a:lnTo>
                    <a:lnTo>
                      <a:pt x="2066" y="150"/>
                    </a:lnTo>
                    <a:lnTo>
                      <a:pt x="2004" y="116"/>
                    </a:lnTo>
                    <a:lnTo>
                      <a:pt x="2165"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sp>
        <p:nvSpPr>
          <p:cNvPr id="181" name="Title 1"/>
          <p:cNvSpPr txBox="1">
            <a:spLocks/>
          </p:cNvSpPr>
          <p:nvPr/>
        </p:nvSpPr>
        <p:spPr>
          <a:xfrm>
            <a:off x="0" y="-4574"/>
            <a:ext cx="9144000" cy="609600"/>
          </a:xfrm>
          <a:prstGeom prst="rect">
            <a:avLst/>
          </a:prstGeom>
          <a:solidFill>
            <a:schemeClr val="bg2">
              <a:lumMod val="75000"/>
            </a:schemeClr>
          </a:solid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200" b="1" dirty="0" smtClean="0">
                <a:latin typeface="+mj-lt"/>
                <a:ea typeface="+mj-ea"/>
                <a:cs typeface="+mj-cs"/>
              </a:rPr>
              <a:t>Major </a:t>
            </a:r>
            <a:r>
              <a:rPr lang="en-US" sz="2200" b="1" dirty="0">
                <a:latin typeface="+mj-lt"/>
                <a:ea typeface="+mj-ea"/>
                <a:cs typeface="+mj-cs"/>
              </a:rPr>
              <a:t>f</a:t>
            </a:r>
            <a:r>
              <a:rPr lang="en-US" sz="2200" b="1" dirty="0" smtClean="0">
                <a:latin typeface="+mj-lt"/>
                <a:ea typeface="+mj-ea"/>
                <a:cs typeface="+mj-cs"/>
              </a:rPr>
              <a:t>actors driving growth of wearable health monitoring devices market</a:t>
            </a:r>
            <a:endParaRPr lang="en-US" sz="2200" b="1" dirty="0">
              <a:latin typeface="+mj-lt"/>
              <a:ea typeface="+mj-ea"/>
              <a:cs typeface="+mj-cs"/>
            </a:endParaRPr>
          </a:p>
        </p:txBody>
      </p:sp>
      <p:sp>
        <p:nvSpPr>
          <p:cNvPr id="77" name="TextBox 76"/>
          <p:cNvSpPr txBox="1"/>
          <p:nvPr/>
        </p:nvSpPr>
        <p:spPr>
          <a:xfrm>
            <a:off x="1981200" y="762000"/>
            <a:ext cx="1752600" cy="830997"/>
          </a:xfrm>
          <a:prstGeom prst="rect">
            <a:avLst/>
          </a:prstGeom>
          <a:noFill/>
        </p:spPr>
        <p:txBody>
          <a:bodyPr wrap="square" rtlCol="0">
            <a:spAutoFit/>
          </a:bodyPr>
          <a:lstStyle/>
          <a:p>
            <a:r>
              <a:rPr lang="en-US" sz="1200" b="1" dirty="0" smtClean="0">
                <a:latin typeface="Arial" pitchFamily="34" charset="0"/>
                <a:cs typeface="Arial" pitchFamily="34" charset="0"/>
              </a:rPr>
              <a:t>Lifestyle-related diseases requiring routine vital statistics analysis </a:t>
            </a:r>
            <a:endParaRPr lang="en-US" sz="1200" b="1" dirty="0">
              <a:latin typeface="Arial" pitchFamily="34" charset="0"/>
              <a:cs typeface="Arial" pitchFamily="34" charset="0"/>
            </a:endParaRPr>
          </a:p>
        </p:txBody>
      </p:sp>
      <p:sp>
        <p:nvSpPr>
          <p:cNvPr id="79" name="TextBox 78"/>
          <p:cNvSpPr txBox="1"/>
          <p:nvPr/>
        </p:nvSpPr>
        <p:spPr>
          <a:xfrm>
            <a:off x="6172200" y="5486400"/>
            <a:ext cx="1295400" cy="1200329"/>
          </a:xfrm>
          <a:prstGeom prst="rect">
            <a:avLst/>
          </a:prstGeom>
          <a:noFill/>
        </p:spPr>
        <p:txBody>
          <a:bodyPr wrap="square" rtlCol="0">
            <a:spAutoFit/>
          </a:bodyPr>
          <a:lstStyle/>
          <a:p>
            <a:r>
              <a:rPr lang="en-US" sz="1200" b="1" dirty="0" smtClean="0">
                <a:latin typeface="Arial" pitchFamily="34" charset="0"/>
                <a:cs typeface="Arial" pitchFamily="34" charset="0"/>
              </a:rPr>
              <a:t>Higher healthcare spending, and supportive government programs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663943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889872" y="3954044"/>
            <a:ext cx="1404112" cy="29039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white"/>
                </a:solidFill>
                <a:latin typeface="Arial" panose="020B0604020202020204" pitchFamily="34" charset="0"/>
                <a:cs typeface="Arial" panose="020B0604020202020204" pitchFamily="34" charset="0"/>
              </a:rPr>
              <a:t>04</a:t>
            </a:r>
            <a:endParaRPr lang="en-US" sz="4000" b="1" dirty="0">
              <a:solidFill>
                <a:prstClr val="white"/>
              </a:solidFill>
              <a:latin typeface="Arial" panose="020B0604020202020204" pitchFamily="34" charset="0"/>
              <a:cs typeface="Arial" panose="020B0604020202020204" pitchFamily="34" charset="0"/>
            </a:endParaRPr>
          </a:p>
        </p:txBody>
      </p:sp>
      <p:sp>
        <p:nvSpPr>
          <p:cNvPr id="30" name="Oval 29"/>
          <p:cNvSpPr/>
          <p:nvPr/>
        </p:nvSpPr>
        <p:spPr>
          <a:xfrm>
            <a:off x="6889872" y="3629792"/>
            <a:ext cx="1404112" cy="685800"/>
          </a:xfrm>
          <a:prstGeom prst="ellipse">
            <a:avLst/>
          </a:prstGeom>
          <a:solidFill>
            <a:schemeClr val="tx1">
              <a:alpha val="1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2" name="Group 30"/>
          <p:cNvGrpSpPr/>
          <p:nvPr/>
        </p:nvGrpSpPr>
        <p:grpSpPr>
          <a:xfrm>
            <a:off x="6816630" y="3343761"/>
            <a:ext cx="1550597" cy="610283"/>
            <a:chOff x="5094288" y="3362325"/>
            <a:chExt cx="2613025" cy="771525"/>
          </a:xfrm>
        </p:grpSpPr>
        <p:sp>
          <p:nvSpPr>
            <p:cNvPr id="32" name="Rectangle 5"/>
            <p:cNvSpPr>
              <a:spLocks noChangeArrowheads="1"/>
            </p:cNvSpPr>
            <p:nvPr/>
          </p:nvSpPr>
          <p:spPr bwMode="auto">
            <a:xfrm>
              <a:off x="5094288" y="3752850"/>
              <a:ext cx="2613025" cy="381000"/>
            </a:xfrm>
            <a:prstGeom prst="rect">
              <a:avLst/>
            </a:prstGeom>
            <a:gradFill>
              <a:gsLst>
                <a:gs pos="100000">
                  <a:schemeClr val="bg1">
                    <a:lumMod val="75000"/>
                  </a:schemeClr>
                </a:gs>
                <a:gs pos="0">
                  <a:schemeClr val="bg1">
                    <a:lumMod val="50000"/>
                  </a:scheme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panose="020B0604020202020204" pitchFamily="34" charset="0"/>
                <a:cs typeface="Arial" panose="020B0604020202020204" pitchFamily="34" charset="0"/>
              </a:endParaRPr>
            </a:p>
          </p:txBody>
        </p:sp>
        <p:sp>
          <p:nvSpPr>
            <p:cNvPr id="33" name="Freeform 6"/>
            <p:cNvSpPr>
              <a:spLocks/>
            </p:cNvSpPr>
            <p:nvPr/>
          </p:nvSpPr>
          <p:spPr bwMode="auto">
            <a:xfrm>
              <a:off x="5094288" y="3362325"/>
              <a:ext cx="2613025" cy="390525"/>
            </a:xfrm>
            <a:custGeom>
              <a:avLst/>
              <a:gdLst>
                <a:gd name="T0" fmla="*/ 1406 w 1646"/>
                <a:gd name="T1" fmla="*/ 0 h 246"/>
                <a:gd name="T2" fmla="*/ 239 w 1646"/>
                <a:gd name="T3" fmla="*/ 0 h 246"/>
                <a:gd name="T4" fmla="*/ 0 w 1646"/>
                <a:gd name="T5" fmla="*/ 246 h 246"/>
                <a:gd name="T6" fmla="*/ 1646 w 1646"/>
                <a:gd name="T7" fmla="*/ 246 h 246"/>
                <a:gd name="T8" fmla="*/ 1406 w 1646"/>
                <a:gd name="T9" fmla="*/ 0 h 246"/>
              </a:gdLst>
              <a:ahLst/>
              <a:cxnLst>
                <a:cxn ang="0">
                  <a:pos x="T0" y="T1"/>
                </a:cxn>
                <a:cxn ang="0">
                  <a:pos x="T2" y="T3"/>
                </a:cxn>
                <a:cxn ang="0">
                  <a:pos x="T4" y="T5"/>
                </a:cxn>
                <a:cxn ang="0">
                  <a:pos x="T6" y="T7"/>
                </a:cxn>
                <a:cxn ang="0">
                  <a:pos x="T8" y="T9"/>
                </a:cxn>
              </a:cxnLst>
              <a:rect l="0" t="0" r="r" b="b"/>
              <a:pathLst>
                <a:path w="1646" h="246">
                  <a:moveTo>
                    <a:pt x="1406" y="0"/>
                  </a:moveTo>
                  <a:lnTo>
                    <a:pt x="239" y="0"/>
                  </a:lnTo>
                  <a:lnTo>
                    <a:pt x="0" y="246"/>
                  </a:lnTo>
                  <a:lnTo>
                    <a:pt x="1646" y="246"/>
                  </a:lnTo>
                  <a:lnTo>
                    <a:pt x="1406"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panose="020B0604020202020204" pitchFamily="34" charset="0"/>
                <a:cs typeface="Arial" panose="020B0604020202020204" pitchFamily="34" charset="0"/>
              </a:endParaRPr>
            </a:p>
          </p:txBody>
        </p:sp>
      </p:grpSp>
      <p:sp>
        <p:nvSpPr>
          <p:cNvPr id="69" name="Oval 68"/>
          <p:cNvSpPr/>
          <p:nvPr/>
        </p:nvSpPr>
        <p:spPr>
          <a:xfrm>
            <a:off x="7183953" y="990600"/>
            <a:ext cx="815950" cy="108765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 name="TextBox 4"/>
          <p:cNvSpPr txBox="1"/>
          <p:nvPr/>
        </p:nvSpPr>
        <p:spPr>
          <a:xfrm>
            <a:off x="6804248" y="2412177"/>
            <a:ext cx="1661557" cy="553998"/>
          </a:xfrm>
          <a:prstGeom prst="rect">
            <a:avLst/>
          </a:prstGeom>
          <a:noFill/>
        </p:spPr>
        <p:txBody>
          <a:bodyPr wrap="square" rtlCol="0">
            <a:spAutoFit/>
          </a:bodyPr>
          <a:lstStyle/>
          <a:p>
            <a:pPr algn="ctr"/>
            <a:r>
              <a:rPr lang="en-US" sz="1500" b="1" dirty="0" smtClean="0"/>
              <a:t>High cost of the devices</a:t>
            </a:r>
            <a:endParaRPr lang="en-US" sz="1500" b="1" dirty="0"/>
          </a:p>
        </p:txBody>
      </p:sp>
      <p:sp>
        <p:nvSpPr>
          <p:cNvPr id="13" name="Rectangle 12"/>
          <p:cNvSpPr/>
          <p:nvPr/>
        </p:nvSpPr>
        <p:spPr>
          <a:xfrm>
            <a:off x="4876586" y="4515252"/>
            <a:ext cx="1404112" cy="2342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white"/>
                </a:solidFill>
                <a:latin typeface="Arial" panose="020B0604020202020204" pitchFamily="34" charset="0"/>
                <a:cs typeface="Arial" panose="020B0604020202020204" pitchFamily="34" charset="0"/>
              </a:rPr>
              <a:t>03</a:t>
            </a:r>
            <a:endParaRPr lang="en-US" sz="4000" b="1" dirty="0">
              <a:solidFill>
                <a:prstClr val="white"/>
              </a:solidFill>
              <a:latin typeface="Arial" panose="020B0604020202020204" pitchFamily="34" charset="0"/>
              <a:cs typeface="Arial" panose="020B0604020202020204" pitchFamily="34" charset="0"/>
            </a:endParaRPr>
          </a:p>
        </p:txBody>
      </p:sp>
      <p:sp>
        <p:nvSpPr>
          <p:cNvPr id="14" name="Oval 13"/>
          <p:cNvSpPr/>
          <p:nvPr/>
        </p:nvSpPr>
        <p:spPr>
          <a:xfrm>
            <a:off x="4876586" y="4191000"/>
            <a:ext cx="1404112" cy="685800"/>
          </a:xfrm>
          <a:prstGeom prst="ellipse">
            <a:avLst/>
          </a:prstGeom>
          <a:solidFill>
            <a:schemeClr val="tx1">
              <a:alpha val="1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7" name="Group 11"/>
          <p:cNvGrpSpPr/>
          <p:nvPr/>
        </p:nvGrpSpPr>
        <p:grpSpPr>
          <a:xfrm>
            <a:off x="4803343" y="3904969"/>
            <a:ext cx="1550597" cy="610283"/>
            <a:chOff x="5094288" y="3362325"/>
            <a:chExt cx="2613025" cy="771525"/>
          </a:xfrm>
        </p:grpSpPr>
        <p:sp>
          <p:nvSpPr>
            <p:cNvPr id="10" name="Rectangle 5"/>
            <p:cNvSpPr>
              <a:spLocks noChangeArrowheads="1"/>
            </p:cNvSpPr>
            <p:nvPr/>
          </p:nvSpPr>
          <p:spPr bwMode="auto">
            <a:xfrm>
              <a:off x="5094288" y="3752850"/>
              <a:ext cx="2613025" cy="381000"/>
            </a:xfrm>
            <a:prstGeom prst="rect">
              <a:avLst/>
            </a:prstGeom>
            <a:gradFill>
              <a:gsLst>
                <a:gs pos="100000">
                  <a:schemeClr val="bg1">
                    <a:lumMod val="75000"/>
                  </a:schemeClr>
                </a:gs>
                <a:gs pos="0">
                  <a:schemeClr val="bg1">
                    <a:lumMod val="50000"/>
                  </a:scheme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panose="020B0604020202020204" pitchFamily="34" charset="0"/>
                <a:cs typeface="Arial" panose="020B0604020202020204" pitchFamily="34" charset="0"/>
              </a:endParaRPr>
            </a:p>
          </p:txBody>
        </p:sp>
        <p:sp>
          <p:nvSpPr>
            <p:cNvPr id="11" name="Freeform 6"/>
            <p:cNvSpPr>
              <a:spLocks/>
            </p:cNvSpPr>
            <p:nvPr/>
          </p:nvSpPr>
          <p:spPr bwMode="auto">
            <a:xfrm>
              <a:off x="5094288" y="3362325"/>
              <a:ext cx="2613025" cy="390525"/>
            </a:xfrm>
            <a:custGeom>
              <a:avLst/>
              <a:gdLst>
                <a:gd name="T0" fmla="*/ 1406 w 1646"/>
                <a:gd name="T1" fmla="*/ 0 h 246"/>
                <a:gd name="T2" fmla="*/ 239 w 1646"/>
                <a:gd name="T3" fmla="*/ 0 h 246"/>
                <a:gd name="T4" fmla="*/ 0 w 1646"/>
                <a:gd name="T5" fmla="*/ 246 h 246"/>
                <a:gd name="T6" fmla="*/ 1646 w 1646"/>
                <a:gd name="T7" fmla="*/ 246 h 246"/>
                <a:gd name="T8" fmla="*/ 1406 w 1646"/>
                <a:gd name="T9" fmla="*/ 0 h 246"/>
              </a:gdLst>
              <a:ahLst/>
              <a:cxnLst>
                <a:cxn ang="0">
                  <a:pos x="T0" y="T1"/>
                </a:cxn>
                <a:cxn ang="0">
                  <a:pos x="T2" y="T3"/>
                </a:cxn>
                <a:cxn ang="0">
                  <a:pos x="T4" y="T5"/>
                </a:cxn>
                <a:cxn ang="0">
                  <a:pos x="T6" y="T7"/>
                </a:cxn>
                <a:cxn ang="0">
                  <a:pos x="T8" y="T9"/>
                </a:cxn>
              </a:cxnLst>
              <a:rect l="0" t="0" r="r" b="b"/>
              <a:pathLst>
                <a:path w="1646" h="246">
                  <a:moveTo>
                    <a:pt x="1406" y="0"/>
                  </a:moveTo>
                  <a:lnTo>
                    <a:pt x="239" y="0"/>
                  </a:lnTo>
                  <a:lnTo>
                    <a:pt x="0" y="246"/>
                  </a:lnTo>
                  <a:lnTo>
                    <a:pt x="1646" y="246"/>
                  </a:lnTo>
                  <a:lnTo>
                    <a:pt x="1406"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panose="020B0604020202020204" pitchFamily="34" charset="0"/>
                <a:cs typeface="Arial" panose="020B0604020202020204" pitchFamily="34" charset="0"/>
              </a:endParaRPr>
            </a:p>
          </p:txBody>
        </p:sp>
      </p:grpSp>
      <p:sp>
        <p:nvSpPr>
          <p:cNvPr id="70" name="Oval 69"/>
          <p:cNvSpPr/>
          <p:nvPr/>
        </p:nvSpPr>
        <p:spPr>
          <a:xfrm>
            <a:off x="5170667" y="1551808"/>
            <a:ext cx="815950" cy="10876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2" name="TextBox 81"/>
          <p:cNvSpPr txBox="1"/>
          <p:nvPr/>
        </p:nvSpPr>
        <p:spPr>
          <a:xfrm>
            <a:off x="4800600" y="2819400"/>
            <a:ext cx="1512168" cy="784830"/>
          </a:xfrm>
          <a:prstGeom prst="rect">
            <a:avLst/>
          </a:prstGeom>
          <a:noFill/>
        </p:spPr>
        <p:txBody>
          <a:bodyPr wrap="square" rtlCol="0">
            <a:spAutoFit/>
          </a:bodyPr>
          <a:lstStyle/>
          <a:p>
            <a:pPr algn="ctr"/>
            <a:r>
              <a:rPr lang="en-US" sz="1500" b="1" dirty="0" smtClean="0"/>
              <a:t>Device connectivity and communication</a:t>
            </a:r>
            <a:endParaRPr lang="en-US" sz="1500" b="1" kern="0" dirty="0" smtClean="0">
              <a:solidFill>
                <a:srgbClr val="000000">
                  <a:lumMod val="75000"/>
                  <a:lumOff val="25000"/>
                </a:srgbClr>
              </a:solidFill>
              <a:latin typeface="Arial" panose="020B0604020202020204" pitchFamily="34" charset="0"/>
              <a:cs typeface="Arial" panose="020B0604020202020204" pitchFamily="34" charset="0"/>
            </a:endParaRPr>
          </a:p>
        </p:txBody>
      </p:sp>
      <p:sp>
        <p:nvSpPr>
          <p:cNvPr id="17" name="Rectangle 16"/>
          <p:cNvSpPr/>
          <p:nvPr/>
        </p:nvSpPr>
        <p:spPr>
          <a:xfrm>
            <a:off x="2863300" y="5020338"/>
            <a:ext cx="1404112" cy="18376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white"/>
                </a:solidFill>
                <a:latin typeface="Arial" panose="020B0604020202020204" pitchFamily="34" charset="0"/>
                <a:cs typeface="Arial" panose="020B0604020202020204" pitchFamily="34" charset="0"/>
              </a:rPr>
              <a:t>02</a:t>
            </a:r>
            <a:endParaRPr lang="en-US" sz="4000" b="1" dirty="0">
              <a:solidFill>
                <a:prstClr val="white"/>
              </a:solidFill>
              <a:latin typeface="Arial" panose="020B0604020202020204" pitchFamily="34" charset="0"/>
              <a:cs typeface="Arial" panose="020B0604020202020204" pitchFamily="34" charset="0"/>
            </a:endParaRPr>
          </a:p>
        </p:txBody>
      </p:sp>
      <p:sp>
        <p:nvSpPr>
          <p:cNvPr id="18" name="Oval 17"/>
          <p:cNvSpPr/>
          <p:nvPr/>
        </p:nvSpPr>
        <p:spPr>
          <a:xfrm>
            <a:off x="2863300" y="4696086"/>
            <a:ext cx="1404112" cy="685800"/>
          </a:xfrm>
          <a:prstGeom prst="ellipse">
            <a:avLst/>
          </a:prstGeom>
          <a:solidFill>
            <a:schemeClr val="tx1">
              <a:alpha val="1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8" name="Group 18"/>
          <p:cNvGrpSpPr/>
          <p:nvPr/>
        </p:nvGrpSpPr>
        <p:grpSpPr>
          <a:xfrm>
            <a:off x="2790057" y="4410055"/>
            <a:ext cx="1550597" cy="610283"/>
            <a:chOff x="5094288" y="3362325"/>
            <a:chExt cx="2613025" cy="771525"/>
          </a:xfrm>
        </p:grpSpPr>
        <p:sp>
          <p:nvSpPr>
            <p:cNvPr id="20" name="Rectangle 5"/>
            <p:cNvSpPr>
              <a:spLocks noChangeArrowheads="1"/>
            </p:cNvSpPr>
            <p:nvPr/>
          </p:nvSpPr>
          <p:spPr bwMode="auto">
            <a:xfrm>
              <a:off x="5094288" y="3752850"/>
              <a:ext cx="2613025" cy="381000"/>
            </a:xfrm>
            <a:prstGeom prst="rect">
              <a:avLst/>
            </a:prstGeom>
            <a:gradFill>
              <a:gsLst>
                <a:gs pos="100000">
                  <a:schemeClr val="bg1">
                    <a:lumMod val="75000"/>
                  </a:schemeClr>
                </a:gs>
                <a:gs pos="0">
                  <a:schemeClr val="bg1">
                    <a:lumMod val="50000"/>
                  </a:scheme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panose="020B0604020202020204" pitchFamily="34" charset="0"/>
                <a:cs typeface="Arial" panose="020B0604020202020204" pitchFamily="34" charset="0"/>
              </a:endParaRPr>
            </a:p>
          </p:txBody>
        </p:sp>
        <p:sp>
          <p:nvSpPr>
            <p:cNvPr id="21" name="Freeform 6"/>
            <p:cNvSpPr>
              <a:spLocks/>
            </p:cNvSpPr>
            <p:nvPr/>
          </p:nvSpPr>
          <p:spPr bwMode="auto">
            <a:xfrm>
              <a:off x="5094288" y="3362325"/>
              <a:ext cx="2613025" cy="390525"/>
            </a:xfrm>
            <a:custGeom>
              <a:avLst/>
              <a:gdLst>
                <a:gd name="T0" fmla="*/ 1406 w 1646"/>
                <a:gd name="T1" fmla="*/ 0 h 246"/>
                <a:gd name="T2" fmla="*/ 239 w 1646"/>
                <a:gd name="T3" fmla="*/ 0 h 246"/>
                <a:gd name="T4" fmla="*/ 0 w 1646"/>
                <a:gd name="T5" fmla="*/ 246 h 246"/>
                <a:gd name="T6" fmla="*/ 1646 w 1646"/>
                <a:gd name="T7" fmla="*/ 246 h 246"/>
                <a:gd name="T8" fmla="*/ 1406 w 1646"/>
                <a:gd name="T9" fmla="*/ 0 h 246"/>
              </a:gdLst>
              <a:ahLst/>
              <a:cxnLst>
                <a:cxn ang="0">
                  <a:pos x="T0" y="T1"/>
                </a:cxn>
                <a:cxn ang="0">
                  <a:pos x="T2" y="T3"/>
                </a:cxn>
                <a:cxn ang="0">
                  <a:pos x="T4" y="T5"/>
                </a:cxn>
                <a:cxn ang="0">
                  <a:pos x="T6" y="T7"/>
                </a:cxn>
                <a:cxn ang="0">
                  <a:pos x="T8" y="T9"/>
                </a:cxn>
              </a:cxnLst>
              <a:rect l="0" t="0" r="r" b="b"/>
              <a:pathLst>
                <a:path w="1646" h="246">
                  <a:moveTo>
                    <a:pt x="1406" y="0"/>
                  </a:moveTo>
                  <a:lnTo>
                    <a:pt x="239" y="0"/>
                  </a:lnTo>
                  <a:lnTo>
                    <a:pt x="0" y="246"/>
                  </a:lnTo>
                  <a:lnTo>
                    <a:pt x="1646" y="246"/>
                  </a:lnTo>
                  <a:lnTo>
                    <a:pt x="1406"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panose="020B0604020202020204" pitchFamily="34" charset="0"/>
                <a:cs typeface="Arial" panose="020B0604020202020204" pitchFamily="34" charset="0"/>
              </a:endParaRPr>
            </a:p>
          </p:txBody>
        </p:sp>
      </p:grpSp>
      <p:sp>
        <p:nvSpPr>
          <p:cNvPr id="71" name="Oval 70"/>
          <p:cNvSpPr/>
          <p:nvPr/>
        </p:nvSpPr>
        <p:spPr>
          <a:xfrm>
            <a:off x="3150655" y="2054694"/>
            <a:ext cx="815950" cy="108765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5" name="TextBox 84"/>
          <p:cNvSpPr txBox="1"/>
          <p:nvPr/>
        </p:nvSpPr>
        <p:spPr>
          <a:xfrm>
            <a:off x="2743200" y="3276600"/>
            <a:ext cx="1661557" cy="1015663"/>
          </a:xfrm>
          <a:prstGeom prst="rect">
            <a:avLst/>
          </a:prstGeom>
          <a:noFill/>
        </p:spPr>
        <p:txBody>
          <a:bodyPr wrap="square" rtlCol="0">
            <a:spAutoFit/>
          </a:bodyPr>
          <a:lstStyle/>
          <a:p>
            <a:pPr algn="ctr">
              <a:buNone/>
            </a:pPr>
            <a:r>
              <a:rPr lang="en-US" sz="1500" b="1" dirty="0" smtClean="0"/>
              <a:t>Need for miniaturized devices with long battery life</a:t>
            </a:r>
          </a:p>
        </p:txBody>
      </p:sp>
      <p:sp>
        <p:nvSpPr>
          <p:cNvPr id="23" name="Rectangle 22"/>
          <p:cNvSpPr/>
          <p:nvPr/>
        </p:nvSpPr>
        <p:spPr>
          <a:xfrm>
            <a:off x="850014" y="5525426"/>
            <a:ext cx="1404112" cy="13325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white"/>
                </a:solidFill>
                <a:latin typeface="Arial" panose="020B0604020202020204" pitchFamily="34" charset="0"/>
                <a:cs typeface="Arial" panose="020B0604020202020204" pitchFamily="34" charset="0"/>
              </a:rPr>
              <a:t>01</a:t>
            </a:r>
            <a:endParaRPr lang="en-US" sz="4000" b="1" dirty="0">
              <a:solidFill>
                <a:prstClr val="white"/>
              </a:solidFill>
              <a:latin typeface="Arial" panose="020B0604020202020204" pitchFamily="34" charset="0"/>
              <a:cs typeface="Arial" panose="020B0604020202020204" pitchFamily="34" charset="0"/>
            </a:endParaRPr>
          </a:p>
        </p:txBody>
      </p:sp>
      <p:sp>
        <p:nvSpPr>
          <p:cNvPr id="24" name="Oval 23"/>
          <p:cNvSpPr/>
          <p:nvPr/>
        </p:nvSpPr>
        <p:spPr>
          <a:xfrm>
            <a:off x="850014" y="5201174"/>
            <a:ext cx="1404112" cy="685800"/>
          </a:xfrm>
          <a:prstGeom prst="ellipse">
            <a:avLst/>
          </a:prstGeom>
          <a:solidFill>
            <a:schemeClr val="tx1">
              <a:alpha val="1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12" name="Group 24"/>
          <p:cNvGrpSpPr/>
          <p:nvPr/>
        </p:nvGrpSpPr>
        <p:grpSpPr>
          <a:xfrm>
            <a:off x="776772" y="4915143"/>
            <a:ext cx="1550597" cy="610283"/>
            <a:chOff x="5094288" y="3362325"/>
            <a:chExt cx="2613025" cy="771525"/>
          </a:xfrm>
        </p:grpSpPr>
        <p:sp>
          <p:nvSpPr>
            <p:cNvPr id="26" name="Rectangle 5"/>
            <p:cNvSpPr>
              <a:spLocks noChangeArrowheads="1"/>
            </p:cNvSpPr>
            <p:nvPr/>
          </p:nvSpPr>
          <p:spPr bwMode="auto">
            <a:xfrm>
              <a:off x="5094288" y="3752850"/>
              <a:ext cx="2613025" cy="381000"/>
            </a:xfrm>
            <a:prstGeom prst="rect">
              <a:avLst/>
            </a:prstGeom>
            <a:gradFill>
              <a:gsLst>
                <a:gs pos="100000">
                  <a:schemeClr val="bg1">
                    <a:lumMod val="75000"/>
                  </a:schemeClr>
                </a:gs>
                <a:gs pos="0">
                  <a:schemeClr val="bg1">
                    <a:lumMod val="50000"/>
                  </a:scheme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panose="020B0604020202020204" pitchFamily="34" charset="0"/>
                <a:cs typeface="Arial" panose="020B0604020202020204" pitchFamily="34" charset="0"/>
              </a:endParaRPr>
            </a:p>
          </p:txBody>
        </p:sp>
        <p:sp>
          <p:nvSpPr>
            <p:cNvPr id="27" name="Freeform 6"/>
            <p:cNvSpPr>
              <a:spLocks/>
            </p:cNvSpPr>
            <p:nvPr/>
          </p:nvSpPr>
          <p:spPr bwMode="auto">
            <a:xfrm>
              <a:off x="5094288" y="3362325"/>
              <a:ext cx="2613025" cy="390525"/>
            </a:xfrm>
            <a:custGeom>
              <a:avLst/>
              <a:gdLst>
                <a:gd name="T0" fmla="*/ 1406 w 1646"/>
                <a:gd name="T1" fmla="*/ 0 h 246"/>
                <a:gd name="T2" fmla="*/ 239 w 1646"/>
                <a:gd name="T3" fmla="*/ 0 h 246"/>
                <a:gd name="T4" fmla="*/ 0 w 1646"/>
                <a:gd name="T5" fmla="*/ 246 h 246"/>
                <a:gd name="T6" fmla="*/ 1646 w 1646"/>
                <a:gd name="T7" fmla="*/ 246 h 246"/>
                <a:gd name="T8" fmla="*/ 1406 w 1646"/>
                <a:gd name="T9" fmla="*/ 0 h 246"/>
              </a:gdLst>
              <a:ahLst/>
              <a:cxnLst>
                <a:cxn ang="0">
                  <a:pos x="T0" y="T1"/>
                </a:cxn>
                <a:cxn ang="0">
                  <a:pos x="T2" y="T3"/>
                </a:cxn>
                <a:cxn ang="0">
                  <a:pos x="T4" y="T5"/>
                </a:cxn>
                <a:cxn ang="0">
                  <a:pos x="T6" y="T7"/>
                </a:cxn>
                <a:cxn ang="0">
                  <a:pos x="T8" y="T9"/>
                </a:cxn>
              </a:cxnLst>
              <a:rect l="0" t="0" r="r" b="b"/>
              <a:pathLst>
                <a:path w="1646" h="246">
                  <a:moveTo>
                    <a:pt x="1406" y="0"/>
                  </a:moveTo>
                  <a:lnTo>
                    <a:pt x="239" y="0"/>
                  </a:lnTo>
                  <a:lnTo>
                    <a:pt x="0" y="246"/>
                  </a:lnTo>
                  <a:lnTo>
                    <a:pt x="1646" y="246"/>
                  </a:lnTo>
                  <a:lnTo>
                    <a:pt x="1406"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panose="020B0604020202020204" pitchFamily="34" charset="0"/>
                <a:cs typeface="Arial" panose="020B0604020202020204" pitchFamily="34" charset="0"/>
              </a:endParaRPr>
            </a:p>
          </p:txBody>
        </p:sp>
      </p:grpSp>
      <p:sp>
        <p:nvSpPr>
          <p:cNvPr id="72" name="Oval 71"/>
          <p:cNvSpPr/>
          <p:nvPr/>
        </p:nvSpPr>
        <p:spPr>
          <a:xfrm>
            <a:off x="1144095" y="2562915"/>
            <a:ext cx="815950" cy="108765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8" name="TextBox 87"/>
          <p:cNvSpPr txBox="1"/>
          <p:nvPr/>
        </p:nvSpPr>
        <p:spPr>
          <a:xfrm>
            <a:off x="685800" y="3657600"/>
            <a:ext cx="1661557" cy="1246495"/>
          </a:xfrm>
          <a:prstGeom prst="rect">
            <a:avLst/>
          </a:prstGeom>
          <a:noFill/>
        </p:spPr>
        <p:txBody>
          <a:bodyPr wrap="square" rtlCol="0">
            <a:spAutoFit/>
          </a:bodyPr>
          <a:lstStyle/>
          <a:p>
            <a:pPr algn="ctr">
              <a:buNone/>
            </a:pPr>
            <a:r>
              <a:rPr lang="en-US" sz="1500" b="1" dirty="0" smtClean="0"/>
              <a:t>Privacy concerns regarding transmitting sensitive patient data</a:t>
            </a:r>
          </a:p>
        </p:txBody>
      </p:sp>
      <p:sp>
        <p:nvSpPr>
          <p:cNvPr id="66" name="Title 1"/>
          <p:cNvSpPr txBox="1">
            <a:spLocks/>
          </p:cNvSpPr>
          <p:nvPr/>
        </p:nvSpPr>
        <p:spPr>
          <a:xfrm>
            <a:off x="0" y="-4574"/>
            <a:ext cx="9144000" cy="609600"/>
          </a:xfrm>
          <a:prstGeom prst="rect">
            <a:avLst/>
          </a:prstGeom>
          <a:solidFill>
            <a:schemeClr val="bg2">
              <a:lumMod val="75000"/>
            </a:schemeClr>
          </a:solidFill>
        </p:spPr>
        <p:txBody>
          <a:bodyPr vert="horz" lIns="91440" tIns="45720" rIns="91440" bIns="45720" rtlCol="0" anchor="ctr">
            <a:normAutofit/>
          </a:bodyPr>
          <a:lstStyle/>
          <a:p>
            <a:pPr lvl="0" algn="ctr">
              <a:spcBef>
                <a:spcPct val="0"/>
              </a:spcBef>
              <a:defRPr/>
            </a:pPr>
            <a:r>
              <a:rPr lang="en-US" sz="2800" b="1" dirty="0" smtClean="0"/>
              <a:t>Challenges in wearable health monitoring device market</a:t>
            </a:r>
            <a:endParaRPr lang="en-US" sz="2800" b="1" dirty="0">
              <a:latin typeface="+mj-lt"/>
              <a:ea typeface="+mj-ea"/>
              <a:cs typeface="+mj-cs"/>
            </a:endParaRPr>
          </a:p>
        </p:txBody>
      </p:sp>
      <p:sp>
        <p:nvSpPr>
          <p:cNvPr id="34" name="Rectangle 33"/>
          <p:cNvSpPr/>
          <p:nvPr/>
        </p:nvSpPr>
        <p:spPr>
          <a:xfrm>
            <a:off x="8534400" y="6248400"/>
            <a:ext cx="391454" cy="369332"/>
          </a:xfrm>
          <a:prstGeom prst="rect">
            <a:avLst/>
          </a:prstGeom>
        </p:spPr>
        <p:txBody>
          <a:bodyPr wrap="none">
            <a:spAutoFit/>
          </a:bodyPr>
          <a:lstStyle/>
          <a:p>
            <a:pPr>
              <a:buNone/>
            </a:pPr>
            <a:r>
              <a:rPr lang="en-US" baseline="30000" dirty="0" smtClean="0">
                <a:hlinkClick r:id="rId2"/>
              </a:rPr>
              <a:t>&gt;&gt;</a:t>
            </a:r>
            <a:r>
              <a:rPr lang="en-US" dirty="0" smtClean="0">
                <a:hlinkClick r:id="rId2"/>
              </a:rPr>
              <a:t> </a:t>
            </a:r>
            <a:endParaRPr lang="en-US" dirty="0" smtClean="0"/>
          </a:p>
        </p:txBody>
      </p:sp>
    </p:spTree>
    <p:extLst>
      <p:ext uri="{BB962C8B-B14F-4D97-AF65-F5344CB8AC3E}">
        <p14:creationId xmlns:p14="http://schemas.microsoft.com/office/powerpoint/2010/main" val="1934933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Mergers and Acquisitions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9613955"/>
              </p:ext>
            </p:extLst>
          </p:nvPr>
        </p:nvGraphicFramePr>
        <p:xfrm>
          <a:off x="152400" y="685800"/>
          <a:ext cx="8888290" cy="5764691"/>
        </p:xfrm>
        <a:graphic>
          <a:graphicData uri="http://schemas.openxmlformats.org/drawingml/2006/table">
            <a:tbl>
              <a:tblPr firstRow="1" bandRow="1">
                <a:tableStyleId>{35758FB7-9AC5-4552-8A53-C91805E547FA}</a:tableStyleId>
              </a:tblPr>
              <a:tblGrid>
                <a:gridCol w="1742594"/>
                <a:gridCol w="1742594"/>
                <a:gridCol w="3193302"/>
                <a:gridCol w="685800"/>
                <a:gridCol w="1524000"/>
              </a:tblGrid>
              <a:tr h="369917">
                <a:tc>
                  <a:txBody>
                    <a:bodyPr/>
                    <a:lstStyle/>
                    <a:p>
                      <a:pPr algn="l"/>
                      <a:r>
                        <a:rPr lang="en-US" sz="1600" dirty="0" smtClean="0"/>
                        <a:t>Acquirer</a:t>
                      </a:r>
                      <a:endParaRPr lang="en-US" sz="1600" dirty="0"/>
                    </a:p>
                  </a:txBody>
                  <a:tcPr/>
                </a:tc>
                <a:tc>
                  <a:txBody>
                    <a:bodyPr/>
                    <a:lstStyle/>
                    <a:p>
                      <a:pPr algn="l"/>
                      <a:r>
                        <a:rPr lang="en-US" sz="1600" dirty="0" smtClean="0"/>
                        <a:t>Acquiree</a:t>
                      </a:r>
                      <a:endParaRPr lang="en-US" sz="1600" dirty="0"/>
                    </a:p>
                  </a:txBody>
                  <a:tcPr/>
                </a:tc>
                <a:tc>
                  <a:txBody>
                    <a:bodyPr/>
                    <a:lstStyle/>
                    <a:p>
                      <a:pPr algn="ctr"/>
                      <a:r>
                        <a:rPr lang="en-US" sz="1600" dirty="0" smtClean="0"/>
                        <a:t>Highlights</a:t>
                      </a:r>
                      <a:endParaRPr lang="en-US" sz="1600" dirty="0"/>
                    </a:p>
                  </a:txBody>
                  <a:tcPr/>
                </a:tc>
                <a:tc>
                  <a:txBody>
                    <a:bodyPr/>
                    <a:lstStyle/>
                    <a:p>
                      <a:pPr algn="l"/>
                      <a:r>
                        <a:rPr lang="en-US" sz="1600" dirty="0" smtClean="0"/>
                        <a:t>Year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Source</a:t>
                      </a:r>
                    </a:p>
                  </a:txBody>
                  <a:tcPr/>
                </a:tc>
              </a:tr>
              <a:tr h="1083439">
                <a:tc>
                  <a:txBody>
                    <a:bodyPr/>
                    <a:lstStyle/>
                    <a:p>
                      <a:r>
                        <a:rPr lang="en-US" sz="1400" dirty="0" smtClean="0"/>
                        <a:t>Polar</a:t>
                      </a:r>
                      <a:r>
                        <a:rPr lang="en-US" sz="1400" baseline="0" dirty="0" smtClean="0"/>
                        <a:t> Electro</a:t>
                      </a:r>
                      <a:endParaRPr lang="en-US" sz="1400" dirty="0"/>
                    </a:p>
                  </a:txBody>
                  <a:tcPr/>
                </a:tc>
                <a:tc>
                  <a:txBody>
                    <a:bodyPr/>
                    <a:lstStyle/>
                    <a:p>
                      <a:r>
                        <a:rPr lang="en-US" sz="1400" dirty="0" smtClean="0"/>
                        <a:t>Health</a:t>
                      </a:r>
                      <a:r>
                        <a:rPr lang="en-US" sz="1400" baseline="0" dirty="0" smtClean="0"/>
                        <a:t> First Corporation</a:t>
                      </a:r>
                      <a:endParaRPr lang="en-US" sz="1400" dirty="0"/>
                    </a:p>
                  </a:txBody>
                  <a:tcPr/>
                </a:tc>
                <a:tc>
                  <a:txBody>
                    <a:bodyPr/>
                    <a:lstStyle/>
                    <a:p>
                      <a:pPr algn="just"/>
                      <a:r>
                        <a:rPr lang="en-US" sz="1400" kern="1200" baseline="0" dirty="0" smtClean="0"/>
                        <a:t>Polar Electro acquired </a:t>
                      </a:r>
                      <a:r>
                        <a:rPr lang="en-US" sz="1400" kern="1200" baseline="0" dirty="0" err="1" smtClean="0"/>
                        <a:t>HealthFirst</a:t>
                      </a:r>
                      <a:r>
                        <a:rPr lang="en-US" sz="1400" kern="1200" baseline="0" dirty="0" smtClean="0"/>
                        <a:t> Corporation, a developer of software and web-based products used for health and fitness assessment, and other education and nutrition programming</a:t>
                      </a:r>
                      <a:endParaRPr lang="en-US" sz="1800" kern="1200" baseline="0" dirty="0" smtClean="0">
                        <a:solidFill>
                          <a:schemeClr val="dk1"/>
                        </a:solidFill>
                        <a:latin typeface="+mn-lt"/>
                        <a:ea typeface="+mn-ea"/>
                        <a:cs typeface="+mn-cs"/>
                      </a:endParaRPr>
                    </a:p>
                  </a:txBody>
                  <a:tcPr/>
                </a:tc>
                <a:tc>
                  <a:txBody>
                    <a:bodyPr/>
                    <a:lstStyle/>
                    <a:p>
                      <a:r>
                        <a:rPr lang="en-US" sz="1400" dirty="0" smtClean="0"/>
                        <a:t>2010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2"/>
                        </a:rPr>
                        <a:t>Source </a:t>
                      </a:r>
                      <a:endParaRPr lang="en-US" sz="1400" dirty="0" smtClean="0"/>
                    </a:p>
                  </a:txBody>
                  <a:tcPr/>
                </a:tc>
              </a:tr>
              <a:tr h="883858">
                <a:tc>
                  <a:txBody>
                    <a:bodyPr/>
                    <a:lstStyle/>
                    <a:p>
                      <a:r>
                        <a:rPr lang="en-US" sz="1400" dirty="0" smtClean="0"/>
                        <a:t>Jawbone</a:t>
                      </a:r>
                      <a:endParaRPr lang="en-US" sz="1400" dirty="0"/>
                    </a:p>
                  </a:txBody>
                  <a:tcPr/>
                </a:tc>
                <a:tc>
                  <a:txBody>
                    <a:bodyPr/>
                    <a:lstStyle/>
                    <a:p>
                      <a:r>
                        <a:rPr lang="en-US" sz="1400" dirty="0" smtClean="0"/>
                        <a:t>Massive Health </a:t>
                      </a:r>
                    </a:p>
                    <a:p>
                      <a:r>
                        <a:rPr lang="en-US" sz="1400" dirty="0" smtClean="0"/>
                        <a:t>Body Media</a:t>
                      </a:r>
                      <a:endParaRPr lang="en-US" sz="1400" dirty="0"/>
                    </a:p>
                  </a:txBody>
                  <a:tcPr/>
                </a:tc>
                <a:tc>
                  <a:txBody>
                    <a:bodyPr/>
                    <a:lstStyle/>
                    <a:p>
                      <a:pPr algn="just"/>
                      <a:r>
                        <a:rPr lang="en-US" sz="1400" kern="1200" baseline="0" dirty="0" smtClean="0"/>
                        <a:t>In February, Jawbone acquired Massive Health – a developer of apps and big data to foster healthy living. In April, it acquired </a:t>
                      </a:r>
                      <a:r>
                        <a:rPr lang="en-US" sz="1400" kern="1200" baseline="0" dirty="0" err="1" smtClean="0"/>
                        <a:t>Bodymedia</a:t>
                      </a:r>
                      <a:r>
                        <a:rPr lang="en-US" sz="1400" kern="1200" baseline="0" dirty="0" smtClean="0"/>
                        <a:t> for over $100 million and earned around 80 patents of </a:t>
                      </a:r>
                      <a:r>
                        <a:rPr lang="en-US" sz="1400" kern="1200" baseline="0" dirty="0" err="1" smtClean="0"/>
                        <a:t>Bodymedia</a:t>
                      </a:r>
                      <a:r>
                        <a:rPr lang="en-US" sz="1400" kern="1200" baseline="0" dirty="0" smtClean="0"/>
                        <a:t> that are primarily related to wireless sensors and wearable monitors</a:t>
                      </a:r>
                      <a:endParaRPr lang="en-US" sz="1400" kern="1200" baseline="0" dirty="0" smtClean="0">
                        <a:solidFill>
                          <a:schemeClr val="dk1"/>
                        </a:solidFill>
                        <a:latin typeface="+mn-lt"/>
                        <a:ea typeface="+mn-ea"/>
                        <a:cs typeface="+mn-cs"/>
                      </a:endParaRPr>
                    </a:p>
                  </a:txBody>
                  <a:tcPr/>
                </a:tc>
                <a:tc>
                  <a:txBody>
                    <a:bodyPr/>
                    <a:lstStyle/>
                    <a:p>
                      <a:r>
                        <a:rPr lang="en-US" sz="1400" dirty="0" smtClean="0"/>
                        <a:t>2013</a:t>
                      </a:r>
                      <a:endParaRPr lang="en-US" sz="1400" dirty="0"/>
                    </a:p>
                  </a:txBody>
                  <a:tcPr/>
                </a:tc>
                <a:tc>
                  <a:txBody>
                    <a:bodyPr/>
                    <a:lstStyle/>
                    <a:p>
                      <a:r>
                        <a:rPr lang="en-US" sz="1400" dirty="0" smtClean="0">
                          <a:hlinkClick r:id="rId3"/>
                        </a:rPr>
                        <a:t>Source </a:t>
                      </a:r>
                      <a:endParaRPr lang="en-US" sz="1400" dirty="0" smtClean="0"/>
                    </a:p>
                  </a:txBody>
                  <a:tcPr/>
                </a:tc>
              </a:tr>
              <a:tr h="883858">
                <a:tc>
                  <a:txBody>
                    <a:bodyPr/>
                    <a:lstStyle/>
                    <a:p>
                      <a:r>
                        <a:rPr lang="en-US" sz="1400" dirty="0" smtClean="0"/>
                        <a:t>Intel</a:t>
                      </a:r>
                      <a:endParaRPr lang="en-US" sz="1400" dirty="0"/>
                    </a:p>
                  </a:txBody>
                  <a:tcPr/>
                </a:tc>
                <a:tc>
                  <a:txBody>
                    <a:bodyPr/>
                    <a:lstStyle/>
                    <a:p>
                      <a:r>
                        <a:rPr lang="en-US" sz="1400" dirty="0" smtClean="0"/>
                        <a:t>Basis</a:t>
                      </a:r>
                      <a:r>
                        <a:rPr lang="en-US" sz="1400" baseline="0" dirty="0" smtClean="0"/>
                        <a:t> Science</a:t>
                      </a:r>
                      <a:endParaRPr lang="en-US" sz="1400" dirty="0"/>
                    </a:p>
                  </a:txBody>
                  <a:tcPr/>
                </a:tc>
                <a:tc>
                  <a:txBody>
                    <a:bodyPr/>
                    <a:lstStyle/>
                    <a:p>
                      <a:pPr algn="just"/>
                      <a:r>
                        <a:rPr lang="en-US" sz="1400" kern="1200" baseline="0" dirty="0" smtClean="0"/>
                        <a:t>Intel completed the acquisition of heath-tracking wearable device maker Basis Science</a:t>
                      </a:r>
                      <a:endParaRPr lang="en-US" sz="1400" kern="1200" baseline="0" dirty="0" smtClean="0">
                        <a:solidFill>
                          <a:schemeClr val="dk1"/>
                        </a:solidFill>
                        <a:latin typeface="+mn-lt"/>
                        <a:ea typeface="+mn-ea"/>
                        <a:cs typeface="+mn-cs"/>
                      </a:endParaRPr>
                    </a:p>
                  </a:txBody>
                  <a:tcPr/>
                </a:tc>
                <a:tc>
                  <a:txBody>
                    <a:bodyPr/>
                    <a:lstStyle/>
                    <a:p>
                      <a:r>
                        <a:rPr lang="en-US" sz="1400" dirty="0" smtClean="0"/>
                        <a:t>2014</a:t>
                      </a:r>
                      <a:endParaRPr lang="en-US" sz="1400" dirty="0"/>
                    </a:p>
                  </a:txBody>
                  <a:tcPr/>
                </a:tc>
                <a:tc>
                  <a:txBody>
                    <a:bodyPr/>
                    <a:lstStyle/>
                    <a:p>
                      <a:r>
                        <a:rPr lang="en-US" sz="1400" dirty="0" smtClean="0">
                          <a:hlinkClick r:id="rId4"/>
                        </a:rPr>
                        <a:t>Source </a:t>
                      </a:r>
                      <a:endParaRPr lang="en-US" sz="1400" dirty="0" smtClean="0"/>
                    </a:p>
                  </a:txBody>
                  <a:tcPr/>
                </a:tc>
              </a:tr>
              <a:tr h="883858">
                <a:tc>
                  <a:txBody>
                    <a:bodyPr/>
                    <a:lstStyle/>
                    <a:p>
                      <a:r>
                        <a:rPr lang="en-US" sz="1400" dirty="0" err="1" smtClean="0"/>
                        <a:t>Covidien</a:t>
                      </a:r>
                      <a:endParaRPr lang="en-US" sz="1400" dirty="0" smtClean="0"/>
                    </a:p>
                  </a:txBody>
                  <a:tcPr/>
                </a:tc>
                <a:tc>
                  <a:txBody>
                    <a:bodyPr/>
                    <a:lstStyle/>
                    <a:p>
                      <a:r>
                        <a:rPr lang="en-US" sz="1400" dirty="0" smtClean="0"/>
                        <a:t>Zephyr Technologies</a:t>
                      </a:r>
                      <a:endParaRPr lang="en-US" sz="1400" dirty="0"/>
                    </a:p>
                  </a:txBody>
                  <a:tcPr/>
                </a:tc>
                <a:tc>
                  <a:txBody>
                    <a:bodyPr/>
                    <a:lstStyle/>
                    <a:p>
                      <a:pPr algn="just"/>
                      <a:r>
                        <a:rPr lang="en-US" sz="1400" kern="1200" baseline="0" dirty="0" err="1" smtClean="0"/>
                        <a:t>Covidien</a:t>
                      </a:r>
                      <a:r>
                        <a:rPr lang="en-US" sz="1400" kern="1200" baseline="0" dirty="0" smtClean="0"/>
                        <a:t> acquired sports and medical wearable company Zephyr Technology. </a:t>
                      </a:r>
                      <a:endParaRPr lang="en-US" sz="1400" kern="1200" baseline="0" dirty="0" smtClean="0">
                        <a:solidFill>
                          <a:schemeClr val="dk1"/>
                        </a:solidFill>
                        <a:latin typeface="+mn-lt"/>
                        <a:ea typeface="+mn-ea"/>
                        <a:cs typeface="+mn-cs"/>
                      </a:endParaRPr>
                    </a:p>
                  </a:txBody>
                  <a:tcPr/>
                </a:tc>
                <a:tc>
                  <a:txBody>
                    <a:bodyPr/>
                    <a:lstStyle/>
                    <a:p>
                      <a:r>
                        <a:rPr lang="en-US" sz="1400" dirty="0" smtClean="0"/>
                        <a:t>2014</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5"/>
                        </a:rPr>
                        <a:t>Source</a:t>
                      </a:r>
                      <a:r>
                        <a:rPr lang="en-US" sz="1400" dirty="0" smtClean="0"/>
                        <a:t> </a:t>
                      </a:r>
                    </a:p>
                  </a:txBody>
                  <a:tcPr/>
                </a:tc>
              </a:tr>
              <a:tr h="883858">
                <a:tc>
                  <a:txBody>
                    <a:bodyPr/>
                    <a:lstStyle/>
                    <a:p>
                      <a:r>
                        <a:rPr lang="en-US" sz="1400" dirty="0" smtClean="0"/>
                        <a:t>Medtronic </a:t>
                      </a:r>
                    </a:p>
                  </a:txBody>
                  <a:tcPr/>
                </a:tc>
                <a:tc>
                  <a:txBody>
                    <a:bodyPr/>
                    <a:lstStyle/>
                    <a:p>
                      <a:r>
                        <a:rPr lang="en-US" sz="1400" dirty="0" err="1" smtClean="0"/>
                        <a:t>Covieden</a:t>
                      </a:r>
                      <a:endParaRPr lang="en-US" sz="1400" dirty="0"/>
                    </a:p>
                  </a:txBody>
                  <a:tcPr/>
                </a:tc>
                <a:tc>
                  <a:txBody>
                    <a:bodyPr/>
                    <a:lstStyle/>
                    <a:p>
                      <a:pPr algn="just"/>
                      <a:r>
                        <a:rPr lang="en-US" sz="1400" kern="1200" baseline="0" dirty="0" smtClean="0"/>
                        <a:t>In January 2015, </a:t>
                      </a:r>
                      <a:r>
                        <a:rPr lang="en-US" sz="1400" kern="1200" baseline="0" dirty="0" err="1" smtClean="0"/>
                        <a:t>Covidien</a:t>
                      </a:r>
                      <a:r>
                        <a:rPr lang="en-US" sz="1400" kern="1200" baseline="0" dirty="0" smtClean="0"/>
                        <a:t> was acquired by market leader, Medtronic</a:t>
                      </a:r>
                      <a:endParaRPr lang="en-US" sz="1400" kern="1200" baseline="0" dirty="0" smtClean="0">
                        <a:solidFill>
                          <a:schemeClr val="dk1"/>
                        </a:solidFill>
                        <a:latin typeface="+mn-lt"/>
                        <a:ea typeface="+mn-ea"/>
                        <a:cs typeface="+mn-cs"/>
                      </a:endParaRPr>
                    </a:p>
                  </a:txBody>
                  <a:tcPr/>
                </a:tc>
                <a:tc>
                  <a:txBody>
                    <a:bodyPr/>
                    <a:lstStyle/>
                    <a:p>
                      <a:r>
                        <a:rPr lang="en-US" sz="1400" dirty="0" smtClean="0"/>
                        <a:t>2015</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6"/>
                        </a:rPr>
                        <a:t>Source</a:t>
                      </a:r>
                      <a:r>
                        <a:rPr lang="en-US" sz="1400" dirty="0" smtClean="0"/>
                        <a:t> </a:t>
                      </a:r>
                    </a:p>
                  </a:txBody>
                  <a:tcPr/>
                </a:tc>
              </a:tr>
            </a:tbl>
          </a:graphicData>
        </a:graphic>
      </p:graphicFrame>
      <p:sp>
        <p:nvSpPr>
          <p:cNvPr id="4" name="Slide Number Placeholder 3"/>
          <p:cNvSpPr>
            <a:spLocks noGrp="1"/>
          </p:cNvSpPr>
          <p:nvPr>
            <p:ph type="sldNum" sz="quarter" idx="12"/>
          </p:nvPr>
        </p:nvSpPr>
        <p:spPr/>
        <p:txBody>
          <a:bodyPr/>
          <a:lstStyle/>
          <a:p>
            <a:fld id="{C75CACA0-0566-40DE-B73D-FEDBE88392D0}" type="slidenum">
              <a:rPr lang="en-US" smtClean="0"/>
              <a:pPr/>
              <a:t>39</a:t>
            </a:fld>
            <a:endParaRPr lang="en-US" dirty="0"/>
          </a:p>
        </p:txBody>
      </p:sp>
    </p:spTree>
    <p:extLst>
      <p:ext uri="{BB962C8B-B14F-4D97-AF65-F5344CB8AC3E}">
        <p14:creationId xmlns:p14="http://schemas.microsoft.com/office/powerpoint/2010/main" val="1371206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p:cNvSpPr>
            <a:spLocks noGrp="1"/>
          </p:cNvSpPr>
          <p:nvPr>
            <p:ph type="title"/>
          </p:nvPr>
        </p:nvSpPr>
        <p:spPr/>
        <p:txBody>
          <a:bodyPr/>
          <a:lstStyle/>
          <a:p>
            <a:r>
              <a:rPr lang="en-US" dirty="0" smtClean="0"/>
              <a:t>History of Wearable Health Monitoring Devices</a:t>
            </a:r>
            <a:endParaRPr lang="en-US" dirty="0"/>
          </a:p>
        </p:txBody>
      </p:sp>
      <p:sp>
        <p:nvSpPr>
          <p:cNvPr id="3" name="Slide Number Placeholder 2"/>
          <p:cNvSpPr>
            <a:spLocks noGrp="1"/>
          </p:cNvSpPr>
          <p:nvPr>
            <p:ph type="sldNum" sz="quarter" idx="12"/>
          </p:nvPr>
        </p:nvSpPr>
        <p:spPr/>
        <p:txBody>
          <a:bodyPr/>
          <a:lstStyle/>
          <a:p>
            <a:fld id="{C75CACA0-0566-40DE-B73D-FEDBE88392D0}" type="slidenum">
              <a:rPr lang="en-US" smtClean="0"/>
              <a:pPr/>
              <a:t>4</a:t>
            </a:fld>
            <a:endParaRPr lang="en-US" dirty="0"/>
          </a:p>
        </p:txBody>
      </p:sp>
      <p:grpSp>
        <p:nvGrpSpPr>
          <p:cNvPr id="4" name="Group 42"/>
          <p:cNvGrpSpPr/>
          <p:nvPr/>
        </p:nvGrpSpPr>
        <p:grpSpPr>
          <a:xfrm>
            <a:off x="556167" y="3602720"/>
            <a:ext cx="1619850" cy="2902584"/>
            <a:chOff x="741362" y="3490511"/>
            <a:chExt cx="2159238" cy="2902584"/>
          </a:xfrm>
        </p:grpSpPr>
        <p:sp>
          <p:nvSpPr>
            <p:cNvPr id="5" name="Chevron 4"/>
            <p:cNvSpPr/>
            <p:nvPr/>
          </p:nvSpPr>
          <p:spPr>
            <a:xfrm>
              <a:off x="741362" y="3490511"/>
              <a:ext cx="2159238" cy="30204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6" name="Group 22"/>
            <p:cNvGrpSpPr/>
            <p:nvPr/>
          </p:nvGrpSpPr>
          <p:grpSpPr>
            <a:xfrm>
              <a:off x="1325222" y="3583946"/>
              <a:ext cx="991518" cy="2054854"/>
              <a:chOff x="1233889" y="3475613"/>
              <a:chExt cx="991518" cy="2054854"/>
            </a:xfrm>
          </p:grpSpPr>
          <p:sp>
            <p:nvSpPr>
              <p:cNvPr id="8" name="Oval 7"/>
              <p:cNvSpPr/>
              <p:nvPr/>
            </p:nvSpPr>
            <p:spPr>
              <a:xfrm>
                <a:off x="1233889" y="4538949"/>
                <a:ext cx="991518" cy="991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Connector 8"/>
              <p:cNvCxnSpPr/>
              <p:nvPr/>
            </p:nvCxnSpPr>
            <p:spPr>
              <a:xfrm>
                <a:off x="1729648" y="3537332"/>
                <a:ext cx="0" cy="114300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7" name="TextBox 6"/>
            <p:cNvSpPr txBox="1"/>
            <p:nvPr/>
          </p:nvSpPr>
          <p:spPr>
            <a:xfrm>
              <a:off x="1182457" y="5746764"/>
              <a:ext cx="1317368" cy="646331"/>
            </a:xfrm>
            <a:prstGeom prst="rect">
              <a:avLst/>
            </a:prstGeom>
            <a:noFill/>
          </p:spPr>
          <p:txBody>
            <a:bodyPr wrap="none" rtlCol="0">
              <a:spAutoFit/>
            </a:bodyPr>
            <a:lstStyle/>
            <a:p>
              <a:pPr algn="ctr"/>
              <a:r>
                <a:rPr lang="en-IN" b="1" dirty="0" err="1" smtClean="0">
                  <a:solidFill>
                    <a:schemeClr val="accent1"/>
                  </a:solidFill>
                  <a:latin typeface="Arial" panose="020B0604020202020204" pitchFamily="34" charset="0"/>
                  <a:cs typeface="Arial" panose="020B0604020202020204" pitchFamily="34" charset="0"/>
                </a:rPr>
                <a:t>Tomish</a:t>
              </a:r>
              <a:endParaRPr lang="en-IN" b="1" dirty="0" smtClean="0">
                <a:solidFill>
                  <a:schemeClr val="accent1"/>
                </a:solidFill>
                <a:latin typeface="Arial" panose="020B0604020202020204" pitchFamily="34" charset="0"/>
                <a:cs typeface="Arial" panose="020B0604020202020204" pitchFamily="34" charset="0"/>
              </a:endParaRPr>
            </a:p>
            <a:p>
              <a:pPr algn="ctr"/>
              <a:r>
                <a:rPr lang="en-IN" b="1" dirty="0" smtClean="0">
                  <a:solidFill>
                    <a:schemeClr val="accent1"/>
                  </a:solidFill>
                  <a:latin typeface="Arial" panose="020B0604020202020204" pitchFamily="34" charset="0"/>
                  <a:cs typeface="Arial" panose="020B0604020202020204" pitchFamily="34" charset="0"/>
                </a:rPr>
                <a:t>M</a:t>
              </a:r>
              <a:r>
                <a:rPr lang="en-IN" sz="1800" b="1" dirty="0" smtClean="0">
                  <a:solidFill>
                    <a:schemeClr val="accent1"/>
                  </a:solidFill>
                  <a:latin typeface="Arial" panose="020B0604020202020204" pitchFamily="34" charset="0"/>
                  <a:cs typeface="Arial" panose="020B0604020202020204" pitchFamily="34" charset="0"/>
                </a:rPr>
                <a:t>eter</a:t>
              </a:r>
              <a:endParaRPr lang="en-IN" sz="1800" b="1" dirty="0">
                <a:solidFill>
                  <a:schemeClr val="accent1"/>
                </a:solidFill>
                <a:latin typeface="Arial" panose="020B0604020202020204" pitchFamily="34" charset="0"/>
                <a:cs typeface="Arial" panose="020B0604020202020204" pitchFamily="34" charset="0"/>
              </a:endParaRPr>
            </a:p>
          </p:txBody>
        </p:sp>
      </p:grpSp>
      <p:sp>
        <p:nvSpPr>
          <p:cNvPr id="11" name="TextBox 10"/>
          <p:cNvSpPr txBox="1"/>
          <p:nvPr/>
        </p:nvSpPr>
        <p:spPr>
          <a:xfrm>
            <a:off x="818979" y="2617879"/>
            <a:ext cx="1441421" cy="769441"/>
          </a:xfrm>
          <a:prstGeom prst="rect">
            <a:avLst/>
          </a:prstGeom>
          <a:noFill/>
        </p:spPr>
        <p:txBody>
          <a:bodyPr wrap="none" rtlCol="0">
            <a:spAutoFit/>
          </a:bodyPr>
          <a:lstStyle/>
          <a:p>
            <a:pPr algn="ctr"/>
            <a:r>
              <a:rPr lang="en-IN" sz="4400" b="1" dirty="0" smtClean="0">
                <a:solidFill>
                  <a:schemeClr val="accent1"/>
                </a:solidFill>
                <a:latin typeface="Arial" panose="020B0604020202020204" pitchFamily="34" charset="0"/>
                <a:cs typeface="Arial" panose="020B0604020202020204" pitchFamily="34" charset="0"/>
              </a:rPr>
              <a:t>1788</a:t>
            </a:r>
            <a:endParaRPr lang="en-IN" sz="4400" b="1" dirty="0">
              <a:solidFill>
                <a:schemeClr val="accent1"/>
              </a:solidFill>
              <a:latin typeface="Arial" panose="020B0604020202020204" pitchFamily="34" charset="0"/>
              <a:cs typeface="Arial" panose="020B0604020202020204" pitchFamily="34" charset="0"/>
            </a:endParaRPr>
          </a:p>
        </p:txBody>
      </p:sp>
      <p:sp>
        <p:nvSpPr>
          <p:cNvPr id="12" name="TextBox 11"/>
          <p:cNvSpPr txBox="1"/>
          <p:nvPr/>
        </p:nvSpPr>
        <p:spPr>
          <a:xfrm>
            <a:off x="811529" y="2002165"/>
            <a:ext cx="1474471" cy="757130"/>
          </a:xfrm>
          <a:prstGeom prst="rect">
            <a:avLst/>
          </a:prstGeom>
          <a:noFill/>
        </p:spPr>
        <p:txBody>
          <a:bodyPr wrap="square" rtlCol="0" anchor="ctr" anchorCtr="0">
            <a:spAutoFit/>
          </a:bodyPr>
          <a:lstStyle/>
          <a:p>
            <a:pPr algn="ctr">
              <a:lnSpc>
                <a:spcPct val="90000"/>
              </a:lnSpc>
            </a:pPr>
            <a:r>
              <a:rPr lang="en-US" sz="1200" kern="0" dirty="0" smtClean="0">
                <a:solidFill>
                  <a:schemeClr val="tx1">
                    <a:lumMod val="75000"/>
                    <a:lumOff val="25000"/>
                  </a:schemeClr>
                </a:solidFill>
                <a:latin typeface="Arial" panose="020B0604020202020204" pitchFamily="34" charset="0"/>
                <a:cs typeface="Arial" panose="020B0604020202020204" pitchFamily="34" charset="0"/>
              </a:rPr>
              <a:t>Thomas Jefferson introduced the first pedometer to the US </a:t>
            </a:r>
            <a:endParaRPr lang="en-US" sz="1200" kern="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3" name="Group 41"/>
          <p:cNvGrpSpPr/>
          <p:nvPr/>
        </p:nvGrpSpPr>
        <p:grpSpPr>
          <a:xfrm>
            <a:off x="2362200" y="1143000"/>
            <a:ext cx="1497526" cy="2668331"/>
            <a:chOff x="3148763" y="1030791"/>
            <a:chExt cx="1996171" cy="2668331"/>
          </a:xfrm>
        </p:grpSpPr>
        <p:grpSp>
          <p:nvGrpSpPr>
            <p:cNvPr id="14" name="Group 105"/>
            <p:cNvGrpSpPr/>
            <p:nvPr/>
          </p:nvGrpSpPr>
          <p:grpSpPr>
            <a:xfrm rot="10800000">
              <a:off x="3461938" y="1644268"/>
              <a:ext cx="991518" cy="2054854"/>
              <a:chOff x="1233889" y="3475613"/>
              <a:chExt cx="991518" cy="2054854"/>
            </a:xfrm>
          </p:grpSpPr>
          <p:sp>
            <p:nvSpPr>
              <p:cNvPr id="16" name="Oval 15"/>
              <p:cNvSpPr/>
              <p:nvPr/>
            </p:nvSpPr>
            <p:spPr>
              <a:xfrm>
                <a:off x="1233889" y="4538949"/>
                <a:ext cx="991518" cy="9915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 name="Straight Connector 16"/>
              <p:cNvCxnSpPr/>
              <p:nvPr/>
            </p:nvCxnSpPr>
            <p:spPr>
              <a:xfrm>
                <a:off x="1729648" y="3537332"/>
                <a:ext cx="0" cy="1143000"/>
              </a:xfrm>
              <a:prstGeom prst="line">
                <a:avLst/>
              </a:prstGeom>
              <a:ln w="28575">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5" name="TextBox 14"/>
            <p:cNvSpPr txBox="1"/>
            <p:nvPr/>
          </p:nvSpPr>
          <p:spPr>
            <a:xfrm>
              <a:off x="3148763" y="1030791"/>
              <a:ext cx="1996171" cy="553998"/>
            </a:xfrm>
            <a:prstGeom prst="rect">
              <a:avLst/>
            </a:prstGeom>
            <a:noFill/>
          </p:spPr>
          <p:txBody>
            <a:bodyPr wrap="none" rtlCol="0">
              <a:spAutoFit/>
            </a:bodyPr>
            <a:lstStyle/>
            <a:p>
              <a:pPr algn="ctr"/>
              <a:r>
                <a:rPr lang="en-IN" sz="1500" b="1" dirty="0" smtClean="0">
                  <a:solidFill>
                    <a:schemeClr val="accent2"/>
                  </a:solidFill>
                  <a:latin typeface="Arial" panose="020B0604020202020204" pitchFamily="34" charset="0"/>
                  <a:cs typeface="Arial" panose="020B0604020202020204" pitchFamily="34" charset="0"/>
                </a:rPr>
                <a:t>Galvanic Skin </a:t>
              </a:r>
            </a:p>
            <a:p>
              <a:pPr algn="ctr"/>
              <a:r>
                <a:rPr lang="en-IN" sz="1500" b="1" dirty="0" smtClean="0">
                  <a:solidFill>
                    <a:schemeClr val="accent2"/>
                  </a:solidFill>
                  <a:latin typeface="Arial" panose="020B0604020202020204" pitchFamily="34" charset="0"/>
                  <a:cs typeface="Arial" panose="020B0604020202020204" pitchFamily="34" charset="0"/>
                </a:rPr>
                <a:t>Response</a:t>
              </a:r>
              <a:endParaRPr lang="en-IN" sz="1500" b="1" dirty="0">
                <a:solidFill>
                  <a:schemeClr val="accent2"/>
                </a:solidFill>
                <a:latin typeface="Arial" panose="020B0604020202020204" pitchFamily="34" charset="0"/>
                <a:cs typeface="Arial" panose="020B0604020202020204" pitchFamily="34" charset="0"/>
              </a:endParaRPr>
            </a:p>
          </p:txBody>
        </p:sp>
      </p:grpSp>
      <p:grpSp>
        <p:nvGrpSpPr>
          <p:cNvPr id="19" name="Group 38"/>
          <p:cNvGrpSpPr/>
          <p:nvPr/>
        </p:nvGrpSpPr>
        <p:grpSpPr>
          <a:xfrm>
            <a:off x="3762076" y="3602720"/>
            <a:ext cx="1619850" cy="2902584"/>
            <a:chOff x="5014793" y="3490511"/>
            <a:chExt cx="2159238" cy="2902584"/>
          </a:xfrm>
        </p:grpSpPr>
        <p:sp>
          <p:nvSpPr>
            <p:cNvPr id="20" name="Chevron 19"/>
            <p:cNvSpPr/>
            <p:nvPr/>
          </p:nvSpPr>
          <p:spPr>
            <a:xfrm>
              <a:off x="5014793" y="3490511"/>
              <a:ext cx="2159238" cy="30204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21" name="Group 97"/>
            <p:cNvGrpSpPr/>
            <p:nvPr/>
          </p:nvGrpSpPr>
          <p:grpSpPr>
            <a:xfrm>
              <a:off x="5598653" y="3583946"/>
              <a:ext cx="991518" cy="2054854"/>
              <a:chOff x="1233889" y="3475613"/>
              <a:chExt cx="991518" cy="2054854"/>
            </a:xfrm>
          </p:grpSpPr>
          <p:sp>
            <p:nvSpPr>
              <p:cNvPr id="24" name="Oval 23"/>
              <p:cNvSpPr/>
              <p:nvPr/>
            </p:nvSpPr>
            <p:spPr>
              <a:xfrm>
                <a:off x="1233889" y="4538949"/>
                <a:ext cx="991518" cy="9915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p:cNvCxnSpPr/>
              <p:nvPr/>
            </p:nvCxnSpPr>
            <p:spPr>
              <a:xfrm>
                <a:off x="1729648" y="3537332"/>
                <a:ext cx="0" cy="1143000"/>
              </a:xfrm>
              <a:prstGeom prst="line">
                <a:avLst/>
              </a:prstGeom>
              <a:ln w="28575">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2" name="Freeform 11"/>
            <p:cNvSpPr>
              <a:spLocks noEditPoints="1"/>
            </p:cNvSpPr>
            <p:nvPr/>
          </p:nvSpPr>
          <p:spPr bwMode="auto">
            <a:xfrm>
              <a:off x="5843909" y="4892785"/>
              <a:ext cx="501006" cy="498320"/>
            </a:xfrm>
            <a:custGeom>
              <a:avLst/>
              <a:gdLst>
                <a:gd name="T0" fmla="*/ 2029 w 3359"/>
                <a:gd name="T1" fmla="*/ 3060 h 3341"/>
                <a:gd name="T2" fmla="*/ 2343 w 3359"/>
                <a:gd name="T3" fmla="*/ 3079 h 3341"/>
                <a:gd name="T4" fmla="*/ 2714 w 3359"/>
                <a:gd name="T5" fmla="*/ 2704 h 3341"/>
                <a:gd name="T6" fmla="*/ 817 w 3359"/>
                <a:gd name="T7" fmla="*/ 2613 h 3341"/>
                <a:gd name="T8" fmla="*/ 852 w 3359"/>
                <a:gd name="T9" fmla="*/ 2989 h 3341"/>
                <a:gd name="T10" fmla="*/ 1476 w 3359"/>
                <a:gd name="T11" fmla="*/ 3212 h 3341"/>
                <a:gd name="T12" fmla="*/ 1041 w 3359"/>
                <a:gd name="T13" fmla="*/ 2632 h 3341"/>
                <a:gd name="T14" fmla="*/ 2034 w 3359"/>
                <a:gd name="T15" fmla="*/ 2871 h 3341"/>
                <a:gd name="T16" fmla="*/ 1947 w 3359"/>
                <a:gd name="T17" fmla="*/ 2438 h 3341"/>
                <a:gd name="T18" fmla="*/ 1208 w 3359"/>
                <a:gd name="T19" fmla="*/ 2476 h 3341"/>
                <a:gd name="T20" fmla="*/ 1465 w 3359"/>
                <a:gd name="T21" fmla="*/ 3037 h 3341"/>
                <a:gd name="T22" fmla="*/ 2515 w 3359"/>
                <a:gd name="T23" fmla="*/ 2038 h 3341"/>
                <a:gd name="T24" fmla="*/ 2695 w 3359"/>
                <a:gd name="T25" fmla="*/ 2561 h 3341"/>
                <a:gd name="T26" fmla="*/ 3118 w 3359"/>
                <a:gd name="T27" fmla="*/ 2280 h 3341"/>
                <a:gd name="T28" fmla="*/ 2547 w 3359"/>
                <a:gd name="T29" fmla="*/ 1728 h 3341"/>
                <a:gd name="T30" fmla="*/ 2297 w 3359"/>
                <a:gd name="T31" fmla="*/ 2395 h 3341"/>
                <a:gd name="T32" fmla="*/ 1737 w 3359"/>
                <a:gd name="T33" fmla="*/ 1728 h 3341"/>
                <a:gd name="T34" fmla="*/ 1062 w 3359"/>
                <a:gd name="T35" fmla="*/ 2395 h 3341"/>
                <a:gd name="T36" fmla="*/ 929 w 3359"/>
                <a:gd name="T37" fmla="*/ 1728 h 3341"/>
                <a:gd name="T38" fmla="*/ 241 w 3359"/>
                <a:gd name="T39" fmla="*/ 2280 h 3341"/>
                <a:gd name="T40" fmla="*/ 664 w 3359"/>
                <a:gd name="T41" fmla="*/ 2561 h 3341"/>
                <a:gd name="T42" fmla="*/ 843 w 3359"/>
                <a:gd name="T43" fmla="*/ 2038 h 3341"/>
                <a:gd name="T44" fmla="*/ 2065 w 3359"/>
                <a:gd name="T45" fmla="*/ 944 h 3341"/>
                <a:gd name="T46" fmla="*/ 2414 w 3359"/>
                <a:gd name="T47" fmla="*/ 1400 h 3341"/>
                <a:gd name="T48" fmla="*/ 1046 w 3359"/>
                <a:gd name="T49" fmla="*/ 992 h 3341"/>
                <a:gd name="T50" fmla="*/ 1621 w 3359"/>
                <a:gd name="T51" fmla="*/ 1613 h 3341"/>
                <a:gd name="T52" fmla="*/ 2845 w 3359"/>
                <a:gd name="T53" fmla="*/ 636 h 3341"/>
                <a:gd name="T54" fmla="*/ 2461 w 3359"/>
                <a:gd name="T55" fmla="*/ 1066 h 3341"/>
                <a:gd name="T56" fmla="*/ 3235 w 3359"/>
                <a:gd name="T57" fmla="*/ 1511 h 3341"/>
                <a:gd name="T58" fmla="*/ 3018 w 3359"/>
                <a:gd name="T59" fmla="*/ 866 h 3341"/>
                <a:gd name="T60" fmla="*/ 342 w 3359"/>
                <a:gd name="T61" fmla="*/ 866 h 3341"/>
                <a:gd name="T62" fmla="*/ 125 w 3359"/>
                <a:gd name="T63" fmla="*/ 1511 h 3341"/>
                <a:gd name="T64" fmla="*/ 899 w 3359"/>
                <a:gd name="T65" fmla="*/ 1066 h 3341"/>
                <a:gd name="T66" fmla="*/ 515 w 3359"/>
                <a:gd name="T67" fmla="*/ 636 h 3341"/>
                <a:gd name="T68" fmla="*/ 2228 w 3359"/>
                <a:gd name="T69" fmla="*/ 789 h 3341"/>
                <a:gd name="T70" fmla="*/ 1813 w 3359"/>
                <a:gd name="T71" fmla="*/ 222 h 3341"/>
                <a:gd name="T72" fmla="*/ 1283 w 3359"/>
                <a:gd name="T73" fmla="*/ 529 h 3341"/>
                <a:gd name="T74" fmla="*/ 1521 w 3359"/>
                <a:gd name="T75" fmla="*/ 857 h 3341"/>
                <a:gd name="T76" fmla="*/ 2174 w 3359"/>
                <a:gd name="T77" fmla="*/ 467 h 3341"/>
                <a:gd name="T78" fmla="*/ 2682 w 3359"/>
                <a:gd name="T79" fmla="*/ 599 h 3341"/>
                <a:gd name="T80" fmla="*/ 2322 w 3359"/>
                <a:gd name="T81" fmla="*/ 253 h 3341"/>
                <a:gd name="T82" fmla="*/ 1385 w 3359"/>
                <a:gd name="T83" fmla="*/ 143 h 3341"/>
                <a:gd name="T84" fmla="*/ 803 w 3359"/>
                <a:gd name="T85" fmla="*/ 383 h 3341"/>
                <a:gd name="T86" fmla="*/ 932 w 3359"/>
                <a:gd name="T87" fmla="*/ 720 h 3341"/>
                <a:gd name="T88" fmla="*/ 1396 w 3359"/>
                <a:gd name="T89" fmla="*/ 208 h 3341"/>
                <a:gd name="T90" fmla="*/ 2047 w 3359"/>
                <a:gd name="T91" fmla="*/ 41 h 3341"/>
                <a:gd name="T92" fmla="*/ 2681 w 3359"/>
                <a:gd name="T93" fmla="*/ 331 h 3341"/>
                <a:gd name="T94" fmla="*/ 3081 w 3359"/>
                <a:gd name="T95" fmla="*/ 751 h 3341"/>
                <a:gd name="T96" fmla="*/ 3332 w 3359"/>
                <a:gd name="T97" fmla="*/ 1372 h 3341"/>
                <a:gd name="T98" fmla="*/ 3308 w 3359"/>
                <a:gd name="T99" fmla="*/ 2081 h 3341"/>
                <a:gd name="T100" fmla="*/ 3000 w 3359"/>
                <a:gd name="T101" fmla="*/ 2702 h 3341"/>
                <a:gd name="T102" fmla="*/ 2867 w 3359"/>
                <a:gd name="T103" fmla="*/ 2851 h 3341"/>
                <a:gd name="T104" fmla="*/ 2314 w 3359"/>
                <a:gd name="T105" fmla="*/ 3217 h 3341"/>
                <a:gd name="T106" fmla="*/ 1737 w 3359"/>
                <a:gd name="T107" fmla="*/ 3340 h 3341"/>
                <a:gd name="T108" fmla="*/ 1325 w 3359"/>
                <a:gd name="T109" fmla="*/ 3303 h 3341"/>
                <a:gd name="T110" fmla="*/ 712 w 3359"/>
                <a:gd name="T111" fmla="*/ 3034 h 3341"/>
                <a:gd name="T112" fmla="*/ 424 w 3359"/>
                <a:gd name="T113" fmla="*/ 2778 h 3341"/>
                <a:gd name="T114" fmla="*/ 114 w 3359"/>
                <a:gd name="T115" fmla="*/ 2273 h 3341"/>
                <a:gd name="T116" fmla="*/ 3 w 3359"/>
                <a:gd name="T117" fmla="*/ 1570 h 3341"/>
                <a:gd name="T118" fmla="*/ 182 w 3359"/>
                <a:gd name="T119" fmla="*/ 915 h 3341"/>
                <a:gd name="T120" fmla="*/ 457 w 3359"/>
                <a:gd name="T121" fmla="*/ 527 h 3341"/>
                <a:gd name="T122" fmla="*/ 1023 w 3359"/>
                <a:gd name="T123" fmla="*/ 134 h 3341"/>
                <a:gd name="T124" fmla="*/ 1654 w 3359"/>
                <a:gd name="T125" fmla="*/ 1 h 3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9" h="3341">
                  <a:moveTo>
                    <a:pt x="2363" y="2539"/>
                  </a:moveTo>
                  <a:lnTo>
                    <a:pt x="2318" y="2632"/>
                  </a:lnTo>
                  <a:lnTo>
                    <a:pt x="2269" y="2723"/>
                  </a:lnTo>
                  <a:lnTo>
                    <a:pt x="2215" y="2811"/>
                  </a:lnTo>
                  <a:lnTo>
                    <a:pt x="2157" y="2897"/>
                  </a:lnTo>
                  <a:lnTo>
                    <a:pt x="2095" y="2980"/>
                  </a:lnTo>
                  <a:lnTo>
                    <a:pt x="2029" y="3060"/>
                  </a:lnTo>
                  <a:lnTo>
                    <a:pt x="1958" y="3138"/>
                  </a:lnTo>
                  <a:lnTo>
                    <a:pt x="1884" y="3212"/>
                  </a:lnTo>
                  <a:lnTo>
                    <a:pt x="1979" y="3196"/>
                  </a:lnTo>
                  <a:lnTo>
                    <a:pt x="2074" y="3175"/>
                  </a:lnTo>
                  <a:lnTo>
                    <a:pt x="2166" y="3148"/>
                  </a:lnTo>
                  <a:lnTo>
                    <a:pt x="2255" y="3117"/>
                  </a:lnTo>
                  <a:lnTo>
                    <a:pt x="2343" y="3079"/>
                  </a:lnTo>
                  <a:lnTo>
                    <a:pt x="2426" y="3036"/>
                  </a:lnTo>
                  <a:lnTo>
                    <a:pt x="2507" y="2989"/>
                  </a:lnTo>
                  <a:lnTo>
                    <a:pt x="2585" y="2938"/>
                  </a:lnTo>
                  <a:lnTo>
                    <a:pt x="2660" y="2881"/>
                  </a:lnTo>
                  <a:lnTo>
                    <a:pt x="2731" y="2820"/>
                  </a:lnTo>
                  <a:lnTo>
                    <a:pt x="2798" y="2756"/>
                  </a:lnTo>
                  <a:lnTo>
                    <a:pt x="2714" y="2704"/>
                  </a:lnTo>
                  <a:lnTo>
                    <a:pt x="2629" y="2656"/>
                  </a:lnTo>
                  <a:lnTo>
                    <a:pt x="2542" y="2613"/>
                  </a:lnTo>
                  <a:lnTo>
                    <a:pt x="2453" y="2573"/>
                  </a:lnTo>
                  <a:lnTo>
                    <a:pt x="2363" y="2539"/>
                  </a:lnTo>
                  <a:close/>
                  <a:moveTo>
                    <a:pt x="997" y="2539"/>
                  </a:moveTo>
                  <a:lnTo>
                    <a:pt x="907" y="2573"/>
                  </a:lnTo>
                  <a:lnTo>
                    <a:pt x="817" y="2613"/>
                  </a:lnTo>
                  <a:lnTo>
                    <a:pt x="730" y="2656"/>
                  </a:lnTo>
                  <a:lnTo>
                    <a:pt x="644" y="2704"/>
                  </a:lnTo>
                  <a:lnTo>
                    <a:pt x="561" y="2756"/>
                  </a:lnTo>
                  <a:lnTo>
                    <a:pt x="629" y="2820"/>
                  </a:lnTo>
                  <a:lnTo>
                    <a:pt x="700" y="2881"/>
                  </a:lnTo>
                  <a:lnTo>
                    <a:pt x="774" y="2938"/>
                  </a:lnTo>
                  <a:lnTo>
                    <a:pt x="852" y="2989"/>
                  </a:lnTo>
                  <a:lnTo>
                    <a:pt x="933" y="3036"/>
                  </a:lnTo>
                  <a:lnTo>
                    <a:pt x="1017" y="3079"/>
                  </a:lnTo>
                  <a:lnTo>
                    <a:pt x="1104" y="3117"/>
                  </a:lnTo>
                  <a:lnTo>
                    <a:pt x="1194" y="3148"/>
                  </a:lnTo>
                  <a:lnTo>
                    <a:pt x="1286" y="3175"/>
                  </a:lnTo>
                  <a:lnTo>
                    <a:pt x="1379" y="3196"/>
                  </a:lnTo>
                  <a:lnTo>
                    <a:pt x="1476" y="3212"/>
                  </a:lnTo>
                  <a:lnTo>
                    <a:pt x="1401" y="3138"/>
                  </a:lnTo>
                  <a:lnTo>
                    <a:pt x="1331" y="3060"/>
                  </a:lnTo>
                  <a:lnTo>
                    <a:pt x="1265" y="2979"/>
                  </a:lnTo>
                  <a:lnTo>
                    <a:pt x="1202" y="2897"/>
                  </a:lnTo>
                  <a:lnTo>
                    <a:pt x="1144" y="2811"/>
                  </a:lnTo>
                  <a:lnTo>
                    <a:pt x="1091" y="2722"/>
                  </a:lnTo>
                  <a:lnTo>
                    <a:pt x="1041" y="2632"/>
                  </a:lnTo>
                  <a:lnTo>
                    <a:pt x="997" y="2539"/>
                  </a:lnTo>
                  <a:close/>
                  <a:moveTo>
                    <a:pt x="1737" y="2421"/>
                  </a:moveTo>
                  <a:lnTo>
                    <a:pt x="1737" y="3189"/>
                  </a:lnTo>
                  <a:lnTo>
                    <a:pt x="1818" y="3115"/>
                  </a:lnTo>
                  <a:lnTo>
                    <a:pt x="1895" y="3037"/>
                  </a:lnTo>
                  <a:lnTo>
                    <a:pt x="1967" y="2955"/>
                  </a:lnTo>
                  <a:lnTo>
                    <a:pt x="2034" y="2871"/>
                  </a:lnTo>
                  <a:lnTo>
                    <a:pt x="2096" y="2783"/>
                  </a:lnTo>
                  <a:lnTo>
                    <a:pt x="2153" y="2692"/>
                  </a:lnTo>
                  <a:lnTo>
                    <a:pt x="2205" y="2598"/>
                  </a:lnTo>
                  <a:lnTo>
                    <a:pt x="2252" y="2502"/>
                  </a:lnTo>
                  <a:lnTo>
                    <a:pt x="2152" y="2476"/>
                  </a:lnTo>
                  <a:lnTo>
                    <a:pt x="2050" y="2454"/>
                  </a:lnTo>
                  <a:lnTo>
                    <a:pt x="1947" y="2438"/>
                  </a:lnTo>
                  <a:lnTo>
                    <a:pt x="1843" y="2428"/>
                  </a:lnTo>
                  <a:lnTo>
                    <a:pt x="1737" y="2421"/>
                  </a:lnTo>
                  <a:close/>
                  <a:moveTo>
                    <a:pt x="1621" y="2421"/>
                  </a:moveTo>
                  <a:lnTo>
                    <a:pt x="1516" y="2428"/>
                  </a:lnTo>
                  <a:lnTo>
                    <a:pt x="1413" y="2438"/>
                  </a:lnTo>
                  <a:lnTo>
                    <a:pt x="1310" y="2454"/>
                  </a:lnTo>
                  <a:lnTo>
                    <a:pt x="1208" y="2476"/>
                  </a:lnTo>
                  <a:lnTo>
                    <a:pt x="1108" y="2502"/>
                  </a:lnTo>
                  <a:lnTo>
                    <a:pt x="1154" y="2598"/>
                  </a:lnTo>
                  <a:lnTo>
                    <a:pt x="1207" y="2692"/>
                  </a:lnTo>
                  <a:lnTo>
                    <a:pt x="1263" y="2783"/>
                  </a:lnTo>
                  <a:lnTo>
                    <a:pt x="1326" y="2871"/>
                  </a:lnTo>
                  <a:lnTo>
                    <a:pt x="1393" y="2955"/>
                  </a:lnTo>
                  <a:lnTo>
                    <a:pt x="1465" y="3037"/>
                  </a:lnTo>
                  <a:lnTo>
                    <a:pt x="1540" y="3115"/>
                  </a:lnTo>
                  <a:lnTo>
                    <a:pt x="1621" y="3189"/>
                  </a:lnTo>
                  <a:lnTo>
                    <a:pt x="1621" y="2421"/>
                  </a:lnTo>
                  <a:close/>
                  <a:moveTo>
                    <a:pt x="2547" y="1728"/>
                  </a:moveTo>
                  <a:lnTo>
                    <a:pt x="2542" y="1833"/>
                  </a:lnTo>
                  <a:lnTo>
                    <a:pt x="2531" y="1935"/>
                  </a:lnTo>
                  <a:lnTo>
                    <a:pt x="2515" y="2038"/>
                  </a:lnTo>
                  <a:lnTo>
                    <a:pt x="2495" y="2138"/>
                  </a:lnTo>
                  <a:lnTo>
                    <a:pt x="2471" y="2238"/>
                  </a:lnTo>
                  <a:lnTo>
                    <a:pt x="2442" y="2335"/>
                  </a:lnTo>
                  <a:lnTo>
                    <a:pt x="2407" y="2432"/>
                  </a:lnTo>
                  <a:lnTo>
                    <a:pt x="2505" y="2469"/>
                  </a:lnTo>
                  <a:lnTo>
                    <a:pt x="2601" y="2512"/>
                  </a:lnTo>
                  <a:lnTo>
                    <a:pt x="2695" y="2561"/>
                  </a:lnTo>
                  <a:lnTo>
                    <a:pt x="2787" y="2613"/>
                  </a:lnTo>
                  <a:lnTo>
                    <a:pt x="2877" y="2669"/>
                  </a:lnTo>
                  <a:lnTo>
                    <a:pt x="2933" y="2598"/>
                  </a:lnTo>
                  <a:lnTo>
                    <a:pt x="2987" y="2523"/>
                  </a:lnTo>
                  <a:lnTo>
                    <a:pt x="3036" y="2445"/>
                  </a:lnTo>
                  <a:lnTo>
                    <a:pt x="3079" y="2364"/>
                  </a:lnTo>
                  <a:lnTo>
                    <a:pt x="3118" y="2280"/>
                  </a:lnTo>
                  <a:lnTo>
                    <a:pt x="3152" y="2193"/>
                  </a:lnTo>
                  <a:lnTo>
                    <a:pt x="3181" y="2104"/>
                  </a:lnTo>
                  <a:lnTo>
                    <a:pt x="3205" y="2013"/>
                  </a:lnTo>
                  <a:lnTo>
                    <a:pt x="3223" y="1920"/>
                  </a:lnTo>
                  <a:lnTo>
                    <a:pt x="3236" y="1825"/>
                  </a:lnTo>
                  <a:lnTo>
                    <a:pt x="3242" y="1728"/>
                  </a:lnTo>
                  <a:lnTo>
                    <a:pt x="2547" y="1728"/>
                  </a:lnTo>
                  <a:close/>
                  <a:moveTo>
                    <a:pt x="1737" y="1728"/>
                  </a:moveTo>
                  <a:lnTo>
                    <a:pt x="1737" y="2306"/>
                  </a:lnTo>
                  <a:lnTo>
                    <a:pt x="1852" y="2312"/>
                  </a:lnTo>
                  <a:lnTo>
                    <a:pt x="1966" y="2324"/>
                  </a:lnTo>
                  <a:lnTo>
                    <a:pt x="2077" y="2342"/>
                  </a:lnTo>
                  <a:lnTo>
                    <a:pt x="2188" y="2366"/>
                  </a:lnTo>
                  <a:lnTo>
                    <a:pt x="2297" y="2395"/>
                  </a:lnTo>
                  <a:lnTo>
                    <a:pt x="2335" y="2289"/>
                  </a:lnTo>
                  <a:lnTo>
                    <a:pt x="2367" y="2180"/>
                  </a:lnTo>
                  <a:lnTo>
                    <a:pt x="2392" y="2069"/>
                  </a:lnTo>
                  <a:lnTo>
                    <a:pt x="2411" y="1957"/>
                  </a:lnTo>
                  <a:lnTo>
                    <a:pt x="2425" y="1843"/>
                  </a:lnTo>
                  <a:lnTo>
                    <a:pt x="2431" y="1728"/>
                  </a:lnTo>
                  <a:lnTo>
                    <a:pt x="1737" y="1728"/>
                  </a:lnTo>
                  <a:close/>
                  <a:moveTo>
                    <a:pt x="929" y="1728"/>
                  </a:moveTo>
                  <a:lnTo>
                    <a:pt x="935" y="1843"/>
                  </a:lnTo>
                  <a:lnTo>
                    <a:pt x="949" y="1957"/>
                  </a:lnTo>
                  <a:lnTo>
                    <a:pt x="968" y="2069"/>
                  </a:lnTo>
                  <a:lnTo>
                    <a:pt x="993" y="2180"/>
                  </a:lnTo>
                  <a:lnTo>
                    <a:pt x="1024" y="2288"/>
                  </a:lnTo>
                  <a:lnTo>
                    <a:pt x="1062" y="2395"/>
                  </a:lnTo>
                  <a:lnTo>
                    <a:pt x="1172" y="2366"/>
                  </a:lnTo>
                  <a:lnTo>
                    <a:pt x="1282" y="2342"/>
                  </a:lnTo>
                  <a:lnTo>
                    <a:pt x="1394" y="2324"/>
                  </a:lnTo>
                  <a:lnTo>
                    <a:pt x="1508" y="2312"/>
                  </a:lnTo>
                  <a:lnTo>
                    <a:pt x="1621" y="2306"/>
                  </a:lnTo>
                  <a:lnTo>
                    <a:pt x="1621" y="1728"/>
                  </a:lnTo>
                  <a:lnTo>
                    <a:pt x="929" y="1728"/>
                  </a:lnTo>
                  <a:close/>
                  <a:moveTo>
                    <a:pt x="118" y="1728"/>
                  </a:moveTo>
                  <a:lnTo>
                    <a:pt x="124" y="1825"/>
                  </a:lnTo>
                  <a:lnTo>
                    <a:pt x="137" y="1920"/>
                  </a:lnTo>
                  <a:lnTo>
                    <a:pt x="155" y="2013"/>
                  </a:lnTo>
                  <a:lnTo>
                    <a:pt x="178" y="2104"/>
                  </a:lnTo>
                  <a:lnTo>
                    <a:pt x="207" y="2193"/>
                  </a:lnTo>
                  <a:lnTo>
                    <a:pt x="241" y="2280"/>
                  </a:lnTo>
                  <a:lnTo>
                    <a:pt x="280" y="2364"/>
                  </a:lnTo>
                  <a:lnTo>
                    <a:pt x="324" y="2445"/>
                  </a:lnTo>
                  <a:lnTo>
                    <a:pt x="373" y="2523"/>
                  </a:lnTo>
                  <a:lnTo>
                    <a:pt x="425" y="2598"/>
                  </a:lnTo>
                  <a:lnTo>
                    <a:pt x="483" y="2669"/>
                  </a:lnTo>
                  <a:lnTo>
                    <a:pt x="573" y="2613"/>
                  </a:lnTo>
                  <a:lnTo>
                    <a:pt x="664" y="2561"/>
                  </a:lnTo>
                  <a:lnTo>
                    <a:pt x="758" y="2512"/>
                  </a:lnTo>
                  <a:lnTo>
                    <a:pt x="855" y="2469"/>
                  </a:lnTo>
                  <a:lnTo>
                    <a:pt x="953" y="2432"/>
                  </a:lnTo>
                  <a:lnTo>
                    <a:pt x="918" y="2335"/>
                  </a:lnTo>
                  <a:lnTo>
                    <a:pt x="889" y="2238"/>
                  </a:lnTo>
                  <a:lnTo>
                    <a:pt x="863" y="2138"/>
                  </a:lnTo>
                  <a:lnTo>
                    <a:pt x="843" y="2038"/>
                  </a:lnTo>
                  <a:lnTo>
                    <a:pt x="829" y="1935"/>
                  </a:lnTo>
                  <a:lnTo>
                    <a:pt x="818" y="1833"/>
                  </a:lnTo>
                  <a:lnTo>
                    <a:pt x="813" y="1728"/>
                  </a:lnTo>
                  <a:lnTo>
                    <a:pt x="118" y="1728"/>
                  </a:lnTo>
                  <a:close/>
                  <a:moveTo>
                    <a:pt x="2276" y="894"/>
                  </a:moveTo>
                  <a:lnTo>
                    <a:pt x="2171" y="922"/>
                  </a:lnTo>
                  <a:lnTo>
                    <a:pt x="2065" y="944"/>
                  </a:lnTo>
                  <a:lnTo>
                    <a:pt x="1956" y="960"/>
                  </a:lnTo>
                  <a:lnTo>
                    <a:pt x="1848" y="972"/>
                  </a:lnTo>
                  <a:lnTo>
                    <a:pt x="1737" y="977"/>
                  </a:lnTo>
                  <a:lnTo>
                    <a:pt x="1737" y="1613"/>
                  </a:lnTo>
                  <a:lnTo>
                    <a:pt x="2431" y="1613"/>
                  </a:lnTo>
                  <a:lnTo>
                    <a:pt x="2425" y="1506"/>
                  </a:lnTo>
                  <a:lnTo>
                    <a:pt x="2414" y="1400"/>
                  </a:lnTo>
                  <a:lnTo>
                    <a:pt x="2397" y="1295"/>
                  </a:lnTo>
                  <a:lnTo>
                    <a:pt x="2374" y="1193"/>
                  </a:lnTo>
                  <a:lnTo>
                    <a:pt x="2347" y="1091"/>
                  </a:lnTo>
                  <a:lnTo>
                    <a:pt x="2314" y="992"/>
                  </a:lnTo>
                  <a:lnTo>
                    <a:pt x="2276" y="894"/>
                  </a:lnTo>
                  <a:close/>
                  <a:moveTo>
                    <a:pt x="1083" y="894"/>
                  </a:moveTo>
                  <a:lnTo>
                    <a:pt x="1046" y="992"/>
                  </a:lnTo>
                  <a:lnTo>
                    <a:pt x="1013" y="1091"/>
                  </a:lnTo>
                  <a:lnTo>
                    <a:pt x="984" y="1193"/>
                  </a:lnTo>
                  <a:lnTo>
                    <a:pt x="962" y="1295"/>
                  </a:lnTo>
                  <a:lnTo>
                    <a:pt x="945" y="1400"/>
                  </a:lnTo>
                  <a:lnTo>
                    <a:pt x="935" y="1506"/>
                  </a:lnTo>
                  <a:lnTo>
                    <a:pt x="929" y="1613"/>
                  </a:lnTo>
                  <a:lnTo>
                    <a:pt x="1621" y="1613"/>
                  </a:lnTo>
                  <a:lnTo>
                    <a:pt x="1621" y="977"/>
                  </a:lnTo>
                  <a:lnTo>
                    <a:pt x="1512" y="972"/>
                  </a:lnTo>
                  <a:lnTo>
                    <a:pt x="1402" y="960"/>
                  </a:lnTo>
                  <a:lnTo>
                    <a:pt x="1295" y="944"/>
                  </a:lnTo>
                  <a:lnTo>
                    <a:pt x="1189" y="922"/>
                  </a:lnTo>
                  <a:lnTo>
                    <a:pt x="1083" y="894"/>
                  </a:lnTo>
                  <a:close/>
                  <a:moveTo>
                    <a:pt x="2845" y="636"/>
                  </a:moveTo>
                  <a:lnTo>
                    <a:pt x="2758" y="689"/>
                  </a:lnTo>
                  <a:lnTo>
                    <a:pt x="2668" y="738"/>
                  </a:lnTo>
                  <a:lnTo>
                    <a:pt x="2576" y="782"/>
                  </a:lnTo>
                  <a:lnTo>
                    <a:pt x="2483" y="823"/>
                  </a:lnTo>
                  <a:lnTo>
                    <a:pt x="2388" y="859"/>
                  </a:lnTo>
                  <a:lnTo>
                    <a:pt x="2427" y="961"/>
                  </a:lnTo>
                  <a:lnTo>
                    <a:pt x="2461" y="1066"/>
                  </a:lnTo>
                  <a:lnTo>
                    <a:pt x="2489" y="1172"/>
                  </a:lnTo>
                  <a:lnTo>
                    <a:pt x="2512" y="1281"/>
                  </a:lnTo>
                  <a:lnTo>
                    <a:pt x="2529" y="1390"/>
                  </a:lnTo>
                  <a:lnTo>
                    <a:pt x="2541" y="1501"/>
                  </a:lnTo>
                  <a:lnTo>
                    <a:pt x="2547" y="1613"/>
                  </a:lnTo>
                  <a:lnTo>
                    <a:pt x="3242" y="1613"/>
                  </a:lnTo>
                  <a:lnTo>
                    <a:pt x="3235" y="1511"/>
                  </a:lnTo>
                  <a:lnTo>
                    <a:pt x="3222" y="1412"/>
                  </a:lnTo>
                  <a:lnTo>
                    <a:pt x="3202" y="1314"/>
                  </a:lnTo>
                  <a:lnTo>
                    <a:pt x="3176" y="1220"/>
                  </a:lnTo>
                  <a:lnTo>
                    <a:pt x="3144" y="1127"/>
                  </a:lnTo>
                  <a:lnTo>
                    <a:pt x="3107" y="1037"/>
                  </a:lnTo>
                  <a:lnTo>
                    <a:pt x="3065" y="950"/>
                  </a:lnTo>
                  <a:lnTo>
                    <a:pt x="3018" y="866"/>
                  </a:lnTo>
                  <a:lnTo>
                    <a:pt x="2965" y="785"/>
                  </a:lnTo>
                  <a:lnTo>
                    <a:pt x="2907" y="709"/>
                  </a:lnTo>
                  <a:lnTo>
                    <a:pt x="2845" y="636"/>
                  </a:lnTo>
                  <a:close/>
                  <a:moveTo>
                    <a:pt x="515" y="636"/>
                  </a:moveTo>
                  <a:lnTo>
                    <a:pt x="453" y="709"/>
                  </a:lnTo>
                  <a:lnTo>
                    <a:pt x="395" y="785"/>
                  </a:lnTo>
                  <a:lnTo>
                    <a:pt x="342" y="866"/>
                  </a:lnTo>
                  <a:lnTo>
                    <a:pt x="295" y="950"/>
                  </a:lnTo>
                  <a:lnTo>
                    <a:pt x="253" y="1037"/>
                  </a:lnTo>
                  <a:lnTo>
                    <a:pt x="215" y="1127"/>
                  </a:lnTo>
                  <a:lnTo>
                    <a:pt x="183" y="1220"/>
                  </a:lnTo>
                  <a:lnTo>
                    <a:pt x="158" y="1314"/>
                  </a:lnTo>
                  <a:lnTo>
                    <a:pt x="138" y="1412"/>
                  </a:lnTo>
                  <a:lnTo>
                    <a:pt x="125" y="1511"/>
                  </a:lnTo>
                  <a:lnTo>
                    <a:pt x="118" y="1613"/>
                  </a:lnTo>
                  <a:lnTo>
                    <a:pt x="813" y="1613"/>
                  </a:lnTo>
                  <a:lnTo>
                    <a:pt x="819" y="1501"/>
                  </a:lnTo>
                  <a:lnTo>
                    <a:pt x="831" y="1390"/>
                  </a:lnTo>
                  <a:lnTo>
                    <a:pt x="848" y="1281"/>
                  </a:lnTo>
                  <a:lnTo>
                    <a:pt x="871" y="1172"/>
                  </a:lnTo>
                  <a:lnTo>
                    <a:pt x="899" y="1066"/>
                  </a:lnTo>
                  <a:lnTo>
                    <a:pt x="933" y="961"/>
                  </a:lnTo>
                  <a:lnTo>
                    <a:pt x="972" y="859"/>
                  </a:lnTo>
                  <a:lnTo>
                    <a:pt x="877" y="823"/>
                  </a:lnTo>
                  <a:lnTo>
                    <a:pt x="783" y="782"/>
                  </a:lnTo>
                  <a:lnTo>
                    <a:pt x="692" y="738"/>
                  </a:lnTo>
                  <a:lnTo>
                    <a:pt x="602" y="689"/>
                  </a:lnTo>
                  <a:lnTo>
                    <a:pt x="515" y="636"/>
                  </a:lnTo>
                  <a:close/>
                  <a:moveTo>
                    <a:pt x="1737" y="153"/>
                  </a:moveTo>
                  <a:lnTo>
                    <a:pt x="1737" y="862"/>
                  </a:lnTo>
                  <a:lnTo>
                    <a:pt x="1837" y="857"/>
                  </a:lnTo>
                  <a:lnTo>
                    <a:pt x="1937" y="847"/>
                  </a:lnTo>
                  <a:lnTo>
                    <a:pt x="2035" y="831"/>
                  </a:lnTo>
                  <a:lnTo>
                    <a:pt x="2132" y="813"/>
                  </a:lnTo>
                  <a:lnTo>
                    <a:pt x="2228" y="789"/>
                  </a:lnTo>
                  <a:lnTo>
                    <a:pt x="2182" y="700"/>
                  </a:lnTo>
                  <a:lnTo>
                    <a:pt x="2131" y="613"/>
                  </a:lnTo>
                  <a:lnTo>
                    <a:pt x="2076" y="529"/>
                  </a:lnTo>
                  <a:lnTo>
                    <a:pt x="2016" y="448"/>
                  </a:lnTo>
                  <a:lnTo>
                    <a:pt x="1953" y="370"/>
                  </a:lnTo>
                  <a:lnTo>
                    <a:pt x="1886" y="294"/>
                  </a:lnTo>
                  <a:lnTo>
                    <a:pt x="1813" y="222"/>
                  </a:lnTo>
                  <a:lnTo>
                    <a:pt x="1737" y="153"/>
                  </a:lnTo>
                  <a:close/>
                  <a:moveTo>
                    <a:pt x="1621" y="153"/>
                  </a:moveTo>
                  <a:lnTo>
                    <a:pt x="1546" y="222"/>
                  </a:lnTo>
                  <a:lnTo>
                    <a:pt x="1474" y="294"/>
                  </a:lnTo>
                  <a:lnTo>
                    <a:pt x="1407" y="370"/>
                  </a:lnTo>
                  <a:lnTo>
                    <a:pt x="1342" y="448"/>
                  </a:lnTo>
                  <a:lnTo>
                    <a:pt x="1283" y="529"/>
                  </a:lnTo>
                  <a:lnTo>
                    <a:pt x="1229" y="613"/>
                  </a:lnTo>
                  <a:lnTo>
                    <a:pt x="1178" y="700"/>
                  </a:lnTo>
                  <a:lnTo>
                    <a:pt x="1132" y="789"/>
                  </a:lnTo>
                  <a:lnTo>
                    <a:pt x="1228" y="813"/>
                  </a:lnTo>
                  <a:lnTo>
                    <a:pt x="1325" y="831"/>
                  </a:lnTo>
                  <a:lnTo>
                    <a:pt x="1422" y="847"/>
                  </a:lnTo>
                  <a:lnTo>
                    <a:pt x="1521" y="857"/>
                  </a:lnTo>
                  <a:lnTo>
                    <a:pt x="1621" y="862"/>
                  </a:lnTo>
                  <a:lnTo>
                    <a:pt x="1621" y="153"/>
                  </a:lnTo>
                  <a:close/>
                  <a:moveTo>
                    <a:pt x="1884" y="129"/>
                  </a:moveTo>
                  <a:lnTo>
                    <a:pt x="1964" y="208"/>
                  </a:lnTo>
                  <a:lnTo>
                    <a:pt x="2038" y="291"/>
                  </a:lnTo>
                  <a:lnTo>
                    <a:pt x="2109" y="378"/>
                  </a:lnTo>
                  <a:lnTo>
                    <a:pt x="2174" y="467"/>
                  </a:lnTo>
                  <a:lnTo>
                    <a:pt x="2234" y="560"/>
                  </a:lnTo>
                  <a:lnTo>
                    <a:pt x="2290" y="656"/>
                  </a:lnTo>
                  <a:lnTo>
                    <a:pt x="2341" y="753"/>
                  </a:lnTo>
                  <a:lnTo>
                    <a:pt x="2428" y="720"/>
                  </a:lnTo>
                  <a:lnTo>
                    <a:pt x="2514" y="684"/>
                  </a:lnTo>
                  <a:lnTo>
                    <a:pt x="2599" y="644"/>
                  </a:lnTo>
                  <a:lnTo>
                    <a:pt x="2682" y="599"/>
                  </a:lnTo>
                  <a:lnTo>
                    <a:pt x="2763" y="551"/>
                  </a:lnTo>
                  <a:lnTo>
                    <a:pt x="2698" y="491"/>
                  </a:lnTo>
                  <a:lnTo>
                    <a:pt x="2628" y="436"/>
                  </a:lnTo>
                  <a:lnTo>
                    <a:pt x="2555" y="383"/>
                  </a:lnTo>
                  <a:lnTo>
                    <a:pt x="2481" y="336"/>
                  </a:lnTo>
                  <a:lnTo>
                    <a:pt x="2403" y="292"/>
                  </a:lnTo>
                  <a:lnTo>
                    <a:pt x="2322" y="253"/>
                  </a:lnTo>
                  <a:lnTo>
                    <a:pt x="2238" y="219"/>
                  </a:lnTo>
                  <a:lnTo>
                    <a:pt x="2153" y="188"/>
                  </a:lnTo>
                  <a:lnTo>
                    <a:pt x="2065" y="163"/>
                  </a:lnTo>
                  <a:lnTo>
                    <a:pt x="1975" y="143"/>
                  </a:lnTo>
                  <a:lnTo>
                    <a:pt x="1884" y="129"/>
                  </a:lnTo>
                  <a:close/>
                  <a:moveTo>
                    <a:pt x="1476" y="129"/>
                  </a:moveTo>
                  <a:lnTo>
                    <a:pt x="1385" y="143"/>
                  </a:lnTo>
                  <a:lnTo>
                    <a:pt x="1294" y="163"/>
                  </a:lnTo>
                  <a:lnTo>
                    <a:pt x="1207" y="188"/>
                  </a:lnTo>
                  <a:lnTo>
                    <a:pt x="1121" y="219"/>
                  </a:lnTo>
                  <a:lnTo>
                    <a:pt x="1038" y="253"/>
                  </a:lnTo>
                  <a:lnTo>
                    <a:pt x="957" y="292"/>
                  </a:lnTo>
                  <a:lnTo>
                    <a:pt x="879" y="336"/>
                  </a:lnTo>
                  <a:lnTo>
                    <a:pt x="803" y="383"/>
                  </a:lnTo>
                  <a:lnTo>
                    <a:pt x="732" y="436"/>
                  </a:lnTo>
                  <a:lnTo>
                    <a:pt x="662" y="491"/>
                  </a:lnTo>
                  <a:lnTo>
                    <a:pt x="597" y="551"/>
                  </a:lnTo>
                  <a:lnTo>
                    <a:pt x="678" y="599"/>
                  </a:lnTo>
                  <a:lnTo>
                    <a:pt x="760" y="644"/>
                  </a:lnTo>
                  <a:lnTo>
                    <a:pt x="845" y="684"/>
                  </a:lnTo>
                  <a:lnTo>
                    <a:pt x="932" y="720"/>
                  </a:lnTo>
                  <a:lnTo>
                    <a:pt x="1019" y="753"/>
                  </a:lnTo>
                  <a:lnTo>
                    <a:pt x="1070" y="656"/>
                  </a:lnTo>
                  <a:lnTo>
                    <a:pt x="1124" y="560"/>
                  </a:lnTo>
                  <a:lnTo>
                    <a:pt x="1186" y="467"/>
                  </a:lnTo>
                  <a:lnTo>
                    <a:pt x="1251" y="378"/>
                  </a:lnTo>
                  <a:lnTo>
                    <a:pt x="1321" y="291"/>
                  </a:lnTo>
                  <a:lnTo>
                    <a:pt x="1396" y="208"/>
                  </a:lnTo>
                  <a:lnTo>
                    <a:pt x="1476" y="129"/>
                  </a:lnTo>
                  <a:close/>
                  <a:moveTo>
                    <a:pt x="1679" y="0"/>
                  </a:moveTo>
                  <a:lnTo>
                    <a:pt x="1706" y="1"/>
                  </a:lnTo>
                  <a:lnTo>
                    <a:pt x="1738" y="2"/>
                  </a:lnTo>
                  <a:lnTo>
                    <a:pt x="1843" y="8"/>
                  </a:lnTo>
                  <a:lnTo>
                    <a:pt x="1946" y="22"/>
                  </a:lnTo>
                  <a:lnTo>
                    <a:pt x="2047" y="41"/>
                  </a:lnTo>
                  <a:lnTo>
                    <a:pt x="2146" y="66"/>
                  </a:lnTo>
                  <a:lnTo>
                    <a:pt x="2243" y="97"/>
                  </a:lnTo>
                  <a:lnTo>
                    <a:pt x="2336" y="134"/>
                  </a:lnTo>
                  <a:lnTo>
                    <a:pt x="2427" y="175"/>
                  </a:lnTo>
                  <a:lnTo>
                    <a:pt x="2515" y="222"/>
                  </a:lnTo>
                  <a:lnTo>
                    <a:pt x="2600" y="274"/>
                  </a:lnTo>
                  <a:lnTo>
                    <a:pt x="2681" y="331"/>
                  </a:lnTo>
                  <a:lnTo>
                    <a:pt x="2759" y="392"/>
                  </a:lnTo>
                  <a:lnTo>
                    <a:pt x="2832" y="458"/>
                  </a:lnTo>
                  <a:lnTo>
                    <a:pt x="2903" y="527"/>
                  </a:lnTo>
                  <a:lnTo>
                    <a:pt x="2903" y="528"/>
                  </a:lnTo>
                  <a:lnTo>
                    <a:pt x="2966" y="599"/>
                  </a:lnTo>
                  <a:lnTo>
                    <a:pt x="3026" y="673"/>
                  </a:lnTo>
                  <a:lnTo>
                    <a:pt x="3081" y="751"/>
                  </a:lnTo>
                  <a:lnTo>
                    <a:pt x="3131" y="831"/>
                  </a:lnTo>
                  <a:lnTo>
                    <a:pt x="3177" y="915"/>
                  </a:lnTo>
                  <a:lnTo>
                    <a:pt x="3219" y="1001"/>
                  </a:lnTo>
                  <a:lnTo>
                    <a:pt x="3255" y="1091"/>
                  </a:lnTo>
                  <a:lnTo>
                    <a:pt x="3286" y="1182"/>
                  </a:lnTo>
                  <a:lnTo>
                    <a:pt x="3311" y="1276"/>
                  </a:lnTo>
                  <a:lnTo>
                    <a:pt x="3332" y="1372"/>
                  </a:lnTo>
                  <a:lnTo>
                    <a:pt x="3347" y="1469"/>
                  </a:lnTo>
                  <a:lnTo>
                    <a:pt x="3356" y="1570"/>
                  </a:lnTo>
                  <a:lnTo>
                    <a:pt x="3359" y="1670"/>
                  </a:lnTo>
                  <a:lnTo>
                    <a:pt x="3356" y="1776"/>
                  </a:lnTo>
                  <a:lnTo>
                    <a:pt x="3346" y="1880"/>
                  </a:lnTo>
                  <a:lnTo>
                    <a:pt x="3330" y="1981"/>
                  </a:lnTo>
                  <a:lnTo>
                    <a:pt x="3308" y="2081"/>
                  </a:lnTo>
                  <a:lnTo>
                    <a:pt x="3280" y="2178"/>
                  </a:lnTo>
                  <a:lnTo>
                    <a:pt x="3246" y="2273"/>
                  </a:lnTo>
                  <a:lnTo>
                    <a:pt x="3207" y="2365"/>
                  </a:lnTo>
                  <a:lnTo>
                    <a:pt x="3163" y="2454"/>
                  </a:lnTo>
                  <a:lnTo>
                    <a:pt x="3113" y="2540"/>
                  </a:lnTo>
                  <a:lnTo>
                    <a:pt x="3059" y="2622"/>
                  </a:lnTo>
                  <a:lnTo>
                    <a:pt x="3000" y="2702"/>
                  </a:lnTo>
                  <a:lnTo>
                    <a:pt x="2936" y="2777"/>
                  </a:lnTo>
                  <a:lnTo>
                    <a:pt x="2936" y="2778"/>
                  </a:lnTo>
                  <a:lnTo>
                    <a:pt x="2934" y="2779"/>
                  </a:lnTo>
                  <a:lnTo>
                    <a:pt x="2934" y="2780"/>
                  </a:lnTo>
                  <a:lnTo>
                    <a:pt x="2933" y="2780"/>
                  </a:lnTo>
                  <a:lnTo>
                    <a:pt x="2932" y="2781"/>
                  </a:lnTo>
                  <a:lnTo>
                    <a:pt x="2867" y="2851"/>
                  </a:lnTo>
                  <a:lnTo>
                    <a:pt x="2798" y="2916"/>
                  </a:lnTo>
                  <a:lnTo>
                    <a:pt x="2725" y="2976"/>
                  </a:lnTo>
                  <a:lnTo>
                    <a:pt x="2649" y="3034"/>
                  </a:lnTo>
                  <a:lnTo>
                    <a:pt x="2570" y="3086"/>
                  </a:lnTo>
                  <a:lnTo>
                    <a:pt x="2487" y="3134"/>
                  </a:lnTo>
                  <a:lnTo>
                    <a:pt x="2402" y="3178"/>
                  </a:lnTo>
                  <a:lnTo>
                    <a:pt x="2314" y="3217"/>
                  </a:lnTo>
                  <a:lnTo>
                    <a:pt x="2224" y="3251"/>
                  </a:lnTo>
                  <a:lnTo>
                    <a:pt x="2130" y="3280"/>
                  </a:lnTo>
                  <a:lnTo>
                    <a:pt x="2035" y="3303"/>
                  </a:lnTo>
                  <a:lnTo>
                    <a:pt x="1937" y="3321"/>
                  </a:lnTo>
                  <a:lnTo>
                    <a:pt x="1838" y="3333"/>
                  </a:lnTo>
                  <a:lnTo>
                    <a:pt x="1738" y="3340"/>
                  </a:lnTo>
                  <a:lnTo>
                    <a:pt x="1737" y="3340"/>
                  </a:lnTo>
                  <a:lnTo>
                    <a:pt x="1706" y="3341"/>
                  </a:lnTo>
                  <a:lnTo>
                    <a:pt x="1679" y="3341"/>
                  </a:lnTo>
                  <a:lnTo>
                    <a:pt x="1654" y="3341"/>
                  </a:lnTo>
                  <a:lnTo>
                    <a:pt x="1621" y="3340"/>
                  </a:lnTo>
                  <a:lnTo>
                    <a:pt x="1521" y="3333"/>
                  </a:lnTo>
                  <a:lnTo>
                    <a:pt x="1422" y="3321"/>
                  </a:lnTo>
                  <a:lnTo>
                    <a:pt x="1325" y="3303"/>
                  </a:lnTo>
                  <a:lnTo>
                    <a:pt x="1230" y="3280"/>
                  </a:lnTo>
                  <a:lnTo>
                    <a:pt x="1137" y="3251"/>
                  </a:lnTo>
                  <a:lnTo>
                    <a:pt x="1047" y="3217"/>
                  </a:lnTo>
                  <a:lnTo>
                    <a:pt x="958" y="3178"/>
                  </a:lnTo>
                  <a:lnTo>
                    <a:pt x="873" y="3134"/>
                  </a:lnTo>
                  <a:lnTo>
                    <a:pt x="791" y="3087"/>
                  </a:lnTo>
                  <a:lnTo>
                    <a:pt x="712" y="3034"/>
                  </a:lnTo>
                  <a:lnTo>
                    <a:pt x="635" y="2977"/>
                  </a:lnTo>
                  <a:lnTo>
                    <a:pt x="562" y="2917"/>
                  </a:lnTo>
                  <a:lnTo>
                    <a:pt x="494" y="2852"/>
                  </a:lnTo>
                  <a:lnTo>
                    <a:pt x="428" y="2783"/>
                  </a:lnTo>
                  <a:lnTo>
                    <a:pt x="426" y="2781"/>
                  </a:lnTo>
                  <a:lnTo>
                    <a:pt x="424" y="2779"/>
                  </a:lnTo>
                  <a:lnTo>
                    <a:pt x="424" y="2778"/>
                  </a:lnTo>
                  <a:lnTo>
                    <a:pt x="423" y="2777"/>
                  </a:lnTo>
                  <a:lnTo>
                    <a:pt x="360" y="2702"/>
                  </a:lnTo>
                  <a:lnTo>
                    <a:pt x="301" y="2622"/>
                  </a:lnTo>
                  <a:lnTo>
                    <a:pt x="246" y="2540"/>
                  </a:lnTo>
                  <a:lnTo>
                    <a:pt x="197" y="2454"/>
                  </a:lnTo>
                  <a:lnTo>
                    <a:pt x="153" y="2365"/>
                  </a:lnTo>
                  <a:lnTo>
                    <a:pt x="114" y="2273"/>
                  </a:lnTo>
                  <a:lnTo>
                    <a:pt x="80" y="2178"/>
                  </a:lnTo>
                  <a:lnTo>
                    <a:pt x="52" y="2081"/>
                  </a:lnTo>
                  <a:lnTo>
                    <a:pt x="29" y="1981"/>
                  </a:lnTo>
                  <a:lnTo>
                    <a:pt x="14" y="1880"/>
                  </a:lnTo>
                  <a:lnTo>
                    <a:pt x="4" y="1776"/>
                  </a:lnTo>
                  <a:lnTo>
                    <a:pt x="0" y="1670"/>
                  </a:lnTo>
                  <a:lnTo>
                    <a:pt x="3" y="1570"/>
                  </a:lnTo>
                  <a:lnTo>
                    <a:pt x="13" y="1469"/>
                  </a:lnTo>
                  <a:lnTo>
                    <a:pt x="27" y="1372"/>
                  </a:lnTo>
                  <a:lnTo>
                    <a:pt x="47" y="1276"/>
                  </a:lnTo>
                  <a:lnTo>
                    <a:pt x="74" y="1182"/>
                  </a:lnTo>
                  <a:lnTo>
                    <a:pt x="105" y="1091"/>
                  </a:lnTo>
                  <a:lnTo>
                    <a:pt x="141" y="1001"/>
                  </a:lnTo>
                  <a:lnTo>
                    <a:pt x="182" y="915"/>
                  </a:lnTo>
                  <a:lnTo>
                    <a:pt x="228" y="831"/>
                  </a:lnTo>
                  <a:lnTo>
                    <a:pt x="279" y="751"/>
                  </a:lnTo>
                  <a:lnTo>
                    <a:pt x="334" y="673"/>
                  </a:lnTo>
                  <a:lnTo>
                    <a:pt x="393" y="599"/>
                  </a:lnTo>
                  <a:lnTo>
                    <a:pt x="456" y="528"/>
                  </a:lnTo>
                  <a:lnTo>
                    <a:pt x="457" y="528"/>
                  </a:lnTo>
                  <a:lnTo>
                    <a:pt x="457" y="527"/>
                  </a:lnTo>
                  <a:lnTo>
                    <a:pt x="527" y="458"/>
                  </a:lnTo>
                  <a:lnTo>
                    <a:pt x="601" y="392"/>
                  </a:lnTo>
                  <a:lnTo>
                    <a:pt x="679" y="331"/>
                  </a:lnTo>
                  <a:lnTo>
                    <a:pt x="760" y="274"/>
                  </a:lnTo>
                  <a:lnTo>
                    <a:pt x="844" y="222"/>
                  </a:lnTo>
                  <a:lnTo>
                    <a:pt x="933" y="175"/>
                  </a:lnTo>
                  <a:lnTo>
                    <a:pt x="1023" y="134"/>
                  </a:lnTo>
                  <a:lnTo>
                    <a:pt x="1117" y="97"/>
                  </a:lnTo>
                  <a:lnTo>
                    <a:pt x="1214" y="66"/>
                  </a:lnTo>
                  <a:lnTo>
                    <a:pt x="1313" y="41"/>
                  </a:lnTo>
                  <a:lnTo>
                    <a:pt x="1414" y="22"/>
                  </a:lnTo>
                  <a:lnTo>
                    <a:pt x="1517" y="8"/>
                  </a:lnTo>
                  <a:lnTo>
                    <a:pt x="1621" y="2"/>
                  </a:lnTo>
                  <a:lnTo>
                    <a:pt x="1654" y="1"/>
                  </a:lnTo>
                  <a:lnTo>
                    <a:pt x="16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TextBox 22"/>
            <p:cNvSpPr txBox="1"/>
            <p:nvPr/>
          </p:nvSpPr>
          <p:spPr>
            <a:xfrm>
              <a:off x="5442958" y="5746764"/>
              <a:ext cx="1476944" cy="646331"/>
            </a:xfrm>
            <a:prstGeom prst="rect">
              <a:avLst/>
            </a:prstGeom>
            <a:noFill/>
          </p:spPr>
          <p:txBody>
            <a:bodyPr wrap="none" rtlCol="0">
              <a:spAutoFit/>
            </a:bodyPr>
            <a:lstStyle/>
            <a:p>
              <a:pPr algn="ctr"/>
              <a:r>
                <a:rPr lang="en-IN" b="1" dirty="0" smtClean="0">
                  <a:solidFill>
                    <a:schemeClr val="accent3"/>
                  </a:solidFill>
                  <a:latin typeface="Arial" panose="020B0604020202020204" pitchFamily="34" charset="0"/>
                  <a:cs typeface="Arial" panose="020B0604020202020204" pitchFamily="34" charset="0"/>
                </a:rPr>
                <a:t>Hearing </a:t>
              </a:r>
            </a:p>
            <a:p>
              <a:pPr algn="ctr"/>
              <a:r>
                <a:rPr lang="en-IN" b="1" dirty="0" smtClean="0">
                  <a:solidFill>
                    <a:schemeClr val="accent3"/>
                  </a:solidFill>
                  <a:latin typeface="Arial" panose="020B0604020202020204" pitchFamily="34" charset="0"/>
                  <a:cs typeface="Arial" panose="020B0604020202020204" pitchFamily="34" charset="0"/>
                </a:rPr>
                <a:t>Aid</a:t>
              </a:r>
              <a:endParaRPr lang="en-IN" sz="1800" b="1" dirty="0">
                <a:solidFill>
                  <a:schemeClr val="accent3"/>
                </a:solidFill>
                <a:latin typeface="Arial" panose="020B0604020202020204" pitchFamily="34" charset="0"/>
                <a:cs typeface="Arial" panose="020B0604020202020204" pitchFamily="34" charset="0"/>
              </a:endParaRPr>
            </a:p>
          </p:txBody>
        </p:sp>
      </p:grpSp>
      <p:grpSp>
        <p:nvGrpSpPr>
          <p:cNvPr id="27" name="Group 39"/>
          <p:cNvGrpSpPr/>
          <p:nvPr/>
        </p:nvGrpSpPr>
        <p:grpSpPr>
          <a:xfrm>
            <a:off x="4007824" y="2002165"/>
            <a:ext cx="1478576" cy="1385155"/>
            <a:chOff x="5342370" y="1889956"/>
            <a:chExt cx="1970920" cy="1385155"/>
          </a:xfrm>
        </p:grpSpPr>
        <p:sp>
          <p:nvSpPr>
            <p:cNvPr id="29" name="TextBox 28"/>
            <p:cNvSpPr txBox="1"/>
            <p:nvPr/>
          </p:nvSpPr>
          <p:spPr>
            <a:xfrm>
              <a:off x="5352302" y="2505670"/>
              <a:ext cx="1921393" cy="769441"/>
            </a:xfrm>
            <a:prstGeom prst="rect">
              <a:avLst/>
            </a:prstGeom>
            <a:noFill/>
          </p:spPr>
          <p:txBody>
            <a:bodyPr wrap="none" rtlCol="0">
              <a:spAutoFit/>
            </a:bodyPr>
            <a:lstStyle/>
            <a:p>
              <a:pPr algn="ctr"/>
              <a:r>
                <a:rPr lang="en-IN" sz="4400" b="1" dirty="0" smtClean="0">
                  <a:solidFill>
                    <a:schemeClr val="accent3"/>
                  </a:solidFill>
                  <a:latin typeface="Arial" panose="020B0604020202020204" pitchFamily="34" charset="0"/>
                  <a:cs typeface="Arial" panose="020B0604020202020204" pitchFamily="34" charset="0"/>
                </a:rPr>
                <a:t>1938</a:t>
              </a:r>
              <a:endParaRPr lang="en-IN" sz="4400" b="1" dirty="0">
                <a:solidFill>
                  <a:schemeClr val="accent3"/>
                </a:solidFill>
                <a:latin typeface="Arial" panose="020B0604020202020204" pitchFamily="34" charset="0"/>
                <a:cs typeface="Arial" panose="020B0604020202020204" pitchFamily="34" charset="0"/>
              </a:endParaRPr>
            </a:p>
          </p:txBody>
        </p:sp>
        <p:sp>
          <p:nvSpPr>
            <p:cNvPr id="30" name="TextBox 29"/>
            <p:cNvSpPr txBox="1"/>
            <p:nvPr/>
          </p:nvSpPr>
          <p:spPr>
            <a:xfrm>
              <a:off x="5342370" y="1889956"/>
              <a:ext cx="1970920" cy="757130"/>
            </a:xfrm>
            <a:prstGeom prst="rect">
              <a:avLst/>
            </a:prstGeom>
            <a:noFill/>
          </p:spPr>
          <p:txBody>
            <a:bodyPr wrap="square" rtlCol="0" anchor="ctr" anchorCtr="0">
              <a:spAutoFit/>
            </a:bodyPr>
            <a:lstStyle/>
            <a:p>
              <a:pPr algn="ctr">
                <a:lnSpc>
                  <a:spcPct val="90000"/>
                </a:lnSpc>
              </a:pPr>
              <a:r>
                <a:rPr lang="en-US" sz="1200" kern="0" dirty="0" err="1" smtClean="0">
                  <a:solidFill>
                    <a:schemeClr val="tx1">
                      <a:lumMod val="75000"/>
                      <a:lumOff val="25000"/>
                    </a:schemeClr>
                  </a:solidFill>
                  <a:latin typeface="Arial" panose="020B0604020202020204" pitchFamily="34" charset="0"/>
                  <a:cs typeface="Arial" panose="020B0604020202020204" pitchFamily="34" charset="0"/>
                </a:rPr>
                <a:t>Aurex</a:t>
              </a:r>
              <a:r>
                <a:rPr lang="en-US" sz="1200" kern="0" dirty="0" smtClean="0">
                  <a:solidFill>
                    <a:schemeClr val="tx1">
                      <a:lumMod val="75000"/>
                      <a:lumOff val="25000"/>
                    </a:schemeClr>
                  </a:solidFill>
                  <a:latin typeface="Arial" panose="020B0604020202020204" pitchFamily="34" charset="0"/>
                  <a:cs typeface="Arial" panose="020B0604020202020204" pitchFamily="34" charset="0"/>
                </a:rPr>
                <a:t> Corp. developed 1</a:t>
              </a:r>
              <a:r>
                <a:rPr lang="en-US" sz="1200" kern="0" baseline="30000" dirty="0" smtClean="0">
                  <a:solidFill>
                    <a:schemeClr val="tx1">
                      <a:lumMod val="75000"/>
                      <a:lumOff val="25000"/>
                    </a:schemeClr>
                  </a:solidFill>
                  <a:latin typeface="Arial" panose="020B0604020202020204" pitchFamily="34" charset="0"/>
                  <a:cs typeface="Arial" panose="020B0604020202020204" pitchFamily="34" charset="0"/>
                </a:rPr>
                <a:t>st</a:t>
              </a:r>
              <a:r>
                <a:rPr lang="en-US" sz="1200" kern="0" dirty="0" smtClean="0">
                  <a:solidFill>
                    <a:schemeClr val="tx1">
                      <a:lumMod val="75000"/>
                      <a:lumOff val="25000"/>
                    </a:schemeClr>
                  </a:solidFill>
                  <a:latin typeface="Arial" panose="020B0604020202020204" pitchFamily="34" charset="0"/>
                  <a:cs typeface="Arial" panose="020B0604020202020204" pitchFamily="34" charset="0"/>
                </a:rPr>
                <a:t> wearable Hearing Aid </a:t>
              </a:r>
              <a:endParaRPr lang="en-US" sz="1200" kern="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8" name="Group 29"/>
          <p:cNvGrpSpPr/>
          <p:nvPr/>
        </p:nvGrpSpPr>
        <p:grpSpPr>
          <a:xfrm>
            <a:off x="5365029" y="1307069"/>
            <a:ext cx="1619850" cy="2597696"/>
            <a:chOff x="7151509" y="1194861"/>
            <a:chExt cx="2159238" cy="2597696"/>
          </a:xfrm>
        </p:grpSpPr>
        <p:sp>
          <p:nvSpPr>
            <p:cNvPr id="32" name="Chevron 31"/>
            <p:cNvSpPr/>
            <p:nvPr/>
          </p:nvSpPr>
          <p:spPr>
            <a:xfrm>
              <a:off x="7151509" y="3490511"/>
              <a:ext cx="2159238" cy="302046"/>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31" name="Group 109"/>
            <p:cNvGrpSpPr/>
            <p:nvPr/>
          </p:nvGrpSpPr>
          <p:grpSpPr>
            <a:xfrm rot="10800000">
              <a:off x="7735369" y="1644268"/>
              <a:ext cx="991518" cy="2054854"/>
              <a:chOff x="1233889" y="3475613"/>
              <a:chExt cx="991518" cy="2054854"/>
            </a:xfrm>
          </p:grpSpPr>
          <p:sp>
            <p:nvSpPr>
              <p:cNvPr id="39" name="Oval 38"/>
              <p:cNvSpPr/>
              <p:nvPr/>
            </p:nvSpPr>
            <p:spPr>
              <a:xfrm>
                <a:off x="1233889" y="4538949"/>
                <a:ext cx="991518" cy="9915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0" name="Straight Connector 39"/>
              <p:cNvCxnSpPr/>
              <p:nvPr/>
            </p:nvCxnSpPr>
            <p:spPr>
              <a:xfrm>
                <a:off x="1729648" y="3537332"/>
                <a:ext cx="0" cy="1143000"/>
              </a:xfrm>
              <a:prstGeom prst="line">
                <a:avLst/>
              </a:prstGeom>
              <a:ln w="28575">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5" name="TextBox 34"/>
            <p:cNvSpPr txBox="1"/>
            <p:nvPr/>
          </p:nvSpPr>
          <p:spPr>
            <a:xfrm>
              <a:off x="7583258" y="1194861"/>
              <a:ext cx="1476945" cy="369332"/>
            </a:xfrm>
            <a:prstGeom prst="rect">
              <a:avLst/>
            </a:prstGeom>
            <a:noFill/>
          </p:spPr>
          <p:txBody>
            <a:bodyPr wrap="none" rtlCol="0">
              <a:spAutoFit/>
            </a:bodyPr>
            <a:lstStyle/>
            <a:p>
              <a:pPr algn="ctr"/>
              <a:r>
                <a:rPr lang="en-IN" b="1" dirty="0" smtClean="0">
                  <a:solidFill>
                    <a:schemeClr val="accent4"/>
                  </a:solidFill>
                  <a:latin typeface="Arial" panose="020B0604020202020204" pitchFamily="34" charset="0"/>
                  <a:cs typeface="Arial" panose="020B0604020202020204" pitchFamily="34" charset="0"/>
                </a:rPr>
                <a:t>C Series</a:t>
              </a:r>
              <a:endParaRPr lang="en-IN" sz="1800" b="1" dirty="0">
                <a:solidFill>
                  <a:schemeClr val="accent4"/>
                </a:solidFill>
                <a:latin typeface="Arial" panose="020B0604020202020204" pitchFamily="34" charset="0"/>
                <a:cs typeface="Arial" panose="020B0604020202020204" pitchFamily="34" charset="0"/>
              </a:endParaRPr>
            </a:p>
          </p:txBody>
        </p:sp>
      </p:grpSp>
      <p:grpSp>
        <p:nvGrpSpPr>
          <p:cNvPr id="52224" name="Group 27"/>
          <p:cNvGrpSpPr/>
          <p:nvPr/>
        </p:nvGrpSpPr>
        <p:grpSpPr>
          <a:xfrm>
            <a:off x="5625943" y="4175374"/>
            <a:ext cx="1460658" cy="1538136"/>
            <a:chOff x="7499299" y="4063165"/>
            <a:chExt cx="1947036" cy="1538136"/>
          </a:xfrm>
        </p:grpSpPr>
        <p:sp>
          <p:nvSpPr>
            <p:cNvPr id="43" name="TextBox 42"/>
            <p:cNvSpPr txBox="1"/>
            <p:nvPr/>
          </p:nvSpPr>
          <p:spPr>
            <a:xfrm>
              <a:off x="7509232" y="4063165"/>
              <a:ext cx="1921394" cy="769441"/>
            </a:xfrm>
            <a:prstGeom prst="rect">
              <a:avLst/>
            </a:prstGeom>
            <a:noFill/>
          </p:spPr>
          <p:txBody>
            <a:bodyPr wrap="none" rtlCol="0">
              <a:spAutoFit/>
            </a:bodyPr>
            <a:lstStyle/>
            <a:p>
              <a:pPr algn="ctr"/>
              <a:r>
                <a:rPr lang="en-IN" sz="4400" b="1" dirty="0" smtClean="0">
                  <a:solidFill>
                    <a:schemeClr val="accent4"/>
                  </a:solidFill>
                  <a:latin typeface="Arial" panose="020B0604020202020204" pitchFamily="34" charset="0"/>
                  <a:cs typeface="Arial" panose="020B0604020202020204" pitchFamily="34" charset="0"/>
                </a:rPr>
                <a:t>2003</a:t>
              </a:r>
              <a:endParaRPr lang="en-IN" sz="4400" b="1" dirty="0">
                <a:solidFill>
                  <a:schemeClr val="accent4"/>
                </a:solidFill>
                <a:latin typeface="Arial" panose="020B0604020202020204" pitchFamily="34" charset="0"/>
                <a:cs typeface="Arial" panose="020B0604020202020204" pitchFamily="34" charset="0"/>
              </a:endParaRPr>
            </a:p>
          </p:txBody>
        </p:sp>
        <p:sp>
          <p:nvSpPr>
            <p:cNvPr id="44" name="TextBox 43"/>
            <p:cNvSpPr txBox="1"/>
            <p:nvPr/>
          </p:nvSpPr>
          <p:spPr>
            <a:xfrm>
              <a:off x="7499299" y="4844171"/>
              <a:ext cx="1947036" cy="757130"/>
            </a:xfrm>
            <a:prstGeom prst="rect">
              <a:avLst/>
            </a:prstGeom>
            <a:noFill/>
          </p:spPr>
          <p:txBody>
            <a:bodyPr wrap="square" rtlCol="0" anchor="ctr" anchorCtr="0">
              <a:spAutoFit/>
            </a:bodyPr>
            <a:lstStyle/>
            <a:p>
              <a:pPr algn="ctr">
                <a:lnSpc>
                  <a:spcPct val="90000"/>
                </a:lnSpc>
              </a:pPr>
              <a:r>
                <a:rPr lang="en-US" sz="1200" kern="0" dirty="0" err="1" smtClean="0">
                  <a:solidFill>
                    <a:schemeClr val="tx1">
                      <a:lumMod val="75000"/>
                      <a:lumOff val="25000"/>
                    </a:schemeClr>
                  </a:solidFill>
                  <a:latin typeface="Arial" panose="020B0604020202020204" pitchFamily="34" charset="0"/>
                  <a:cs typeface="Arial" panose="020B0604020202020204" pitchFamily="34" charset="0"/>
                </a:rPr>
                <a:t>Vitatron</a:t>
              </a:r>
              <a:r>
                <a:rPr lang="en-US" sz="1200" kern="0" dirty="0" smtClean="0">
                  <a:solidFill>
                    <a:schemeClr val="tx1">
                      <a:lumMod val="75000"/>
                      <a:lumOff val="25000"/>
                    </a:schemeClr>
                  </a:solidFill>
                  <a:latin typeface="Arial" panose="020B0604020202020204" pitchFamily="34" charset="0"/>
                  <a:cs typeface="Arial" panose="020B0604020202020204" pitchFamily="34" charset="0"/>
                </a:rPr>
                <a:t> C series, world’s 1</a:t>
              </a:r>
              <a:r>
                <a:rPr lang="en-US" sz="1200" kern="0" baseline="30000" dirty="0" smtClean="0">
                  <a:solidFill>
                    <a:schemeClr val="tx1">
                      <a:lumMod val="75000"/>
                      <a:lumOff val="25000"/>
                    </a:schemeClr>
                  </a:solidFill>
                  <a:latin typeface="Arial" panose="020B0604020202020204" pitchFamily="34" charset="0"/>
                  <a:cs typeface="Arial" panose="020B0604020202020204" pitchFamily="34" charset="0"/>
                </a:rPr>
                <a:t>st</a:t>
              </a:r>
              <a:r>
                <a:rPr lang="en-US" sz="1200" kern="0" dirty="0" smtClean="0">
                  <a:solidFill>
                    <a:schemeClr val="tx1">
                      <a:lumMod val="75000"/>
                      <a:lumOff val="25000"/>
                    </a:schemeClr>
                  </a:solidFill>
                  <a:latin typeface="Arial" panose="020B0604020202020204" pitchFamily="34" charset="0"/>
                  <a:cs typeface="Arial" panose="020B0604020202020204" pitchFamily="34" charset="0"/>
                </a:rPr>
                <a:t> fully digital pacemaker</a:t>
              </a:r>
              <a:endParaRPr lang="en-US" sz="1200" kern="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52225" name="Group 37"/>
          <p:cNvGrpSpPr/>
          <p:nvPr/>
        </p:nvGrpSpPr>
        <p:grpSpPr>
          <a:xfrm>
            <a:off x="6967983" y="3602720"/>
            <a:ext cx="1619850" cy="2634012"/>
            <a:chOff x="9288224" y="3490511"/>
            <a:chExt cx="2159238" cy="2634012"/>
          </a:xfrm>
        </p:grpSpPr>
        <p:sp>
          <p:nvSpPr>
            <p:cNvPr id="46" name="Chevron 45"/>
            <p:cNvSpPr/>
            <p:nvPr/>
          </p:nvSpPr>
          <p:spPr>
            <a:xfrm>
              <a:off x="9288224" y="3490511"/>
              <a:ext cx="2159238" cy="30204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52226" name="Group 101"/>
            <p:cNvGrpSpPr/>
            <p:nvPr/>
          </p:nvGrpSpPr>
          <p:grpSpPr>
            <a:xfrm>
              <a:off x="9872084" y="3583946"/>
              <a:ext cx="991518" cy="2054854"/>
              <a:chOff x="1233889" y="3475613"/>
              <a:chExt cx="991518" cy="2054854"/>
            </a:xfrm>
          </p:grpSpPr>
          <p:sp>
            <p:nvSpPr>
              <p:cNvPr id="50" name="Oval 49"/>
              <p:cNvSpPr/>
              <p:nvPr/>
            </p:nvSpPr>
            <p:spPr>
              <a:xfrm>
                <a:off x="1233889" y="4538949"/>
                <a:ext cx="991518" cy="99151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1" name="Straight Connector 50"/>
              <p:cNvCxnSpPr/>
              <p:nvPr/>
            </p:nvCxnSpPr>
            <p:spPr>
              <a:xfrm>
                <a:off x="1729648" y="3537332"/>
                <a:ext cx="0" cy="1143000"/>
              </a:xfrm>
              <a:prstGeom prst="line">
                <a:avLst/>
              </a:prstGeom>
              <a:ln w="2857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8" name="Freeform 29"/>
            <p:cNvSpPr>
              <a:spLocks/>
            </p:cNvSpPr>
            <p:nvPr/>
          </p:nvSpPr>
          <p:spPr bwMode="auto">
            <a:xfrm>
              <a:off x="10361127" y="5055177"/>
              <a:ext cx="14775" cy="205507"/>
            </a:xfrm>
            <a:custGeom>
              <a:avLst/>
              <a:gdLst>
                <a:gd name="T0" fmla="*/ 46 w 93"/>
                <a:gd name="T1" fmla="*/ 0 h 1220"/>
                <a:gd name="T2" fmla="*/ 61 w 93"/>
                <a:gd name="T3" fmla="*/ 3 h 1220"/>
                <a:gd name="T4" fmla="*/ 74 w 93"/>
                <a:gd name="T5" fmla="*/ 9 h 1220"/>
                <a:gd name="T6" fmla="*/ 84 w 93"/>
                <a:gd name="T7" fmla="*/ 19 h 1220"/>
                <a:gd name="T8" fmla="*/ 90 w 93"/>
                <a:gd name="T9" fmla="*/ 31 h 1220"/>
                <a:gd name="T10" fmla="*/ 93 w 93"/>
                <a:gd name="T11" fmla="*/ 45 h 1220"/>
                <a:gd name="T12" fmla="*/ 93 w 93"/>
                <a:gd name="T13" fmla="*/ 1175 h 1220"/>
                <a:gd name="T14" fmla="*/ 90 w 93"/>
                <a:gd name="T15" fmla="*/ 1189 h 1220"/>
                <a:gd name="T16" fmla="*/ 84 w 93"/>
                <a:gd name="T17" fmla="*/ 1202 h 1220"/>
                <a:gd name="T18" fmla="*/ 74 w 93"/>
                <a:gd name="T19" fmla="*/ 1212 h 1220"/>
                <a:gd name="T20" fmla="*/ 61 w 93"/>
                <a:gd name="T21" fmla="*/ 1218 h 1220"/>
                <a:gd name="T22" fmla="*/ 46 w 93"/>
                <a:gd name="T23" fmla="*/ 1220 h 1220"/>
                <a:gd name="T24" fmla="*/ 32 w 93"/>
                <a:gd name="T25" fmla="*/ 1218 h 1220"/>
                <a:gd name="T26" fmla="*/ 19 w 93"/>
                <a:gd name="T27" fmla="*/ 1212 h 1220"/>
                <a:gd name="T28" fmla="*/ 10 w 93"/>
                <a:gd name="T29" fmla="*/ 1202 h 1220"/>
                <a:gd name="T30" fmla="*/ 2 w 93"/>
                <a:gd name="T31" fmla="*/ 1189 h 1220"/>
                <a:gd name="T32" fmla="*/ 0 w 93"/>
                <a:gd name="T33" fmla="*/ 1175 h 1220"/>
                <a:gd name="T34" fmla="*/ 0 w 93"/>
                <a:gd name="T35" fmla="*/ 45 h 1220"/>
                <a:gd name="T36" fmla="*/ 2 w 93"/>
                <a:gd name="T37" fmla="*/ 31 h 1220"/>
                <a:gd name="T38" fmla="*/ 10 w 93"/>
                <a:gd name="T39" fmla="*/ 19 h 1220"/>
                <a:gd name="T40" fmla="*/ 19 w 93"/>
                <a:gd name="T41" fmla="*/ 9 h 1220"/>
                <a:gd name="T42" fmla="*/ 32 w 93"/>
                <a:gd name="T43" fmla="*/ 3 h 1220"/>
                <a:gd name="T44" fmla="*/ 46 w 93"/>
                <a:gd name="T45"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1220">
                  <a:moveTo>
                    <a:pt x="46" y="0"/>
                  </a:moveTo>
                  <a:lnTo>
                    <a:pt x="61" y="3"/>
                  </a:lnTo>
                  <a:lnTo>
                    <a:pt x="74" y="9"/>
                  </a:lnTo>
                  <a:lnTo>
                    <a:pt x="84" y="19"/>
                  </a:lnTo>
                  <a:lnTo>
                    <a:pt x="90" y="31"/>
                  </a:lnTo>
                  <a:lnTo>
                    <a:pt x="93" y="45"/>
                  </a:lnTo>
                  <a:lnTo>
                    <a:pt x="93" y="1175"/>
                  </a:lnTo>
                  <a:lnTo>
                    <a:pt x="90" y="1189"/>
                  </a:lnTo>
                  <a:lnTo>
                    <a:pt x="84" y="1202"/>
                  </a:lnTo>
                  <a:lnTo>
                    <a:pt x="74" y="1212"/>
                  </a:lnTo>
                  <a:lnTo>
                    <a:pt x="61" y="1218"/>
                  </a:lnTo>
                  <a:lnTo>
                    <a:pt x="46" y="1220"/>
                  </a:lnTo>
                  <a:lnTo>
                    <a:pt x="32" y="1218"/>
                  </a:lnTo>
                  <a:lnTo>
                    <a:pt x="19" y="1212"/>
                  </a:lnTo>
                  <a:lnTo>
                    <a:pt x="10" y="1202"/>
                  </a:lnTo>
                  <a:lnTo>
                    <a:pt x="2" y="1189"/>
                  </a:lnTo>
                  <a:lnTo>
                    <a:pt x="0" y="1175"/>
                  </a:lnTo>
                  <a:lnTo>
                    <a:pt x="0" y="45"/>
                  </a:lnTo>
                  <a:lnTo>
                    <a:pt x="2" y="31"/>
                  </a:lnTo>
                  <a:lnTo>
                    <a:pt x="10" y="19"/>
                  </a:lnTo>
                  <a:lnTo>
                    <a:pt x="19" y="9"/>
                  </a:lnTo>
                  <a:lnTo>
                    <a:pt x="32" y="3"/>
                  </a:lnTo>
                  <a:lnTo>
                    <a:pt x="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TextBox 48"/>
            <p:cNvSpPr txBox="1"/>
            <p:nvPr/>
          </p:nvSpPr>
          <p:spPr>
            <a:xfrm>
              <a:off x="9801350" y="5755191"/>
              <a:ext cx="1100869" cy="369332"/>
            </a:xfrm>
            <a:prstGeom prst="rect">
              <a:avLst/>
            </a:prstGeom>
            <a:noFill/>
          </p:spPr>
          <p:txBody>
            <a:bodyPr wrap="none" rtlCol="0">
              <a:spAutoFit/>
            </a:bodyPr>
            <a:lstStyle/>
            <a:p>
              <a:pPr algn="ctr"/>
              <a:r>
                <a:rPr lang="en-IN" b="1" dirty="0" smtClean="0">
                  <a:solidFill>
                    <a:schemeClr val="bg1">
                      <a:lumMod val="50000"/>
                    </a:schemeClr>
                  </a:solidFill>
                  <a:latin typeface="Arial" panose="020B0604020202020204" pitchFamily="34" charset="0"/>
                  <a:cs typeface="Arial" panose="020B0604020202020204" pitchFamily="34" charset="0"/>
                </a:rPr>
                <a:t>Fit-bit</a:t>
              </a:r>
              <a:endParaRPr lang="en-IN" sz="18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52227" name="Group 28"/>
          <p:cNvGrpSpPr/>
          <p:nvPr/>
        </p:nvGrpSpPr>
        <p:grpSpPr>
          <a:xfrm>
            <a:off x="6934200" y="1092748"/>
            <a:ext cx="1981200" cy="2294572"/>
            <a:chOff x="9243185" y="980539"/>
            <a:chExt cx="2640910" cy="2294572"/>
          </a:xfrm>
        </p:grpSpPr>
        <p:sp>
          <p:nvSpPr>
            <p:cNvPr id="62" name="TextBox 61"/>
            <p:cNvSpPr txBox="1"/>
            <p:nvPr/>
          </p:nvSpPr>
          <p:spPr>
            <a:xfrm>
              <a:off x="9645042" y="2505670"/>
              <a:ext cx="1921393" cy="769441"/>
            </a:xfrm>
            <a:prstGeom prst="rect">
              <a:avLst/>
            </a:prstGeom>
            <a:noFill/>
          </p:spPr>
          <p:txBody>
            <a:bodyPr wrap="none" rtlCol="0">
              <a:spAutoFit/>
            </a:bodyPr>
            <a:lstStyle/>
            <a:p>
              <a:pPr algn="ctr"/>
              <a:r>
                <a:rPr lang="en-IN" sz="4400" b="1" dirty="0" smtClean="0">
                  <a:solidFill>
                    <a:schemeClr val="bg1">
                      <a:lumMod val="50000"/>
                    </a:schemeClr>
                  </a:solidFill>
                  <a:latin typeface="Arial" panose="020B0604020202020204" pitchFamily="34" charset="0"/>
                  <a:cs typeface="Arial" panose="020B0604020202020204" pitchFamily="34" charset="0"/>
                </a:rPr>
                <a:t>2008</a:t>
              </a:r>
              <a:endParaRPr lang="en-IN" sz="4400" b="1" dirty="0">
                <a:solidFill>
                  <a:schemeClr val="bg1">
                    <a:lumMod val="50000"/>
                  </a:schemeClr>
                </a:solidFill>
                <a:latin typeface="Arial" panose="020B0604020202020204" pitchFamily="34" charset="0"/>
                <a:cs typeface="Arial" panose="020B0604020202020204" pitchFamily="34" charset="0"/>
              </a:endParaRPr>
            </a:p>
          </p:txBody>
        </p:sp>
        <p:sp>
          <p:nvSpPr>
            <p:cNvPr id="63" name="TextBox 62"/>
            <p:cNvSpPr txBox="1"/>
            <p:nvPr/>
          </p:nvSpPr>
          <p:spPr>
            <a:xfrm>
              <a:off x="9243185" y="980539"/>
              <a:ext cx="2640910" cy="1588127"/>
            </a:xfrm>
            <a:prstGeom prst="rect">
              <a:avLst/>
            </a:prstGeom>
            <a:noFill/>
          </p:spPr>
          <p:txBody>
            <a:bodyPr wrap="square" rtlCol="0" anchor="ctr" anchorCtr="0">
              <a:spAutoFit/>
            </a:bodyPr>
            <a:lstStyle/>
            <a:p>
              <a:pPr>
                <a:lnSpc>
                  <a:spcPct val="90000"/>
                </a:lnSpc>
              </a:pPr>
              <a:r>
                <a:rPr lang="en-US" sz="1200" dirty="0" smtClean="0">
                  <a:latin typeface="Arial" pitchFamily="34" charset="0"/>
                  <a:cs typeface="Arial" pitchFamily="34" charset="0"/>
                </a:rPr>
                <a:t>Activity trackers, wireless-enabled wearable technology devices that measure data such as the number of steps walked, heart rate, quality of sleep, steps climbed, and other personal metrics involved in fitness.</a:t>
              </a:r>
              <a:endParaRPr lang="en-US" sz="1200" kern="0" dirty="0">
                <a:latin typeface="Arial" pitchFamily="34" charset="0"/>
                <a:cs typeface="Arial" pitchFamily="34" charset="0"/>
              </a:endParaRPr>
            </a:p>
          </p:txBody>
        </p:sp>
      </p:grpSp>
      <p:pic>
        <p:nvPicPr>
          <p:cNvPr id="64" name="Picture 2" descr="Image result for PEDOMETER ICON"/>
          <p:cNvPicPr>
            <a:picLocks noChangeAspect="1" noChangeArrowheads="1"/>
          </p:cNvPicPr>
          <p:nvPr/>
        </p:nvPicPr>
        <p:blipFill>
          <a:blip r:embed="rId2" cstate="print"/>
          <a:srcRect/>
          <a:stretch>
            <a:fillRect/>
          </a:stretch>
        </p:blipFill>
        <p:spPr bwMode="auto">
          <a:xfrm>
            <a:off x="1066800" y="4876800"/>
            <a:ext cx="685800" cy="685800"/>
          </a:xfrm>
          <a:prstGeom prst="rect">
            <a:avLst/>
          </a:prstGeom>
          <a:noFill/>
        </p:spPr>
      </p:pic>
      <p:sp>
        <p:nvSpPr>
          <p:cNvPr id="65" name="Chevron 64"/>
          <p:cNvSpPr/>
          <p:nvPr/>
        </p:nvSpPr>
        <p:spPr>
          <a:xfrm>
            <a:off x="2159121" y="3602720"/>
            <a:ext cx="1619850" cy="30204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6" name="TextBox 65"/>
          <p:cNvSpPr txBox="1"/>
          <p:nvPr/>
        </p:nvSpPr>
        <p:spPr>
          <a:xfrm>
            <a:off x="2424083" y="4175374"/>
            <a:ext cx="1441421" cy="769441"/>
          </a:xfrm>
          <a:prstGeom prst="rect">
            <a:avLst/>
          </a:prstGeom>
          <a:noFill/>
        </p:spPr>
        <p:txBody>
          <a:bodyPr wrap="none" rtlCol="0">
            <a:spAutoFit/>
          </a:bodyPr>
          <a:lstStyle/>
          <a:p>
            <a:pPr algn="ctr"/>
            <a:r>
              <a:rPr lang="en-IN" sz="4400" b="1" dirty="0" smtClean="0">
                <a:solidFill>
                  <a:schemeClr val="accent2"/>
                </a:solidFill>
                <a:latin typeface="Arial" panose="020B0604020202020204" pitchFamily="34" charset="0"/>
                <a:cs typeface="Arial" panose="020B0604020202020204" pitchFamily="34" charset="0"/>
              </a:rPr>
              <a:t>1921</a:t>
            </a:r>
            <a:endParaRPr lang="en-IN" sz="4400" b="1" dirty="0">
              <a:solidFill>
                <a:schemeClr val="accent2"/>
              </a:solidFill>
              <a:latin typeface="Arial" panose="020B0604020202020204" pitchFamily="34" charset="0"/>
              <a:cs typeface="Arial" panose="020B0604020202020204" pitchFamily="34" charset="0"/>
            </a:endParaRPr>
          </a:p>
        </p:txBody>
      </p:sp>
      <p:sp>
        <p:nvSpPr>
          <p:cNvPr id="68" name="TextBox 67"/>
          <p:cNvSpPr txBox="1"/>
          <p:nvPr/>
        </p:nvSpPr>
        <p:spPr>
          <a:xfrm>
            <a:off x="2416633" y="4956380"/>
            <a:ext cx="1317167" cy="1089529"/>
          </a:xfrm>
          <a:prstGeom prst="rect">
            <a:avLst/>
          </a:prstGeom>
          <a:noFill/>
        </p:spPr>
        <p:txBody>
          <a:bodyPr wrap="square" rtlCol="0" anchor="ctr" anchorCtr="0">
            <a:spAutoFit/>
          </a:bodyPr>
          <a:lstStyle/>
          <a:p>
            <a:pPr algn="ctr">
              <a:lnSpc>
                <a:spcPct val="90000"/>
              </a:lnSpc>
            </a:pPr>
            <a:r>
              <a:rPr lang="en-US" sz="1200" kern="0" dirty="0" smtClean="0">
                <a:solidFill>
                  <a:schemeClr val="tx1">
                    <a:lumMod val="75000"/>
                    <a:lumOff val="25000"/>
                  </a:schemeClr>
                </a:solidFill>
                <a:latin typeface="Arial" panose="020B0604020202020204" pitchFamily="34" charset="0"/>
                <a:cs typeface="Arial" panose="020B0604020202020204" pitchFamily="34" charset="0"/>
              </a:rPr>
              <a:t>1</a:t>
            </a:r>
            <a:r>
              <a:rPr lang="en-US" sz="1200" kern="0" baseline="30000" dirty="0" smtClean="0">
                <a:solidFill>
                  <a:schemeClr val="tx1">
                    <a:lumMod val="75000"/>
                    <a:lumOff val="25000"/>
                  </a:schemeClr>
                </a:solidFill>
                <a:latin typeface="Arial" panose="020B0604020202020204" pitchFamily="34" charset="0"/>
                <a:cs typeface="Arial" panose="020B0604020202020204" pitchFamily="34" charset="0"/>
              </a:rPr>
              <a:t>st</a:t>
            </a:r>
            <a:r>
              <a:rPr lang="en-US" sz="1200" kern="0" dirty="0" smtClean="0">
                <a:solidFill>
                  <a:schemeClr val="tx1">
                    <a:lumMod val="75000"/>
                    <a:lumOff val="25000"/>
                  </a:schemeClr>
                </a:solidFill>
                <a:latin typeface="Arial" panose="020B0604020202020204" pitchFamily="34" charset="0"/>
                <a:cs typeface="Arial" panose="020B0604020202020204" pitchFamily="34" charset="0"/>
              </a:rPr>
              <a:t> machine to include sensors to measure galvanic skin response, pulse rate and BP</a:t>
            </a:r>
            <a:endParaRPr lang="en-US" sz="1200" kern="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2230" name="Picture 6" descr="Image result for polygraph icon"/>
          <p:cNvPicPr>
            <a:picLocks noChangeAspect="1" noChangeArrowheads="1"/>
          </p:cNvPicPr>
          <p:nvPr/>
        </p:nvPicPr>
        <p:blipFill>
          <a:blip r:embed="rId3" cstate="print">
            <a:clrChange>
              <a:clrFrom>
                <a:srgbClr val="FFFFFF"/>
              </a:clrFrom>
              <a:clrTo>
                <a:srgbClr val="FFFFFF">
                  <a:alpha val="0"/>
                </a:srgbClr>
              </a:clrTo>
            </a:clrChange>
          </a:blip>
          <a:srcRect l="53259" t="25573" r="28963" b="55543"/>
          <a:stretch>
            <a:fillRect/>
          </a:stretch>
        </p:blipFill>
        <p:spPr bwMode="auto">
          <a:xfrm>
            <a:off x="2743200" y="1905000"/>
            <a:ext cx="457200" cy="609600"/>
          </a:xfrm>
          <a:prstGeom prst="rect">
            <a:avLst/>
          </a:prstGeom>
          <a:noFill/>
        </p:spPr>
      </p:pic>
      <p:pic>
        <p:nvPicPr>
          <p:cNvPr id="52234" name="Picture 10" descr="Image result for hearing aid icon"/>
          <p:cNvPicPr>
            <a:picLocks noChangeAspect="1" noChangeArrowheads="1"/>
          </p:cNvPicPr>
          <p:nvPr/>
        </p:nvPicPr>
        <p:blipFill>
          <a:blip r:embed="rId4" cstate="print">
            <a:clrChange>
              <a:clrFrom>
                <a:srgbClr val="FFFFFF"/>
              </a:clrFrom>
              <a:clrTo>
                <a:srgbClr val="FFFFFF">
                  <a:alpha val="0"/>
                </a:srgbClr>
              </a:clrTo>
            </a:clrChange>
          </a:blip>
          <a:srcRect l="19133" t="22400" r="18467" b="24800"/>
          <a:stretch>
            <a:fillRect/>
          </a:stretch>
        </p:blipFill>
        <p:spPr bwMode="auto">
          <a:xfrm>
            <a:off x="4267200" y="4953000"/>
            <a:ext cx="568038" cy="556847"/>
          </a:xfrm>
          <a:prstGeom prst="rect">
            <a:avLst/>
          </a:prstGeom>
          <a:noFill/>
        </p:spPr>
      </p:pic>
      <p:pic>
        <p:nvPicPr>
          <p:cNvPr id="52236" name="Picture 12" descr="Image result for pacemaker icon"/>
          <p:cNvPicPr>
            <a:picLocks noChangeAspect="1" noChangeArrowheads="1"/>
          </p:cNvPicPr>
          <p:nvPr/>
        </p:nvPicPr>
        <p:blipFill>
          <a:blip r:embed="rId5" cstate="print">
            <a:clrChange>
              <a:clrFrom>
                <a:srgbClr val="FFFFFF"/>
              </a:clrFrom>
              <a:clrTo>
                <a:srgbClr val="FFFFFF">
                  <a:alpha val="0"/>
                </a:srgbClr>
              </a:clrTo>
            </a:clrChange>
          </a:blip>
          <a:srcRect l="3060" t="12012" r="3190" b="8301"/>
          <a:stretch>
            <a:fillRect/>
          </a:stretch>
        </p:blipFill>
        <p:spPr bwMode="auto">
          <a:xfrm>
            <a:off x="5943600" y="1981200"/>
            <a:ext cx="533400" cy="533400"/>
          </a:xfrm>
          <a:prstGeom prst="rect">
            <a:avLst/>
          </a:prstGeom>
          <a:noFill/>
        </p:spPr>
      </p:pic>
      <p:pic>
        <p:nvPicPr>
          <p:cNvPr id="53250" name="Picture 2" descr="Image result for FITBIT icon"/>
          <p:cNvPicPr>
            <a:picLocks noChangeAspect="1" noChangeArrowheads="1"/>
          </p:cNvPicPr>
          <p:nvPr/>
        </p:nvPicPr>
        <p:blipFill>
          <a:blip r:embed="rId6" cstate="print"/>
          <a:srcRect/>
          <a:stretch>
            <a:fillRect/>
          </a:stretch>
        </p:blipFill>
        <p:spPr bwMode="auto">
          <a:xfrm>
            <a:off x="7467600" y="4876800"/>
            <a:ext cx="685800" cy="685800"/>
          </a:xfrm>
          <a:prstGeom prst="rect">
            <a:avLst/>
          </a:prstGeom>
          <a:noFill/>
        </p:spPr>
      </p:pic>
      <p:sp>
        <p:nvSpPr>
          <p:cNvPr id="61" name="TextBox 60"/>
          <p:cNvSpPr txBox="1"/>
          <p:nvPr/>
        </p:nvSpPr>
        <p:spPr>
          <a:xfrm>
            <a:off x="7749633" y="6488668"/>
            <a:ext cx="838200" cy="369332"/>
          </a:xfrm>
          <a:prstGeom prst="rect">
            <a:avLst/>
          </a:prstGeom>
          <a:noFill/>
        </p:spPr>
        <p:txBody>
          <a:bodyPr wrap="square" rtlCol="0">
            <a:spAutoFit/>
          </a:bodyPr>
          <a:lstStyle/>
          <a:p>
            <a:r>
              <a:rPr lang="en-US" dirty="0" smtClean="0"/>
              <a:t>Contd.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advancement in Wearable Health Monitoring Products</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40</a:t>
            </a:fld>
            <a:endParaRPr lang="en-US" dirty="0"/>
          </a:p>
        </p:txBody>
      </p:sp>
      <p:sp>
        <p:nvSpPr>
          <p:cNvPr id="5" name="TextBox 4"/>
          <p:cNvSpPr txBox="1"/>
          <p:nvPr/>
        </p:nvSpPr>
        <p:spPr>
          <a:xfrm>
            <a:off x="321274" y="914400"/>
            <a:ext cx="8501122" cy="5068054"/>
          </a:xfrm>
          <a:prstGeom prst="rect">
            <a:avLst/>
          </a:prstGeom>
          <a:noFill/>
        </p:spPr>
        <p:txBody>
          <a:bodyPr wrap="square" rtlCol="0">
            <a:spAutoFit/>
          </a:bodyPr>
          <a:lstStyle/>
          <a:p>
            <a:pPr marL="347663" indent="-347663" algn="just">
              <a:lnSpc>
                <a:spcPct val="150000"/>
              </a:lnSpc>
              <a:spcAft>
                <a:spcPts val="1200"/>
              </a:spcAft>
              <a:buFont typeface="Wingdings" pitchFamily="2" charset="2"/>
              <a:buChar char="v"/>
            </a:pPr>
            <a:r>
              <a:rPr lang="en-US" sz="2000" dirty="0" smtClean="0"/>
              <a:t>Google Fit Preview SDK arrives to help Android developers build smarter health and fitness apps</a:t>
            </a:r>
            <a:r>
              <a:rPr lang="en-US" sz="2000" baseline="30000" dirty="0" smtClean="0">
                <a:hlinkClick r:id="rId2"/>
              </a:rPr>
              <a:t>&gt;&gt;</a:t>
            </a:r>
            <a:endParaRPr lang="en-US" sz="2000" baseline="30000" dirty="0" smtClean="0"/>
          </a:p>
          <a:p>
            <a:pPr marL="342900" indent="-342900" algn="just">
              <a:lnSpc>
                <a:spcPct val="150000"/>
              </a:lnSpc>
              <a:spcAft>
                <a:spcPts val="1200"/>
              </a:spcAft>
              <a:buFont typeface="Wingdings" pitchFamily="2" charset="2"/>
              <a:buChar char="v"/>
            </a:pPr>
            <a:r>
              <a:rPr lang="en-US" sz="2000" dirty="0" smtClean="0"/>
              <a:t>Apple </a:t>
            </a:r>
            <a:r>
              <a:rPr lang="en-US" sz="2000" dirty="0" err="1" smtClean="0"/>
              <a:t>HealthKit</a:t>
            </a:r>
            <a:r>
              <a:rPr lang="en-US" sz="2000" dirty="0" smtClean="0"/>
              <a:t> announced: a hub for all your </a:t>
            </a:r>
            <a:r>
              <a:rPr lang="en-US" sz="2000" dirty="0" err="1" smtClean="0"/>
              <a:t>iOS</a:t>
            </a:r>
            <a:r>
              <a:rPr lang="en-US" sz="2000" dirty="0" smtClean="0"/>
              <a:t> fitness tracking needs</a:t>
            </a:r>
            <a:r>
              <a:rPr lang="en-US" sz="2000" baseline="30000" dirty="0" smtClean="0">
                <a:hlinkClick r:id="rId3"/>
              </a:rPr>
              <a:t>&gt;&gt;</a:t>
            </a:r>
            <a:endParaRPr lang="en-US" sz="2000" baseline="30000" dirty="0"/>
          </a:p>
          <a:p>
            <a:pPr marL="347663" indent="-347663" algn="just">
              <a:lnSpc>
                <a:spcPct val="150000"/>
              </a:lnSpc>
              <a:spcAft>
                <a:spcPts val="1200"/>
              </a:spcAft>
              <a:buFont typeface="Wingdings" pitchFamily="2" charset="2"/>
              <a:buChar char="v"/>
            </a:pPr>
            <a:r>
              <a:rPr lang="en-US" sz="2000" dirty="0" smtClean="0"/>
              <a:t>Apple releases </a:t>
            </a:r>
            <a:r>
              <a:rPr lang="en-US" sz="2000" dirty="0" err="1" smtClean="0"/>
              <a:t>ResearchKit</a:t>
            </a:r>
            <a:r>
              <a:rPr lang="en-US" sz="2000" dirty="0" smtClean="0"/>
              <a:t> open source development kit to medical researchers</a:t>
            </a:r>
            <a:r>
              <a:rPr lang="en-US" sz="2000" baseline="30000" dirty="0" smtClean="0">
                <a:hlinkClick r:id="rId4"/>
              </a:rPr>
              <a:t>&gt;&gt;</a:t>
            </a:r>
            <a:r>
              <a:rPr lang="en-US" sz="2000" baseline="30000" dirty="0" smtClean="0"/>
              <a:t>   </a:t>
            </a:r>
          </a:p>
          <a:p>
            <a:pPr marL="347663" indent="-347663" algn="just">
              <a:lnSpc>
                <a:spcPct val="150000"/>
              </a:lnSpc>
              <a:spcAft>
                <a:spcPts val="1200"/>
              </a:spcAft>
              <a:buFont typeface="Wingdings" pitchFamily="2" charset="2"/>
              <a:buChar char="v"/>
            </a:pPr>
            <a:r>
              <a:rPr lang="en-US" sz="2000" dirty="0" smtClean="0"/>
              <a:t>Apple Advances Health Apps with </a:t>
            </a:r>
            <a:r>
              <a:rPr lang="en-US" sz="2000" dirty="0" err="1" smtClean="0"/>
              <a:t>CareKit</a:t>
            </a:r>
            <a:r>
              <a:rPr lang="en-US" sz="2000" dirty="0" smtClean="0"/>
              <a:t>- New Software Framework Helps Developers Empower People to Take a More Active Role in their Health</a:t>
            </a:r>
            <a:r>
              <a:rPr lang="en-US" sz="2000" baseline="30000" dirty="0" smtClean="0">
                <a:hlinkClick r:id="rId5"/>
              </a:rPr>
              <a:t>&gt;&gt;</a:t>
            </a:r>
            <a:r>
              <a:rPr lang="en-US" sz="2000" baseline="30000" dirty="0" smtClean="0"/>
              <a:t> </a:t>
            </a:r>
            <a:endParaRPr lang="en-US" sz="2000" dirty="0" smtClean="0"/>
          </a:p>
          <a:p>
            <a:pPr marL="347663" indent="-347663" algn="just">
              <a:lnSpc>
                <a:spcPct val="150000"/>
              </a:lnSpc>
              <a:spcAft>
                <a:spcPts val="1200"/>
              </a:spcAft>
              <a:buFont typeface="Wingdings" pitchFamily="2" charset="2"/>
              <a:buChar char="v"/>
            </a:pPr>
            <a:r>
              <a:rPr lang="en-US" sz="2000" dirty="0" smtClean="0"/>
              <a:t>Under </a:t>
            </a:r>
            <a:r>
              <a:rPr lang="en-US" sz="2000" dirty="0" err="1" smtClean="0"/>
              <a:t>Armour</a:t>
            </a:r>
            <a:r>
              <a:rPr lang="en-US" sz="2000" dirty="0" smtClean="0"/>
              <a:t> and HTC make a bold move into fitness tech with Health Box </a:t>
            </a:r>
            <a:r>
              <a:rPr lang="en-US" sz="2000" baseline="30000" dirty="0" smtClean="0">
                <a:hlinkClick r:id="rId6"/>
              </a:rPr>
              <a:t>&gt;&gt;</a:t>
            </a:r>
            <a:endParaRPr lang="en-US" sz="2000" baseline="30000" dirty="0" smtClean="0"/>
          </a:p>
          <a:p>
            <a:pPr marL="342900" indent="-342900" algn="just">
              <a:spcAft>
                <a:spcPts val="1200"/>
              </a:spcAft>
            </a:pPr>
            <a:endParaRPr lang="en-US" sz="2000" baseline="30000" dirty="0" smtClean="0"/>
          </a:p>
        </p:txBody>
      </p:sp>
    </p:spTree>
    <p:extLst>
      <p:ext uri="{BB962C8B-B14F-4D97-AF65-F5344CB8AC3E}">
        <p14:creationId xmlns:p14="http://schemas.microsoft.com/office/powerpoint/2010/main" val="3259340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IN" dirty="0"/>
          </a:p>
        </p:txBody>
      </p:sp>
      <p:sp>
        <p:nvSpPr>
          <p:cNvPr id="3" name="Content Placeholder 2"/>
          <p:cNvSpPr>
            <a:spLocks noGrp="1"/>
          </p:cNvSpPr>
          <p:nvPr>
            <p:ph idx="1"/>
          </p:nvPr>
        </p:nvSpPr>
        <p:spPr/>
        <p:txBody>
          <a:bodyPr>
            <a:normAutofit/>
          </a:bodyPr>
          <a:lstStyle/>
          <a:p>
            <a:pPr marL="0" indent="0" algn="just">
              <a:buNone/>
            </a:pPr>
            <a:r>
              <a:rPr lang="en-IN" dirty="0"/>
              <a:t>The information provided in this report is based on database and information sources that are believed to be reliable by the IIPRD. While IIPRD has used the best resources for the commercial evaluation work, IIPRD disclaims all warranties as to the accuracy, completeness or adequacy of such </a:t>
            </a:r>
            <a:r>
              <a:rPr lang="en-IN" dirty="0" smtClean="0"/>
              <a:t>information. The </a:t>
            </a:r>
            <a:r>
              <a:rPr lang="en-IN" dirty="0"/>
              <a:t>comments provided are subject to results identified up to the date of this report and subjectivity of the researcher and analysts. Neither IIPRD nor its affiliates nor any of its proprietors, employees (together, "personnel") are intending to provide legal advice in this matter.</a:t>
            </a:r>
          </a:p>
        </p:txBody>
      </p:sp>
      <p:sp>
        <p:nvSpPr>
          <p:cNvPr id="5" name="Slide Number Placeholder 4"/>
          <p:cNvSpPr>
            <a:spLocks noGrp="1"/>
          </p:cNvSpPr>
          <p:nvPr>
            <p:ph type="sldNum" sz="quarter" idx="12"/>
          </p:nvPr>
        </p:nvSpPr>
        <p:spPr/>
        <p:txBody>
          <a:bodyPr/>
          <a:lstStyle/>
          <a:p>
            <a:fld id="{C75CACA0-0566-40DE-B73D-FEDBE88392D0}" type="slidenum">
              <a:rPr lang="en-US" smtClean="0"/>
              <a:pPr/>
              <a:t>41</a:t>
            </a:fld>
            <a:endParaRPr lang="en-US" dirty="0"/>
          </a:p>
        </p:txBody>
      </p:sp>
    </p:spTree>
    <p:extLst>
      <p:ext uri="{BB962C8B-B14F-4D97-AF65-F5344CB8AC3E}">
        <p14:creationId xmlns:p14="http://schemas.microsoft.com/office/powerpoint/2010/main" val="2791334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p:cNvSpPr>
            <a:spLocks noGrp="1"/>
          </p:cNvSpPr>
          <p:nvPr>
            <p:ph type="title"/>
          </p:nvPr>
        </p:nvSpPr>
        <p:spPr/>
        <p:txBody>
          <a:bodyPr/>
          <a:lstStyle/>
          <a:p>
            <a:r>
              <a:rPr lang="en-US" dirty="0" smtClean="0"/>
              <a:t>History of Wearable Health Monitoring Devices</a:t>
            </a:r>
            <a:endParaRPr lang="en-US" dirty="0"/>
          </a:p>
        </p:txBody>
      </p:sp>
      <p:sp>
        <p:nvSpPr>
          <p:cNvPr id="3" name="Slide Number Placeholder 2"/>
          <p:cNvSpPr>
            <a:spLocks noGrp="1"/>
          </p:cNvSpPr>
          <p:nvPr>
            <p:ph type="sldNum" sz="quarter" idx="12"/>
          </p:nvPr>
        </p:nvSpPr>
        <p:spPr/>
        <p:txBody>
          <a:bodyPr/>
          <a:lstStyle/>
          <a:p>
            <a:fld id="{C75CACA0-0566-40DE-B73D-FEDBE88392D0}" type="slidenum">
              <a:rPr lang="en-US" smtClean="0"/>
              <a:pPr/>
              <a:t>5</a:t>
            </a:fld>
            <a:endParaRPr lang="en-US" dirty="0"/>
          </a:p>
        </p:txBody>
      </p:sp>
      <p:grpSp>
        <p:nvGrpSpPr>
          <p:cNvPr id="4" name="Group 42"/>
          <p:cNvGrpSpPr/>
          <p:nvPr/>
        </p:nvGrpSpPr>
        <p:grpSpPr>
          <a:xfrm>
            <a:off x="556167" y="3602720"/>
            <a:ext cx="1619850" cy="2634012"/>
            <a:chOff x="741362" y="3490511"/>
            <a:chExt cx="2159238" cy="2634012"/>
          </a:xfrm>
        </p:grpSpPr>
        <p:sp>
          <p:nvSpPr>
            <p:cNvPr id="5" name="Chevron 4"/>
            <p:cNvSpPr/>
            <p:nvPr/>
          </p:nvSpPr>
          <p:spPr>
            <a:xfrm>
              <a:off x="741362" y="3490511"/>
              <a:ext cx="2159238" cy="30204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6" name="Group 22"/>
            <p:cNvGrpSpPr/>
            <p:nvPr/>
          </p:nvGrpSpPr>
          <p:grpSpPr>
            <a:xfrm>
              <a:off x="1325222" y="3583946"/>
              <a:ext cx="991518" cy="2054854"/>
              <a:chOff x="1233889" y="3475613"/>
              <a:chExt cx="991518" cy="2054854"/>
            </a:xfrm>
          </p:grpSpPr>
          <p:sp>
            <p:nvSpPr>
              <p:cNvPr id="8" name="Oval 7"/>
              <p:cNvSpPr/>
              <p:nvPr/>
            </p:nvSpPr>
            <p:spPr>
              <a:xfrm>
                <a:off x="1233889" y="4538949"/>
                <a:ext cx="991518" cy="991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Connector 8"/>
              <p:cNvCxnSpPr/>
              <p:nvPr/>
            </p:nvCxnSpPr>
            <p:spPr>
              <a:xfrm>
                <a:off x="1729648" y="3537332"/>
                <a:ext cx="0" cy="114300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7" name="TextBox 6"/>
            <p:cNvSpPr txBox="1"/>
            <p:nvPr/>
          </p:nvSpPr>
          <p:spPr>
            <a:xfrm>
              <a:off x="1320455" y="5755191"/>
              <a:ext cx="1135058" cy="369332"/>
            </a:xfrm>
            <a:prstGeom prst="rect">
              <a:avLst/>
            </a:prstGeom>
            <a:noFill/>
          </p:spPr>
          <p:txBody>
            <a:bodyPr wrap="none" rtlCol="0">
              <a:spAutoFit/>
            </a:bodyPr>
            <a:lstStyle/>
            <a:p>
              <a:pPr algn="ctr"/>
              <a:r>
                <a:rPr lang="en-IN" b="1" dirty="0" smtClean="0">
                  <a:solidFill>
                    <a:schemeClr val="accent1"/>
                  </a:solidFill>
                  <a:latin typeface="Arial" panose="020B0604020202020204" pitchFamily="34" charset="0"/>
                  <a:cs typeface="Arial" panose="020B0604020202020204" pitchFamily="34" charset="0"/>
                </a:rPr>
                <a:t>W 200</a:t>
              </a:r>
            </a:p>
          </p:txBody>
        </p:sp>
      </p:grpSp>
      <p:sp>
        <p:nvSpPr>
          <p:cNvPr id="11" name="TextBox 10"/>
          <p:cNvSpPr txBox="1"/>
          <p:nvPr/>
        </p:nvSpPr>
        <p:spPr>
          <a:xfrm>
            <a:off x="818979" y="2617879"/>
            <a:ext cx="1441421" cy="769441"/>
          </a:xfrm>
          <a:prstGeom prst="rect">
            <a:avLst/>
          </a:prstGeom>
          <a:noFill/>
        </p:spPr>
        <p:txBody>
          <a:bodyPr wrap="none" rtlCol="0">
            <a:spAutoFit/>
          </a:bodyPr>
          <a:lstStyle/>
          <a:p>
            <a:pPr algn="ctr"/>
            <a:r>
              <a:rPr lang="en-IN" sz="4400" b="1" dirty="0" smtClean="0">
                <a:solidFill>
                  <a:schemeClr val="accent1"/>
                </a:solidFill>
                <a:latin typeface="Arial" panose="020B0604020202020204" pitchFamily="34" charset="0"/>
                <a:cs typeface="Arial" panose="020B0604020202020204" pitchFamily="34" charset="0"/>
              </a:rPr>
              <a:t>2009</a:t>
            </a:r>
            <a:endParaRPr lang="en-IN" sz="4400" b="1" dirty="0">
              <a:solidFill>
                <a:schemeClr val="accent1"/>
              </a:solidFill>
              <a:latin typeface="Arial" panose="020B0604020202020204" pitchFamily="34" charset="0"/>
              <a:cs typeface="Arial" panose="020B0604020202020204" pitchFamily="34" charset="0"/>
            </a:endParaRPr>
          </a:p>
        </p:txBody>
      </p:sp>
      <p:sp>
        <p:nvSpPr>
          <p:cNvPr id="12" name="TextBox 11"/>
          <p:cNvSpPr txBox="1"/>
          <p:nvPr/>
        </p:nvSpPr>
        <p:spPr>
          <a:xfrm>
            <a:off x="685800" y="1676400"/>
            <a:ext cx="1626871" cy="1089529"/>
          </a:xfrm>
          <a:prstGeom prst="rect">
            <a:avLst/>
          </a:prstGeom>
          <a:noFill/>
        </p:spPr>
        <p:txBody>
          <a:bodyPr wrap="square" rtlCol="0" anchor="ctr" anchorCtr="0">
            <a:spAutoFit/>
          </a:bodyPr>
          <a:lstStyle/>
          <a:p>
            <a:pPr algn="ctr">
              <a:lnSpc>
                <a:spcPct val="90000"/>
              </a:lnSpc>
            </a:pPr>
            <a:r>
              <a:rPr lang="en-US" sz="1200" kern="0" dirty="0" smtClean="0">
                <a:solidFill>
                  <a:schemeClr val="tx1">
                    <a:lumMod val="75000"/>
                    <a:lumOff val="25000"/>
                  </a:schemeClr>
                </a:solidFill>
                <a:latin typeface="Arial" panose="020B0604020202020204" pitchFamily="34" charset="0"/>
                <a:cs typeface="Arial" panose="020B0604020202020204" pitchFamily="34" charset="0"/>
              </a:rPr>
              <a:t>Wearable computer launched by glacier computers, designed for those in emergency response situations </a:t>
            </a:r>
            <a:endParaRPr lang="en-US" sz="1200" kern="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3" name="Group 41"/>
          <p:cNvGrpSpPr/>
          <p:nvPr/>
        </p:nvGrpSpPr>
        <p:grpSpPr>
          <a:xfrm>
            <a:off x="2438400" y="1219200"/>
            <a:ext cx="918841" cy="2592131"/>
            <a:chOff x="3250356" y="1106991"/>
            <a:chExt cx="1224802" cy="2592131"/>
          </a:xfrm>
        </p:grpSpPr>
        <p:grpSp>
          <p:nvGrpSpPr>
            <p:cNvPr id="14" name="Group 105"/>
            <p:cNvGrpSpPr/>
            <p:nvPr/>
          </p:nvGrpSpPr>
          <p:grpSpPr>
            <a:xfrm rot="10800000">
              <a:off x="3461938" y="1644268"/>
              <a:ext cx="991518" cy="2054854"/>
              <a:chOff x="1233889" y="3475613"/>
              <a:chExt cx="991518" cy="2054854"/>
            </a:xfrm>
          </p:grpSpPr>
          <p:sp>
            <p:nvSpPr>
              <p:cNvPr id="16" name="Oval 15"/>
              <p:cNvSpPr/>
              <p:nvPr/>
            </p:nvSpPr>
            <p:spPr>
              <a:xfrm>
                <a:off x="1233889" y="4538949"/>
                <a:ext cx="991518" cy="9915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 name="Straight Connector 16"/>
              <p:cNvCxnSpPr/>
              <p:nvPr/>
            </p:nvCxnSpPr>
            <p:spPr>
              <a:xfrm>
                <a:off x="1729648" y="3537332"/>
                <a:ext cx="0" cy="1143000"/>
              </a:xfrm>
              <a:prstGeom prst="line">
                <a:avLst/>
              </a:prstGeom>
              <a:ln w="28575">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5" name="TextBox 14"/>
            <p:cNvSpPr txBox="1"/>
            <p:nvPr/>
          </p:nvSpPr>
          <p:spPr>
            <a:xfrm>
              <a:off x="3250356" y="1106991"/>
              <a:ext cx="1224802" cy="553998"/>
            </a:xfrm>
            <a:prstGeom prst="rect">
              <a:avLst/>
            </a:prstGeom>
            <a:noFill/>
          </p:spPr>
          <p:txBody>
            <a:bodyPr wrap="none" rtlCol="0">
              <a:spAutoFit/>
            </a:bodyPr>
            <a:lstStyle/>
            <a:p>
              <a:pPr algn="ctr"/>
              <a:r>
                <a:rPr lang="en-IN" sz="1500" b="1" dirty="0" smtClean="0">
                  <a:solidFill>
                    <a:schemeClr val="accent2"/>
                  </a:solidFill>
                  <a:latin typeface="Arial" panose="020B0604020202020204" pitchFamily="34" charset="0"/>
                  <a:cs typeface="Arial" panose="020B0604020202020204" pitchFamily="34" charset="0"/>
                </a:rPr>
                <a:t>Phillips </a:t>
              </a:r>
            </a:p>
            <a:p>
              <a:pPr algn="ctr"/>
              <a:r>
                <a:rPr lang="en-IN" sz="1500" b="1" dirty="0" smtClean="0">
                  <a:solidFill>
                    <a:schemeClr val="accent2"/>
                  </a:solidFill>
                  <a:latin typeface="Arial" panose="020B0604020202020204" pitchFamily="34" charset="0"/>
                  <a:cs typeface="Arial" panose="020B0604020202020204" pitchFamily="34" charset="0"/>
                </a:rPr>
                <a:t>Lifeline</a:t>
              </a:r>
            </a:p>
          </p:txBody>
        </p:sp>
      </p:grpSp>
      <p:grpSp>
        <p:nvGrpSpPr>
          <p:cNvPr id="19" name="Group 38"/>
          <p:cNvGrpSpPr/>
          <p:nvPr/>
        </p:nvGrpSpPr>
        <p:grpSpPr>
          <a:xfrm>
            <a:off x="3762075" y="3602720"/>
            <a:ext cx="1641746" cy="2911011"/>
            <a:chOff x="5014793" y="3490511"/>
            <a:chExt cx="2188426" cy="2911011"/>
          </a:xfrm>
        </p:grpSpPr>
        <p:sp>
          <p:nvSpPr>
            <p:cNvPr id="20" name="Chevron 19"/>
            <p:cNvSpPr/>
            <p:nvPr/>
          </p:nvSpPr>
          <p:spPr>
            <a:xfrm>
              <a:off x="5014793" y="3490511"/>
              <a:ext cx="2159238" cy="30204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21" name="Group 97"/>
            <p:cNvGrpSpPr/>
            <p:nvPr/>
          </p:nvGrpSpPr>
          <p:grpSpPr>
            <a:xfrm>
              <a:off x="5598653" y="3583946"/>
              <a:ext cx="991518" cy="2054854"/>
              <a:chOff x="1233889" y="3475613"/>
              <a:chExt cx="991518" cy="2054854"/>
            </a:xfrm>
          </p:grpSpPr>
          <p:sp>
            <p:nvSpPr>
              <p:cNvPr id="24" name="Oval 23"/>
              <p:cNvSpPr/>
              <p:nvPr/>
            </p:nvSpPr>
            <p:spPr>
              <a:xfrm>
                <a:off x="1233889" y="4538949"/>
                <a:ext cx="991518" cy="9915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p:cNvCxnSpPr/>
              <p:nvPr/>
            </p:nvCxnSpPr>
            <p:spPr>
              <a:xfrm>
                <a:off x="1729648" y="3537332"/>
                <a:ext cx="0" cy="1143000"/>
              </a:xfrm>
              <a:prstGeom prst="line">
                <a:avLst/>
              </a:prstGeom>
              <a:ln w="28575">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3" name="TextBox 22"/>
            <p:cNvSpPr txBox="1"/>
            <p:nvPr/>
          </p:nvSpPr>
          <p:spPr>
            <a:xfrm>
              <a:off x="5281824" y="5755191"/>
              <a:ext cx="1921395" cy="646331"/>
            </a:xfrm>
            <a:prstGeom prst="rect">
              <a:avLst/>
            </a:prstGeom>
            <a:noFill/>
          </p:spPr>
          <p:txBody>
            <a:bodyPr wrap="none" rtlCol="0">
              <a:spAutoFit/>
            </a:bodyPr>
            <a:lstStyle/>
            <a:p>
              <a:pPr algn="ctr"/>
              <a:r>
                <a:rPr lang="en-IN" b="1" dirty="0" smtClean="0">
                  <a:solidFill>
                    <a:schemeClr val="accent3"/>
                  </a:solidFill>
                  <a:latin typeface="Arial" panose="020B0604020202020204" pitchFamily="34" charset="0"/>
                  <a:cs typeface="Arial" panose="020B0604020202020204" pitchFamily="34" charset="0"/>
                </a:rPr>
                <a:t>Wearable</a:t>
              </a:r>
            </a:p>
            <a:p>
              <a:pPr algn="ctr"/>
              <a:r>
                <a:rPr lang="en-IN" b="1" dirty="0" smtClean="0">
                  <a:solidFill>
                    <a:schemeClr val="accent3"/>
                  </a:solidFill>
                  <a:latin typeface="Arial" panose="020B0604020202020204" pitchFamily="34" charset="0"/>
                  <a:cs typeface="Arial" panose="020B0604020202020204" pitchFamily="34" charset="0"/>
                </a:rPr>
                <a:t>In Medicine</a:t>
              </a:r>
            </a:p>
          </p:txBody>
        </p:sp>
      </p:grpSp>
      <p:grpSp>
        <p:nvGrpSpPr>
          <p:cNvPr id="28" name="Group 39"/>
          <p:cNvGrpSpPr/>
          <p:nvPr/>
        </p:nvGrpSpPr>
        <p:grpSpPr>
          <a:xfrm>
            <a:off x="3962401" y="1828800"/>
            <a:ext cx="1494297" cy="1558520"/>
            <a:chOff x="5281819" y="1716591"/>
            <a:chExt cx="1991875" cy="1558520"/>
          </a:xfrm>
        </p:grpSpPr>
        <p:sp>
          <p:nvSpPr>
            <p:cNvPr id="29" name="TextBox 28"/>
            <p:cNvSpPr txBox="1"/>
            <p:nvPr/>
          </p:nvSpPr>
          <p:spPr>
            <a:xfrm>
              <a:off x="5352301" y="2505670"/>
              <a:ext cx="1921393" cy="769441"/>
            </a:xfrm>
            <a:prstGeom prst="rect">
              <a:avLst/>
            </a:prstGeom>
            <a:noFill/>
          </p:spPr>
          <p:txBody>
            <a:bodyPr wrap="none" rtlCol="0">
              <a:spAutoFit/>
            </a:bodyPr>
            <a:lstStyle/>
            <a:p>
              <a:pPr algn="ctr"/>
              <a:r>
                <a:rPr lang="en-IN" sz="4400" b="1" dirty="0" smtClean="0">
                  <a:solidFill>
                    <a:schemeClr val="accent3"/>
                  </a:solidFill>
                  <a:latin typeface="Arial" panose="020B0604020202020204" pitchFamily="34" charset="0"/>
                  <a:cs typeface="Arial" panose="020B0604020202020204" pitchFamily="34" charset="0"/>
                </a:rPr>
                <a:t>2012</a:t>
              </a:r>
              <a:endParaRPr lang="en-IN" sz="4400" b="1" dirty="0">
                <a:solidFill>
                  <a:schemeClr val="accent3"/>
                </a:solidFill>
                <a:latin typeface="Arial" panose="020B0604020202020204" pitchFamily="34" charset="0"/>
                <a:cs typeface="Arial" panose="020B0604020202020204" pitchFamily="34" charset="0"/>
              </a:endParaRPr>
            </a:p>
          </p:txBody>
        </p:sp>
        <p:sp>
          <p:nvSpPr>
            <p:cNvPr id="30" name="TextBox 29"/>
            <p:cNvSpPr txBox="1"/>
            <p:nvPr/>
          </p:nvSpPr>
          <p:spPr>
            <a:xfrm>
              <a:off x="5281819" y="1716591"/>
              <a:ext cx="1970920" cy="923330"/>
            </a:xfrm>
            <a:prstGeom prst="rect">
              <a:avLst/>
            </a:prstGeom>
            <a:noFill/>
          </p:spPr>
          <p:txBody>
            <a:bodyPr wrap="square" rtlCol="0" anchor="ctr" anchorCtr="0">
              <a:spAutoFit/>
            </a:bodyPr>
            <a:lstStyle/>
            <a:p>
              <a:pPr algn="ctr">
                <a:lnSpc>
                  <a:spcPct val="90000"/>
                </a:lnSpc>
              </a:pPr>
              <a:r>
                <a:rPr lang="en-US" sz="1200" kern="0" dirty="0" smtClean="0">
                  <a:solidFill>
                    <a:schemeClr val="tx1">
                      <a:lumMod val="75000"/>
                      <a:lumOff val="25000"/>
                    </a:schemeClr>
                  </a:solidFill>
                  <a:latin typeface="Arial" panose="020B0604020202020204" pitchFamily="34" charset="0"/>
                  <a:cs typeface="Arial" panose="020B0604020202020204" pitchFamily="34" charset="0"/>
                </a:rPr>
                <a:t>Proteus digital health developed an ingestible digital health feedback system  </a:t>
              </a:r>
              <a:endParaRPr lang="en-US" sz="1200" kern="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31" name="Group 29"/>
          <p:cNvGrpSpPr/>
          <p:nvPr/>
        </p:nvGrpSpPr>
        <p:grpSpPr>
          <a:xfrm>
            <a:off x="5365028" y="1066800"/>
            <a:ext cx="1619850" cy="2837965"/>
            <a:chOff x="7151509" y="954592"/>
            <a:chExt cx="2159238" cy="2837965"/>
          </a:xfrm>
        </p:grpSpPr>
        <p:sp>
          <p:nvSpPr>
            <p:cNvPr id="32" name="Chevron 31"/>
            <p:cNvSpPr/>
            <p:nvPr/>
          </p:nvSpPr>
          <p:spPr>
            <a:xfrm>
              <a:off x="7151509" y="3490511"/>
              <a:ext cx="2159238" cy="302046"/>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33" name="Group 109"/>
            <p:cNvGrpSpPr/>
            <p:nvPr/>
          </p:nvGrpSpPr>
          <p:grpSpPr>
            <a:xfrm rot="10800000">
              <a:off x="7735369" y="1644268"/>
              <a:ext cx="991518" cy="2054854"/>
              <a:chOff x="1233889" y="3475613"/>
              <a:chExt cx="991518" cy="2054854"/>
            </a:xfrm>
          </p:grpSpPr>
          <p:sp>
            <p:nvSpPr>
              <p:cNvPr id="39" name="Oval 38"/>
              <p:cNvSpPr/>
              <p:nvPr/>
            </p:nvSpPr>
            <p:spPr>
              <a:xfrm>
                <a:off x="1233889" y="4538949"/>
                <a:ext cx="991518" cy="9915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0" name="Straight Connector 39"/>
              <p:cNvCxnSpPr/>
              <p:nvPr/>
            </p:nvCxnSpPr>
            <p:spPr>
              <a:xfrm>
                <a:off x="1729648" y="3537332"/>
                <a:ext cx="0" cy="1143000"/>
              </a:xfrm>
              <a:prstGeom prst="line">
                <a:avLst/>
              </a:prstGeom>
              <a:ln w="28575">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5" name="TextBox 34"/>
            <p:cNvSpPr txBox="1"/>
            <p:nvPr/>
          </p:nvSpPr>
          <p:spPr>
            <a:xfrm>
              <a:off x="7618017" y="954592"/>
              <a:ext cx="1391472" cy="646331"/>
            </a:xfrm>
            <a:prstGeom prst="rect">
              <a:avLst/>
            </a:prstGeom>
            <a:noFill/>
          </p:spPr>
          <p:txBody>
            <a:bodyPr wrap="none" rtlCol="0">
              <a:spAutoFit/>
            </a:bodyPr>
            <a:lstStyle/>
            <a:p>
              <a:pPr algn="ctr"/>
              <a:r>
                <a:rPr lang="en-IN" sz="1800" b="1" dirty="0" smtClean="0">
                  <a:solidFill>
                    <a:schemeClr val="accent4"/>
                  </a:solidFill>
                  <a:latin typeface="Arial" panose="020B0604020202020204" pitchFamily="34" charset="0"/>
                  <a:cs typeface="Arial" panose="020B0604020202020204" pitchFamily="34" charset="0"/>
                </a:rPr>
                <a:t>Google </a:t>
              </a:r>
            </a:p>
            <a:p>
              <a:pPr algn="ctr"/>
              <a:r>
                <a:rPr lang="en-IN" sz="1800" b="1" dirty="0" smtClean="0">
                  <a:solidFill>
                    <a:schemeClr val="accent4"/>
                  </a:solidFill>
                  <a:latin typeface="Arial" panose="020B0604020202020204" pitchFamily="34" charset="0"/>
                  <a:cs typeface="Arial" panose="020B0604020202020204" pitchFamily="34" charset="0"/>
                </a:rPr>
                <a:t>Glass</a:t>
              </a:r>
              <a:endParaRPr lang="en-IN" sz="1800" b="1" dirty="0">
                <a:solidFill>
                  <a:schemeClr val="accent4"/>
                </a:solidFill>
                <a:latin typeface="Arial" panose="020B0604020202020204" pitchFamily="34" charset="0"/>
                <a:cs typeface="Arial" panose="020B0604020202020204" pitchFamily="34" charset="0"/>
              </a:endParaRPr>
            </a:p>
          </p:txBody>
        </p:sp>
      </p:grpSp>
      <p:grpSp>
        <p:nvGrpSpPr>
          <p:cNvPr id="42" name="Group 27"/>
          <p:cNvGrpSpPr/>
          <p:nvPr/>
        </p:nvGrpSpPr>
        <p:grpSpPr>
          <a:xfrm>
            <a:off x="5486400" y="4175374"/>
            <a:ext cx="1600200" cy="1704336"/>
            <a:chOff x="7313289" y="4063165"/>
            <a:chExt cx="2133043" cy="1704336"/>
          </a:xfrm>
        </p:grpSpPr>
        <p:sp>
          <p:nvSpPr>
            <p:cNvPr id="43" name="TextBox 42"/>
            <p:cNvSpPr txBox="1"/>
            <p:nvPr/>
          </p:nvSpPr>
          <p:spPr>
            <a:xfrm>
              <a:off x="7509228" y="4063165"/>
              <a:ext cx="1921393" cy="769441"/>
            </a:xfrm>
            <a:prstGeom prst="rect">
              <a:avLst/>
            </a:prstGeom>
            <a:noFill/>
          </p:spPr>
          <p:txBody>
            <a:bodyPr wrap="none" rtlCol="0">
              <a:spAutoFit/>
            </a:bodyPr>
            <a:lstStyle/>
            <a:p>
              <a:pPr algn="ctr"/>
              <a:r>
                <a:rPr lang="en-IN" sz="4400" b="1" dirty="0" smtClean="0">
                  <a:solidFill>
                    <a:schemeClr val="accent4"/>
                  </a:solidFill>
                  <a:latin typeface="Arial" panose="020B0604020202020204" pitchFamily="34" charset="0"/>
                  <a:cs typeface="Arial" panose="020B0604020202020204" pitchFamily="34" charset="0"/>
                </a:rPr>
                <a:t>2013</a:t>
              </a:r>
              <a:endParaRPr lang="en-IN" sz="4400" b="1" dirty="0">
                <a:solidFill>
                  <a:schemeClr val="accent4"/>
                </a:solidFill>
                <a:latin typeface="Arial" panose="020B0604020202020204" pitchFamily="34" charset="0"/>
                <a:cs typeface="Arial" panose="020B0604020202020204" pitchFamily="34" charset="0"/>
              </a:endParaRPr>
            </a:p>
          </p:txBody>
        </p:sp>
        <p:sp>
          <p:nvSpPr>
            <p:cNvPr id="44" name="TextBox 43"/>
            <p:cNvSpPr txBox="1"/>
            <p:nvPr/>
          </p:nvSpPr>
          <p:spPr>
            <a:xfrm>
              <a:off x="7313289" y="4844171"/>
              <a:ext cx="2133043" cy="923330"/>
            </a:xfrm>
            <a:prstGeom prst="rect">
              <a:avLst/>
            </a:prstGeom>
            <a:noFill/>
          </p:spPr>
          <p:txBody>
            <a:bodyPr wrap="square" rtlCol="0" anchor="ctr" anchorCtr="0">
              <a:spAutoFit/>
            </a:bodyPr>
            <a:lstStyle/>
            <a:p>
              <a:pPr algn="ctr">
                <a:lnSpc>
                  <a:spcPct val="90000"/>
                </a:lnSpc>
              </a:pPr>
              <a:r>
                <a:rPr lang="en-US" sz="1200" dirty="0" smtClean="0">
                  <a:latin typeface="Arial" pitchFamily="34" charset="0"/>
                  <a:cs typeface="Arial" pitchFamily="34" charset="0"/>
                </a:rPr>
                <a:t>Optical head-mounted display designed in the shape of a pair of eyeglasses. </a:t>
              </a:r>
              <a:endParaRPr lang="en-US" sz="1200" kern="0" dirty="0">
                <a:solidFill>
                  <a:schemeClr val="tx1">
                    <a:lumMod val="75000"/>
                    <a:lumOff val="25000"/>
                  </a:schemeClr>
                </a:solidFill>
                <a:latin typeface="Arial" pitchFamily="34" charset="0"/>
                <a:cs typeface="Arial" pitchFamily="34" charset="0"/>
              </a:endParaRPr>
            </a:p>
          </p:txBody>
        </p:sp>
      </p:grpSp>
      <p:grpSp>
        <p:nvGrpSpPr>
          <p:cNvPr id="45" name="Group 37"/>
          <p:cNvGrpSpPr/>
          <p:nvPr/>
        </p:nvGrpSpPr>
        <p:grpSpPr>
          <a:xfrm>
            <a:off x="6967981" y="3602720"/>
            <a:ext cx="1692510" cy="2634012"/>
            <a:chOff x="9288224" y="3490511"/>
            <a:chExt cx="2256093" cy="2634012"/>
          </a:xfrm>
        </p:grpSpPr>
        <p:sp>
          <p:nvSpPr>
            <p:cNvPr id="46" name="Chevron 45"/>
            <p:cNvSpPr/>
            <p:nvPr/>
          </p:nvSpPr>
          <p:spPr>
            <a:xfrm>
              <a:off x="9288224" y="3490511"/>
              <a:ext cx="2159238" cy="30204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47" name="Group 101"/>
            <p:cNvGrpSpPr/>
            <p:nvPr/>
          </p:nvGrpSpPr>
          <p:grpSpPr>
            <a:xfrm>
              <a:off x="9872084" y="3583946"/>
              <a:ext cx="991518" cy="2054854"/>
              <a:chOff x="1233889" y="3475613"/>
              <a:chExt cx="991518" cy="2054854"/>
            </a:xfrm>
          </p:grpSpPr>
          <p:sp>
            <p:nvSpPr>
              <p:cNvPr id="50" name="Oval 49"/>
              <p:cNvSpPr/>
              <p:nvPr/>
            </p:nvSpPr>
            <p:spPr>
              <a:xfrm>
                <a:off x="1233889" y="4538949"/>
                <a:ext cx="991518" cy="99151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1" name="Straight Connector 50"/>
              <p:cNvCxnSpPr/>
              <p:nvPr/>
            </p:nvCxnSpPr>
            <p:spPr>
              <a:xfrm>
                <a:off x="1729648" y="3537332"/>
                <a:ext cx="0" cy="1143000"/>
              </a:xfrm>
              <a:prstGeom prst="line">
                <a:avLst/>
              </a:prstGeom>
              <a:ln w="2857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8" name="Freeform 29"/>
            <p:cNvSpPr>
              <a:spLocks/>
            </p:cNvSpPr>
            <p:nvPr/>
          </p:nvSpPr>
          <p:spPr bwMode="auto">
            <a:xfrm>
              <a:off x="10361127" y="5055177"/>
              <a:ext cx="14775" cy="205507"/>
            </a:xfrm>
            <a:custGeom>
              <a:avLst/>
              <a:gdLst>
                <a:gd name="T0" fmla="*/ 46 w 93"/>
                <a:gd name="T1" fmla="*/ 0 h 1220"/>
                <a:gd name="T2" fmla="*/ 61 w 93"/>
                <a:gd name="T3" fmla="*/ 3 h 1220"/>
                <a:gd name="T4" fmla="*/ 74 w 93"/>
                <a:gd name="T5" fmla="*/ 9 h 1220"/>
                <a:gd name="T6" fmla="*/ 84 w 93"/>
                <a:gd name="T7" fmla="*/ 19 h 1220"/>
                <a:gd name="T8" fmla="*/ 90 w 93"/>
                <a:gd name="T9" fmla="*/ 31 h 1220"/>
                <a:gd name="T10" fmla="*/ 93 w 93"/>
                <a:gd name="T11" fmla="*/ 45 h 1220"/>
                <a:gd name="T12" fmla="*/ 93 w 93"/>
                <a:gd name="T13" fmla="*/ 1175 h 1220"/>
                <a:gd name="T14" fmla="*/ 90 w 93"/>
                <a:gd name="T15" fmla="*/ 1189 h 1220"/>
                <a:gd name="T16" fmla="*/ 84 w 93"/>
                <a:gd name="T17" fmla="*/ 1202 h 1220"/>
                <a:gd name="T18" fmla="*/ 74 w 93"/>
                <a:gd name="T19" fmla="*/ 1212 h 1220"/>
                <a:gd name="T20" fmla="*/ 61 w 93"/>
                <a:gd name="T21" fmla="*/ 1218 h 1220"/>
                <a:gd name="T22" fmla="*/ 46 w 93"/>
                <a:gd name="T23" fmla="*/ 1220 h 1220"/>
                <a:gd name="T24" fmla="*/ 32 w 93"/>
                <a:gd name="T25" fmla="*/ 1218 h 1220"/>
                <a:gd name="T26" fmla="*/ 19 w 93"/>
                <a:gd name="T27" fmla="*/ 1212 h 1220"/>
                <a:gd name="T28" fmla="*/ 10 w 93"/>
                <a:gd name="T29" fmla="*/ 1202 h 1220"/>
                <a:gd name="T30" fmla="*/ 2 w 93"/>
                <a:gd name="T31" fmla="*/ 1189 h 1220"/>
                <a:gd name="T32" fmla="*/ 0 w 93"/>
                <a:gd name="T33" fmla="*/ 1175 h 1220"/>
                <a:gd name="T34" fmla="*/ 0 w 93"/>
                <a:gd name="T35" fmla="*/ 45 h 1220"/>
                <a:gd name="T36" fmla="*/ 2 w 93"/>
                <a:gd name="T37" fmla="*/ 31 h 1220"/>
                <a:gd name="T38" fmla="*/ 10 w 93"/>
                <a:gd name="T39" fmla="*/ 19 h 1220"/>
                <a:gd name="T40" fmla="*/ 19 w 93"/>
                <a:gd name="T41" fmla="*/ 9 h 1220"/>
                <a:gd name="T42" fmla="*/ 32 w 93"/>
                <a:gd name="T43" fmla="*/ 3 h 1220"/>
                <a:gd name="T44" fmla="*/ 46 w 93"/>
                <a:gd name="T45"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1220">
                  <a:moveTo>
                    <a:pt x="46" y="0"/>
                  </a:moveTo>
                  <a:lnTo>
                    <a:pt x="61" y="3"/>
                  </a:lnTo>
                  <a:lnTo>
                    <a:pt x="74" y="9"/>
                  </a:lnTo>
                  <a:lnTo>
                    <a:pt x="84" y="19"/>
                  </a:lnTo>
                  <a:lnTo>
                    <a:pt x="90" y="31"/>
                  </a:lnTo>
                  <a:lnTo>
                    <a:pt x="93" y="45"/>
                  </a:lnTo>
                  <a:lnTo>
                    <a:pt x="93" y="1175"/>
                  </a:lnTo>
                  <a:lnTo>
                    <a:pt x="90" y="1189"/>
                  </a:lnTo>
                  <a:lnTo>
                    <a:pt x="84" y="1202"/>
                  </a:lnTo>
                  <a:lnTo>
                    <a:pt x="74" y="1212"/>
                  </a:lnTo>
                  <a:lnTo>
                    <a:pt x="61" y="1218"/>
                  </a:lnTo>
                  <a:lnTo>
                    <a:pt x="46" y="1220"/>
                  </a:lnTo>
                  <a:lnTo>
                    <a:pt x="32" y="1218"/>
                  </a:lnTo>
                  <a:lnTo>
                    <a:pt x="19" y="1212"/>
                  </a:lnTo>
                  <a:lnTo>
                    <a:pt x="10" y="1202"/>
                  </a:lnTo>
                  <a:lnTo>
                    <a:pt x="2" y="1189"/>
                  </a:lnTo>
                  <a:lnTo>
                    <a:pt x="0" y="1175"/>
                  </a:lnTo>
                  <a:lnTo>
                    <a:pt x="0" y="45"/>
                  </a:lnTo>
                  <a:lnTo>
                    <a:pt x="2" y="31"/>
                  </a:lnTo>
                  <a:lnTo>
                    <a:pt x="10" y="19"/>
                  </a:lnTo>
                  <a:lnTo>
                    <a:pt x="19" y="9"/>
                  </a:lnTo>
                  <a:lnTo>
                    <a:pt x="32" y="3"/>
                  </a:lnTo>
                  <a:lnTo>
                    <a:pt x="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TextBox 48"/>
            <p:cNvSpPr txBox="1"/>
            <p:nvPr/>
          </p:nvSpPr>
          <p:spPr>
            <a:xfrm>
              <a:off x="9446339" y="5755191"/>
              <a:ext cx="2097978" cy="369332"/>
            </a:xfrm>
            <a:prstGeom prst="rect">
              <a:avLst/>
            </a:prstGeom>
            <a:noFill/>
          </p:spPr>
          <p:txBody>
            <a:bodyPr wrap="none" rtlCol="0">
              <a:spAutoFit/>
            </a:bodyPr>
            <a:lstStyle/>
            <a:p>
              <a:pPr algn="ctr"/>
              <a:r>
                <a:rPr lang="en-IN" b="1" dirty="0" smtClean="0">
                  <a:solidFill>
                    <a:schemeClr val="bg1">
                      <a:lumMod val="50000"/>
                    </a:schemeClr>
                  </a:solidFill>
                  <a:latin typeface="Arial" panose="020B0604020202020204" pitchFamily="34" charset="0"/>
                  <a:cs typeface="Arial" panose="020B0604020202020204" pitchFamily="34" charset="0"/>
                </a:rPr>
                <a:t>Apple Watch</a:t>
              </a:r>
              <a:endParaRPr lang="en-IN" sz="18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61" name="Group 28"/>
          <p:cNvGrpSpPr/>
          <p:nvPr/>
        </p:nvGrpSpPr>
        <p:grpSpPr>
          <a:xfrm>
            <a:off x="7010400" y="1524000"/>
            <a:ext cx="1752600" cy="1863320"/>
            <a:chOff x="9344757" y="1411791"/>
            <a:chExt cx="2336189" cy="1863320"/>
          </a:xfrm>
        </p:grpSpPr>
        <p:sp>
          <p:nvSpPr>
            <p:cNvPr id="62" name="TextBox 61"/>
            <p:cNvSpPr txBox="1"/>
            <p:nvPr/>
          </p:nvSpPr>
          <p:spPr>
            <a:xfrm>
              <a:off x="9645038" y="2505670"/>
              <a:ext cx="1921393" cy="769441"/>
            </a:xfrm>
            <a:prstGeom prst="rect">
              <a:avLst/>
            </a:prstGeom>
            <a:noFill/>
          </p:spPr>
          <p:txBody>
            <a:bodyPr wrap="none" rtlCol="0">
              <a:spAutoFit/>
            </a:bodyPr>
            <a:lstStyle/>
            <a:p>
              <a:pPr algn="ctr"/>
              <a:r>
                <a:rPr lang="en-IN" sz="4400" b="1" dirty="0" smtClean="0">
                  <a:solidFill>
                    <a:schemeClr val="bg1">
                      <a:lumMod val="50000"/>
                    </a:schemeClr>
                  </a:solidFill>
                  <a:latin typeface="Arial" panose="020B0604020202020204" pitchFamily="34" charset="0"/>
                  <a:cs typeface="Arial" panose="020B0604020202020204" pitchFamily="34" charset="0"/>
                </a:rPr>
                <a:t>2015</a:t>
              </a:r>
              <a:endParaRPr lang="en-IN" sz="4400" b="1" dirty="0">
                <a:solidFill>
                  <a:schemeClr val="bg1">
                    <a:lumMod val="50000"/>
                  </a:schemeClr>
                </a:solidFill>
                <a:latin typeface="Arial" panose="020B0604020202020204" pitchFamily="34" charset="0"/>
                <a:cs typeface="Arial" panose="020B0604020202020204" pitchFamily="34" charset="0"/>
              </a:endParaRPr>
            </a:p>
          </p:txBody>
        </p:sp>
        <p:sp>
          <p:nvSpPr>
            <p:cNvPr id="63" name="TextBox 62"/>
            <p:cNvSpPr txBox="1"/>
            <p:nvPr/>
          </p:nvSpPr>
          <p:spPr>
            <a:xfrm>
              <a:off x="9344757" y="1411791"/>
              <a:ext cx="2336189" cy="1089529"/>
            </a:xfrm>
            <a:prstGeom prst="rect">
              <a:avLst/>
            </a:prstGeom>
            <a:noFill/>
          </p:spPr>
          <p:txBody>
            <a:bodyPr wrap="square" rtlCol="0" anchor="ctr" anchorCtr="0">
              <a:spAutoFit/>
            </a:bodyPr>
            <a:lstStyle/>
            <a:p>
              <a:pPr algn="ctr">
                <a:lnSpc>
                  <a:spcPct val="90000"/>
                </a:lnSpc>
              </a:pPr>
              <a:r>
                <a:rPr lang="en-US" sz="1200" dirty="0" smtClean="0"/>
                <a:t> Fitness tracking and health-oriented capabilities with integration with  </a:t>
              </a:r>
              <a:r>
                <a:rPr lang="en-US" sz="1200" dirty="0" err="1" smtClean="0"/>
                <a:t>iOS</a:t>
              </a:r>
              <a:endParaRPr lang="en-US" sz="1200" dirty="0" smtClean="0"/>
            </a:p>
            <a:p>
              <a:pPr algn="ctr">
                <a:lnSpc>
                  <a:spcPct val="90000"/>
                </a:lnSpc>
              </a:pPr>
              <a:r>
                <a:rPr lang="en-US" sz="1200" dirty="0" smtClean="0"/>
                <a:t> and other Apple products and services. </a:t>
              </a:r>
              <a:endParaRPr lang="en-US" sz="1200" kern="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65" name="Chevron 64"/>
          <p:cNvSpPr/>
          <p:nvPr/>
        </p:nvSpPr>
        <p:spPr>
          <a:xfrm>
            <a:off x="2159121" y="3602720"/>
            <a:ext cx="1619850" cy="30204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6" name="TextBox 65"/>
          <p:cNvSpPr txBox="1"/>
          <p:nvPr/>
        </p:nvSpPr>
        <p:spPr>
          <a:xfrm>
            <a:off x="2424083" y="4175374"/>
            <a:ext cx="1441421" cy="769441"/>
          </a:xfrm>
          <a:prstGeom prst="rect">
            <a:avLst/>
          </a:prstGeom>
          <a:noFill/>
        </p:spPr>
        <p:txBody>
          <a:bodyPr wrap="none" rtlCol="0">
            <a:spAutoFit/>
          </a:bodyPr>
          <a:lstStyle/>
          <a:p>
            <a:pPr algn="ctr"/>
            <a:r>
              <a:rPr lang="en-IN" sz="4400" b="1" dirty="0" smtClean="0">
                <a:solidFill>
                  <a:schemeClr val="accent2"/>
                </a:solidFill>
                <a:latin typeface="Arial" panose="020B0604020202020204" pitchFamily="34" charset="0"/>
                <a:cs typeface="Arial" panose="020B0604020202020204" pitchFamily="34" charset="0"/>
              </a:rPr>
              <a:t>2010</a:t>
            </a:r>
            <a:endParaRPr lang="en-IN" sz="4400" b="1" dirty="0">
              <a:solidFill>
                <a:schemeClr val="accent2"/>
              </a:solidFill>
              <a:latin typeface="Arial" panose="020B0604020202020204" pitchFamily="34" charset="0"/>
              <a:cs typeface="Arial" panose="020B0604020202020204" pitchFamily="34" charset="0"/>
            </a:endParaRPr>
          </a:p>
        </p:txBody>
      </p:sp>
      <p:sp>
        <p:nvSpPr>
          <p:cNvPr id="68" name="TextBox 67"/>
          <p:cNvSpPr txBox="1"/>
          <p:nvPr/>
        </p:nvSpPr>
        <p:spPr>
          <a:xfrm>
            <a:off x="2286001" y="4956380"/>
            <a:ext cx="1524000" cy="923330"/>
          </a:xfrm>
          <a:prstGeom prst="rect">
            <a:avLst/>
          </a:prstGeom>
          <a:noFill/>
        </p:spPr>
        <p:txBody>
          <a:bodyPr wrap="square" rtlCol="0" anchor="ctr" anchorCtr="0">
            <a:spAutoFit/>
          </a:bodyPr>
          <a:lstStyle/>
          <a:p>
            <a:pPr algn="ctr">
              <a:lnSpc>
                <a:spcPct val="90000"/>
              </a:lnSpc>
            </a:pPr>
            <a:r>
              <a:rPr lang="en-US" sz="1200" kern="0" dirty="0" err="1" smtClean="0">
                <a:solidFill>
                  <a:schemeClr val="tx1">
                    <a:lumMod val="75000"/>
                    <a:lumOff val="25000"/>
                  </a:schemeClr>
                </a:solidFill>
                <a:latin typeface="Arial" panose="020B0604020202020204" pitchFamily="34" charset="0"/>
                <a:cs typeface="Arial" panose="020B0604020202020204" pitchFamily="34" charset="0"/>
              </a:rPr>
              <a:t>Autoalert</a:t>
            </a:r>
            <a:r>
              <a:rPr lang="en-US" sz="1200" kern="0" dirty="0" smtClean="0">
                <a:solidFill>
                  <a:schemeClr val="tx1">
                    <a:lumMod val="75000"/>
                    <a:lumOff val="25000"/>
                  </a:schemeClr>
                </a:solidFill>
                <a:latin typeface="Arial" panose="020B0604020202020204" pitchFamily="34" charset="0"/>
                <a:cs typeface="Arial" panose="020B0604020202020204" pitchFamily="34" charset="0"/>
              </a:rPr>
              <a:t> automatic fall detection technology.</a:t>
            </a:r>
          </a:p>
          <a:p>
            <a:pPr algn="ctr">
              <a:lnSpc>
                <a:spcPct val="90000"/>
              </a:lnSpc>
            </a:pPr>
            <a:r>
              <a:rPr lang="en-US" sz="1200" kern="0" dirty="0" err="1" smtClean="0">
                <a:solidFill>
                  <a:schemeClr val="tx1">
                    <a:lumMod val="75000"/>
                    <a:lumOff val="25000"/>
                  </a:schemeClr>
                </a:solidFill>
                <a:latin typeface="Arial" panose="020B0604020202020204" pitchFamily="34" charset="0"/>
                <a:cs typeface="Arial" panose="020B0604020202020204" pitchFamily="34" charset="0"/>
              </a:rPr>
              <a:t>Homesafe</a:t>
            </a:r>
            <a:r>
              <a:rPr lang="en-US" sz="1200" kern="0" dirty="0" smtClean="0">
                <a:solidFill>
                  <a:schemeClr val="tx1">
                    <a:lumMod val="75000"/>
                    <a:lumOff val="25000"/>
                  </a:schemeClr>
                </a:solidFill>
                <a:latin typeface="Arial" panose="020B0604020202020204" pitchFamily="34" charset="0"/>
                <a:cs typeface="Arial" panose="020B0604020202020204" pitchFamily="34" charset="0"/>
              </a:rPr>
              <a:t> and </a:t>
            </a:r>
            <a:r>
              <a:rPr lang="en-US" sz="1200" kern="0" dirty="0" err="1" smtClean="0">
                <a:solidFill>
                  <a:schemeClr val="tx1">
                    <a:lumMod val="75000"/>
                    <a:lumOff val="25000"/>
                  </a:schemeClr>
                </a:solidFill>
                <a:latin typeface="Arial" panose="020B0604020202020204" pitchFamily="34" charset="0"/>
                <a:cs typeface="Arial" panose="020B0604020202020204" pitchFamily="34" charset="0"/>
              </a:rPr>
              <a:t>Gosafe</a:t>
            </a:r>
            <a:r>
              <a:rPr lang="en-US" sz="1200" kern="0" dirty="0" smtClean="0">
                <a:solidFill>
                  <a:schemeClr val="tx1">
                    <a:lumMod val="75000"/>
                    <a:lumOff val="25000"/>
                  </a:schemeClr>
                </a:solidFill>
                <a:latin typeface="Arial" panose="020B0604020202020204" pitchFamily="34" charset="0"/>
                <a:cs typeface="Arial" panose="020B0604020202020204" pitchFamily="34" charset="0"/>
              </a:rPr>
              <a:t> systems</a:t>
            </a:r>
            <a:endParaRPr lang="en-US" sz="1200" kern="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2238" name="Picture 14" descr="Image result for wearable computer icon"/>
          <p:cNvPicPr>
            <a:picLocks noChangeAspect="1" noChangeArrowheads="1"/>
          </p:cNvPicPr>
          <p:nvPr/>
        </p:nvPicPr>
        <p:blipFill>
          <a:blip r:embed="rId2" cstate="print"/>
          <a:srcRect/>
          <a:stretch>
            <a:fillRect/>
          </a:stretch>
        </p:blipFill>
        <p:spPr bwMode="auto">
          <a:xfrm>
            <a:off x="1066801" y="4953001"/>
            <a:ext cx="609600" cy="609600"/>
          </a:xfrm>
          <a:prstGeom prst="rect">
            <a:avLst/>
          </a:prstGeom>
          <a:noFill/>
        </p:spPr>
      </p:pic>
      <p:pic>
        <p:nvPicPr>
          <p:cNvPr id="52240" name="Picture 16" descr="Image result for philips lifeline icon"/>
          <p:cNvPicPr>
            <a:picLocks noChangeAspect="1" noChangeArrowheads="1"/>
          </p:cNvPicPr>
          <p:nvPr/>
        </p:nvPicPr>
        <p:blipFill>
          <a:blip r:embed="rId3" cstate="print"/>
          <a:srcRect l="43505" t="4000" r="8357"/>
          <a:stretch>
            <a:fillRect/>
          </a:stretch>
        </p:blipFill>
        <p:spPr bwMode="auto">
          <a:xfrm>
            <a:off x="2733674" y="1981200"/>
            <a:ext cx="466725" cy="533400"/>
          </a:xfrm>
          <a:prstGeom prst="rect">
            <a:avLst/>
          </a:prstGeom>
          <a:noFill/>
        </p:spPr>
      </p:pic>
      <p:pic>
        <p:nvPicPr>
          <p:cNvPr id="52244" name="Picture 20" descr="Image result for medicine icon"/>
          <p:cNvPicPr>
            <a:picLocks noChangeAspect="1" noChangeArrowheads="1"/>
          </p:cNvPicPr>
          <p:nvPr/>
        </p:nvPicPr>
        <p:blipFill>
          <a:blip r:embed="rId4" cstate="print"/>
          <a:srcRect/>
          <a:stretch>
            <a:fillRect/>
          </a:stretch>
        </p:blipFill>
        <p:spPr bwMode="auto">
          <a:xfrm>
            <a:off x="4191000" y="4800600"/>
            <a:ext cx="685800" cy="685800"/>
          </a:xfrm>
          <a:prstGeom prst="rect">
            <a:avLst/>
          </a:prstGeom>
          <a:noFill/>
        </p:spPr>
      </p:pic>
      <p:pic>
        <p:nvPicPr>
          <p:cNvPr id="52248" name="Picture 24" descr="Image result for google glass icon"/>
          <p:cNvPicPr>
            <a:picLocks noChangeAspect="1" noChangeArrowheads="1"/>
          </p:cNvPicPr>
          <p:nvPr/>
        </p:nvPicPr>
        <p:blipFill>
          <a:blip r:embed="rId5" cstate="print"/>
          <a:srcRect t="20623" r="-749" b="21566"/>
          <a:stretch>
            <a:fillRect/>
          </a:stretch>
        </p:blipFill>
        <p:spPr bwMode="auto">
          <a:xfrm>
            <a:off x="5771592" y="1981200"/>
            <a:ext cx="796754" cy="457200"/>
          </a:xfrm>
          <a:prstGeom prst="rect">
            <a:avLst/>
          </a:prstGeom>
          <a:noFill/>
        </p:spPr>
      </p:pic>
      <p:pic>
        <p:nvPicPr>
          <p:cNvPr id="52250" name="Picture 26" descr="Image result for apple watch icon"/>
          <p:cNvPicPr>
            <a:picLocks noChangeAspect="1" noChangeArrowheads="1"/>
          </p:cNvPicPr>
          <p:nvPr/>
        </p:nvPicPr>
        <p:blipFill>
          <a:blip r:embed="rId6" cstate="print"/>
          <a:srcRect l="20247" t="2637" r="17253"/>
          <a:stretch>
            <a:fillRect/>
          </a:stretch>
        </p:blipFill>
        <p:spPr bwMode="auto">
          <a:xfrm rot="10800000" flipV="1">
            <a:off x="7543800" y="4893945"/>
            <a:ext cx="457200" cy="7122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4"/>
            <a:ext cx="9144000" cy="918974"/>
          </a:xfrm>
        </p:spPr>
        <p:txBody>
          <a:bodyPr>
            <a:noAutofit/>
          </a:bodyPr>
          <a:lstStyle/>
          <a:p>
            <a:r>
              <a:rPr lang="en-US" dirty="0" smtClean="0"/>
              <a:t>Types of Wearable Medical Devices based on site of Application</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6</a:t>
            </a:fld>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828800" y="1066800"/>
            <a:ext cx="5410200" cy="53340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Taxonomy of Wearable Devices</a:t>
            </a:r>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7</a:t>
            </a:fld>
            <a:endParaRPr lang="en-US" dirty="0"/>
          </a:p>
        </p:txBody>
      </p:sp>
      <p:sp>
        <p:nvSpPr>
          <p:cNvPr id="9" name="Rectangle 8"/>
          <p:cNvSpPr/>
          <p:nvPr/>
        </p:nvSpPr>
        <p:spPr>
          <a:xfrm>
            <a:off x="8432152" y="6096000"/>
            <a:ext cx="391454" cy="369332"/>
          </a:xfrm>
          <a:prstGeom prst="rect">
            <a:avLst/>
          </a:prstGeom>
        </p:spPr>
        <p:txBody>
          <a:bodyPr wrap="none">
            <a:spAutoFit/>
          </a:bodyPr>
          <a:lstStyle/>
          <a:p>
            <a:r>
              <a:rPr lang="en-US" baseline="30000" dirty="0" smtClean="0">
                <a:hlinkClick r:id="rId2"/>
              </a:rPr>
              <a:t>&gt;&gt;</a:t>
            </a:r>
            <a:r>
              <a:rPr lang="en-US" dirty="0" smtClean="0">
                <a:hlinkClick r:id="rId2"/>
              </a:rPr>
              <a:t> </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065" y="609600"/>
            <a:ext cx="8071135" cy="601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Wearable Medical Devices</a:t>
            </a:r>
            <a:endParaRPr lang="en-US" dirty="0"/>
          </a:p>
        </p:txBody>
      </p:sp>
      <p:sp>
        <p:nvSpPr>
          <p:cNvPr id="3" name="Content Placeholder 2"/>
          <p:cNvSpPr>
            <a:spLocks noGrp="1"/>
          </p:cNvSpPr>
          <p:nvPr>
            <p:ph idx="1"/>
          </p:nvPr>
        </p:nvSpPr>
        <p:spPr>
          <a:xfrm>
            <a:off x="76200" y="533400"/>
            <a:ext cx="8991600" cy="6096000"/>
          </a:xfrm>
        </p:spPr>
        <p:txBody>
          <a:bodyPr>
            <a:normAutofit/>
          </a:bodyPr>
          <a:lstStyle/>
          <a:p>
            <a:pPr algn="just">
              <a:lnSpc>
                <a:spcPct val="120000"/>
              </a:lnSpc>
              <a:buFont typeface="Wingdings" pitchFamily="2" charset="2"/>
              <a:buChar char="v"/>
            </a:pPr>
            <a:r>
              <a:rPr lang="en-US" sz="1900" b="1" dirty="0" smtClean="0"/>
              <a:t>The wearable medical devices market includes products that can be broadly segregated in four segments:</a:t>
            </a:r>
          </a:p>
          <a:p>
            <a:pPr algn="just">
              <a:lnSpc>
                <a:spcPct val="120000"/>
              </a:lnSpc>
              <a:buFont typeface="+mj-lt"/>
              <a:buAutoNum type="alphaUcPeriod"/>
            </a:pPr>
            <a:r>
              <a:rPr lang="en-US" sz="1900" b="1" dirty="0" smtClean="0"/>
              <a:t>Lifestyle and Fitness</a:t>
            </a:r>
            <a:r>
              <a:rPr lang="en-US" sz="1900" dirty="0" smtClean="0"/>
              <a:t>: The wearable lifestyle and fitness devices segment is the most advanced category of the wearable medical devices market. It includes fitness trackers, activity trackers and sports trackers. Personal health monitoring has been a large contributor to this arena of fitness wearable. Although many of the lifestyle and fitness devices are not technically medical devices; the US FDA has defined them as general wellness devices only.  </a:t>
            </a:r>
          </a:p>
          <a:p>
            <a:pPr indent="4763" algn="just">
              <a:lnSpc>
                <a:spcPct val="120000"/>
              </a:lnSpc>
              <a:buNone/>
            </a:pPr>
            <a:r>
              <a:rPr lang="en-US" sz="1800" b="1" dirty="0" smtClean="0">
                <a:solidFill>
                  <a:srgbClr val="000099"/>
                </a:solidFill>
              </a:rPr>
              <a:t>     </a:t>
            </a:r>
            <a:r>
              <a:rPr lang="en-US" sz="1800" b="1" dirty="0" smtClean="0">
                <a:solidFill>
                  <a:srgbClr val="7030A0"/>
                </a:solidFill>
              </a:rPr>
              <a:t>Nike + iPod Sports Kit                                                             Misfit Shine </a:t>
            </a:r>
          </a:p>
          <a:p>
            <a:pPr indent="4763" algn="just">
              <a:lnSpc>
                <a:spcPct val="120000"/>
              </a:lnSpc>
              <a:buNone/>
            </a:pPr>
            <a:endParaRPr lang="en-US" sz="1800" b="1" dirty="0" smtClean="0">
              <a:solidFill>
                <a:srgbClr val="000099"/>
              </a:solidFill>
            </a:endParaRPr>
          </a:p>
          <a:p>
            <a:pPr indent="4763" algn="just">
              <a:lnSpc>
                <a:spcPct val="120000"/>
              </a:lnSpc>
              <a:buNone/>
            </a:pPr>
            <a:endParaRPr lang="en-US" sz="1800" b="1" dirty="0" smtClean="0">
              <a:solidFill>
                <a:srgbClr val="000099"/>
              </a:solidFill>
            </a:endParaRPr>
          </a:p>
          <a:p>
            <a:pPr indent="4763" algn="just">
              <a:lnSpc>
                <a:spcPct val="120000"/>
              </a:lnSpc>
              <a:buNone/>
            </a:pPr>
            <a:r>
              <a:rPr lang="en-US" sz="1800" b="1" dirty="0" smtClean="0">
                <a:solidFill>
                  <a:srgbClr val="7030A0"/>
                </a:solidFill>
              </a:rPr>
              <a:t>	 </a:t>
            </a:r>
          </a:p>
          <a:p>
            <a:pPr indent="4763" algn="just">
              <a:lnSpc>
                <a:spcPct val="120000"/>
              </a:lnSpc>
              <a:buNone/>
            </a:pPr>
            <a:r>
              <a:rPr lang="en-US" sz="1800" b="1" dirty="0" smtClean="0">
                <a:solidFill>
                  <a:srgbClr val="7030A0"/>
                </a:solidFill>
              </a:rPr>
              <a:t>	</a:t>
            </a:r>
            <a:r>
              <a:rPr lang="en-US" sz="1800" b="1" dirty="0" err="1" smtClean="0">
                <a:solidFill>
                  <a:srgbClr val="7030A0"/>
                </a:solidFill>
              </a:rPr>
              <a:t>Moov</a:t>
            </a:r>
            <a:r>
              <a:rPr lang="en-US" sz="1800" b="1" dirty="0" smtClean="0">
                <a:solidFill>
                  <a:srgbClr val="7030A0"/>
                </a:solidFill>
              </a:rPr>
              <a:t> Now                                                           </a:t>
            </a:r>
            <a:r>
              <a:rPr lang="en-US" sz="1800" b="1" dirty="0" smtClean="0">
                <a:solidFill>
                  <a:srgbClr val="000099"/>
                </a:solidFill>
              </a:rPr>
              <a:t>	</a:t>
            </a:r>
            <a:r>
              <a:rPr lang="en-US" sz="1800" b="1" dirty="0" smtClean="0">
                <a:solidFill>
                  <a:srgbClr val="7030A0"/>
                </a:solidFill>
              </a:rPr>
              <a:t>    </a:t>
            </a:r>
            <a:r>
              <a:rPr lang="en-US" sz="1800" b="1" dirty="0" err="1" smtClean="0">
                <a:solidFill>
                  <a:srgbClr val="7030A0"/>
                </a:solidFill>
              </a:rPr>
              <a:t>Fitbit</a:t>
            </a:r>
            <a:r>
              <a:rPr lang="en-US" sz="1800" b="1" dirty="0" smtClean="0">
                <a:solidFill>
                  <a:srgbClr val="7030A0"/>
                </a:solidFill>
              </a:rPr>
              <a:t> Charge 2</a:t>
            </a:r>
            <a:endParaRPr lang="en-US" sz="1800" dirty="0" smtClean="0">
              <a:solidFill>
                <a:srgbClr val="7030A0"/>
              </a:solidFill>
            </a:endParaRPr>
          </a:p>
          <a:p>
            <a:pPr algn="just">
              <a:lnSpc>
                <a:spcPct val="120000"/>
              </a:lnSpc>
            </a:pPr>
            <a:endParaRPr lang="en-US" sz="1800" b="1" dirty="0" smtClean="0"/>
          </a:p>
          <a:p>
            <a:endParaRPr lang="en-US" sz="1800"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8</a:t>
            </a:fld>
            <a:endParaRPr lang="en-US" dirty="0"/>
          </a:p>
        </p:txBody>
      </p:sp>
      <p:pic>
        <p:nvPicPr>
          <p:cNvPr id="5" name="Picture 2" descr="Image result for nike+ipod sports kit"/>
          <p:cNvPicPr>
            <a:picLocks noChangeAspect="1" noChangeArrowheads="1"/>
          </p:cNvPicPr>
          <p:nvPr/>
        </p:nvPicPr>
        <p:blipFill>
          <a:blip r:embed="rId2" cstate="print"/>
          <a:srcRect/>
          <a:stretch>
            <a:fillRect/>
          </a:stretch>
        </p:blipFill>
        <p:spPr bwMode="auto">
          <a:xfrm>
            <a:off x="838200" y="3915461"/>
            <a:ext cx="1676400" cy="1037539"/>
          </a:xfrm>
          <a:prstGeom prst="rect">
            <a:avLst/>
          </a:prstGeom>
          <a:noFill/>
        </p:spPr>
      </p:pic>
      <p:pic>
        <p:nvPicPr>
          <p:cNvPr id="31746" name="Picture 2" descr="Image result for misfit shine"/>
          <p:cNvPicPr>
            <a:picLocks noChangeAspect="1" noChangeArrowheads="1"/>
          </p:cNvPicPr>
          <p:nvPr/>
        </p:nvPicPr>
        <p:blipFill>
          <a:blip r:embed="rId3" cstate="print"/>
          <a:srcRect/>
          <a:stretch>
            <a:fillRect/>
          </a:stretch>
        </p:blipFill>
        <p:spPr bwMode="auto">
          <a:xfrm>
            <a:off x="6019800" y="3886200"/>
            <a:ext cx="1219200" cy="1037516"/>
          </a:xfrm>
          <a:prstGeom prst="rect">
            <a:avLst/>
          </a:prstGeom>
          <a:noFill/>
        </p:spPr>
      </p:pic>
      <p:pic>
        <p:nvPicPr>
          <p:cNvPr id="31748" name="Picture 4" descr="Image result for moov now"/>
          <p:cNvPicPr>
            <a:picLocks noChangeAspect="1" noChangeArrowheads="1"/>
          </p:cNvPicPr>
          <p:nvPr/>
        </p:nvPicPr>
        <p:blipFill>
          <a:blip r:embed="rId4" cstate="print"/>
          <a:srcRect/>
          <a:stretch>
            <a:fillRect/>
          </a:stretch>
        </p:blipFill>
        <p:spPr bwMode="auto">
          <a:xfrm>
            <a:off x="1066800" y="5394157"/>
            <a:ext cx="1066800" cy="1235243"/>
          </a:xfrm>
          <a:prstGeom prst="rect">
            <a:avLst/>
          </a:prstGeom>
          <a:noFill/>
        </p:spPr>
      </p:pic>
      <p:pic>
        <p:nvPicPr>
          <p:cNvPr id="31750" name="Picture 6" descr="Image result for fitbit charge 2"/>
          <p:cNvPicPr>
            <a:picLocks noChangeAspect="1" noChangeArrowheads="1"/>
          </p:cNvPicPr>
          <p:nvPr/>
        </p:nvPicPr>
        <p:blipFill>
          <a:blip r:embed="rId5" cstate="print"/>
          <a:srcRect/>
          <a:stretch>
            <a:fillRect/>
          </a:stretch>
        </p:blipFill>
        <p:spPr bwMode="auto">
          <a:xfrm>
            <a:off x="5791200" y="5254977"/>
            <a:ext cx="1524000" cy="129822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Wearable Medical Devices</a:t>
            </a:r>
            <a:endParaRPr lang="en-US" dirty="0"/>
          </a:p>
        </p:txBody>
      </p:sp>
      <p:sp>
        <p:nvSpPr>
          <p:cNvPr id="3" name="Content Placeholder 2"/>
          <p:cNvSpPr>
            <a:spLocks noGrp="1"/>
          </p:cNvSpPr>
          <p:nvPr>
            <p:ph idx="1"/>
          </p:nvPr>
        </p:nvSpPr>
        <p:spPr>
          <a:xfrm>
            <a:off x="76200" y="914400"/>
            <a:ext cx="8991600" cy="5715000"/>
          </a:xfrm>
        </p:spPr>
        <p:txBody>
          <a:bodyPr/>
          <a:lstStyle/>
          <a:p>
            <a:pPr algn="just">
              <a:lnSpc>
                <a:spcPct val="120000"/>
              </a:lnSpc>
              <a:buFont typeface="+mj-lt"/>
              <a:buAutoNum type="alphaUcPeriod" startAt="2"/>
            </a:pPr>
            <a:r>
              <a:rPr lang="en-US" sz="1900" b="1" dirty="0" smtClean="0"/>
              <a:t>Diagnostics and Monitoring: </a:t>
            </a:r>
            <a:r>
              <a:rPr lang="en-US" sz="1900" dirty="0" smtClean="0"/>
              <a:t>Wearable diagnostic and monitoring devices are non-invasive devices that provide valuable health information. It includes glucose monitoring, cardiovascular monitoring, event recording, pregnancy, obstetrics, fetal and infant monitoring, neurological monitoring, such as electroencephalogram (EEG) tests and sleep monitoring devices.</a:t>
            </a:r>
          </a:p>
          <a:p>
            <a:pPr indent="4763">
              <a:buNone/>
            </a:pPr>
            <a:r>
              <a:rPr lang="en-US" sz="1800" b="1" dirty="0" smtClean="0">
                <a:solidFill>
                  <a:srgbClr val="000099"/>
                </a:solidFill>
              </a:rPr>
              <a:t>	</a:t>
            </a:r>
          </a:p>
          <a:p>
            <a:pPr indent="4763">
              <a:buNone/>
            </a:pPr>
            <a:r>
              <a:rPr lang="en-US" sz="1800" b="1" dirty="0" smtClean="0">
                <a:solidFill>
                  <a:srgbClr val="000099"/>
                </a:solidFill>
              </a:rPr>
              <a:t>	     </a:t>
            </a:r>
            <a:r>
              <a:rPr lang="en-US" sz="1800" b="1" dirty="0" err="1" smtClean="0">
                <a:solidFill>
                  <a:srgbClr val="000099"/>
                </a:solidFill>
              </a:rPr>
              <a:t>Dexcom</a:t>
            </a:r>
            <a:r>
              <a:rPr lang="en-US" sz="1800" b="1" dirty="0" smtClean="0">
                <a:solidFill>
                  <a:srgbClr val="000099"/>
                </a:solidFill>
              </a:rPr>
              <a:t> G4                                                        </a:t>
            </a:r>
            <a:r>
              <a:rPr lang="en-US" sz="1800" b="1" dirty="0" err="1" smtClean="0">
                <a:solidFill>
                  <a:srgbClr val="000099"/>
                </a:solidFill>
              </a:rPr>
              <a:t>Quardio</a:t>
            </a:r>
            <a:r>
              <a:rPr lang="en-US" sz="1800" b="1" dirty="0" smtClean="0">
                <a:solidFill>
                  <a:srgbClr val="000099"/>
                </a:solidFill>
              </a:rPr>
              <a:t> core</a:t>
            </a:r>
          </a:p>
          <a:p>
            <a:endParaRPr lang="en-US" sz="1800" b="1" dirty="0" smtClean="0"/>
          </a:p>
          <a:p>
            <a:pPr indent="4763">
              <a:buNone/>
            </a:pPr>
            <a:endParaRPr lang="en-US" sz="1800" b="1" dirty="0" smtClean="0">
              <a:solidFill>
                <a:srgbClr val="000099"/>
              </a:solidFill>
            </a:endParaRPr>
          </a:p>
          <a:p>
            <a:endParaRPr lang="en-US" dirty="0"/>
          </a:p>
        </p:txBody>
      </p:sp>
      <p:sp>
        <p:nvSpPr>
          <p:cNvPr id="4" name="Slide Number Placeholder 3"/>
          <p:cNvSpPr>
            <a:spLocks noGrp="1"/>
          </p:cNvSpPr>
          <p:nvPr>
            <p:ph type="sldNum" sz="quarter" idx="12"/>
          </p:nvPr>
        </p:nvSpPr>
        <p:spPr/>
        <p:txBody>
          <a:bodyPr/>
          <a:lstStyle/>
          <a:p>
            <a:fld id="{C75CACA0-0566-40DE-B73D-FEDBE88392D0}" type="slidenum">
              <a:rPr lang="en-US" smtClean="0"/>
              <a:pPr/>
              <a:t>9</a:t>
            </a:fld>
            <a:endParaRPr lang="en-US" dirty="0"/>
          </a:p>
        </p:txBody>
      </p:sp>
      <p:pic>
        <p:nvPicPr>
          <p:cNvPr id="54276" name="Picture 4" descr="Image result for DEXCOM G4"/>
          <p:cNvPicPr>
            <a:picLocks noChangeAspect="1" noChangeArrowheads="1"/>
          </p:cNvPicPr>
          <p:nvPr/>
        </p:nvPicPr>
        <p:blipFill>
          <a:blip r:embed="rId2" cstate="print"/>
          <a:srcRect l="5137" r="6324" b="14286"/>
          <a:stretch>
            <a:fillRect/>
          </a:stretch>
        </p:blipFill>
        <p:spPr bwMode="auto">
          <a:xfrm flipH="1">
            <a:off x="457200" y="3581400"/>
            <a:ext cx="2857501" cy="1828800"/>
          </a:xfrm>
          <a:prstGeom prst="rect">
            <a:avLst/>
          </a:prstGeom>
          <a:noFill/>
        </p:spPr>
      </p:pic>
      <p:pic>
        <p:nvPicPr>
          <p:cNvPr id="54278" name="Picture 6" descr="Image result for QARDIOCORE"/>
          <p:cNvPicPr>
            <a:picLocks noChangeAspect="1" noChangeArrowheads="1"/>
          </p:cNvPicPr>
          <p:nvPr/>
        </p:nvPicPr>
        <p:blipFill>
          <a:blip r:embed="rId3" cstate="print"/>
          <a:srcRect/>
          <a:stretch>
            <a:fillRect/>
          </a:stretch>
        </p:blipFill>
        <p:spPr bwMode="auto">
          <a:xfrm>
            <a:off x="4876800" y="3657600"/>
            <a:ext cx="2540472" cy="182401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16554</TotalTime>
  <Words>2174</Words>
  <Application>Microsoft Office PowerPoint</Application>
  <PresentationFormat>On-screen Show (4:3)</PresentationFormat>
  <Paragraphs>334</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 Technology Landscape - Wearable Health Monitoring Devices</vt:lpstr>
      <vt:lpstr>PowerPoint Presentation</vt:lpstr>
      <vt:lpstr>Background</vt:lpstr>
      <vt:lpstr>History of Wearable Health Monitoring Devices</vt:lpstr>
      <vt:lpstr>History of Wearable Health Monitoring Devices</vt:lpstr>
      <vt:lpstr>Types of Wearable Medical Devices based on site of Application</vt:lpstr>
      <vt:lpstr>Technology Taxonomy of Wearable Devices</vt:lpstr>
      <vt:lpstr>Types of Wearable Medical Devices</vt:lpstr>
      <vt:lpstr>Types of Wearable Medical Devices</vt:lpstr>
      <vt:lpstr>Types of Wearable Medical Devices</vt:lpstr>
      <vt:lpstr>Types of Wearable Medical Devices</vt:lpstr>
      <vt:lpstr>PowerPoint Presentation</vt:lpstr>
      <vt:lpstr>Scope and Consideration of Landscape Search</vt:lpstr>
      <vt:lpstr>Scope and Consideration of Landscape Search</vt:lpstr>
      <vt:lpstr>Filing Trend </vt:lpstr>
      <vt:lpstr>Publication Trend</vt:lpstr>
      <vt:lpstr>Top Priority Country</vt:lpstr>
      <vt:lpstr>Top IPC Classes</vt:lpstr>
      <vt:lpstr>Top Assignees</vt:lpstr>
      <vt:lpstr>Distribution of Devices According to Body Part</vt:lpstr>
      <vt:lpstr>Physiological Monitors - Distribution</vt:lpstr>
      <vt:lpstr>Application  - Distribution</vt:lpstr>
      <vt:lpstr>Improvement Areas - Distribution</vt:lpstr>
      <vt:lpstr>Beneficiary - Distribution</vt:lpstr>
      <vt:lpstr>Body Part/Device Vs Physiological Monitors</vt:lpstr>
      <vt:lpstr>Body Part/Device Vs Application</vt:lpstr>
      <vt:lpstr>Physiological Monitors Vs Application</vt:lpstr>
      <vt:lpstr>Patent Litigation</vt:lpstr>
      <vt:lpstr>Product to Patent Mapping</vt:lpstr>
      <vt:lpstr>Product to Patent Mapping</vt:lpstr>
      <vt:lpstr>PowerPoint Presentation</vt:lpstr>
      <vt:lpstr>Market Overview</vt:lpstr>
      <vt:lpstr>Regional  Market Overview</vt:lpstr>
      <vt:lpstr>Wearable Health Monitoring Devices Brands</vt:lpstr>
      <vt:lpstr>Key Players in Wearable Health Monitoring Devices Market</vt:lpstr>
      <vt:lpstr>Wearable Preferences</vt:lpstr>
      <vt:lpstr>PowerPoint Presentation</vt:lpstr>
      <vt:lpstr>PowerPoint Presentation</vt:lpstr>
      <vt:lpstr>Mergers and Acquisitions</vt:lpstr>
      <vt:lpstr>Recent advancement in Wearable Health Monitoring Products</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and Amino Acid Supplements</dc:title>
  <dc:creator>Jignesh Mungalpara</dc:creator>
  <cp:lastModifiedBy>dell</cp:lastModifiedBy>
  <cp:revision>1633</cp:revision>
  <dcterms:created xsi:type="dcterms:W3CDTF">2016-05-31T06:20:31Z</dcterms:created>
  <dcterms:modified xsi:type="dcterms:W3CDTF">2017-04-20T04:08:12Z</dcterms:modified>
</cp:coreProperties>
</file>