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sldIdLst>
    <p:sldId id="288" r:id="rId3"/>
    <p:sldId id="292" r:id="rId4"/>
    <p:sldId id="294" r:id="rId5"/>
    <p:sldId id="293" r:id="rId6"/>
    <p:sldId id="295" r:id="rId7"/>
    <p:sldId id="298" r:id="rId8"/>
    <p:sldId id="296" r:id="rId9"/>
    <p:sldId id="289" r:id="rId10"/>
    <p:sldId id="290" r:id="rId11"/>
  </p:sldIdLst>
  <p:sldSz cx="9144000" cy="5143500" type="screen16x9"/>
  <p:notesSz cx="6858000" cy="9144000"/>
  <p:defaultText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8"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2"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E6F0"/>
    <a:srgbClr val="C8F0EF"/>
    <a:srgbClr val="7E9799"/>
    <a:srgbClr val="17375F"/>
    <a:srgbClr val="2C2C2C"/>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90" autoAdjust="0"/>
    <p:restoredTop sz="94599" autoAdjust="0"/>
  </p:normalViewPr>
  <p:slideViewPr>
    <p:cSldViewPr snapToGrid="0" snapToObjects="1">
      <p:cViewPr>
        <p:scale>
          <a:sx n="102" d="100"/>
          <a:sy n="102" d="100"/>
        </p:scale>
        <p:origin x="-432" y="186"/>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0"/>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DD2217A-C398-B74E-9D67-2D89ED5B3152}" type="datetimeFigureOut">
              <a:rPr lang="en-US" smtClean="0"/>
              <a:pPr/>
              <a:t>10/21/2016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2BE74-D939-9D47-879A-EDE656A6A3FF}" type="slidenum">
              <a:rPr lang="en-US" smtClean="0"/>
              <a:pPr/>
              <a:t>‹#›</a:t>
            </a:fld>
            <a:endParaRPr lang="en-US"/>
          </a:p>
        </p:txBody>
      </p:sp>
    </p:spTree>
    <p:extLst>
      <p:ext uri="{BB962C8B-B14F-4D97-AF65-F5344CB8AC3E}">
        <p14:creationId xmlns:p14="http://schemas.microsoft.com/office/powerpoint/2010/main" val="3384231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D2217A-C398-B74E-9D67-2D89ED5B3152}" type="datetimeFigureOut">
              <a:rPr lang="en-US" smtClean="0"/>
              <a:pPr/>
              <a:t>10/21/2016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2BE74-D939-9D47-879A-EDE656A6A3FF}" type="slidenum">
              <a:rPr lang="en-US" smtClean="0"/>
              <a:pPr/>
              <a:t>‹#›</a:t>
            </a:fld>
            <a:endParaRPr lang="en-US"/>
          </a:p>
        </p:txBody>
      </p:sp>
    </p:spTree>
    <p:extLst>
      <p:ext uri="{BB962C8B-B14F-4D97-AF65-F5344CB8AC3E}">
        <p14:creationId xmlns:p14="http://schemas.microsoft.com/office/powerpoint/2010/main" val="2532245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2"/>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2"/>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D2217A-C398-B74E-9D67-2D89ED5B3152}" type="datetimeFigureOut">
              <a:rPr lang="en-US" smtClean="0"/>
              <a:pPr/>
              <a:t>10/21/2016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2BE74-D939-9D47-879A-EDE656A6A3FF}" type="slidenum">
              <a:rPr lang="en-US" smtClean="0"/>
              <a:pPr/>
              <a:t>‹#›</a:t>
            </a:fld>
            <a:endParaRPr lang="en-US"/>
          </a:p>
        </p:txBody>
      </p:sp>
    </p:spTree>
    <p:extLst>
      <p:ext uri="{BB962C8B-B14F-4D97-AF65-F5344CB8AC3E}">
        <p14:creationId xmlns:p14="http://schemas.microsoft.com/office/powerpoint/2010/main" val="35701596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0DA7929-D545-5447-A040-96B411FCA240}" type="datetimeFigureOut">
              <a:rPr lang="en-US" smtClean="0">
                <a:solidFill>
                  <a:prstClr val="black">
                    <a:tint val="75000"/>
                  </a:prstClr>
                </a:solidFill>
              </a:rPr>
              <a:pPr/>
              <a:t>10/21/2016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DB33C24-0FD1-AC48-8F9D-10B5B059C6D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333556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DA7929-D545-5447-A040-96B411FCA240}" type="datetimeFigureOut">
              <a:rPr lang="en-US" smtClean="0">
                <a:solidFill>
                  <a:prstClr val="black">
                    <a:tint val="75000"/>
                  </a:prstClr>
                </a:solidFill>
              </a:rPr>
              <a:pPr/>
              <a:t>10/21/2016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DB33C24-0FD1-AC48-8F9D-10B5B059C6D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95070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DA7929-D545-5447-A040-96B411FCA240}" type="datetimeFigureOut">
              <a:rPr lang="en-US" smtClean="0">
                <a:solidFill>
                  <a:prstClr val="black">
                    <a:tint val="75000"/>
                  </a:prstClr>
                </a:solidFill>
              </a:rPr>
              <a:pPr/>
              <a:t>10/21/2016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DB33C24-0FD1-AC48-8F9D-10B5B059C6D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227965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0DA7929-D545-5447-A040-96B411FCA240}" type="datetimeFigureOut">
              <a:rPr lang="en-US" smtClean="0">
                <a:solidFill>
                  <a:prstClr val="black">
                    <a:tint val="75000"/>
                  </a:prstClr>
                </a:solidFill>
              </a:rPr>
              <a:pPr/>
              <a:t>10/21/2016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DB33C24-0FD1-AC48-8F9D-10B5B059C6D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5627782"/>
      </p:ext>
    </p:extLst>
  </p:cSld>
  <p:clrMapOvr>
    <a:masterClrMapping/>
  </p:clrMapOvr>
  <p:extLst mod="1">
    <p:ext uri="{DCECCB84-F9BA-43D5-87BE-67443E8EF086}">
      <p15:sldGuideLst xmlns=""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0DA7929-D545-5447-A040-96B411FCA240}" type="datetimeFigureOut">
              <a:rPr lang="en-US" smtClean="0">
                <a:solidFill>
                  <a:prstClr val="black">
                    <a:tint val="75000"/>
                  </a:prstClr>
                </a:solidFill>
              </a:rPr>
              <a:pPr/>
              <a:t>10/21/2016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DB33C24-0FD1-AC48-8F9D-10B5B059C6D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62251103"/>
      </p:ext>
    </p:extLst>
  </p:cSld>
  <p:clrMapOvr>
    <a:masterClrMapping/>
  </p:clrMapOvr>
  <p:extLst mod="1">
    <p:ext uri="{DCECCB84-F9BA-43D5-87BE-67443E8EF086}">
      <p15:sldGuideLst xmlns=""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0DA7929-D545-5447-A040-96B411FCA240}" type="datetimeFigureOut">
              <a:rPr lang="en-US" smtClean="0">
                <a:solidFill>
                  <a:prstClr val="black">
                    <a:tint val="75000"/>
                  </a:prstClr>
                </a:solidFill>
              </a:rPr>
              <a:pPr/>
              <a:t>10/21/2016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DB33C24-0FD1-AC48-8F9D-10B5B059C6D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92727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DA7929-D545-5447-A040-96B411FCA240}" type="datetimeFigureOut">
              <a:rPr lang="en-US" smtClean="0">
                <a:solidFill>
                  <a:prstClr val="black">
                    <a:tint val="75000"/>
                  </a:prstClr>
                </a:solidFill>
              </a:rPr>
              <a:pPr/>
              <a:t>10/21/2016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DB33C24-0FD1-AC48-8F9D-10B5B059C6D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771315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DA7929-D545-5447-A040-96B411FCA240}" type="datetimeFigureOut">
              <a:rPr lang="en-US" smtClean="0">
                <a:solidFill>
                  <a:prstClr val="black">
                    <a:tint val="75000"/>
                  </a:prstClr>
                </a:solidFill>
              </a:rPr>
              <a:pPr/>
              <a:t>10/21/2016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DB33C24-0FD1-AC48-8F9D-10B5B059C6D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5719762"/>
      </p:ext>
    </p:extLst>
  </p:cSld>
  <p:clrMapOvr>
    <a:masterClrMapping/>
  </p:clrMapOvr>
  <p:extLst mod="1">
    <p:ext uri="{DCECCB84-F9BA-43D5-87BE-67443E8EF086}">
      <p15:sldGuideLst xmlns=""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D2217A-C398-B74E-9D67-2D89ED5B3152}" type="datetimeFigureOut">
              <a:rPr lang="en-US" smtClean="0"/>
              <a:pPr/>
              <a:t>10/21/2016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2BE74-D939-9D47-879A-EDE656A6A3FF}" type="slidenum">
              <a:rPr lang="en-US" smtClean="0"/>
              <a:pPr/>
              <a:t>‹#›</a:t>
            </a:fld>
            <a:endParaRPr lang="en-US"/>
          </a:p>
        </p:txBody>
      </p:sp>
    </p:spTree>
    <p:extLst>
      <p:ext uri="{BB962C8B-B14F-4D97-AF65-F5344CB8AC3E}">
        <p14:creationId xmlns:p14="http://schemas.microsoft.com/office/powerpoint/2010/main" val="28358198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DA7929-D545-5447-A040-96B411FCA240}" type="datetimeFigureOut">
              <a:rPr lang="en-US" smtClean="0">
                <a:solidFill>
                  <a:prstClr val="black">
                    <a:tint val="75000"/>
                  </a:prstClr>
                </a:solidFill>
              </a:rPr>
              <a:pPr/>
              <a:t>10/21/2016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DB33C24-0FD1-AC48-8F9D-10B5B059C6D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617255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DA7929-D545-5447-A040-96B411FCA240}" type="datetimeFigureOut">
              <a:rPr lang="en-US" smtClean="0">
                <a:solidFill>
                  <a:prstClr val="black">
                    <a:tint val="75000"/>
                  </a:prstClr>
                </a:solidFill>
              </a:rPr>
              <a:pPr/>
              <a:t>10/21/2016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DB33C24-0FD1-AC48-8F9D-10B5B059C6D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581327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DA7929-D545-5447-A040-96B411FCA240}" type="datetimeFigureOut">
              <a:rPr lang="en-US" smtClean="0">
                <a:solidFill>
                  <a:prstClr val="black">
                    <a:tint val="75000"/>
                  </a:prstClr>
                </a:solidFill>
              </a:rPr>
              <a:pPr/>
              <a:t>10/21/2016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DB33C24-0FD1-AC48-8F9D-10B5B059C6D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93501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189" indent="0">
              <a:buNone/>
              <a:defRPr sz="1800">
                <a:solidFill>
                  <a:schemeClr val="tx1">
                    <a:tint val="75000"/>
                  </a:schemeClr>
                </a:solidFill>
              </a:defRPr>
            </a:lvl2pPr>
            <a:lvl3pPr marL="914378"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2"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D2217A-C398-B74E-9D67-2D89ED5B3152}" type="datetimeFigureOut">
              <a:rPr lang="en-US" smtClean="0"/>
              <a:pPr/>
              <a:t>10/21/2016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2BE74-D939-9D47-879A-EDE656A6A3FF}" type="slidenum">
              <a:rPr lang="en-US" smtClean="0"/>
              <a:pPr/>
              <a:t>‹#›</a:t>
            </a:fld>
            <a:endParaRPr lang="en-US"/>
          </a:p>
        </p:txBody>
      </p:sp>
    </p:spTree>
    <p:extLst>
      <p:ext uri="{BB962C8B-B14F-4D97-AF65-F5344CB8AC3E}">
        <p14:creationId xmlns:p14="http://schemas.microsoft.com/office/powerpoint/2010/main" val="325523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DD2217A-C398-B74E-9D67-2D89ED5B3152}" type="datetimeFigureOut">
              <a:rPr lang="en-US" smtClean="0"/>
              <a:pPr/>
              <a:t>10/21/2016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2BE74-D939-9D47-879A-EDE656A6A3FF}" type="slidenum">
              <a:rPr lang="en-US" smtClean="0"/>
              <a:pPr/>
              <a:t>‹#›</a:t>
            </a:fld>
            <a:endParaRPr lang="en-US"/>
          </a:p>
        </p:txBody>
      </p:sp>
    </p:spTree>
    <p:extLst>
      <p:ext uri="{BB962C8B-B14F-4D97-AF65-F5344CB8AC3E}">
        <p14:creationId xmlns:p14="http://schemas.microsoft.com/office/powerpoint/2010/main" val="3354433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151335"/>
            <a:ext cx="4041775" cy="479822"/>
          </a:xfrm>
        </p:spPr>
        <p:txBody>
          <a:bodyPr anchor="b"/>
          <a:lstStyle>
            <a:lvl1pPr marL="0" indent="0">
              <a:buNone/>
              <a:defRPr sz="24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DD2217A-C398-B74E-9D67-2D89ED5B3152}" type="datetimeFigureOut">
              <a:rPr lang="en-US" smtClean="0"/>
              <a:pPr/>
              <a:t>10/21/2016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22BE74-D939-9D47-879A-EDE656A6A3FF}" type="slidenum">
              <a:rPr lang="en-US" smtClean="0"/>
              <a:pPr/>
              <a:t>‹#›</a:t>
            </a:fld>
            <a:endParaRPr lang="en-US"/>
          </a:p>
        </p:txBody>
      </p:sp>
    </p:spTree>
    <p:extLst>
      <p:ext uri="{BB962C8B-B14F-4D97-AF65-F5344CB8AC3E}">
        <p14:creationId xmlns:p14="http://schemas.microsoft.com/office/powerpoint/2010/main" val="292703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DD2217A-C398-B74E-9D67-2D89ED5B3152}" type="datetimeFigureOut">
              <a:rPr lang="en-US" smtClean="0"/>
              <a:pPr/>
              <a:t>10/21/2016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22BE74-D939-9D47-879A-EDE656A6A3FF}" type="slidenum">
              <a:rPr lang="en-US" smtClean="0"/>
              <a:pPr/>
              <a:t>‹#›</a:t>
            </a:fld>
            <a:endParaRPr lang="en-US"/>
          </a:p>
        </p:txBody>
      </p:sp>
    </p:spTree>
    <p:extLst>
      <p:ext uri="{BB962C8B-B14F-4D97-AF65-F5344CB8AC3E}">
        <p14:creationId xmlns:p14="http://schemas.microsoft.com/office/powerpoint/2010/main" val="2046847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D2217A-C398-B74E-9D67-2D89ED5B3152}" type="datetimeFigureOut">
              <a:rPr lang="en-US" smtClean="0"/>
              <a:pPr/>
              <a:t>10/21/2016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22BE74-D939-9D47-879A-EDE656A6A3FF}" type="slidenum">
              <a:rPr lang="en-US" smtClean="0"/>
              <a:pPr/>
              <a:t>‹#›</a:t>
            </a:fld>
            <a:endParaRPr lang="en-US"/>
          </a:p>
        </p:txBody>
      </p:sp>
    </p:spTree>
    <p:extLst>
      <p:ext uri="{BB962C8B-B14F-4D97-AF65-F5344CB8AC3E}">
        <p14:creationId xmlns:p14="http://schemas.microsoft.com/office/powerpoint/2010/main" val="3008723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076327"/>
            <a:ext cx="3008313" cy="3518297"/>
          </a:xfrm>
        </p:spPr>
        <p:txBody>
          <a:bodyPr/>
          <a:lstStyle>
            <a:lvl1pPr marL="0" indent="0">
              <a:buNone/>
              <a:defRPr sz="1400"/>
            </a:lvl1pPr>
            <a:lvl2pPr marL="457189" indent="0">
              <a:buNone/>
              <a:defRPr sz="1200"/>
            </a:lvl2pPr>
            <a:lvl3pPr marL="914378" indent="0">
              <a:buNone/>
              <a:defRPr sz="1000"/>
            </a:lvl3pPr>
            <a:lvl4pPr marL="1371566" indent="0">
              <a:buNone/>
              <a:defRPr sz="900"/>
            </a:lvl4pPr>
            <a:lvl5pPr marL="1828754" indent="0">
              <a:buNone/>
              <a:defRPr sz="900"/>
            </a:lvl5pPr>
            <a:lvl6pPr marL="2285943" indent="0">
              <a:buNone/>
              <a:defRPr sz="900"/>
            </a:lvl6pPr>
            <a:lvl7pPr marL="2743132" indent="0">
              <a:buNone/>
              <a:defRPr sz="900"/>
            </a:lvl7pPr>
            <a:lvl8pPr marL="3200320" indent="0">
              <a:buNone/>
              <a:defRPr sz="900"/>
            </a:lvl8pPr>
            <a:lvl9pPr marL="3657509"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D2217A-C398-B74E-9D67-2D89ED5B3152}" type="datetimeFigureOut">
              <a:rPr lang="en-US" smtClean="0"/>
              <a:pPr/>
              <a:t>10/21/2016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2BE74-D939-9D47-879A-EDE656A6A3FF}" type="slidenum">
              <a:rPr lang="en-US" smtClean="0"/>
              <a:pPr/>
              <a:t>‹#›</a:t>
            </a:fld>
            <a:endParaRPr lang="en-US"/>
          </a:p>
        </p:txBody>
      </p:sp>
    </p:spTree>
    <p:extLst>
      <p:ext uri="{BB962C8B-B14F-4D97-AF65-F5344CB8AC3E}">
        <p14:creationId xmlns:p14="http://schemas.microsoft.com/office/powerpoint/2010/main" val="4208812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189" indent="0">
              <a:buNone/>
              <a:defRPr sz="2800"/>
            </a:lvl2pPr>
            <a:lvl3pPr marL="914378" indent="0">
              <a:buNone/>
              <a:defRPr sz="2400"/>
            </a:lvl3pPr>
            <a:lvl4pPr marL="1371566" indent="0">
              <a:buNone/>
              <a:defRPr sz="2000"/>
            </a:lvl4pPr>
            <a:lvl5pPr marL="1828754" indent="0">
              <a:buNone/>
              <a:defRPr sz="2000"/>
            </a:lvl5pPr>
            <a:lvl6pPr marL="2285943" indent="0">
              <a:buNone/>
              <a:defRPr sz="2000"/>
            </a:lvl6pPr>
            <a:lvl7pPr marL="2743132" indent="0">
              <a:buNone/>
              <a:defRPr sz="2000"/>
            </a:lvl7pPr>
            <a:lvl8pPr marL="3200320" indent="0">
              <a:buNone/>
              <a:defRPr sz="2000"/>
            </a:lvl8pPr>
            <a:lvl9pPr marL="3657509" indent="0">
              <a:buNone/>
              <a:defRPr sz="2000"/>
            </a:lvl9pPr>
          </a:lstStyle>
          <a:p>
            <a:endParaRPr lang="en-US"/>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7189" indent="0">
              <a:buNone/>
              <a:defRPr sz="1200"/>
            </a:lvl2pPr>
            <a:lvl3pPr marL="914378" indent="0">
              <a:buNone/>
              <a:defRPr sz="1000"/>
            </a:lvl3pPr>
            <a:lvl4pPr marL="1371566" indent="0">
              <a:buNone/>
              <a:defRPr sz="900"/>
            </a:lvl4pPr>
            <a:lvl5pPr marL="1828754" indent="0">
              <a:buNone/>
              <a:defRPr sz="900"/>
            </a:lvl5pPr>
            <a:lvl6pPr marL="2285943" indent="0">
              <a:buNone/>
              <a:defRPr sz="900"/>
            </a:lvl6pPr>
            <a:lvl7pPr marL="2743132" indent="0">
              <a:buNone/>
              <a:defRPr sz="900"/>
            </a:lvl7pPr>
            <a:lvl8pPr marL="3200320" indent="0">
              <a:buNone/>
              <a:defRPr sz="900"/>
            </a:lvl8pPr>
            <a:lvl9pPr marL="3657509"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D2217A-C398-B74E-9D67-2D89ED5B3152}" type="datetimeFigureOut">
              <a:rPr lang="en-US" smtClean="0"/>
              <a:pPr/>
              <a:t>10/21/2016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2BE74-D939-9D47-879A-EDE656A6A3FF}" type="slidenum">
              <a:rPr lang="en-US" smtClean="0"/>
              <a:pPr/>
              <a:t>‹#›</a:t>
            </a:fld>
            <a:endParaRPr lang="en-US"/>
          </a:p>
        </p:txBody>
      </p:sp>
    </p:spTree>
    <p:extLst>
      <p:ext uri="{BB962C8B-B14F-4D97-AF65-F5344CB8AC3E}">
        <p14:creationId xmlns:p14="http://schemas.microsoft.com/office/powerpoint/2010/main" val="38439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38" tIns="45719" rIns="91438" bIns="45719"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38" tIns="45719" rIns="91438" bIns="4571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4"/>
            <a:ext cx="2133600" cy="273844"/>
          </a:xfrm>
          <a:prstGeom prst="rect">
            <a:avLst/>
          </a:prstGeom>
        </p:spPr>
        <p:txBody>
          <a:bodyPr vert="horz" lIns="91438" tIns="45719" rIns="91438" bIns="45719" rtlCol="0" anchor="ctr"/>
          <a:lstStyle>
            <a:lvl1pPr algn="l">
              <a:defRPr sz="1200">
                <a:solidFill>
                  <a:schemeClr val="tx1">
                    <a:tint val="75000"/>
                  </a:schemeClr>
                </a:solidFill>
              </a:defRPr>
            </a:lvl1pPr>
          </a:lstStyle>
          <a:p>
            <a:fld id="{3DD2217A-C398-B74E-9D67-2D89ED5B3152}" type="datetimeFigureOut">
              <a:rPr lang="en-US" smtClean="0"/>
              <a:pPr/>
              <a:t>10/21/2016</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38" tIns="45719" rIns="91438" bIns="45719"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38" tIns="45719" rIns="91438" bIns="45719" rtlCol="0" anchor="ctr"/>
          <a:lstStyle>
            <a:lvl1pPr algn="r">
              <a:defRPr sz="1200">
                <a:solidFill>
                  <a:schemeClr val="tx1">
                    <a:tint val="75000"/>
                  </a:schemeClr>
                </a:solidFill>
              </a:defRPr>
            </a:lvl1pPr>
          </a:lstStyle>
          <a:p>
            <a:fld id="{DF22BE74-D939-9D47-879A-EDE656A6A3FF}" type="slidenum">
              <a:rPr lang="en-US" smtClean="0"/>
              <a:pPr/>
              <a:t>‹#›</a:t>
            </a:fld>
            <a:endParaRPr lang="en-US"/>
          </a:p>
        </p:txBody>
      </p:sp>
    </p:spTree>
    <p:extLst>
      <p:ext uri="{BB962C8B-B14F-4D97-AF65-F5344CB8AC3E}">
        <p14:creationId xmlns:p14="http://schemas.microsoft.com/office/powerpoint/2010/main" val="38400348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189" rtl="0" eaLnBrk="1" latinLnBrk="0" hangingPunct="1">
        <a:spcBef>
          <a:spcPct val="0"/>
        </a:spcBef>
        <a:buNone/>
        <a:defRPr sz="4400" kern="1200">
          <a:solidFill>
            <a:schemeClr val="tx1"/>
          </a:solidFill>
          <a:latin typeface="+mj-lt"/>
          <a:ea typeface="+mj-ea"/>
          <a:cs typeface="+mj-cs"/>
        </a:defRPr>
      </a:lvl1pPr>
    </p:titleStyle>
    <p:bodyStyle>
      <a:lvl1pPr marL="342892" indent="-342892" algn="l" defTabSz="457189" rtl="0" eaLnBrk="1" latinLnBrk="0" hangingPunct="1">
        <a:spcBef>
          <a:spcPct val="20000"/>
        </a:spcBef>
        <a:buFont typeface="Arial"/>
        <a:buChar char="•"/>
        <a:defRPr sz="3200" kern="1200">
          <a:solidFill>
            <a:schemeClr val="tx1"/>
          </a:solidFill>
          <a:latin typeface="+mn-lt"/>
          <a:ea typeface="+mn-ea"/>
          <a:cs typeface="+mn-cs"/>
        </a:defRPr>
      </a:lvl1pPr>
      <a:lvl2pPr marL="742931" indent="-285743" algn="l" defTabSz="457189" rtl="0" eaLnBrk="1" latinLnBrk="0" hangingPunct="1">
        <a:spcBef>
          <a:spcPct val="20000"/>
        </a:spcBef>
        <a:buFont typeface="Arial"/>
        <a:buChar char="–"/>
        <a:defRPr sz="2800" kern="1200">
          <a:solidFill>
            <a:schemeClr val="tx1"/>
          </a:solidFill>
          <a:latin typeface="+mn-lt"/>
          <a:ea typeface="+mn-ea"/>
          <a:cs typeface="+mn-cs"/>
        </a:defRPr>
      </a:lvl2pPr>
      <a:lvl3pPr marL="1142972" indent="-228594" algn="l" defTabSz="457189" rtl="0" eaLnBrk="1" latinLnBrk="0" hangingPunct="1">
        <a:spcBef>
          <a:spcPct val="20000"/>
        </a:spcBef>
        <a:buFont typeface="Arial"/>
        <a:buChar char="•"/>
        <a:defRPr sz="2400" kern="1200">
          <a:solidFill>
            <a:schemeClr val="tx1"/>
          </a:solidFill>
          <a:latin typeface="+mn-lt"/>
          <a:ea typeface="+mn-ea"/>
          <a:cs typeface="+mn-cs"/>
        </a:defRPr>
      </a:lvl3pPr>
      <a:lvl4pPr marL="1600160" indent="-228594" algn="l" defTabSz="457189" rtl="0" eaLnBrk="1" latinLnBrk="0" hangingPunct="1">
        <a:spcBef>
          <a:spcPct val="20000"/>
        </a:spcBef>
        <a:buFont typeface="Arial"/>
        <a:buChar char="–"/>
        <a:defRPr sz="2000" kern="1200">
          <a:solidFill>
            <a:schemeClr val="tx1"/>
          </a:solidFill>
          <a:latin typeface="+mn-lt"/>
          <a:ea typeface="+mn-ea"/>
          <a:cs typeface="+mn-cs"/>
        </a:defRPr>
      </a:lvl4pPr>
      <a:lvl5pPr marL="2057348" indent="-228594" algn="l" defTabSz="457189" rtl="0" eaLnBrk="1" latinLnBrk="0" hangingPunct="1">
        <a:spcBef>
          <a:spcPct val="20000"/>
        </a:spcBef>
        <a:buFont typeface="Arial"/>
        <a:buChar char="»"/>
        <a:defRPr sz="2000" kern="1200">
          <a:solidFill>
            <a:schemeClr val="tx1"/>
          </a:solidFill>
          <a:latin typeface="+mn-lt"/>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5"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8"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2"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68580" tIns="34290" rIns="68580" bIns="3429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68580" tIns="34290" rIns="68580" bIns="34290" rtlCol="0" anchor="ctr"/>
          <a:lstStyle>
            <a:lvl1pPr algn="l">
              <a:defRPr sz="900">
                <a:solidFill>
                  <a:schemeClr val="tx1">
                    <a:tint val="75000"/>
                  </a:schemeClr>
                </a:solidFill>
              </a:defRPr>
            </a:lvl1pPr>
          </a:lstStyle>
          <a:p>
            <a:pPr defTabSz="685800"/>
            <a:fld id="{20DA7929-D545-5447-A040-96B411FCA240}" type="datetimeFigureOut">
              <a:rPr lang="en-US" smtClean="0">
                <a:solidFill>
                  <a:prstClr val="black">
                    <a:tint val="75000"/>
                  </a:prstClr>
                </a:solidFill>
              </a:rPr>
              <a:pPr defTabSz="685800"/>
              <a:t>10/21/2016</a:t>
            </a:fld>
            <a:endParaRPr lang="en-US">
              <a:solidFill>
                <a:prstClr val="black">
                  <a:tint val="75000"/>
                </a:prstClr>
              </a:solidFill>
            </a:endParaRP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pPr defTabSz="685800"/>
            <a:endParaRPr lang="en-US">
              <a:solidFill>
                <a:prstClr val="black">
                  <a:tint val="75000"/>
                </a:prstClr>
              </a:solidFill>
            </a:endParaRP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68580" tIns="34290" rIns="68580" bIns="34290" rtlCol="0" anchor="ctr"/>
          <a:lstStyle>
            <a:lvl1pPr algn="r">
              <a:defRPr sz="900">
                <a:solidFill>
                  <a:schemeClr val="tx1">
                    <a:tint val="75000"/>
                  </a:schemeClr>
                </a:solidFill>
              </a:defRPr>
            </a:lvl1pPr>
          </a:lstStyle>
          <a:p>
            <a:pPr defTabSz="685800"/>
            <a:fld id="{9DB33C24-0FD1-AC48-8F9D-10B5B059C6D7}"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6010153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extLst mod="1">
    <p:ext uri="{27BBF7A9-308A-43DC-89C8-2F10F3537804}">
      <p15:sldGuideLst xmlns=""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youtube.com/watch?v=_qmlb2fR5l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hyperlink" Target="http://www.khuranaandkhurana.com/" TargetMode="External"/><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hyperlink" Target="http://www.iiprd.com/" TargetMode="External"/><Relationship Id="rId5" Type="http://schemas.openxmlformats.org/officeDocument/2006/relationships/hyperlink" Target="mailto:info@khuranaandkhurana.com" TargetMode="External"/><Relationship Id="rId4" Type="http://schemas.openxmlformats.org/officeDocument/2006/relationships/hyperlink" Target="mailto:iiprd@iiprd.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2841" y="892295"/>
            <a:ext cx="7285503" cy="734625"/>
          </a:xfrm>
        </p:spPr>
        <p:txBody>
          <a:bodyPr wrap="square" lIns="0" tIns="0" rIns="0" bIns="0" rtlCol="0">
            <a:noAutofit/>
          </a:bodyPr>
          <a:lstStyle/>
          <a:p>
            <a:pPr marL="12700">
              <a:lnSpc>
                <a:spcPts val="2545"/>
              </a:lnSpc>
              <a:spcBef>
                <a:spcPts val="127"/>
              </a:spcBef>
            </a:pPr>
            <a:r>
              <a:rPr lang="en-IN" sz="2800" baseline="3413" dirty="0">
                <a:latin typeface="Calibri"/>
                <a:ea typeface="+mn-ea"/>
                <a:cs typeface="Calibri"/>
              </a:rPr>
              <a:t>DELHI. MUMBAI. BANGLORE. </a:t>
            </a:r>
            <a:r>
              <a:rPr lang="en-IN" sz="2800" baseline="3413" dirty="0" smtClean="0">
                <a:latin typeface="Calibri"/>
                <a:ea typeface="+mn-ea"/>
                <a:cs typeface="Calibri"/>
              </a:rPr>
              <a:t>HYDERABAD.</a:t>
            </a:r>
            <a:r>
              <a:rPr lang="en-IN" sz="2800" dirty="0" smtClean="0">
                <a:latin typeface="Calibri"/>
                <a:ea typeface="+mn-ea"/>
                <a:cs typeface="Calibri"/>
              </a:rPr>
              <a:t> </a:t>
            </a:r>
            <a:r>
              <a:rPr lang="en-IN" sz="2800" baseline="3413" dirty="0" smtClean="0">
                <a:latin typeface="Calibri"/>
                <a:ea typeface="+mn-ea"/>
                <a:cs typeface="Calibri"/>
              </a:rPr>
              <a:t>PUNE</a:t>
            </a:r>
            <a:r>
              <a:rPr lang="en-IN" sz="2800" baseline="3413" dirty="0">
                <a:latin typeface="Calibri"/>
                <a:ea typeface="+mn-ea"/>
                <a:cs typeface="Calibri"/>
              </a:rPr>
              <a:t>. INDORE. CALIFORNIA</a:t>
            </a:r>
          </a:p>
        </p:txBody>
      </p:sp>
      <p:sp>
        <p:nvSpPr>
          <p:cNvPr id="3" name="Subtitle 2"/>
          <p:cNvSpPr>
            <a:spLocks noGrp="1"/>
          </p:cNvSpPr>
          <p:nvPr>
            <p:ph type="subTitle" idx="1"/>
          </p:nvPr>
        </p:nvSpPr>
        <p:spPr>
          <a:xfrm>
            <a:off x="1296952" y="3959722"/>
            <a:ext cx="6400800" cy="1314450"/>
          </a:xfrm>
        </p:spPr>
        <p:txBody>
          <a:bodyPr>
            <a:noAutofit/>
          </a:bodyPr>
          <a:lstStyle/>
          <a:p>
            <a:r>
              <a:rPr lang="en-IN" sz="2200" b="1" dirty="0">
                <a:solidFill>
                  <a:schemeClr val="tx1"/>
                </a:solidFill>
              </a:rPr>
              <a:t>Identifying Licensee/Buyout Prospects </a:t>
            </a:r>
          </a:p>
          <a:p>
            <a:r>
              <a:rPr lang="en-IN" sz="2200" b="1" dirty="0">
                <a:solidFill>
                  <a:schemeClr val="tx1"/>
                </a:solidFill>
              </a:rPr>
              <a:t>Indian Patent Application 2678</a:t>
            </a:r>
            <a:r>
              <a:rPr lang="en-IN" sz="2200" b="1" dirty="0" smtClean="0">
                <a:solidFill>
                  <a:schemeClr val="tx1"/>
                </a:solidFill>
              </a:rPr>
              <a:t>/DEL/</a:t>
            </a:r>
            <a:r>
              <a:rPr lang="en-IN" sz="2200" b="1" dirty="0">
                <a:solidFill>
                  <a:schemeClr val="tx1"/>
                </a:solidFill>
              </a:rPr>
              <a:t>2014</a:t>
            </a:r>
          </a:p>
        </p:txBody>
      </p:sp>
      <p:sp>
        <p:nvSpPr>
          <p:cNvPr id="6" name="TextBox 5"/>
          <p:cNvSpPr txBox="1"/>
          <p:nvPr/>
        </p:nvSpPr>
        <p:spPr>
          <a:xfrm>
            <a:off x="886409" y="2040868"/>
            <a:ext cx="7380514" cy="966416"/>
          </a:xfrm>
          <a:prstGeom prst="rect">
            <a:avLst/>
          </a:prstGeom>
          <a:noFill/>
        </p:spPr>
        <p:txBody>
          <a:bodyPr vert="horz" wrap="square" lIns="91438" tIns="45719" rIns="91438" bIns="45719" rtlCol="0" anchor="ctr">
            <a:spAutoFit/>
          </a:bodyPr>
          <a:lstStyle>
            <a:lvl1pPr algn="ctr">
              <a:lnSpc>
                <a:spcPct val="120000"/>
              </a:lnSpc>
              <a:spcBef>
                <a:spcPct val="0"/>
              </a:spcBef>
              <a:buNone/>
            </a:lvl1pPr>
          </a:lstStyle>
          <a:p>
            <a:endParaRPr lang="en-IN" sz="2400" b="1" dirty="0" smtClean="0">
              <a:solidFill>
                <a:schemeClr val="accent2">
                  <a:lumMod val="75000"/>
                </a:schemeClr>
              </a:solidFill>
              <a:latin typeface="+mj-lt"/>
            </a:endParaRPr>
          </a:p>
          <a:p>
            <a:r>
              <a:rPr lang="en-IN" sz="2400" b="1" dirty="0" smtClean="0">
                <a:solidFill>
                  <a:schemeClr val="accent2">
                    <a:lumMod val="75000"/>
                  </a:schemeClr>
                </a:solidFill>
                <a:latin typeface="+mj-lt"/>
              </a:rPr>
              <a:t> Preferential </a:t>
            </a:r>
            <a:r>
              <a:rPr lang="en-IN" sz="2400" b="1" dirty="0">
                <a:solidFill>
                  <a:schemeClr val="accent2">
                    <a:lumMod val="75000"/>
                  </a:schemeClr>
                </a:solidFill>
                <a:latin typeface="+mj-lt"/>
              </a:rPr>
              <a:t>Liquid Line </a:t>
            </a:r>
            <a:r>
              <a:rPr lang="en-IN" sz="2400" b="1" dirty="0" smtClean="0">
                <a:solidFill>
                  <a:schemeClr val="accent2">
                    <a:lumMod val="75000"/>
                  </a:schemeClr>
                </a:solidFill>
                <a:latin typeface="+mj-lt"/>
              </a:rPr>
              <a:t>Mechanical </a:t>
            </a:r>
            <a:r>
              <a:rPr lang="en-IN" sz="2400" b="1" dirty="0">
                <a:solidFill>
                  <a:schemeClr val="accent2">
                    <a:lumMod val="75000"/>
                  </a:schemeClr>
                </a:solidFill>
                <a:latin typeface="+mj-lt"/>
              </a:rPr>
              <a:t>Switch Over </a:t>
            </a:r>
            <a:r>
              <a:rPr lang="en-IN" sz="2400" b="1" dirty="0" smtClean="0">
                <a:solidFill>
                  <a:schemeClr val="accent2">
                    <a:lumMod val="75000"/>
                  </a:schemeClr>
                </a:solidFill>
                <a:latin typeface="+mj-lt"/>
              </a:rPr>
              <a:t>Device</a:t>
            </a:r>
          </a:p>
        </p:txBody>
      </p:sp>
      <p:sp>
        <p:nvSpPr>
          <p:cNvPr id="7" name="object 32"/>
          <p:cNvSpPr/>
          <p:nvPr/>
        </p:nvSpPr>
        <p:spPr>
          <a:xfrm>
            <a:off x="3598471" y="342948"/>
            <a:ext cx="1834640" cy="549348"/>
          </a:xfrm>
          <a:prstGeom prst="rect">
            <a:avLst/>
          </a:prstGeom>
          <a:blipFill>
            <a:blip r:embed="rId2" cstate="print"/>
            <a:stretch>
              <a:fillRect/>
            </a:stretch>
          </a:blipFill>
        </p:spPr>
        <p:txBody>
          <a:bodyPr wrap="square" lIns="0" tIns="0" rIns="0" bIns="0" rtlCol="0">
            <a:noAutofit/>
          </a:bodyPr>
          <a:lstStyle/>
          <a:p>
            <a:endParaRPr/>
          </a:p>
        </p:txBody>
      </p:sp>
    </p:spTree>
    <p:extLst>
      <p:ext uri="{BB962C8B-B14F-4D97-AF65-F5344CB8AC3E}">
        <p14:creationId xmlns:p14="http://schemas.microsoft.com/office/powerpoint/2010/main" val="12684605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0371"/>
            <a:ext cx="8229600" cy="857250"/>
          </a:xfrm>
        </p:spPr>
        <p:txBody>
          <a:bodyPr>
            <a:normAutofit/>
          </a:bodyPr>
          <a:lstStyle/>
          <a:p>
            <a:r>
              <a:rPr lang="en-IN" sz="3600" baseline="3413" dirty="0">
                <a:latin typeface="+mn-lt"/>
                <a:cs typeface="Calibri"/>
              </a:rPr>
              <a:t>INTRODUCTION</a:t>
            </a:r>
            <a:endParaRPr lang="en-IN" sz="3600" dirty="0">
              <a:latin typeface="+mn-lt"/>
            </a:endParaRPr>
          </a:p>
        </p:txBody>
      </p:sp>
      <p:sp>
        <p:nvSpPr>
          <p:cNvPr id="4" name="Content Placeholder 2"/>
          <p:cNvSpPr>
            <a:spLocks noGrp="1"/>
          </p:cNvSpPr>
          <p:nvPr>
            <p:ph idx="1"/>
          </p:nvPr>
        </p:nvSpPr>
        <p:spPr>
          <a:xfrm>
            <a:off x="457200" y="453151"/>
            <a:ext cx="8229600" cy="3394472"/>
          </a:xfrm>
          <a:prstGeom prst="rect">
            <a:avLst/>
          </a:prstGeom>
        </p:spPr>
        <p:txBody>
          <a:bodyPr vert="horz" lIns="91438" tIns="45719" rIns="91438" bIns="45719" rtlCol="0">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228594" indent="-228594" algn="just" defTabSz="914378">
              <a:lnSpc>
                <a:spcPct val="150000"/>
              </a:lnSpc>
              <a:defRPr/>
            </a:pPr>
            <a:r>
              <a:rPr lang="en-US" sz="1300" dirty="0">
                <a:solidFill>
                  <a:sysClr val="windowText" lastClr="000000"/>
                </a:solidFill>
                <a:latin typeface="Constantia"/>
                <a:ea typeface="Arial" charset="0"/>
                <a:cs typeface="Constantia"/>
              </a:rPr>
              <a:t>Clean water is becoming scarce. Governments worldwide are taking measures to regulating clean water through metered supplies. There is no concept of a 24/7 water supply as it costs a lot of money to the governments to produce fresh supplies of clean water for ever growing populations and therefore</a:t>
            </a:r>
            <a:r>
              <a:rPr lang="en-US" sz="1300" dirty="0" smtClean="0">
                <a:solidFill>
                  <a:sysClr val="windowText" lastClr="000000"/>
                </a:solidFill>
                <a:latin typeface="Constantia"/>
                <a:ea typeface="Arial" charset="0"/>
                <a:cs typeface="Constantia"/>
              </a:rPr>
              <a:t>, supplies </a:t>
            </a:r>
            <a:r>
              <a:rPr lang="en-US" sz="1300" dirty="0">
                <a:solidFill>
                  <a:sysClr val="windowText" lastClr="000000"/>
                </a:solidFill>
                <a:latin typeface="Constantia"/>
                <a:ea typeface="Arial" charset="0"/>
                <a:cs typeface="Constantia"/>
              </a:rPr>
              <a:t>of water are at only fixed times of the day.</a:t>
            </a:r>
          </a:p>
          <a:p>
            <a:pPr marL="228594" indent="-228594" algn="just" defTabSz="914378">
              <a:lnSpc>
                <a:spcPct val="150000"/>
              </a:lnSpc>
              <a:defRPr/>
            </a:pPr>
            <a:r>
              <a:rPr lang="en-US" sz="1300" dirty="0">
                <a:solidFill>
                  <a:sysClr val="windowText" lastClr="000000"/>
                </a:solidFill>
                <a:latin typeface="Constantia"/>
                <a:ea typeface="Arial" charset="0"/>
                <a:cs typeface="Constantia"/>
              </a:rPr>
              <a:t>In view of </a:t>
            </a:r>
            <a:r>
              <a:rPr lang="en-US" sz="1300" dirty="0" smtClean="0">
                <a:solidFill>
                  <a:sysClr val="windowText" lastClr="000000"/>
                </a:solidFill>
                <a:latin typeface="Constantia"/>
                <a:ea typeface="Arial" charset="0"/>
                <a:cs typeface="Constantia"/>
              </a:rPr>
              <a:t>metered </a:t>
            </a:r>
            <a:r>
              <a:rPr lang="en-US" sz="1300" dirty="0">
                <a:solidFill>
                  <a:sysClr val="windowText" lastClr="000000"/>
                </a:solidFill>
                <a:latin typeface="Constantia"/>
                <a:ea typeface="Arial" charset="0"/>
                <a:cs typeface="Constantia"/>
              </a:rPr>
              <a:t>supply of clean water, it becomes incumbent upon every house owner to not only use the direct supply of clean fresh water for drinking and bathing purposes but store it in overhead tanks for cleaning clothes, utensils, gardening and miscellaneous purposes at different times of the day as per the need and requirement of the users</a:t>
            </a:r>
            <a:r>
              <a:rPr lang="en-US" sz="1300" dirty="0" smtClean="0">
                <a:solidFill>
                  <a:sysClr val="windowText" lastClr="000000"/>
                </a:solidFill>
                <a:latin typeface="Constantia"/>
                <a:ea typeface="Arial" charset="0"/>
                <a:cs typeface="Constantia"/>
              </a:rPr>
              <a:t>.</a:t>
            </a:r>
            <a:endParaRPr lang="en-IN" sz="1300" dirty="0">
              <a:latin typeface="Constantia"/>
              <a:cs typeface="Constantia"/>
            </a:endParaRPr>
          </a:p>
          <a:p>
            <a:pPr>
              <a:lnSpc>
                <a:spcPct val="150000"/>
              </a:lnSpc>
            </a:pPr>
            <a:r>
              <a:rPr lang="en-IN" sz="1300" dirty="0">
                <a:latin typeface="Constantia"/>
                <a:cs typeface="Constantia"/>
              </a:rPr>
              <a:t>S</a:t>
            </a:r>
            <a:r>
              <a:rPr lang="en-IN" sz="1300" dirty="0" smtClean="0">
                <a:latin typeface="Constantia"/>
                <a:cs typeface="Constantia"/>
              </a:rPr>
              <a:t>upply </a:t>
            </a:r>
            <a:r>
              <a:rPr lang="en-IN" sz="1300" dirty="0">
                <a:latin typeface="Constantia"/>
                <a:cs typeface="Constantia"/>
              </a:rPr>
              <a:t>of water in a building or a household needs a proper layout of pipelines and plumbing work. However, the supply of water from two different sources requires an elaborate and complicated network of pipelines along with other associated accessories</a:t>
            </a:r>
            <a:r>
              <a:rPr lang="en-IN" sz="1300" dirty="0" smtClean="0">
                <a:latin typeface="Constantia"/>
                <a:cs typeface="Constantia"/>
              </a:rPr>
              <a:t>. </a:t>
            </a:r>
            <a:endParaRPr lang="en-IN" sz="1300" dirty="0">
              <a:latin typeface="Constantia"/>
              <a:cs typeface="Constantia"/>
            </a:endParaRPr>
          </a:p>
          <a:p>
            <a:pPr>
              <a:lnSpc>
                <a:spcPct val="150000"/>
              </a:lnSpc>
            </a:pPr>
            <a:r>
              <a:rPr lang="en-IN" sz="1300" dirty="0">
                <a:latin typeface="Constantia"/>
                <a:cs typeface="Constantia"/>
              </a:rPr>
              <a:t>This requires higher capital expenditure on account of installation of double piping systems and higher maintenance </a:t>
            </a:r>
            <a:r>
              <a:rPr lang="en-IN" sz="1300" dirty="0">
                <a:solidFill>
                  <a:sysClr val="windowText" lastClr="000000"/>
                </a:solidFill>
                <a:latin typeface="Constantia"/>
                <a:ea typeface="Arial" charset="0"/>
                <a:cs typeface="Constantia"/>
              </a:rPr>
              <a:t>and labour costs </a:t>
            </a:r>
            <a:r>
              <a:rPr lang="en-IN" sz="1300" dirty="0">
                <a:latin typeface="Constantia"/>
                <a:cs typeface="Constantia"/>
              </a:rPr>
              <a:t>in the long term. Other adverse effects are improper space utilization and loss of aesthetics</a:t>
            </a:r>
            <a:r>
              <a:rPr lang="en-IN" sz="1300" dirty="0" smtClean="0">
                <a:latin typeface="Constantia"/>
                <a:cs typeface="Constantia"/>
              </a:rPr>
              <a:t>.</a:t>
            </a:r>
            <a:endParaRPr lang="en-IN" sz="1300" dirty="0">
              <a:latin typeface="Constantia"/>
              <a:cs typeface="Constantia"/>
            </a:endParaRPr>
          </a:p>
        </p:txBody>
      </p:sp>
    </p:spTree>
    <p:extLst>
      <p:ext uri="{BB962C8B-B14F-4D97-AF65-F5344CB8AC3E}">
        <p14:creationId xmlns:p14="http://schemas.microsoft.com/office/powerpoint/2010/main" val="34879792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4871"/>
            <a:ext cx="8229600" cy="857250"/>
          </a:xfrm>
        </p:spPr>
        <p:txBody>
          <a:bodyPr>
            <a:normAutofit fontScale="90000"/>
          </a:bodyPr>
          <a:lstStyle/>
          <a:p>
            <a:r>
              <a:rPr lang="en-IN" sz="4000" dirty="0"/>
              <a:t/>
            </a:r>
            <a:br>
              <a:rPr lang="en-IN" sz="4000" dirty="0"/>
            </a:br>
            <a:r>
              <a:rPr lang="en-IN" sz="4000" dirty="0"/>
              <a:t> </a:t>
            </a:r>
            <a:r>
              <a:rPr lang="en-IN" sz="4000" baseline="3413" dirty="0">
                <a:latin typeface="Calibri"/>
                <a:ea typeface="+mn-ea"/>
                <a:cs typeface="Calibri"/>
              </a:rPr>
              <a:t>Proposed Technology</a:t>
            </a:r>
            <a:r>
              <a:rPr lang="en-IN" dirty="0"/>
              <a:t/>
            </a:r>
            <a:br>
              <a:rPr lang="en-IN" dirty="0"/>
            </a:br>
            <a:endParaRPr lang="en-IN" dirty="0"/>
          </a:p>
        </p:txBody>
      </p:sp>
      <p:sp>
        <p:nvSpPr>
          <p:cNvPr id="3" name="Content Placeholder 2"/>
          <p:cNvSpPr>
            <a:spLocks noGrp="1"/>
          </p:cNvSpPr>
          <p:nvPr>
            <p:ph idx="1"/>
          </p:nvPr>
        </p:nvSpPr>
        <p:spPr>
          <a:xfrm>
            <a:off x="270435" y="4950"/>
            <a:ext cx="4935894" cy="3891989"/>
          </a:xfrm>
        </p:spPr>
        <p:txBody>
          <a:bodyPr>
            <a:noAutofit/>
          </a:bodyPr>
          <a:lstStyle/>
          <a:p>
            <a:pPr marL="0" indent="0" algn="just">
              <a:lnSpc>
                <a:spcPct val="150000"/>
              </a:lnSpc>
              <a:buNone/>
            </a:pPr>
            <a:endParaRPr lang="en-IN" sz="1400" dirty="0">
              <a:latin typeface="Constantia"/>
              <a:cs typeface="Constantia"/>
            </a:endParaRPr>
          </a:p>
          <a:p>
            <a:pPr algn="just">
              <a:lnSpc>
                <a:spcPct val="150000"/>
              </a:lnSpc>
            </a:pPr>
            <a:r>
              <a:rPr lang="en-IN" sz="1400" dirty="0" smtClean="0">
                <a:latin typeface="Constantia"/>
                <a:cs typeface="Constantia"/>
              </a:rPr>
              <a:t>Proposed Device </a:t>
            </a:r>
            <a:r>
              <a:rPr lang="en-IN" sz="1400" dirty="0">
                <a:latin typeface="Constantia"/>
                <a:cs typeface="Constantia"/>
              </a:rPr>
              <a:t>comprises: a main body having multiple inlets, an outlet, a transparent indicator with ball and a indicator holder to show that the liquid is flowing through the preferred line. The device allows the liquid to flow through two different preferred paths as per requirement and situation. </a:t>
            </a:r>
          </a:p>
          <a:p>
            <a:pPr algn="just">
              <a:lnSpc>
                <a:spcPct val="150000"/>
              </a:lnSpc>
            </a:pPr>
            <a:endParaRPr lang="en-IN" sz="1400" dirty="0">
              <a:latin typeface="Constantia"/>
              <a:cs typeface="Constantia"/>
            </a:endParaRPr>
          </a:p>
          <a:p>
            <a:pPr algn="just">
              <a:lnSpc>
                <a:spcPct val="150000"/>
              </a:lnSpc>
            </a:pPr>
            <a:r>
              <a:rPr lang="en-IN" sz="1400" dirty="0">
                <a:latin typeface="Constantia"/>
                <a:cs typeface="Constantia"/>
              </a:rPr>
              <a:t>The device can be used to give preference to fresh water supply over any other supply for example, from an overhead tank, automatically without any human intervention. </a:t>
            </a:r>
            <a:endParaRPr lang="en-IN" sz="1400" dirty="0" smtClean="0">
              <a:latin typeface="Constantia"/>
              <a:cs typeface="Constantia"/>
            </a:endParaRPr>
          </a:p>
          <a:p>
            <a:pPr algn="just">
              <a:lnSpc>
                <a:spcPct val="150000"/>
              </a:lnSpc>
            </a:pPr>
            <a:endParaRPr lang="en-IN" sz="1400" dirty="0" smtClean="0">
              <a:latin typeface="Constantia"/>
              <a:cs typeface="Constantia"/>
            </a:endParaRPr>
          </a:p>
          <a:p>
            <a:pPr algn="just">
              <a:lnSpc>
                <a:spcPct val="150000"/>
              </a:lnSpc>
            </a:pPr>
            <a:r>
              <a:rPr lang="en-IN" sz="1400" dirty="0" smtClean="0">
                <a:latin typeface="Constantia"/>
                <a:cs typeface="Constantia"/>
              </a:rPr>
              <a:t>Working Prototype of the product can be seen by clicking </a:t>
            </a:r>
            <a:r>
              <a:rPr lang="en-IN" sz="1400" dirty="0" smtClean="0">
                <a:latin typeface="Constantia"/>
                <a:cs typeface="Constantia"/>
                <a:hlinkClick r:id="rId2"/>
              </a:rPr>
              <a:t>here</a:t>
            </a:r>
            <a:endParaRPr lang="en-IN" sz="1400" dirty="0" smtClean="0">
              <a:latin typeface="Constantia"/>
              <a:cs typeface="Constantia"/>
            </a:endParaRP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2901" y="1287624"/>
            <a:ext cx="3084513" cy="2900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370441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6579"/>
            <a:ext cx="8229600" cy="857250"/>
          </a:xfrm>
        </p:spPr>
        <p:txBody>
          <a:bodyPr>
            <a:noAutofit/>
          </a:bodyPr>
          <a:lstStyle/>
          <a:p>
            <a:r>
              <a:rPr lang="en-IN" sz="3600" dirty="0">
                <a:latin typeface="+mn-lt"/>
              </a:rPr>
              <a:t/>
            </a:r>
            <a:br>
              <a:rPr lang="en-IN" sz="3600" dirty="0">
                <a:latin typeface="+mn-lt"/>
              </a:rPr>
            </a:br>
            <a:r>
              <a:rPr lang="en-IN" sz="3600" baseline="3413" dirty="0">
                <a:latin typeface="Calibri"/>
                <a:ea typeface="+mn-ea"/>
                <a:cs typeface="Calibri"/>
              </a:rPr>
              <a:t>Proposed Technology (Cont.)</a:t>
            </a:r>
            <a:br>
              <a:rPr lang="en-IN" sz="3600" baseline="3413" dirty="0">
                <a:latin typeface="Calibri"/>
                <a:ea typeface="+mn-ea"/>
                <a:cs typeface="Calibri"/>
              </a:rPr>
            </a:br>
            <a:endParaRPr lang="en-IN" sz="3600" baseline="3413" dirty="0">
              <a:latin typeface="Calibri"/>
              <a:ea typeface="+mn-ea"/>
              <a:cs typeface="Calibri"/>
            </a:endParaRPr>
          </a:p>
        </p:txBody>
      </p:sp>
      <p:sp>
        <p:nvSpPr>
          <p:cNvPr id="3" name="Content Placeholder 2"/>
          <p:cNvSpPr>
            <a:spLocks noGrp="1"/>
          </p:cNvSpPr>
          <p:nvPr>
            <p:ph idx="1"/>
          </p:nvPr>
        </p:nvSpPr>
        <p:spPr>
          <a:xfrm>
            <a:off x="249029" y="801752"/>
            <a:ext cx="5041430" cy="3194567"/>
          </a:xfrm>
        </p:spPr>
        <p:txBody>
          <a:bodyPr>
            <a:noAutofit/>
          </a:bodyPr>
          <a:lstStyle/>
          <a:p>
            <a:pPr algn="just">
              <a:lnSpc>
                <a:spcPct val="150000"/>
              </a:lnSpc>
            </a:pPr>
            <a:r>
              <a:rPr lang="en-IN" sz="1500" dirty="0" smtClean="0">
                <a:latin typeface="Constantia"/>
                <a:cs typeface="Constantia"/>
              </a:rPr>
              <a:t>The </a:t>
            </a:r>
            <a:r>
              <a:rPr lang="en-IN" sz="1500" dirty="0">
                <a:latin typeface="Constantia"/>
                <a:cs typeface="Constantia"/>
              </a:rPr>
              <a:t>device functions in such a way that when fresh or preferred water supply is </a:t>
            </a:r>
            <a:r>
              <a:rPr lang="en-IN" sz="1500" dirty="0" smtClean="0">
                <a:latin typeface="Constantia"/>
                <a:cs typeface="Constantia"/>
              </a:rPr>
              <a:t>available, the </a:t>
            </a:r>
            <a:r>
              <a:rPr lang="en-IN" sz="1500" dirty="0">
                <a:latin typeface="Constantia"/>
                <a:cs typeface="Constantia"/>
              </a:rPr>
              <a:t>supply from alternate source is stopped and </a:t>
            </a:r>
            <a:r>
              <a:rPr lang="en-IN" sz="1500" dirty="0" smtClean="0">
                <a:latin typeface="Constantia"/>
                <a:cs typeface="Constantia"/>
              </a:rPr>
              <a:t>fresh </a:t>
            </a:r>
            <a:r>
              <a:rPr lang="en-IN" sz="1500" dirty="0">
                <a:latin typeface="Constantia"/>
                <a:cs typeface="Constantia"/>
              </a:rPr>
              <a:t>water </a:t>
            </a:r>
            <a:r>
              <a:rPr lang="en-IN" sz="1500" dirty="0" smtClean="0">
                <a:latin typeface="Constantia"/>
                <a:cs typeface="Constantia"/>
              </a:rPr>
              <a:t>is allowed to </a:t>
            </a:r>
            <a:r>
              <a:rPr lang="en-IN" sz="1500" dirty="0">
                <a:latin typeface="Constantia"/>
                <a:cs typeface="Constantia"/>
              </a:rPr>
              <a:t>flow towards the outlet. </a:t>
            </a:r>
            <a:r>
              <a:rPr lang="en-IN" sz="1500" dirty="0" smtClean="0">
                <a:latin typeface="Constantia"/>
                <a:cs typeface="Constantia"/>
              </a:rPr>
              <a:t>On the other hand, when supply </a:t>
            </a:r>
            <a:r>
              <a:rPr lang="en-IN" sz="1500" dirty="0">
                <a:latin typeface="Constantia"/>
                <a:cs typeface="Constantia"/>
              </a:rPr>
              <a:t>of fresh water is not available, </a:t>
            </a:r>
            <a:r>
              <a:rPr lang="en-IN" sz="1500" dirty="0" smtClean="0">
                <a:latin typeface="Constantia"/>
                <a:cs typeface="Constantia"/>
              </a:rPr>
              <a:t>device </a:t>
            </a:r>
            <a:r>
              <a:rPr lang="en-IN" sz="1500" dirty="0">
                <a:latin typeface="Constantia"/>
                <a:cs typeface="Constantia"/>
              </a:rPr>
              <a:t>shifts supply from fresh water line to </a:t>
            </a:r>
            <a:r>
              <a:rPr lang="en-IN" sz="1500" dirty="0" smtClean="0">
                <a:latin typeface="Constantia"/>
                <a:cs typeface="Constantia"/>
              </a:rPr>
              <a:t>an alternate </a:t>
            </a:r>
            <a:r>
              <a:rPr lang="en-IN" sz="1500" dirty="0">
                <a:latin typeface="Constantia"/>
                <a:cs typeface="Constantia"/>
              </a:rPr>
              <a:t>source such as overhead tank.</a:t>
            </a:r>
          </a:p>
          <a:p>
            <a:pPr algn="just">
              <a:lnSpc>
                <a:spcPct val="150000"/>
              </a:lnSpc>
            </a:pPr>
            <a:r>
              <a:rPr lang="en-IN" sz="1500" dirty="0" smtClean="0">
                <a:latin typeface="Constantia"/>
                <a:cs typeface="Constantia"/>
              </a:rPr>
              <a:t>A </a:t>
            </a:r>
            <a:r>
              <a:rPr lang="en-IN" sz="1500" dirty="0">
                <a:latin typeface="Constantia"/>
                <a:cs typeface="Constantia"/>
              </a:rPr>
              <a:t>transparent indicator with ball arrangement is provided to indicate change over of water supply from fresh water to overhead water. The device operates based on pressure difference between different supplies. </a:t>
            </a:r>
          </a:p>
          <a:p>
            <a:pPr algn="just">
              <a:lnSpc>
                <a:spcPct val="150000"/>
              </a:lnSpc>
            </a:pPr>
            <a:endParaRPr lang="en-IN" sz="1500" dirty="0">
              <a:latin typeface="Constantia"/>
              <a:cs typeface="Constantia"/>
            </a:endParaRPr>
          </a:p>
        </p:txBody>
      </p:sp>
      <p:pic>
        <p:nvPicPr>
          <p:cNvPr id="1031"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0416" y="1424086"/>
            <a:ext cx="3084513" cy="290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7506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7118" y="205979"/>
            <a:ext cx="8229600" cy="857250"/>
          </a:xfrm>
        </p:spPr>
        <p:txBody>
          <a:bodyPr>
            <a:normAutofit/>
          </a:bodyPr>
          <a:lstStyle/>
          <a:p>
            <a:r>
              <a:rPr lang="en-IN" sz="3600" baseline="3413" dirty="0">
                <a:latin typeface="Calibri"/>
                <a:ea typeface="+mn-ea"/>
                <a:cs typeface="Calibri"/>
              </a:rPr>
              <a:t>Proposed Technology (Cont.)</a:t>
            </a:r>
          </a:p>
        </p:txBody>
      </p:sp>
      <p:sp>
        <p:nvSpPr>
          <p:cNvPr id="3" name="Content Placeholder 2"/>
          <p:cNvSpPr>
            <a:spLocks noGrp="1"/>
          </p:cNvSpPr>
          <p:nvPr>
            <p:ph idx="1"/>
          </p:nvPr>
        </p:nvSpPr>
        <p:spPr>
          <a:xfrm>
            <a:off x="230821" y="1063229"/>
            <a:ext cx="5785515" cy="3394472"/>
          </a:xfrm>
        </p:spPr>
        <p:txBody>
          <a:bodyPr>
            <a:noAutofit/>
          </a:bodyPr>
          <a:lstStyle/>
          <a:p>
            <a:pPr algn="just">
              <a:lnSpc>
                <a:spcPct val="150000"/>
              </a:lnSpc>
            </a:pPr>
            <a:r>
              <a:rPr lang="en-IN" sz="1500" dirty="0" smtClean="0">
                <a:latin typeface="Constantia"/>
                <a:cs typeface="Constantia"/>
              </a:rPr>
              <a:t>An </a:t>
            </a:r>
            <a:r>
              <a:rPr lang="en-IN" sz="1500" dirty="0">
                <a:latin typeface="Constantia"/>
                <a:cs typeface="Constantia"/>
              </a:rPr>
              <a:t>O” ring is used to engage </a:t>
            </a:r>
            <a:r>
              <a:rPr lang="en-IN" sz="1500" dirty="0" smtClean="0">
                <a:latin typeface="Constantia"/>
                <a:cs typeface="Constantia"/>
              </a:rPr>
              <a:t>with a disc in lower </a:t>
            </a:r>
            <a:r>
              <a:rPr lang="en-IN" sz="1500" dirty="0">
                <a:latin typeface="Constantia"/>
                <a:cs typeface="Constantia"/>
              </a:rPr>
              <a:t>part of </a:t>
            </a:r>
            <a:r>
              <a:rPr lang="en-IN" sz="1500" dirty="0" smtClean="0">
                <a:latin typeface="Constantia"/>
                <a:cs typeface="Constantia"/>
              </a:rPr>
              <a:t>piston, which fits </a:t>
            </a:r>
            <a:r>
              <a:rPr lang="en-IN" sz="1500" dirty="0">
                <a:latin typeface="Constantia"/>
                <a:cs typeface="Constantia"/>
              </a:rPr>
              <a:t>in with </a:t>
            </a:r>
            <a:r>
              <a:rPr lang="en-IN" sz="1500" dirty="0" smtClean="0">
                <a:latin typeface="Constantia"/>
                <a:cs typeface="Constantia"/>
              </a:rPr>
              <a:t>inner </a:t>
            </a:r>
            <a:r>
              <a:rPr lang="en-IN" sz="1500" dirty="0">
                <a:latin typeface="Constantia"/>
                <a:cs typeface="Constantia"/>
              </a:rPr>
              <a:t>curvature of lower hollow cylindrical part of piston and prevents flow of liquid from path P-2 to path P-</a:t>
            </a:r>
            <a:r>
              <a:rPr lang="en-IN" sz="1500" dirty="0" smtClean="0">
                <a:latin typeface="Constantia"/>
                <a:cs typeface="Constantia"/>
              </a:rPr>
              <a:t>1, which arrangement </a:t>
            </a:r>
            <a:r>
              <a:rPr lang="en-IN" sz="1500" dirty="0">
                <a:latin typeface="Constantia"/>
                <a:cs typeface="Constantia"/>
              </a:rPr>
              <a:t>allows the liquid to pass through different paths depending upon source of supply. </a:t>
            </a:r>
          </a:p>
          <a:p>
            <a:pPr algn="just">
              <a:lnSpc>
                <a:spcPct val="150000"/>
              </a:lnSpc>
            </a:pPr>
            <a:r>
              <a:rPr lang="en-IN" sz="1500" dirty="0" smtClean="0">
                <a:latin typeface="Constantia"/>
                <a:cs typeface="Constantia"/>
              </a:rPr>
              <a:t>When </a:t>
            </a:r>
            <a:r>
              <a:rPr lang="en-IN" sz="1500" dirty="0">
                <a:latin typeface="Constantia"/>
                <a:cs typeface="Constantia"/>
              </a:rPr>
              <a:t>there is no water pressure in Path P-</a:t>
            </a:r>
            <a:r>
              <a:rPr lang="en-IN" sz="1500" dirty="0" smtClean="0">
                <a:latin typeface="Constantia"/>
                <a:cs typeface="Constantia"/>
              </a:rPr>
              <a:t>1 (fresh water), </a:t>
            </a:r>
            <a:r>
              <a:rPr lang="en-IN" sz="1500" dirty="0">
                <a:latin typeface="Constantia"/>
                <a:cs typeface="Constantia"/>
              </a:rPr>
              <a:t>a hole on the body of bush gets exposed to Inlet-</a:t>
            </a:r>
            <a:r>
              <a:rPr lang="en-IN" sz="1500" dirty="0" smtClean="0">
                <a:latin typeface="Constantia"/>
                <a:cs typeface="Constantia"/>
              </a:rPr>
              <a:t>2, </a:t>
            </a:r>
            <a:r>
              <a:rPr lang="en-IN" sz="1500" dirty="0">
                <a:latin typeface="Constantia"/>
                <a:cs typeface="Constantia"/>
              </a:rPr>
              <a:t>which allows flow of liquid from Inlet-2. Swing type valve gets pushed back to give way to liquid from path P-2 </a:t>
            </a:r>
            <a:r>
              <a:rPr lang="en-IN" sz="1500" dirty="0" smtClean="0">
                <a:latin typeface="Constantia"/>
                <a:cs typeface="Constantia"/>
              </a:rPr>
              <a:t>(overhead tank) and </a:t>
            </a:r>
            <a:r>
              <a:rPr lang="en-IN" sz="1500" dirty="0">
                <a:latin typeface="Constantia"/>
                <a:cs typeface="Constantia"/>
              </a:rPr>
              <a:t>liquid comes out from </a:t>
            </a:r>
            <a:r>
              <a:rPr lang="en-IN" sz="1500" dirty="0" smtClean="0">
                <a:latin typeface="Constantia"/>
                <a:cs typeface="Constantia"/>
              </a:rPr>
              <a:t>outlet</a:t>
            </a:r>
            <a:r>
              <a:rPr lang="en-IN" sz="1500" dirty="0">
                <a:latin typeface="Constantia"/>
                <a:cs typeface="Constantia"/>
              </a:rPr>
              <a:t>.</a:t>
            </a:r>
          </a:p>
        </p:txBody>
      </p:sp>
      <p:pic>
        <p:nvPicPr>
          <p:cNvPr id="1026" name="Picture 2" descr="C:\K&amp;K\October\Refining\STEWARD_1.jpg"/>
          <p:cNvPicPr>
            <a:picLocks noChangeAspect="1" noChangeArrowheads="1"/>
          </p:cNvPicPr>
          <p:nvPr/>
        </p:nvPicPr>
        <p:blipFill>
          <a:blip r:embed="rId2"/>
          <a:srcRect/>
          <a:stretch>
            <a:fillRect/>
          </a:stretch>
        </p:blipFill>
        <p:spPr bwMode="auto">
          <a:xfrm>
            <a:off x="6036912" y="1257518"/>
            <a:ext cx="2962363" cy="2962363"/>
          </a:xfrm>
          <a:prstGeom prst="rect">
            <a:avLst/>
          </a:prstGeom>
          <a:solidFill>
            <a:schemeClr val="accent3">
              <a:lumMod val="75000"/>
            </a:schemeClr>
          </a:solidFill>
        </p:spPr>
      </p:pic>
    </p:spTree>
    <p:extLst>
      <p:ext uri="{BB962C8B-B14F-4D97-AF65-F5344CB8AC3E}">
        <p14:creationId xmlns:p14="http://schemas.microsoft.com/office/powerpoint/2010/main" val="738292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2"/>
          <a:srcRect/>
          <a:stretch>
            <a:fillRect/>
          </a:stretch>
        </p:blipFill>
        <p:spPr bwMode="auto">
          <a:xfrm>
            <a:off x="1413163" y="561109"/>
            <a:ext cx="5851944" cy="4591526"/>
          </a:xfrm>
          <a:prstGeom prst="rect">
            <a:avLst/>
          </a:prstGeom>
          <a:noFill/>
          <a:ln w="9525">
            <a:noFill/>
            <a:miter lim="800000"/>
            <a:headEnd/>
            <a:tailEnd/>
          </a:ln>
        </p:spPr>
      </p:pic>
      <p:sp>
        <p:nvSpPr>
          <p:cNvPr id="3" name="Rectangle 2"/>
          <p:cNvSpPr/>
          <p:nvPr/>
        </p:nvSpPr>
        <p:spPr>
          <a:xfrm>
            <a:off x="603209" y="710101"/>
            <a:ext cx="2077107" cy="369332"/>
          </a:xfrm>
          <a:prstGeom prst="rect">
            <a:avLst/>
          </a:prstGeom>
        </p:spPr>
        <p:txBody>
          <a:bodyPr wrap="none">
            <a:spAutoFit/>
          </a:bodyPr>
          <a:lstStyle/>
          <a:p>
            <a:r>
              <a:rPr lang="en-US" sz="1400" dirty="0" smtClean="0">
                <a:solidFill>
                  <a:prstClr val="black"/>
                </a:solidFill>
              </a:rPr>
              <a:t> </a:t>
            </a:r>
            <a:r>
              <a:rPr lang="en-US" b="1" dirty="0" smtClean="0">
                <a:solidFill>
                  <a:prstClr val="black"/>
                </a:solidFill>
              </a:rPr>
              <a:t>Basic Flow Diagram</a:t>
            </a:r>
            <a:endParaRPr lang="en-US" dirty="0"/>
          </a:p>
        </p:txBody>
      </p:sp>
      <p:sp>
        <p:nvSpPr>
          <p:cNvPr id="4" name="Rectangle 3"/>
          <p:cNvSpPr/>
          <p:nvPr/>
        </p:nvSpPr>
        <p:spPr>
          <a:xfrm>
            <a:off x="3053744" y="145473"/>
            <a:ext cx="2911823" cy="646331"/>
          </a:xfrm>
          <a:prstGeom prst="rect">
            <a:avLst/>
          </a:prstGeom>
        </p:spPr>
        <p:txBody>
          <a:bodyPr wrap="none">
            <a:spAutoFit/>
          </a:bodyPr>
          <a:lstStyle/>
          <a:p>
            <a:pPr algn="ctr"/>
            <a:r>
              <a:rPr lang="en-US" sz="3600" baseline="3413" dirty="0" smtClean="0">
                <a:solidFill>
                  <a:prstClr val="black"/>
                </a:solidFill>
                <a:cs typeface="Calibri"/>
              </a:rPr>
              <a:t>Proposed</a:t>
            </a:r>
            <a:r>
              <a:rPr lang="en-US" sz="3600" dirty="0" smtClean="0">
                <a:solidFill>
                  <a:prstClr val="black"/>
                </a:solidFill>
              </a:rPr>
              <a:t> </a:t>
            </a:r>
            <a:r>
              <a:rPr lang="en-US" sz="3600" baseline="3413" dirty="0" smtClean="0">
                <a:solidFill>
                  <a:prstClr val="black"/>
                </a:solidFill>
                <a:cs typeface="Calibri"/>
              </a:rPr>
              <a:t>technology</a:t>
            </a:r>
            <a:endParaRPr lang="en-US" sz="3600" baseline="3413" dirty="0">
              <a:solidFill>
                <a:prstClr val="black"/>
              </a:solidFill>
              <a:cs typeface="Calibri"/>
            </a:endParaRPr>
          </a:p>
        </p:txBody>
      </p:sp>
    </p:spTree>
    <p:extLst>
      <p:ext uri="{BB962C8B-B14F-4D97-AF65-F5344CB8AC3E}">
        <p14:creationId xmlns:p14="http://schemas.microsoft.com/office/powerpoint/2010/main" val="28895155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2700" lvl="0" defTabSz="457200">
              <a:lnSpc>
                <a:spcPts val="2545"/>
              </a:lnSpc>
              <a:spcBef>
                <a:spcPts val="127"/>
              </a:spcBef>
            </a:pPr>
            <a:r>
              <a:rPr lang="en-IN" sz="3600" baseline="3413" dirty="0">
                <a:latin typeface="Calibri"/>
                <a:ea typeface="+mn-ea"/>
                <a:cs typeface="Calibri"/>
              </a:rPr>
              <a:t>Exemplary Projected Estimates  </a:t>
            </a:r>
            <a:r>
              <a:rPr lang="en-IN" sz="3600" baseline="3413" dirty="0">
                <a:solidFill>
                  <a:prstClr val="black"/>
                </a:solidFill>
                <a:ea typeface="+mn-ea"/>
                <a:cs typeface="Calibri"/>
              </a:rPr>
              <a:t/>
            </a:r>
            <a:br>
              <a:rPr lang="en-IN" sz="3600" baseline="3413" dirty="0">
                <a:solidFill>
                  <a:prstClr val="black"/>
                </a:solidFill>
                <a:ea typeface="+mn-ea"/>
                <a:cs typeface="Calibri"/>
              </a:rPr>
            </a:br>
            <a:endParaRPr lang="en-IN" dirty="0"/>
          </a:p>
        </p:txBody>
      </p:sp>
      <p:sp>
        <p:nvSpPr>
          <p:cNvPr id="3" name="Content Placeholder 2"/>
          <p:cNvSpPr>
            <a:spLocks noGrp="1"/>
          </p:cNvSpPr>
          <p:nvPr>
            <p:ph idx="1"/>
          </p:nvPr>
        </p:nvSpPr>
        <p:spPr>
          <a:xfrm>
            <a:off x="783619" y="462075"/>
            <a:ext cx="7716416" cy="3394472"/>
          </a:xfrm>
        </p:spPr>
        <p:txBody>
          <a:bodyPr>
            <a:noAutofit/>
          </a:bodyPr>
          <a:lstStyle/>
          <a:p>
            <a:pPr marL="0" indent="0">
              <a:lnSpc>
                <a:spcPct val="150000"/>
              </a:lnSpc>
              <a:buNone/>
            </a:pPr>
            <a:r>
              <a:rPr lang="en-IN" sz="1500" b="1" dirty="0">
                <a:latin typeface="Constantia"/>
                <a:cs typeface="Constantia"/>
              </a:rPr>
              <a:t>Domestic market</a:t>
            </a:r>
          </a:p>
          <a:p>
            <a:pPr marL="0" indent="0">
              <a:lnSpc>
                <a:spcPct val="150000"/>
              </a:lnSpc>
              <a:buNone/>
            </a:pPr>
            <a:r>
              <a:rPr lang="en-IN" sz="1500" dirty="0">
                <a:latin typeface="Constantia"/>
                <a:cs typeface="Constantia"/>
              </a:rPr>
              <a:t>Huge unexplored market with millions of households.</a:t>
            </a:r>
          </a:p>
          <a:p>
            <a:pPr marL="0" indent="0">
              <a:lnSpc>
                <a:spcPct val="150000"/>
              </a:lnSpc>
              <a:buNone/>
            </a:pPr>
            <a:r>
              <a:rPr lang="en-IN" sz="1500" dirty="0">
                <a:latin typeface="Constantia"/>
                <a:cs typeface="Constantia"/>
              </a:rPr>
              <a:t>A government policy to promote low cost housing </a:t>
            </a:r>
          </a:p>
          <a:p>
            <a:pPr marL="0" indent="0">
              <a:lnSpc>
                <a:spcPct val="150000"/>
              </a:lnSpc>
              <a:buNone/>
            </a:pPr>
            <a:r>
              <a:rPr lang="en-IN" sz="1500" dirty="0">
                <a:latin typeface="Constantia"/>
                <a:cs typeface="Constantia"/>
              </a:rPr>
              <a:t>A galloping demand for plumbing products and solutions. </a:t>
            </a:r>
          </a:p>
          <a:p>
            <a:pPr marL="0" indent="0">
              <a:lnSpc>
                <a:spcPct val="150000"/>
              </a:lnSpc>
              <a:buNone/>
            </a:pPr>
            <a:r>
              <a:rPr lang="en-IN" sz="1500" dirty="0">
                <a:latin typeface="Constantia"/>
                <a:cs typeface="Constantia"/>
              </a:rPr>
              <a:t>The current invention can tremendously reduce the cost of plumbing operations of a similar kind to more than 50%. </a:t>
            </a:r>
          </a:p>
          <a:p>
            <a:pPr marL="0" indent="0">
              <a:lnSpc>
                <a:spcPct val="150000"/>
              </a:lnSpc>
              <a:buNone/>
            </a:pPr>
            <a:r>
              <a:rPr lang="en-IN" sz="1500" dirty="0">
                <a:latin typeface="Constantia"/>
                <a:cs typeface="Constantia"/>
              </a:rPr>
              <a:t>As the demand of high-rise building increases, the demand on piping system increases too. </a:t>
            </a:r>
          </a:p>
          <a:p>
            <a:pPr marL="0" indent="0">
              <a:lnSpc>
                <a:spcPct val="150000"/>
              </a:lnSpc>
              <a:buNone/>
            </a:pPr>
            <a:endParaRPr lang="en-IN" sz="1500" b="1" dirty="0">
              <a:latin typeface="Constantia"/>
              <a:cs typeface="Constantia"/>
            </a:endParaRPr>
          </a:p>
          <a:p>
            <a:pPr marL="0" indent="0">
              <a:lnSpc>
                <a:spcPct val="150000"/>
              </a:lnSpc>
              <a:buNone/>
            </a:pPr>
            <a:r>
              <a:rPr lang="en-IN" sz="1500" b="1" dirty="0" smtClean="0">
                <a:latin typeface="Constantia"/>
                <a:cs typeface="Constantia"/>
              </a:rPr>
              <a:t>Export </a:t>
            </a:r>
            <a:r>
              <a:rPr lang="en-IN" sz="1500" b="1" dirty="0">
                <a:latin typeface="Constantia"/>
                <a:cs typeface="Constantia"/>
              </a:rPr>
              <a:t>market</a:t>
            </a:r>
          </a:p>
          <a:p>
            <a:pPr marL="0" indent="0">
              <a:lnSpc>
                <a:spcPct val="150000"/>
              </a:lnSpc>
              <a:buNone/>
            </a:pPr>
            <a:r>
              <a:rPr lang="en-IN" sz="1500" dirty="0">
                <a:latin typeface="Constantia"/>
                <a:cs typeface="Constantia"/>
              </a:rPr>
              <a:t>The product offers a tremendous Export potential to various countries especially Africa and Asia, where there is a growing need of housing and a thrust towards infrastructure development.</a:t>
            </a:r>
          </a:p>
          <a:p>
            <a:pPr marL="0" indent="0">
              <a:lnSpc>
                <a:spcPct val="150000"/>
              </a:lnSpc>
              <a:buNone/>
            </a:pPr>
            <a:endParaRPr lang="en-IN" sz="1500" dirty="0">
              <a:latin typeface="Constantia"/>
              <a:cs typeface="Constantia"/>
            </a:endParaRPr>
          </a:p>
        </p:txBody>
      </p:sp>
    </p:spTree>
    <p:extLst>
      <p:ext uri="{BB962C8B-B14F-4D97-AF65-F5344CB8AC3E}">
        <p14:creationId xmlns:p14="http://schemas.microsoft.com/office/powerpoint/2010/main" val="832310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11724" y="1237672"/>
            <a:ext cx="7315245" cy="2031323"/>
          </a:xfrm>
          <a:prstGeom prst="rect">
            <a:avLst/>
          </a:prstGeom>
          <a:noFill/>
        </p:spPr>
        <p:txBody>
          <a:bodyPr wrap="square" lIns="91438" tIns="45719" rIns="91438" bIns="45719" rtlCol="0">
            <a:spAutoFit/>
          </a:bodyPr>
          <a:lstStyle/>
          <a:p>
            <a:pPr marL="571486" indent="-571486">
              <a:buFont typeface="Arial" pitchFamily="34" charset="0"/>
              <a:buChar char="•"/>
            </a:pPr>
            <a:r>
              <a:rPr lang="en-IN" dirty="0">
                <a:latin typeface="Constantia"/>
                <a:cs typeface="Constantia"/>
              </a:rPr>
              <a:t>Indian Application Number: 2678/DEL/2014</a:t>
            </a:r>
          </a:p>
          <a:p>
            <a:endParaRPr lang="en-IN" dirty="0">
              <a:latin typeface="Constantia"/>
              <a:cs typeface="Constantia"/>
            </a:endParaRPr>
          </a:p>
          <a:p>
            <a:pPr marL="571486" indent="-571486">
              <a:buFont typeface="Arial" pitchFamily="34" charset="0"/>
              <a:buChar char="•"/>
            </a:pPr>
            <a:r>
              <a:rPr lang="en-IN" dirty="0">
                <a:latin typeface="Constantia"/>
                <a:cs typeface="Constantia"/>
              </a:rPr>
              <a:t>Application Status: Patent </a:t>
            </a:r>
            <a:r>
              <a:rPr lang="en-IN" dirty="0" smtClean="0">
                <a:latin typeface="Constantia"/>
                <a:cs typeface="Constantia"/>
              </a:rPr>
              <a:t>Pending</a:t>
            </a:r>
          </a:p>
          <a:p>
            <a:pPr marL="571486" indent="-571486">
              <a:buFont typeface="Arial" pitchFamily="34" charset="0"/>
              <a:buChar char="•"/>
            </a:pPr>
            <a:endParaRPr lang="en-IN" dirty="0">
              <a:latin typeface="Constantia"/>
              <a:cs typeface="Constantia"/>
            </a:endParaRPr>
          </a:p>
          <a:p>
            <a:pPr marL="571486" indent="-571486">
              <a:buFont typeface="Arial" pitchFamily="34" charset="0"/>
              <a:buChar char="•"/>
            </a:pPr>
            <a:r>
              <a:rPr lang="en-IN" dirty="0">
                <a:latin typeface="Constantia"/>
                <a:cs typeface="Constantia"/>
              </a:rPr>
              <a:t>Publication date(U/s 11A</a:t>
            </a:r>
            <a:r>
              <a:rPr lang="en-IN" dirty="0" smtClean="0">
                <a:latin typeface="Constantia"/>
                <a:cs typeface="Constantia"/>
              </a:rPr>
              <a:t>):</a:t>
            </a:r>
            <a:r>
              <a:rPr lang="en-IN" dirty="0">
                <a:latin typeface="Constantia"/>
                <a:cs typeface="Constantia"/>
              </a:rPr>
              <a:t>	25/03/2016</a:t>
            </a:r>
          </a:p>
          <a:p>
            <a:endParaRPr lang="en-IN" dirty="0">
              <a:latin typeface="Constantia"/>
              <a:cs typeface="Constantia"/>
            </a:endParaRPr>
          </a:p>
          <a:p>
            <a:pPr marL="571486" indent="-571486">
              <a:buFont typeface="Arial" pitchFamily="34" charset="0"/>
              <a:buChar char="•"/>
            </a:pPr>
            <a:r>
              <a:rPr lang="en-IN" dirty="0">
                <a:latin typeface="Constantia"/>
                <a:cs typeface="Constantia"/>
              </a:rPr>
              <a:t>Priority Date:  18/09/2014 </a:t>
            </a:r>
          </a:p>
        </p:txBody>
      </p:sp>
      <p:sp>
        <p:nvSpPr>
          <p:cNvPr id="4" name="Title 1"/>
          <p:cNvSpPr txBox="1">
            <a:spLocks/>
          </p:cNvSpPr>
          <p:nvPr/>
        </p:nvSpPr>
        <p:spPr>
          <a:xfrm>
            <a:off x="957350" y="70595"/>
            <a:ext cx="7285503" cy="734625"/>
          </a:xfrm>
          <a:prstGeom prst="rect">
            <a:avLst/>
          </a:prstGeom>
        </p:spPr>
        <p:txBody>
          <a:bodyPr vert="horz" wrap="square" lIns="0" tIns="0" rIns="0" bIns="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12700">
              <a:lnSpc>
                <a:spcPts val="2545"/>
              </a:lnSpc>
              <a:spcBef>
                <a:spcPts val="127"/>
              </a:spcBef>
            </a:pPr>
            <a:r>
              <a:rPr lang="en-IN" sz="3600" baseline="3413" dirty="0">
                <a:latin typeface="Calibri"/>
                <a:ea typeface="+mn-ea"/>
                <a:cs typeface="Calibri"/>
              </a:rPr>
              <a:t>Patent/IP Status</a:t>
            </a:r>
          </a:p>
        </p:txBody>
      </p:sp>
    </p:spTree>
    <p:extLst>
      <p:ext uri="{BB962C8B-B14F-4D97-AF65-F5344CB8AC3E}">
        <p14:creationId xmlns:p14="http://schemas.microsoft.com/office/powerpoint/2010/main" val="2041066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object 33"/>
          <p:cNvSpPr/>
          <p:nvPr/>
        </p:nvSpPr>
        <p:spPr>
          <a:xfrm>
            <a:off x="309528" y="1421457"/>
            <a:ext cx="8077200" cy="3314700"/>
          </a:xfrm>
          <a:custGeom>
            <a:avLst/>
            <a:gdLst/>
            <a:ahLst/>
            <a:cxnLst/>
            <a:rect l="l" t="t" r="r" b="b"/>
            <a:pathLst>
              <a:path w="8077200" h="4419600">
                <a:moveTo>
                  <a:pt x="0" y="736600"/>
                </a:moveTo>
                <a:lnTo>
                  <a:pt x="2441" y="676191"/>
                </a:lnTo>
                <a:lnTo>
                  <a:pt x="9641" y="617127"/>
                </a:lnTo>
                <a:lnTo>
                  <a:pt x="21407" y="559596"/>
                </a:lnTo>
                <a:lnTo>
                  <a:pt x="37553" y="503789"/>
                </a:lnTo>
                <a:lnTo>
                  <a:pt x="57886" y="449895"/>
                </a:lnTo>
                <a:lnTo>
                  <a:pt x="82219" y="398103"/>
                </a:lnTo>
                <a:lnTo>
                  <a:pt x="110361" y="348604"/>
                </a:lnTo>
                <a:lnTo>
                  <a:pt x="142123" y="301587"/>
                </a:lnTo>
                <a:lnTo>
                  <a:pt x="177316" y="257241"/>
                </a:lnTo>
                <a:lnTo>
                  <a:pt x="215749" y="215757"/>
                </a:lnTo>
                <a:lnTo>
                  <a:pt x="257233" y="177323"/>
                </a:lnTo>
                <a:lnTo>
                  <a:pt x="301579" y="142130"/>
                </a:lnTo>
                <a:lnTo>
                  <a:pt x="348596" y="110367"/>
                </a:lnTo>
                <a:lnTo>
                  <a:pt x="398097" y="82223"/>
                </a:lnTo>
                <a:lnTo>
                  <a:pt x="449890" y="57890"/>
                </a:lnTo>
                <a:lnTo>
                  <a:pt x="503786" y="37555"/>
                </a:lnTo>
                <a:lnTo>
                  <a:pt x="559596" y="21409"/>
                </a:lnTo>
                <a:lnTo>
                  <a:pt x="617130" y="9641"/>
                </a:lnTo>
                <a:lnTo>
                  <a:pt x="676199" y="2442"/>
                </a:lnTo>
                <a:lnTo>
                  <a:pt x="736612" y="0"/>
                </a:lnTo>
                <a:lnTo>
                  <a:pt x="7340600" y="0"/>
                </a:lnTo>
                <a:lnTo>
                  <a:pt x="7401008" y="2442"/>
                </a:lnTo>
                <a:lnTo>
                  <a:pt x="7460072" y="9641"/>
                </a:lnTo>
                <a:lnTo>
                  <a:pt x="7517603" y="21409"/>
                </a:lnTo>
                <a:lnTo>
                  <a:pt x="7573410" y="37555"/>
                </a:lnTo>
                <a:lnTo>
                  <a:pt x="7627304" y="57890"/>
                </a:lnTo>
                <a:lnTo>
                  <a:pt x="7679096" y="82223"/>
                </a:lnTo>
                <a:lnTo>
                  <a:pt x="7728595" y="110367"/>
                </a:lnTo>
                <a:lnTo>
                  <a:pt x="7775612" y="142130"/>
                </a:lnTo>
                <a:lnTo>
                  <a:pt x="7819958" y="177323"/>
                </a:lnTo>
                <a:lnTo>
                  <a:pt x="7861442" y="215757"/>
                </a:lnTo>
                <a:lnTo>
                  <a:pt x="7899876" y="257241"/>
                </a:lnTo>
                <a:lnTo>
                  <a:pt x="7935069" y="301587"/>
                </a:lnTo>
                <a:lnTo>
                  <a:pt x="7966832" y="348604"/>
                </a:lnTo>
                <a:lnTo>
                  <a:pt x="7994976" y="398103"/>
                </a:lnTo>
                <a:lnTo>
                  <a:pt x="8019309" y="449895"/>
                </a:lnTo>
                <a:lnTo>
                  <a:pt x="8039644" y="503789"/>
                </a:lnTo>
                <a:lnTo>
                  <a:pt x="8055790" y="559596"/>
                </a:lnTo>
                <a:lnTo>
                  <a:pt x="8067558" y="617127"/>
                </a:lnTo>
                <a:lnTo>
                  <a:pt x="8074757" y="676191"/>
                </a:lnTo>
                <a:lnTo>
                  <a:pt x="8077200" y="736600"/>
                </a:lnTo>
                <a:lnTo>
                  <a:pt x="8077200" y="3682987"/>
                </a:lnTo>
                <a:lnTo>
                  <a:pt x="8074757" y="3743400"/>
                </a:lnTo>
                <a:lnTo>
                  <a:pt x="8067558" y="3802469"/>
                </a:lnTo>
                <a:lnTo>
                  <a:pt x="8055790" y="3860003"/>
                </a:lnTo>
                <a:lnTo>
                  <a:pt x="8039644" y="3915813"/>
                </a:lnTo>
                <a:lnTo>
                  <a:pt x="8019309" y="3969709"/>
                </a:lnTo>
                <a:lnTo>
                  <a:pt x="7994976" y="4021502"/>
                </a:lnTo>
                <a:lnTo>
                  <a:pt x="7966832" y="4071003"/>
                </a:lnTo>
                <a:lnTo>
                  <a:pt x="7935069" y="4118020"/>
                </a:lnTo>
                <a:lnTo>
                  <a:pt x="7899876" y="4162366"/>
                </a:lnTo>
                <a:lnTo>
                  <a:pt x="7861442" y="4203850"/>
                </a:lnTo>
                <a:lnTo>
                  <a:pt x="7819958" y="4242283"/>
                </a:lnTo>
                <a:lnTo>
                  <a:pt x="7775612" y="4277476"/>
                </a:lnTo>
                <a:lnTo>
                  <a:pt x="7728595" y="4309238"/>
                </a:lnTo>
                <a:lnTo>
                  <a:pt x="7679096" y="4337380"/>
                </a:lnTo>
                <a:lnTo>
                  <a:pt x="7627304" y="4361713"/>
                </a:lnTo>
                <a:lnTo>
                  <a:pt x="7573410" y="4382046"/>
                </a:lnTo>
                <a:lnTo>
                  <a:pt x="7517603" y="4398192"/>
                </a:lnTo>
                <a:lnTo>
                  <a:pt x="7460072" y="4409958"/>
                </a:lnTo>
                <a:lnTo>
                  <a:pt x="7401008" y="4417158"/>
                </a:lnTo>
                <a:lnTo>
                  <a:pt x="7340600" y="4419600"/>
                </a:lnTo>
                <a:lnTo>
                  <a:pt x="736612" y="4419600"/>
                </a:lnTo>
                <a:lnTo>
                  <a:pt x="676199" y="4417158"/>
                </a:lnTo>
                <a:lnTo>
                  <a:pt x="617130" y="4409958"/>
                </a:lnTo>
                <a:lnTo>
                  <a:pt x="559596" y="4398192"/>
                </a:lnTo>
                <a:lnTo>
                  <a:pt x="503786" y="4382046"/>
                </a:lnTo>
                <a:lnTo>
                  <a:pt x="449890" y="4361713"/>
                </a:lnTo>
                <a:lnTo>
                  <a:pt x="398097" y="4337380"/>
                </a:lnTo>
                <a:lnTo>
                  <a:pt x="348596" y="4309238"/>
                </a:lnTo>
                <a:lnTo>
                  <a:pt x="301579" y="4277476"/>
                </a:lnTo>
                <a:lnTo>
                  <a:pt x="257233" y="4242283"/>
                </a:lnTo>
                <a:lnTo>
                  <a:pt x="215749" y="4203850"/>
                </a:lnTo>
                <a:lnTo>
                  <a:pt x="177316" y="4162366"/>
                </a:lnTo>
                <a:lnTo>
                  <a:pt x="142123" y="4118020"/>
                </a:lnTo>
                <a:lnTo>
                  <a:pt x="110361" y="4071003"/>
                </a:lnTo>
                <a:lnTo>
                  <a:pt x="82219" y="4021502"/>
                </a:lnTo>
                <a:lnTo>
                  <a:pt x="57886" y="3969709"/>
                </a:lnTo>
                <a:lnTo>
                  <a:pt x="37553" y="3915813"/>
                </a:lnTo>
                <a:lnTo>
                  <a:pt x="21407" y="3860003"/>
                </a:lnTo>
                <a:lnTo>
                  <a:pt x="9641" y="3802469"/>
                </a:lnTo>
                <a:lnTo>
                  <a:pt x="2441" y="3743400"/>
                </a:lnTo>
                <a:lnTo>
                  <a:pt x="0" y="3682987"/>
                </a:lnTo>
                <a:lnTo>
                  <a:pt x="0" y="736600"/>
                </a:lnTo>
                <a:close/>
              </a:path>
            </a:pathLst>
          </a:custGeom>
          <a:ln w="25400">
            <a:solidFill>
              <a:srgbClr val="8063A1"/>
            </a:solidFill>
          </a:ln>
        </p:spPr>
        <p:txBody>
          <a:bodyPr wrap="square" lIns="0" tIns="0" rIns="0" bIns="0" rtlCol="0">
            <a:noAutofit/>
          </a:bodyPr>
          <a:lstStyle/>
          <a:p>
            <a:endParaRPr/>
          </a:p>
        </p:txBody>
      </p:sp>
      <p:sp>
        <p:nvSpPr>
          <p:cNvPr id="19" name="object 19"/>
          <p:cNvSpPr/>
          <p:nvPr/>
        </p:nvSpPr>
        <p:spPr>
          <a:xfrm>
            <a:off x="2615184" y="965834"/>
            <a:ext cx="477012" cy="374904"/>
          </a:xfrm>
          <a:prstGeom prst="rect">
            <a:avLst/>
          </a:prstGeom>
          <a:blipFill>
            <a:blip r:embed="rId2" cstate="print"/>
            <a:stretch>
              <a:fillRect/>
            </a:stretch>
          </a:blipFill>
        </p:spPr>
        <p:txBody>
          <a:bodyPr wrap="square" lIns="0" tIns="0" rIns="0" bIns="0" rtlCol="0">
            <a:noAutofit/>
          </a:bodyPr>
          <a:lstStyle/>
          <a:p>
            <a:endParaRPr/>
          </a:p>
        </p:txBody>
      </p:sp>
      <p:sp>
        <p:nvSpPr>
          <p:cNvPr id="22" name="object 22"/>
          <p:cNvSpPr/>
          <p:nvPr/>
        </p:nvSpPr>
        <p:spPr>
          <a:xfrm>
            <a:off x="3787140" y="965834"/>
            <a:ext cx="477012" cy="374904"/>
          </a:xfrm>
          <a:prstGeom prst="rect">
            <a:avLst/>
          </a:prstGeom>
          <a:blipFill>
            <a:blip r:embed="rId2" cstate="print"/>
            <a:stretch>
              <a:fillRect/>
            </a:stretch>
          </a:blipFill>
        </p:spPr>
        <p:txBody>
          <a:bodyPr wrap="square" lIns="0" tIns="0" rIns="0" bIns="0" rtlCol="0">
            <a:noAutofit/>
          </a:bodyPr>
          <a:lstStyle/>
          <a:p>
            <a:endParaRPr/>
          </a:p>
        </p:txBody>
      </p:sp>
      <p:sp>
        <p:nvSpPr>
          <p:cNvPr id="25" name="object 25"/>
          <p:cNvSpPr/>
          <p:nvPr/>
        </p:nvSpPr>
        <p:spPr>
          <a:xfrm>
            <a:off x="5268468" y="965834"/>
            <a:ext cx="475488" cy="374904"/>
          </a:xfrm>
          <a:prstGeom prst="rect">
            <a:avLst/>
          </a:prstGeom>
          <a:blipFill>
            <a:blip r:embed="rId2" cstate="print"/>
            <a:stretch>
              <a:fillRect/>
            </a:stretch>
          </a:blipFill>
        </p:spPr>
        <p:txBody>
          <a:bodyPr wrap="square" lIns="0" tIns="0" rIns="0" bIns="0" rtlCol="0">
            <a:noAutofit/>
          </a:bodyPr>
          <a:lstStyle/>
          <a:p>
            <a:endParaRPr/>
          </a:p>
        </p:txBody>
      </p:sp>
      <p:sp>
        <p:nvSpPr>
          <p:cNvPr id="32" name="object 32"/>
          <p:cNvSpPr/>
          <p:nvPr/>
        </p:nvSpPr>
        <p:spPr>
          <a:xfrm>
            <a:off x="3410109" y="342947"/>
            <a:ext cx="2056056" cy="622887"/>
          </a:xfrm>
          <a:prstGeom prst="rect">
            <a:avLst/>
          </a:prstGeom>
          <a:blipFill>
            <a:blip r:embed="rId3" cstate="print"/>
            <a:stretch>
              <a:fillRect/>
            </a:stretch>
          </a:blipFill>
        </p:spPr>
        <p:txBody>
          <a:bodyPr wrap="square" lIns="0" tIns="0" rIns="0" bIns="0" rtlCol="0">
            <a:noAutofit/>
          </a:bodyPr>
          <a:lstStyle/>
          <a:p>
            <a:endParaRPr/>
          </a:p>
        </p:txBody>
      </p:sp>
      <p:sp>
        <p:nvSpPr>
          <p:cNvPr id="7" name="object 7"/>
          <p:cNvSpPr txBox="1"/>
          <p:nvPr/>
        </p:nvSpPr>
        <p:spPr>
          <a:xfrm>
            <a:off x="750521" y="2252253"/>
            <a:ext cx="1491363" cy="190500"/>
          </a:xfrm>
          <a:prstGeom prst="rect">
            <a:avLst/>
          </a:prstGeom>
        </p:spPr>
        <p:txBody>
          <a:bodyPr wrap="square" lIns="0" tIns="0" rIns="0" bIns="0" rtlCol="0">
            <a:noAutofit/>
          </a:bodyPr>
          <a:lstStyle/>
          <a:p>
            <a:pPr marL="12700">
              <a:lnSpc>
                <a:spcPts val="1935"/>
              </a:lnSpc>
              <a:spcBef>
                <a:spcPts val="96"/>
              </a:spcBef>
            </a:pPr>
            <a:r>
              <a:rPr sz="2700" b="1" baseline="3034" dirty="0">
                <a:latin typeface="Calibri"/>
                <a:cs typeface="Calibri"/>
              </a:rPr>
              <a:t>Co</a:t>
            </a:r>
            <a:r>
              <a:rPr sz="2700" b="1" spc="-4" baseline="3034" dirty="0">
                <a:latin typeface="Calibri"/>
                <a:cs typeface="Calibri"/>
              </a:rPr>
              <a:t>n</a:t>
            </a:r>
            <a:r>
              <a:rPr sz="2700" b="1" spc="-9" baseline="3034" dirty="0">
                <a:latin typeface="Calibri"/>
                <a:cs typeface="Calibri"/>
              </a:rPr>
              <a:t>t</a:t>
            </a:r>
            <a:r>
              <a:rPr sz="2700" b="1" baseline="3034" dirty="0">
                <a:latin typeface="Calibri"/>
                <a:cs typeface="Calibri"/>
              </a:rPr>
              <a:t>act</a:t>
            </a:r>
            <a:r>
              <a:rPr sz="2700" b="1" spc="-29" baseline="3034" dirty="0">
                <a:latin typeface="Calibri"/>
                <a:cs typeface="Calibri"/>
              </a:rPr>
              <a:t> </a:t>
            </a:r>
            <a:r>
              <a:rPr sz="2700" b="1" spc="4" baseline="3034" dirty="0">
                <a:latin typeface="Calibri"/>
                <a:cs typeface="Calibri"/>
              </a:rPr>
              <a:t>D</a:t>
            </a:r>
            <a:r>
              <a:rPr sz="2700" b="1" spc="-4" baseline="3034" dirty="0">
                <a:latin typeface="Calibri"/>
                <a:cs typeface="Calibri"/>
              </a:rPr>
              <a:t>e</a:t>
            </a:r>
            <a:r>
              <a:rPr sz="2700" b="1" spc="-9" baseline="3034" dirty="0">
                <a:latin typeface="Calibri"/>
                <a:cs typeface="Calibri"/>
              </a:rPr>
              <a:t>t</a:t>
            </a:r>
            <a:r>
              <a:rPr sz="2700" b="1" baseline="3034" dirty="0">
                <a:latin typeface="Calibri"/>
                <a:cs typeface="Calibri"/>
              </a:rPr>
              <a:t>ails</a:t>
            </a:r>
            <a:endParaRPr dirty="0">
              <a:latin typeface="Calibri"/>
              <a:cs typeface="Calibri"/>
            </a:endParaRPr>
          </a:p>
        </p:txBody>
      </p:sp>
      <p:sp>
        <p:nvSpPr>
          <p:cNvPr id="6" name="object 6"/>
          <p:cNvSpPr txBox="1"/>
          <p:nvPr/>
        </p:nvSpPr>
        <p:spPr>
          <a:xfrm>
            <a:off x="750519" y="2651476"/>
            <a:ext cx="3289200" cy="396239"/>
          </a:xfrm>
          <a:prstGeom prst="rect">
            <a:avLst/>
          </a:prstGeom>
        </p:spPr>
        <p:txBody>
          <a:bodyPr wrap="square" lIns="0" tIns="0" rIns="0" bIns="0" rtlCol="0">
            <a:noAutofit/>
          </a:bodyPr>
          <a:lstStyle/>
          <a:p>
            <a:pPr marL="12700" marR="34289">
              <a:lnSpc>
                <a:spcPts val="1935"/>
              </a:lnSpc>
              <a:spcBef>
                <a:spcPts val="96"/>
              </a:spcBef>
            </a:pPr>
            <a:r>
              <a:rPr sz="2700" baseline="3034" dirty="0">
                <a:latin typeface="Calibri"/>
                <a:cs typeface="Calibri"/>
              </a:rPr>
              <a:t>No</a:t>
            </a:r>
            <a:r>
              <a:rPr sz="2700" spc="-4" baseline="3034" dirty="0">
                <a:latin typeface="Calibri"/>
                <a:cs typeface="Calibri"/>
              </a:rPr>
              <a:t>i</a:t>
            </a:r>
            <a:r>
              <a:rPr sz="2700" baseline="3034" dirty="0">
                <a:latin typeface="Calibri"/>
                <a:cs typeface="Calibri"/>
              </a:rPr>
              <a:t>da (NC</a:t>
            </a:r>
            <a:r>
              <a:rPr sz="2700" spc="-9" baseline="3034" dirty="0">
                <a:latin typeface="Calibri"/>
                <a:cs typeface="Calibri"/>
              </a:rPr>
              <a:t>R</a:t>
            </a:r>
            <a:r>
              <a:rPr sz="2700" baseline="3034" dirty="0">
                <a:latin typeface="Calibri"/>
                <a:cs typeface="Calibri"/>
              </a:rPr>
              <a:t>)</a:t>
            </a:r>
            <a:r>
              <a:rPr sz="2700" spc="19" baseline="3034" dirty="0">
                <a:latin typeface="Calibri"/>
                <a:cs typeface="Calibri"/>
              </a:rPr>
              <a:t> </a:t>
            </a:r>
            <a:r>
              <a:rPr sz="2700" baseline="3034" dirty="0">
                <a:latin typeface="Calibri"/>
                <a:cs typeface="Calibri"/>
              </a:rPr>
              <a:t>O</a:t>
            </a:r>
            <a:r>
              <a:rPr sz="2700" spc="-14" baseline="3034" dirty="0">
                <a:latin typeface="Calibri"/>
                <a:cs typeface="Calibri"/>
              </a:rPr>
              <a:t>f</a:t>
            </a:r>
            <a:r>
              <a:rPr sz="2700" baseline="3034" dirty="0">
                <a:latin typeface="Calibri"/>
                <a:cs typeface="Calibri"/>
              </a:rPr>
              <a:t>fi</a:t>
            </a:r>
            <a:r>
              <a:rPr sz="2700" spc="-9" baseline="3034" dirty="0">
                <a:latin typeface="Calibri"/>
                <a:cs typeface="Calibri"/>
              </a:rPr>
              <a:t>c</a:t>
            </a:r>
            <a:r>
              <a:rPr sz="2700" baseline="3034" dirty="0">
                <a:latin typeface="Calibri"/>
                <a:cs typeface="Calibri"/>
              </a:rPr>
              <a:t>e</a:t>
            </a:r>
            <a:endParaRPr dirty="0">
              <a:latin typeface="Calibri"/>
              <a:cs typeface="Calibri"/>
            </a:endParaRPr>
          </a:p>
          <a:p>
            <a:pPr marL="12700">
              <a:lnSpc>
                <a:spcPts val="2160"/>
              </a:lnSpc>
              <a:spcBef>
                <a:spcPts val="11"/>
              </a:spcBef>
            </a:pPr>
            <a:r>
              <a:rPr sz="2700" spc="-4" baseline="1517" dirty="0">
                <a:latin typeface="Calibri"/>
                <a:cs typeface="Calibri"/>
              </a:rPr>
              <a:t>E</a:t>
            </a:r>
            <a:r>
              <a:rPr sz="2700" baseline="1517" dirty="0">
                <a:latin typeface="Calibri"/>
                <a:cs typeface="Calibri"/>
              </a:rPr>
              <a:t>-13,</a:t>
            </a:r>
            <a:r>
              <a:rPr sz="2700" spc="-4" baseline="1517" dirty="0">
                <a:latin typeface="Calibri"/>
                <a:cs typeface="Calibri"/>
              </a:rPr>
              <a:t> </a:t>
            </a:r>
            <a:r>
              <a:rPr sz="2700" baseline="1517" dirty="0">
                <a:latin typeface="Calibri"/>
                <a:cs typeface="Calibri"/>
              </a:rPr>
              <a:t>U</a:t>
            </a:r>
            <a:r>
              <a:rPr sz="2700" spc="-9" baseline="1517" dirty="0">
                <a:latin typeface="Calibri"/>
                <a:cs typeface="Calibri"/>
              </a:rPr>
              <a:t>P</a:t>
            </a:r>
            <a:r>
              <a:rPr sz="2700" baseline="1517" dirty="0">
                <a:latin typeface="Calibri"/>
                <a:cs typeface="Calibri"/>
              </a:rPr>
              <a:t>SIDC Si</a:t>
            </a:r>
            <a:r>
              <a:rPr sz="2700" spc="-29" baseline="1517" dirty="0">
                <a:latin typeface="Calibri"/>
                <a:cs typeface="Calibri"/>
              </a:rPr>
              <a:t>t</a:t>
            </a:r>
            <a:r>
              <a:rPr sz="2700" spc="4" baseline="1517" dirty="0">
                <a:latin typeface="Calibri"/>
                <a:cs typeface="Calibri"/>
              </a:rPr>
              <a:t>e</a:t>
            </a:r>
            <a:r>
              <a:rPr sz="2700" baseline="1517" dirty="0">
                <a:latin typeface="Calibri"/>
                <a:cs typeface="Calibri"/>
              </a:rPr>
              <a:t>-I</a:t>
            </a:r>
            <a:r>
              <a:rPr sz="2700" spc="-139" baseline="1517" dirty="0">
                <a:latin typeface="Calibri"/>
                <a:cs typeface="Calibri"/>
              </a:rPr>
              <a:t>V</a:t>
            </a:r>
            <a:r>
              <a:rPr sz="2700" baseline="1517" dirty="0">
                <a:latin typeface="Calibri"/>
                <a:cs typeface="Calibri"/>
              </a:rPr>
              <a:t>,</a:t>
            </a:r>
            <a:r>
              <a:rPr sz="2700" spc="4" baseline="1517" dirty="0">
                <a:latin typeface="Calibri"/>
                <a:cs typeface="Calibri"/>
              </a:rPr>
              <a:t> </a:t>
            </a:r>
            <a:r>
              <a:rPr sz="2700" baseline="1517" dirty="0">
                <a:latin typeface="Calibri"/>
                <a:cs typeface="Calibri"/>
              </a:rPr>
              <a:t>B</a:t>
            </a:r>
            <a:r>
              <a:rPr sz="2700" spc="9" baseline="1517" dirty="0">
                <a:latin typeface="Calibri"/>
                <a:cs typeface="Calibri"/>
              </a:rPr>
              <a:t>e</a:t>
            </a:r>
            <a:r>
              <a:rPr sz="2700" baseline="1517" dirty="0">
                <a:latin typeface="Calibri"/>
                <a:cs typeface="Calibri"/>
              </a:rPr>
              <a:t>hind</a:t>
            </a:r>
            <a:r>
              <a:rPr sz="2700" spc="14" baseline="1517" dirty="0">
                <a:latin typeface="Calibri"/>
                <a:cs typeface="Calibri"/>
              </a:rPr>
              <a:t> </a:t>
            </a:r>
            <a:r>
              <a:rPr sz="2700" baseline="1517" dirty="0">
                <a:latin typeface="Calibri"/>
                <a:cs typeface="Calibri"/>
              </a:rPr>
              <a:t>G</a:t>
            </a:r>
            <a:r>
              <a:rPr sz="2700" spc="-34" baseline="1517" dirty="0">
                <a:latin typeface="Calibri"/>
                <a:cs typeface="Calibri"/>
              </a:rPr>
              <a:t>r</a:t>
            </a:r>
            <a:r>
              <a:rPr sz="2700" baseline="1517" dirty="0">
                <a:latin typeface="Calibri"/>
                <a:cs typeface="Calibri"/>
              </a:rPr>
              <a:t>and</a:t>
            </a:r>
            <a:endParaRPr dirty="0">
              <a:latin typeface="Calibri"/>
              <a:cs typeface="Calibri"/>
            </a:endParaRPr>
          </a:p>
        </p:txBody>
      </p:sp>
      <p:sp>
        <p:nvSpPr>
          <p:cNvPr id="5" name="object 5"/>
          <p:cNvSpPr txBox="1"/>
          <p:nvPr/>
        </p:nvSpPr>
        <p:spPr>
          <a:xfrm>
            <a:off x="4032201" y="2931862"/>
            <a:ext cx="1496713" cy="190500"/>
          </a:xfrm>
          <a:prstGeom prst="rect">
            <a:avLst/>
          </a:prstGeom>
        </p:spPr>
        <p:txBody>
          <a:bodyPr wrap="square" lIns="0" tIns="0" rIns="0" bIns="0" rtlCol="0">
            <a:noAutofit/>
          </a:bodyPr>
          <a:lstStyle/>
          <a:p>
            <a:pPr marL="12700">
              <a:lnSpc>
                <a:spcPts val="1935"/>
              </a:lnSpc>
              <a:spcBef>
                <a:spcPts val="96"/>
              </a:spcBef>
            </a:pPr>
            <a:r>
              <a:rPr sz="2700" spc="-84" baseline="3034" dirty="0">
                <a:latin typeface="Calibri"/>
                <a:cs typeface="Calibri"/>
              </a:rPr>
              <a:t>V</a:t>
            </a:r>
            <a:r>
              <a:rPr sz="2700" baseline="3034" dirty="0">
                <a:latin typeface="Calibri"/>
                <a:cs typeface="Calibri"/>
              </a:rPr>
              <a:t>e</a:t>
            </a:r>
            <a:r>
              <a:rPr sz="2700" spc="4" baseline="3034" dirty="0">
                <a:latin typeface="Calibri"/>
                <a:cs typeface="Calibri"/>
              </a:rPr>
              <a:t>n</a:t>
            </a:r>
            <a:r>
              <a:rPr sz="2700" spc="-4" baseline="3034" dirty="0">
                <a:latin typeface="Calibri"/>
                <a:cs typeface="Calibri"/>
              </a:rPr>
              <a:t>ic</a:t>
            </a:r>
            <a:r>
              <a:rPr sz="2700" baseline="3034" dirty="0">
                <a:latin typeface="Calibri"/>
                <a:cs typeface="Calibri"/>
              </a:rPr>
              <a:t>e,</a:t>
            </a:r>
            <a:r>
              <a:rPr sz="2700" spc="24" baseline="3034" dirty="0">
                <a:latin typeface="Calibri"/>
                <a:cs typeface="Calibri"/>
              </a:rPr>
              <a:t> </a:t>
            </a:r>
            <a:r>
              <a:rPr sz="2700" baseline="3034" dirty="0">
                <a:latin typeface="Calibri"/>
                <a:cs typeface="Calibri"/>
              </a:rPr>
              <a:t>G</a:t>
            </a:r>
            <a:r>
              <a:rPr sz="2700" spc="-19" baseline="3034" dirty="0">
                <a:latin typeface="Calibri"/>
                <a:cs typeface="Calibri"/>
              </a:rPr>
              <a:t>r</a:t>
            </a:r>
            <a:r>
              <a:rPr sz="2700" baseline="3034" dirty="0">
                <a:latin typeface="Calibri"/>
                <a:cs typeface="Calibri"/>
              </a:rPr>
              <a:t>e</a:t>
            </a:r>
            <a:r>
              <a:rPr sz="2700" spc="-4" baseline="3034" dirty="0">
                <a:latin typeface="Calibri"/>
                <a:cs typeface="Calibri"/>
              </a:rPr>
              <a:t>a</a:t>
            </a:r>
            <a:r>
              <a:rPr sz="2700" spc="-25" baseline="3034" dirty="0">
                <a:latin typeface="Calibri"/>
                <a:cs typeface="Calibri"/>
              </a:rPr>
              <a:t>t</a:t>
            </a:r>
            <a:r>
              <a:rPr sz="2700" baseline="3034" dirty="0">
                <a:latin typeface="Calibri"/>
                <a:cs typeface="Calibri"/>
              </a:rPr>
              <a:t>er</a:t>
            </a:r>
            <a:endParaRPr dirty="0">
              <a:latin typeface="Calibri"/>
              <a:cs typeface="Calibri"/>
            </a:endParaRPr>
          </a:p>
        </p:txBody>
      </p:sp>
      <p:sp>
        <p:nvSpPr>
          <p:cNvPr id="4" name="object 4"/>
          <p:cNvSpPr txBox="1"/>
          <p:nvPr/>
        </p:nvSpPr>
        <p:spPr>
          <a:xfrm>
            <a:off x="5521072" y="2913200"/>
            <a:ext cx="1416205" cy="190500"/>
          </a:xfrm>
          <a:prstGeom prst="rect">
            <a:avLst/>
          </a:prstGeom>
        </p:spPr>
        <p:txBody>
          <a:bodyPr wrap="square" lIns="0" tIns="0" rIns="0" bIns="0" rtlCol="0">
            <a:noAutofit/>
          </a:bodyPr>
          <a:lstStyle/>
          <a:p>
            <a:pPr marL="12700">
              <a:lnSpc>
                <a:spcPts val="1935"/>
              </a:lnSpc>
              <a:spcBef>
                <a:spcPts val="96"/>
              </a:spcBef>
            </a:pPr>
            <a:r>
              <a:rPr sz="2700" baseline="3034" dirty="0">
                <a:latin typeface="Calibri"/>
                <a:cs typeface="Calibri"/>
              </a:rPr>
              <a:t>Noida,</a:t>
            </a:r>
            <a:r>
              <a:rPr sz="2700" spc="19" baseline="3034" dirty="0">
                <a:latin typeface="Calibri"/>
                <a:cs typeface="Calibri"/>
              </a:rPr>
              <a:t> </a:t>
            </a:r>
            <a:r>
              <a:rPr sz="2700" baseline="3034" dirty="0">
                <a:latin typeface="Calibri"/>
                <a:cs typeface="Calibri"/>
              </a:rPr>
              <a:t>201308</a:t>
            </a:r>
            <a:endParaRPr dirty="0">
              <a:latin typeface="Calibri"/>
              <a:cs typeface="Calibri"/>
            </a:endParaRPr>
          </a:p>
        </p:txBody>
      </p:sp>
      <p:sp>
        <p:nvSpPr>
          <p:cNvPr id="3" name="object 3"/>
          <p:cNvSpPr txBox="1"/>
          <p:nvPr/>
        </p:nvSpPr>
        <p:spPr>
          <a:xfrm>
            <a:off x="750520" y="3268695"/>
            <a:ext cx="4461722" cy="396583"/>
          </a:xfrm>
          <a:prstGeom prst="rect">
            <a:avLst/>
          </a:prstGeom>
        </p:spPr>
        <p:txBody>
          <a:bodyPr wrap="square" lIns="0" tIns="0" rIns="0" bIns="0" rtlCol="0">
            <a:noAutofit/>
          </a:bodyPr>
          <a:lstStyle/>
          <a:p>
            <a:pPr marL="12700" marR="34334">
              <a:lnSpc>
                <a:spcPts val="1935"/>
              </a:lnSpc>
              <a:spcBef>
                <a:spcPts val="96"/>
              </a:spcBef>
            </a:pPr>
            <a:r>
              <a:rPr sz="2700" baseline="3034" dirty="0">
                <a:latin typeface="Calibri"/>
                <a:cs typeface="Calibri"/>
              </a:rPr>
              <a:t>Co</a:t>
            </a:r>
            <a:r>
              <a:rPr sz="2700" spc="-9" baseline="3034" dirty="0">
                <a:latin typeface="Calibri"/>
                <a:cs typeface="Calibri"/>
              </a:rPr>
              <a:t>n</a:t>
            </a:r>
            <a:r>
              <a:rPr sz="2700" spc="-25" baseline="3034" dirty="0">
                <a:latin typeface="Calibri"/>
                <a:cs typeface="Calibri"/>
              </a:rPr>
              <a:t>t</a:t>
            </a:r>
            <a:r>
              <a:rPr sz="2700" baseline="3034" dirty="0">
                <a:latin typeface="Calibri"/>
                <a:cs typeface="Calibri"/>
              </a:rPr>
              <a:t>act</a:t>
            </a:r>
            <a:r>
              <a:rPr sz="2700" spc="-4" baseline="3034" dirty="0">
                <a:latin typeface="Calibri"/>
                <a:cs typeface="Calibri"/>
              </a:rPr>
              <a:t> </a:t>
            </a:r>
            <a:r>
              <a:rPr sz="2700" spc="-39" baseline="3034" dirty="0">
                <a:latin typeface="Calibri"/>
                <a:cs typeface="Calibri"/>
              </a:rPr>
              <a:t>P</a:t>
            </a:r>
            <a:r>
              <a:rPr sz="2700" baseline="3034" dirty="0">
                <a:latin typeface="Calibri"/>
                <a:cs typeface="Calibri"/>
              </a:rPr>
              <a:t>e</a:t>
            </a:r>
            <a:r>
              <a:rPr sz="2700" spc="-34" baseline="3034" dirty="0">
                <a:latin typeface="Calibri"/>
                <a:cs typeface="Calibri"/>
              </a:rPr>
              <a:t>r</a:t>
            </a:r>
            <a:r>
              <a:rPr sz="2700" baseline="3034" dirty="0">
                <a:latin typeface="Calibri"/>
                <a:cs typeface="Calibri"/>
              </a:rPr>
              <a:t>so</a:t>
            </a:r>
            <a:r>
              <a:rPr sz="2700" spc="4" baseline="3034" dirty="0">
                <a:latin typeface="Calibri"/>
                <a:cs typeface="Calibri"/>
              </a:rPr>
              <a:t>n</a:t>
            </a:r>
            <a:r>
              <a:rPr sz="2700" baseline="3034" dirty="0">
                <a:latin typeface="Calibri"/>
                <a:cs typeface="Calibri"/>
              </a:rPr>
              <a:t>:</a:t>
            </a:r>
            <a:r>
              <a:rPr sz="2700" spc="9" baseline="3034" dirty="0">
                <a:latin typeface="Calibri"/>
                <a:cs typeface="Calibri"/>
              </a:rPr>
              <a:t> </a:t>
            </a:r>
            <a:r>
              <a:rPr sz="2700" spc="-144" baseline="3034" dirty="0">
                <a:latin typeface="Calibri"/>
                <a:cs typeface="Calibri"/>
              </a:rPr>
              <a:t>T</a:t>
            </a:r>
            <a:r>
              <a:rPr sz="2700" baseline="3034" dirty="0">
                <a:latin typeface="Calibri"/>
                <a:cs typeface="Calibri"/>
              </a:rPr>
              <a:t>arun</a:t>
            </a:r>
            <a:r>
              <a:rPr sz="2700" spc="14" baseline="3034" dirty="0">
                <a:latin typeface="Calibri"/>
                <a:cs typeface="Calibri"/>
              </a:rPr>
              <a:t> </a:t>
            </a:r>
            <a:r>
              <a:rPr sz="2700" baseline="3034" dirty="0">
                <a:latin typeface="Calibri"/>
                <a:cs typeface="Calibri"/>
              </a:rPr>
              <a:t>Kh</a:t>
            </a:r>
            <a:r>
              <a:rPr sz="2700" spc="4" baseline="3034" dirty="0">
                <a:latin typeface="Calibri"/>
                <a:cs typeface="Calibri"/>
              </a:rPr>
              <a:t>u</a:t>
            </a:r>
            <a:r>
              <a:rPr sz="2700" spc="-39" baseline="3034" dirty="0">
                <a:latin typeface="Calibri"/>
                <a:cs typeface="Calibri"/>
              </a:rPr>
              <a:t>r</a:t>
            </a:r>
            <a:r>
              <a:rPr sz="2700" baseline="3034" dirty="0">
                <a:latin typeface="Calibri"/>
                <a:cs typeface="Calibri"/>
              </a:rPr>
              <a:t>ana</a:t>
            </a:r>
            <a:endParaRPr dirty="0">
              <a:latin typeface="Calibri"/>
              <a:cs typeface="Calibri"/>
            </a:endParaRPr>
          </a:p>
          <a:p>
            <a:pPr marL="12700">
              <a:lnSpc>
                <a:spcPts val="2165"/>
              </a:lnSpc>
              <a:spcBef>
                <a:spcPts val="11"/>
              </a:spcBef>
            </a:pPr>
            <a:r>
              <a:rPr sz="2700" baseline="1517" dirty="0">
                <a:latin typeface="Calibri"/>
                <a:cs typeface="Calibri"/>
              </a:rPr>
              <a:t>Co</a:t>
            </a:r>
            <a:r>
              <a:rPr sz="2700" spc="-14" baseline="1517" dirty="0">
                <a:latin typeface="Calibri"/>
                <a:cs typeface="Calibri"/>
              </a:rPr>
              <a:t>n</a:t>
            </a:r>
            <a:r>
              <a:rPr sz="2700" spc="-25" baseline="1517" dirty="0">
                <a:latin typeface="Calibri"/>
                <a:cs typeface="Calibri"/>
              </a:rPr>
              <a:t>t</a:t>
            </a:r>
            <a:r>
              <a:rPr sz="2700" baseline="1517" dirty="0">
                <a:latin typeface="Calibri"/>
                <a:cs typeface="Calibri"/>
              </a:rPr>
              <a:t>a</a:t>
            </a:r>
            <a:r>
              <a:rPr sz="2700" spc="-4" baseline="1517" dirty="0">
                <a:latin typeface="Calibri"/>
                <a:cs typeface="Calibri"/>
              </a:rPr>
              <a:t>c</a:t>
            </a:r>
            <a:r>
              <a:rPr sz="2700" baseline="1517" dirty="0">
                <a:latin typeface="Calibri"/>
                <a:cs typeface="Calibri"/>
              </a:rPr>
              <a:t>t No.:</a:t>
            </a:r>
            <a:r>
              <a:rPr sz="2700" spc="4" baseline="1517" dirty="0">
                <a:latin typeface="Calibri"/>
                <a:cs typeface="Calibri"/>
              </a:rPr>
              <a:t> </a:t>
            </a:r>
            <a:r>
              <a:rPr sz="2700" baseline="1517" dirty="0">
                <a:latin typeface="Calibri"/>
                <a:cs typeface="Calibri"/>
              </a:rPr>
              <a:t>+91-120-</a:t>
            </a:r>
            <a:r>
              <a:rPr lang="en-US" sz="2700" baseline="1517" dirty="0">
                <a:latin typeface="Calibri"/>
                <a:cs typeface="Calibri"/>
              </a:rPr>
              <a:t>4296878/</a:t>
            </a:r>
            <a:r>
              <a:rPr sz="2700" baseline="1517" dirty="0">
                <a:latin typeface="Calibri"/>
                <a:cs typeface="Calibri"/>
              </a:rPr>
              <a:t>23</a:t>
            </a:r>
            <a:r>
              <a:rPr lang="en-IN" sz="2700" baseline="1517" dirty="0">
                <a:latin typeface="Calibri"/>
                <a:cs typeface="Calibri"/>
              </a:rPr>
              <a:t>99</a:t>
            </a:r>
            <a:r>
              <a:rPr sz="2700" baseline="1517" dirty="0">
                <a:latin typeface="Calibri"/>
                <a:cs typeface="Calibri"/>
              </a:rPr>
              <a:t>010-11</a:t>
            </a:r>
            <a:endParaRPr dirty="0">
              <a:latin typeface="Calibri"/>
              <a:cs typeface="Calibri"/>
            </a:endParaRPr>
          </a:p>
        </p:txBody>
      </p:sp>
      <p:sp>
        <p:nvSpPr>
          <p:cNvPr id="2" name="object 2"/>
          <p:cNvSpPr txBox="1"/>
          <p:nvPr/>
        </p:nvSpPr>
        <p:spPr>
          <a:xfrm>
            <a:off x="750519" y="3886200"/>
            <a:ext cx="5411026" cy="396202"/>
          </a:xfrm>
          <a:prstGeom prst="rect">
            <a:avLst/>
          </a:prstGeom>
        </p:spPr>
        <p:txBody>
          <a:bodyPr wrap="square" lIns="0" tIns="0" rIns="0" bIns="0" rtlCol="0">
            <a:noAutofit/>
          </a:bodyPr>
          <a:lstStyle/>
          <a:p>
            <a:pPr marL="12700" marR="34289">
              <a:lnSpc>
                <a:spcPts val="1935"/>
              </a:lnSpc>
              <a:spcBef>
                <a:spcPts val="96"/>
              </a:spcBef>
            </a:pPr>
            <a:r>
              <a:rPr sz="2700" spc="-4" baseline="3034" dirty="0">
                <a:latin typeface="Calibri"/>
                <a:cs typeface="Calibri"/>
              </a:rPr>
              <a:t>E</a:t>
            </a:r>
            <a:r>
              <a:rPr sz="2700" baseline="3034" dirty="0">
                <a:latin typeface="Calibri"/>
                <a:cs typeface="Calibri"/>
              </a:rPr>
              <a:t>-Ma</a:t>
            </a:r>
            <a:r>
              <a:rPr sz="2700" spc="-4" baseline="3034" dirty="0">
                <a:latin typeface="Calibri"/>
                <a:cs typeface="Calibri"/>
              </a:rPr>
              <a:t>il</a:t>
            </a:r>
            <a:r>
              <a:rPr sz="2700" baseline="3034" dirty="0">
                <a:latin typeface="Calibri"/>
                <a:cs typeface="Calibri"/>
              </a:rPr>
              <a:t>: </a:t>
            </a:r>
            <a:r>
              <a:rPr sz="2700" u="heavy" spc="-4" baseline="3034" dirty="0">
                <a:solidFill>
                  <a:srgbClr val="0000FF"/>
                </a:solidFill>
                <a:latin typeface="Calibri"/>
                <a:cs typeface="Calibri"/>
                <a:hlinkClick r:id="rId4"/>
              </a:rPr>
              <a:t>ii</a:t>
            </a:r>
            <a:r>
              <a:rPr sz="2700" u="heavy" baseline="3034" dirty="0">
                <a:solidFill>
                  <a:srgbClr val="0000FF"/>
                </a:solidFill>
                <a:latin typeface="Calibri"/>
                <a:cs typeface="Calibri"/>
                <a:hlinkClick r:id="rId4"/>
              </a:rPr>
              <a:t>p</a:t>
            </a:r>
            <a:r>
              <a:rPr sz="2700" u="heavy" spc="-25" baseline="3034" dirty="0">
                <a:solidFill>
                  <a:srgbClr val="0000FF"/>
                </a:solidFill>
                <a:latin typeface="Calibri"/>
                <a:cs typeface="Calibri"/>
                <a:hlinkClick r:id="rId4"/>
              </a:rPr>
              <a:t>r</a:t>
            </a:r>
            <a:r>
              <a:rPr sz="2700" u="heavy" baseline="3034" dirty="0">
                <a:solidFill>
                  <a:srgbClr val="0000FF"/>
                </a:solidFill>
                <a:latin typeface="Calibri"/>
                <a:cs typeface="Calibri"/>
                <a:hlinkClick r:id="rId4"/>
              </a:rPr>
              <a:t>d@i</a:t>
            </a:r>
            <a:r>
              <a:rPr sz="2700" u="heavy" spc="-9" baseline="3034" dirty="0">
                <a:solidFill>
                  <a:srgbClr val="0000FF"/>
                </a:solidFill>
                <a:latin typeface="Calibri"/>
                <a:cs typeface="Calibri"/>
                <a:hlinkClick r:id="rId4"/>
              </a:rPr>
              <a:t>i</a:t>
            </a:r>
            <a:r>
              <a:rPr sz="2700" u="heavy" baseline="3034" dirty="0">
                <a:solidFill>
                  <a:srgbClr val="0000FF"/>
                </a:solidFill>
                <a:latin typeface="Calibri"/>
                <a:cs typeface="Calibri"/>
                <a:hlinkClick r:id="rId4"/>
              </a:rPr>
              <a:t>p</a:t>
            </a:r>
            <a:r>
              <a:rPr sz="2700" u="heavy" spc="-25" baseline="3034" dirty="0">
                <a:solidFill>
                  <a:srgbClr val="0000FF"/>
                </a:solidFill>
                <a:latin typeface="Calibri"/>
                <a:cs typeface="Calibri"/>
                <a:hlinkClick r:id="rId4"/>
              </a:rPr>
              <a:t>r</a:t>
            </a:r>
            <a:r>
              <a:rPr sz="2700" u="heavy" baseline="3034" dirty="0">
                <a:solidFill>
                  <a:srgbClr val="0000FF"/>
                </a:solidFill>
                <a:latin typeface="Calibri"/>
                <a:cs typeface="Calibri"/>
                <a:hlinkClick r:id="rId4"/>
              </a:rPr>
              <a:t>d.</a:t>
            </a:r>
            <a:r>
              <a:rPr sz="2700" u="heavy" spc="-19" baseline="3034" dirty="0">
                <a:solidFill>
                  <a:srgbClr val="0000FF"/>
                </a:solidFill>
                <a:latin typeface="Calibri"/>
                <a:cs typeface="Calibri"/>
                <a:hlinkClick r:id="rId4"/>
              </a:rPr>
              <a:t>c</a:t>
            </a:r>
            <a:r>
              <a:rPr sz="2700" u="heavy" baseline="3034" dirty="0">
                <a:solidFill>
                  <a:srgbClr val="0000FF"/>
                </a:solidFill>
                <a:latin typeface="Calibri"/>
                <a:cs typeface="Calibri"/>
                <a:hlinkClick r:id="rId4"/>
              </a:rPr>
              <a:t>o</a:t>
            </a:r>
            <a:r>
              <a:rPr sz="2700" u="heavy" spc="4" baseline="3034" dirty="0">
                <a:solidFill>
                  <a:srgbClr val="0000FF"/>
                </a:solidFill>
                <a:latin typeface="Calibri"/>
                <a:cs typeface="Calibri"/>
                <a:hlinkClick r:id="rId4"/>
              </a:rPr>
              <a:t>m</a:t>
            </a:r>
            <a:r>
              <a:rPr sz="2700" baseline="3034" dirty="0">
                <a:latin typeface="Calibri"/>
                <a:cs typeface="Calibri"/>
                <a:hlinkClick r:id="rId4"/>
              </a:rPr>
              <a:t>,</a:t>
            </a:r>
            <a:r>
              <a:rPr sz="2700" baseline="3034" dirty="0">
                <a:latin typeface="Calibri"/>
                <a:cs typeface="Calibri"/>
              </a:rPr>
              <a:t> </a:t>
            </a:r>
            <a:r>
              <a:rPr sz="2700" spc="-361" baseline="3034" dirty="0">
                <a:solidFill>
                  <a:srgbClr val="0000FF"/>
                </a:solidFill>
                <a:latin typeface="Calibri"/>
                <a:cs typeface="Calibri"/>
              </a:rPr>
              <a:t> </a:t>
            </a:r>
            <a:r>
              <a:rPr sz="2700" u="heavy" spc="-4" baseline="3034" dirty="0">
                <a:solidFill>
                  <a:srgbClr val="0000FF"/>
                </a:solidFill>
                <a:latin typeface="Calibri"/>
                <a:cs typeface="Calibri"/>
                <a:hlinkClick r:id="rId5"/>
              </a:rPr>
              <a:t>i</a:t>
            </a:r>
            <a:r>
              <a:rPr sz="2700" u="heavy" spc="-9" baseline="3034" dirty="0">
                <a:solidFill>
                  <a:srgbClr val="0000FF"/>
                </a:solidFill>
                <a:latin typeface="Calibri"/>
                <a:cs typeface="Calibri"/>
                <a:hlinkClick r:id="rId5"/>
              </a:rPr>
              <a:t>n</a:t>
            </a:r>
            <a:r>
              <a:rPr sz="2700" u="heavy" spc="-34" baseline="3034" dirty="0">
                <a:solidFill>
                  <a:srgbClr val="0000FF"/>
                </a:solidFill>
                <a:latin typeface="Calibri"/>
                <a:cs typeface="Calibri"/>
                <a:hlinkClick r:id="rId5"/>
              </a:rPr>
              <a:t>f</a:t>
            </a:r>
            <a:r>
              <a:rPr sz="2700" u="heavy" baseline="3034" dirty="0">
                <a:solidFill>
                  <a:srgbClr val="0000FF"/>
                </a:solidFill>
                <a:latin typeface="Calibri"/>
                <a:cs typeface="Calibri"/>
                <a:hlinkClick r:id="rId5"/>
              </a:rPr>
              <a:t>o@khu</a:t>
            </a:r>
            <a:r>
              <a:rPr sz="2700" u="heavy" spc="-39" baseline="3034" dirty="0">
                <a:solidFill>
                  <a:srgbClr val="0000FF"/>
                </a:solidFill>
                <a:latin typeface="Calibri"/>
                <a:cs typeface="Calibri"/>
                <a:hlinkClick r:id="rId5"/>
              </a:rPr>
              <a:t>r</a:t>
            </a:r>
            <a:r>
              <a:rPr sz="2700" u="heavy" baseline="3034" dirty="0">
                <a:solidFill>
                  <a:srgbClr val="0000FF"/>
                </a:solidFill>
                <a:latin typeface="Calibri"/>
                <a:cs typeface="Calibri"/>
                <a:hlinkClick r:id="rId5"/>
              </a:rPr>
              <a:t>an</a:t>
            </a:r>
            <a:r>
              <a:rPr sz="2700" u="heavy" spc="4" baseline="3034" dirty="0">
                <a:solidFill>
                  <a:srgbClr val="0000FF"/>
                </a:solidFill>
                <a:latin typeface="Calibri"/>
                <a:cs typeface="Calibri"/>
                <a:hlinkClick r:id="rId5"/>
              </a:rPr>
              <a:t>a</a:t>
            </a:r>
            <a:r>
              <a:rPr sz="2700" u="heavy" baseline="3034" dirty="0">
                <a:solidFill>
                  <a:srgbClr val="0000FF"/>
                </a:solidFill>
                <a:latin typeface="Calibri"/>
                <a:cs typeface="Calibri"/>
                <a:hlinkClick r:id="rId5"/>
              </a:rPr>
              <a:t>an</a:t>
            </a:r>
            <a:r>
              <a:rPr sz="2700" u="heavy" spc="4" baseline="3034" dirty="0">
                <a:solidFill>
                  <a:srgbClr val="0000FF"/>
                </a:solidFill>
                <a:latin typeface="Calibri"/>
                <a:cs typeface="Calibri"/>
                <a:hlinkClick r:id="rId5"/>
              </a:rPr>
              <a:t>d</a:t>
            </a:r>
            <a:r>
              <a:rPr sz="2700" u="heavy" baseline="3034" dirty="0">
                <a:solidFill>
                  <a:srgbClr val="0000FF"/>
                </a:solidFill>
                <a:latin typeface="Calibri"/>
                <a:cs typeface="Calibri"/>
                <a:hlinkClick r:id="rId5"/>
              </a:rPr>
              <a:t>khu</a:t>
            </a:r>
            <a:r>
              <a:rPr sz="2700" u="heavy" spc="-39" baseline="3034" dirty="0">
                <a:solidFill>
                  <a:srgbClr val="0000FF"/>
                </a:solidFill>
                <a:latin typeface="Calibri"/>
                <a:cs typeface="Calibri"/>
                <a:hlinkClick r:id="rId5"/>
              </a:rPr>
              <a:t>r</a:t>
            </a:r>
            <a:r>
              <a:rPr sz="2700" u="heavy" baseline="3034" dirty="0">
                <a:solidFill>
                  <a:srgbClr val="0000FF"/>
                </a:solidFill>
                <a:latin typeface="Calibri"/>
                <a:cs typeface="Calibri"/>
                <a:hlinkClick r:id="rId5"/>
              </a:rPr>
              <a:t>an</a:t>
            </a:r>
            <a:r>
              <a:rPr sz="2700" u="heavy" spc="4" baseline="3034" dirty="0">
                <a:solidFill>
                  <a:srgbClr val="0000FF"/>
                </a:solidFill>
                <a:latin typeface="Calibri"/>
                <a:cs typeface="Calibri"/>
                <a:hlinkClick r:id="rId5"/>
              </a:rPr>
              <a:t>a</a:t>
            </a:r>
            <a:r>
              <a:rPr sz="2700" u="heavy" baseline="3034" dirty="0">
                <a:solidFill>
                  <a:srgbClr val="0000FF"/>
                </a:solidFill>
                <a:latin typeface="Calibri"/>
                <a:cs typeface="Calibri"/>
                <a:hlinkClick r:id="rId5"/>
              </a:rPr>
              <a:t>.</a:t>
            </a:r>
            <a:r>
              <a:rPr sz="2700" u="heavy" spc="-14" baseline="3034" dirty="0">
                <a:solidFill>
                  <a:srgbClr val="0000FF"/>
                </a:solidFill>
                <a:latin typeface="Calibri"/>
                <a:cs typeface="Calibri"/>
                <a:hlinkClick r:id="rId5"/>
              </a:rPr>
              <a:t>c</a:t>
            </a:r>
            <a:r>
              <a:rPr sz="2700" u="heavy" baseline="3034" dirty="0">
                <a:solidFill>
                  <a:srgbClr val="0000FF"/>
                </a:solidFill>
                <a:latin typeface="Calibri"/>
                <a:cs typeface="Calibri"/>
                <a:hlinkClick r:id="rId5"/>
              </a:rPr>
              <a:t>om</a:t>
            </a:r>
            <a:endParaRPr>
              <a:latin typeface="Calibri"/>
              <a:cs typeface="Calibri"/>
            </a:endParaRPr>
          </a:p>
          <a:p>
            <a:pPr marL="12700">
              <a:lnSpc>
                <a:spcPts val="2160"/>
              </a:lnSpc>
              <a:spcBef>
                <a:spcPts val="11"/>
              </a:spcBef>
            </a:pPr>
            <a:r>
              <a:rPr sz="2700" spc="-64" baseline="1517" dirty="0">
                <a:latin typeface="Calibri"/>
                <a:cs typeface="Calibri"/>
              </a:rPr>
              <a:t>W</a:t>
            </a:r>
            <a:r>
              <a:rPr sz="2700" baseline="1517" dirty="0">
                <a:latin typeface="Calibri"/>
                <a:cs typeface="Calibri"/>
              </a:rPr>
              <a:t>e</a:t>
            </a:r>
            <a:r>
              <a:rPr sz="2700" spc="-4" baseline="1517" dirty="0">
                <a:latin typeface="Calibri"/>
                <a:cs typeface="Calibri"/>
              </a:rPr>
              <a:t>b</a:t>
            </a:r>
            <a:r>
              <a:rPr sz="2700" baseline="1517" dirty="0">
                <a:latin typeface="Calibri"/>
                <a:cs typeface="Calibri"/>
              </a:rPr>
              <a:t>si</a:t>
            </a:r>
            <a:r>
              <a:rPr sz="2700" spc="-29" baseline="1517" dirty="0">
                <a:latin typeface="Calibri"/>
                <a:cs typeface="Calibri"/>
              </a:rPr>
              <a:t>t</a:t>
            </a:r>
            <a:r>
              <a:rPr sz="2700" baseline="1517" dirty="0">
                <a:latin typeface="Calibri"/>
                <a:cs typeface="Calibri"/>
              </a:rPr>
              <a:t>e: </a:t>
            </a:r>
            <a:r>
              <a:rPr sz="2700" spc="-401" baseline="1517" dirty="0">
                <a:solidFill>
                  <a:srgbClr val="0000FF"/>
                </a:solidFill>
                <a:latin typeface="Calibri"/>
                <a:cs typeface="Calibri"/>
              </a:rPr>
              <a:t> </a:t>
            </a:r>
            <a:r>
              <a:rPr sz="2700" u="heavy" spc="4" baseline="1517" dirty="0">
                <a:solidFill>
                  <a:srgbClr val="0000FF"/>
                </a:solidFill>
                <a:latin typeface="Calibri"/>
                <a:cs typeface="Calibri"/>
                <a:hlinkClick r:id="rId6"/>
              </a:rPr>
              <a:t>ww</a:t>
            </a:r>
            <a:r>
              <a:rPr sz="2700" u="heavy" spc="-119" baseline="1517" dirty="0">
                <a:solidFill>
                  <a:srgbClr val="0000FF"/>
                </a:solidFill>
                <a:latin typeface="Calibri"/>
                <a:cs typeface="Calibri"/>
                <a:hlinkClick r:id="rId6"/>
              </a:rPr>
              <a:t>w</a:t>
            </a:r>
            <a:r>
              <a:rPr sz="2700" u="heavy" baseline="1517" dirty="0">
                <a:solidFill>
                  <a:srgbClr val="0000FF"/>
                </a:solidFill>
                <a:latin typeface="Calibri"/>
                <a:cs typeface="Calibri"/>
                <a:hlinkClick r:id="rId6"/>
              </a:rPr>
              <a:t>.i</a:t>
            </a:r>
            <a:r>
              <a:rPr sz="2700" u="heavy" spc="-9" baseline="1517" dirty="0">
                <a:solidFill>
                  <a:srgbClr val="0000FF"/>
                </a:solidFill>
                <a:latin typeface="Calibri"/>
                <a:cs typeface="Calibri"/>
                <a:hlinkClick r:id="rId6"/>
              </a:rPr>
              <a:t>i</a:t>
            </a:r>
            <a:r>
              <a:rPr sz="2700" u="heavy" baseline="1517" dirty="0">
                <a:solidFill>
                  <a:srgbClr val="0000FF"/>
                </a:solidFill>
                <a:latin typeface="Calibri"/>
                <a:cs typeface="Calibri"/>
                <a:hlinkClick r:id="rId6"/>
              </a:rPr>
              <a:t>p</a:t>
            </a:r>
            <a:r>
              <a:rPr sz="2700" u="heavy" spc="-25" baseline="1517" dirty="0">
                <a:solidFill>
                  <a:srgbClr val="0000FF"/>
                </a:solidFill>
                <a:latin typeface="Calibri"/>
                <a:cs typeface="Calibri"/>
                <a:hlinkClick r:id="rId6"/>
              </a:rPr>
              <a:t>r</a:t>
            </a:r>
            <a:r>
              <a:rPr sz="2700" u="heavy" baseline="1517" dirty="0">
                <a:solidFill>
                  <a:srgbClr val="0000FF"/>
                </a:solidFill>
                <a:latin typeface="Calibri"/>
                <a:cs typeface="Calibri"/>
                <a:hlinkClick r:id="rId6"/>
              </a:rPr>
              <a:t>d.</a:t>
            </a:r>
            <a:r>
              <a:rPr sz="2700" u="heavy" spc="-19" baseline="1517" dirty="0">
                <a:solidFill>
                  <a:srgbClr val="0000FF"/>
                </a:solidFill>
                <a:latin typeface="Calibri"/>
                <a:cs typeface="Calibri"/>
                <a:hlinkClick r:id="rId6"/>
              </a:rPr>
              <a:t>c</a:t>
            </a:r>
            <a:r>
              <a:rPr sz="2700" u="heavy" baseline="1517" dirty="0">
                <a:solidFill>
                  <a:srgbClr val="0000FF"/>
                </a:solidFill>
                <a:latin typeface="Calibri"/>
                <a:cs typeface="Calibri"/>
                <a:hlinkClick r:id="rId6"/>
              </a:rPr>
              <a:t>om</a:t>
            </a:r>
            <a:r>
              <a:rPr sz="2700" spc="34" baseline="1517" dirty="0">
                <a:solidFill>
                  <a:srgbClr val="0000FF"/>
                </a:solidFill>
                <a:latin typeface="Calibri"/>
                <a:cs typeface="Calibri"/>
                <a:hlinkClick r:id="rId6"/>
              </a:rPr>
              <a:t> </a:t>
            </a:r>
            <a:r>
              <a:rPr sz="2700" baseline="1517" dirty="0">
                <a:latin typeface="Calibri"/>
                <a:cs typeface="Calibri"/>
                <a:hlinkClick r:id="rId6"/>
              </a:rPr>
              <a:t>|</a:t>
            </a:r>
            <a:r>
              <a:rPr sz="2700" baseline="1517" dirty="0">
                <a:latin typeface="Calibri"/>
                <a:cs typeface="Calibri"/>
              </a:rPr>
              <a:t> </a:t>
            </a:r>
            <a:r>
              <a:rPr sz="2700" u="heavy" spc="4" baseline="1517" dirty="0">
                <a:solidFill>
                  <a:srgbClr val="0000FF"/>
                </a:solidFill>
                <a:latin typeface="Calibri"/>
                <a:cs typeface="Calibri"/>
                <a:hlinkClick r:id="rId7"/>
              </a:rPr>
              <a:t>ww</a:t>
            </a:r>
            <a:r>
              <a:rPr sz="2700" u="heavy" spc="-119" baseline="1517" dirty="0">
                <a:solidFill>
                  <a:srgbClr val="0000FF"/>
                </a:solidFill>
                <a:latin typeface="Calibri"/>
                <a:cs typeface="Calibri"/>
                <a:hlinkClick r:id="rId7"/>
              </a:rPr>
              <a:t>w</a:t>
            </a:r>
            <a:r>
              <a:rPr sz="2700" u="heavy" baseline="1517" dirty="0">
                <a:solidFill>
                  <a:srgbClr val="0000FF"/>
                </a:solidFill>
                <a:latin typeface="Calibri"/>
                <a:cs typeface="Calibri"/>
                <a:hlinkClick r:id="rId7"/>
              </a:rPr>
              <a:t>.khu</a:t>
            </a:r>
            <a:r>
              <a:rPr sz="2700" u="heavy" spc="-39" baseline="1517" dirty="0">
                <a:solidFill>
                  <a:srgbClr val="0000FF"/>
                </a:solidFill>
                <a:latin typeface="Calibri"/>
                <a:cs typeface="Calibri"/>
                <a:hlinkClick r:id="rId7"/>
              </a:rPr>
              <a:t>r</a:t>
            </a:r>
            <a:r>
              <a:rPr sz="2700" u="heavy" baseline="1517" dirty="0">
                <a:solidFill>
                  <a:srgbClr val="0000FF"/>
                </a:solidFill>
                <a:latin typeface="Calibri"/>
                <a:cs typeface="Calibri"/>
                <a:hlinkClick r:id="rId7"/>
              </a:rPr>
              <a:t>an</a:t>
            </a:r>
            <a:r>
              <a:rPr sz="2700" u="heavy" spc="4" baseline="1517" dirty="0">
                <a:solidFill>
                  <a:srgbClr val="0000FF"/>
                </a:solidFill>
                <a:latin typeface="Calibri"/>
                <a:cs typeface="Calibri"/>
                <a:hlinkClick r:id="rId7"/>
              </a:rPr>
              <a:t>a</a:t>
            </a:r>
            <a:r>
              <a:rPr sz="2700" u="heavy" baseline="1517" dirty="0">
                <a:solidFill>
                  <a:srgbClr val="0000FF"/>
                </a:solidFill>
                <a:latin typeface="Calibri"/>
                <a:cs typeface="Calibri"/>
                <a:hlinkClick r:id="rId7"/>
              </a:rPr>
              <a:t>an</a:t>
            </a:r>
            <a:r>
              <a:rPr sz="2700" u="heavy" spc="4" baseline="1517" dirty="0">
                <a:solidFill>
                  <a:srgbClr val="0000FF"/>
                </a:solidFill>
                <a:latin typeface="Calibri"/>
                <a:cs typeface="Calibri"/>
                <a:hlinkClick r:id="rId7"/>
              </a:rPr>
              <a:t>d</a:t>
            </a:r>
            <a:r>
              <a:rPr sz="2700" u="heavy" baseline="1517" dirty="0">
                <a:solidFill>
                  <a:srgbClr val="0000FF"/>
                </a:solidFill>
                <a:latin typeface="Calibri"/>
                <a:cs typeface="Calibri"/>
                <a:hlinkClick r:id="rId7"/>
              </a:rPr>
              <a:t>khu</a:t>
            </a:r>
            <a:r>
              <a:rPr sz="2700" u="heavy" spc="-39" baseline="1517" dirty="0">
                <a:solidFill>
                  <a:srgbClr val="0000FF"/>
                </a:solidFill>
                <a:latin typeface="Calibri"/>
                <a:cs typeface="Calibri"/>
                <a:hlinkClick r:id="rId7"/>
              </a:rPr>
              <a:t>r</a:t>
            </a:r>
            <a:r>
              <a:rPr sz="2700" u="heavy" baseline="1517" dirty="0">
                <a:solidFill>
                  <a:srgbClr val="0000FF"/>
                </a:solidFill>
                <a:latin typeface="Calibri"/>
                <a:cs typeface="Calibri"/>
                <a:hlinkClick r:id="rId7"/>
              </a:rPr>
              <a:t>an</a:t>
            </a:r>
            <a:r>
              <a:rPr sz="2700" u="heavy" spc="4" baseline="1517" dirty="0">
                <a:solidFill>
                  <a:srgbClr val="0000FF"/>
                </a:solidFill>
                <a:latin typeface="Calibri"/>
                <a:cs typeface="Calibri"/>
                <a:hlinkClick r:id="rId7"/>
              </a:rPr>
              <a:t>a</a:t>
            </a:r>
            <a:r>
              <a:rPr sz="2700" u="heavy" baseline="1517" dirty="0">
                <a:solidFill>
                  <a:srgbClr val="0000FF"/>
                </a:solidFill>
                <a:latin typeface="Calibri"/>
                <a:cs typeface="Calibri"/>
                <a:hlinkClick r:id="rId7"/>
              </a:rPr>
              <a:t>.</a:t>
            </a:r>
            <a:r>
              <a:rPr sz="2700" u="heavy" spc="-14" baseline="1517" dirty="0">
                <a:solidFill>
                  <a:srgbClr val="0000FF"/>
                </a:solidFill>
                <a:latin typeface="Calibri"/>
                <a:cs typeface="Calibri"/>
                <a:hlinkClick r:id="rId7"/>
              </a:rPr>
              <a:t>c</a:t>
            </a:r>
            <a:r>
              <a:rPr sz="2700" u="heavy" baseline="1517" dirty="0">
                <a:solidFill>
                  <a:srgbClr val="0000FF"/>
                </a:solidFill>
                <a:latin typeface="Calibri"/>
                <a:cs typeface="Calibri"/>
                <a:hlinkClick r:id="rId7"/>
              </a:rPr>
              <a:t>om</a:t>
            </a:r>
            <a:endParaRPr>
              <a:latin typeface="Calibri"/>
              <a:cs typeface="Calibri"/>
            </a:endParaRPr>
          </a:p>
        </p:txBody>
      </p:sp>
      <p:sp>
        <p:nvSpPr>
          <p:cNvPr id="34" name="Title 1"/>
          <p:cNvSpPr txBox="1">
            <a:spLocks/>
          </p:cNvSpPr>
          <p:nvPr/>
        </p:nvSpPr>
        <p:spPr>
          <a:xfrm>
            <a:off x="830730" y="1054145"/>
            <a:ext cx="7449442" cy="734625"/>
          </a:xfrm>
          <a:prstGeom prst="rect">
            <a:avLst/>
          </a:prstGeom>
        </p:spPr>
        <p:txBody>
          <a:bodyPr wrap="square" lIns="0" tIns="0" rIns="0" bIns="0" rtlCol="0">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12700">
              <a:lnSpc>
                <a:spcPts val="2545"/>
              </a:lnSpc>
              <a:spcBef>
                <a:spcPts val="127"/>
              </a:spcBef>
            </a:pPr>
            <a:r>
              <a:rPr lang="en-IN" sz="2400" baseline="3413" dirty="0">
                <a:latin typeface="Calibri"/>
                <a:ea typeface="+mn-ea"/>
                <a:cs typeface="Calibri"/>
              </a:rPr>
              <a:t>DELHI. MUMBAI. BANGLORE. </a:t>
            </a:r>
            <a:r>
              <a:rPr lang="en-IN" sz="2400" baseline="3413" dirty="0" smtClean="0">
                <a:latin typeface="Calibri"/>
                <a:ea typeface="+mn-ea"/>
                <a:cs typeface="Calibri"/>
              </a:rPr>
              <a:t>HYDERABAD.</a:t>
            </a:r>
            <a:r>
              <a:rPr lang="en-IN" sz="2400" dirty="0" smtClean="0">
                <a:latin typeface="Calibri"/>
                <a:ea typeface="+mn-ea"/>
                <a:cs typeface="Calibri"/>
              </a:rPr>
              <a:t> </a:t>
            </a:r>
            <a:r>
              <a:rPr lang="en-IN" sz="2400" baseline="3413" dirty="0" smtClean="0">
                <a:latin typeface="Calibri"/>
                <a:ea typeface="+mn-ea"/>
                <a:cs typeface="Calibri"/>
              </a:rPr>
              <a:t>PUNE</a:t>
            </a:r>
            <a:r>
              <a:rPr lang="en-IN" sz="2400" baseline="3413" dirty="0">
                <a:latin typeface="Calibri"/>
                <a:ea typeface="+mn-ea"/>
                <a:cs typeface="Calibri"/>
              </a:rPr>
              <a:t>. INDORE. CALIFORNIA</a:t>
            </a:r>
          </a:p>
        </p:txBody>
      </p:sp>
    </p:spTree>
    <p:extLst>
      <p:ext uri="{BB962C8B-B14F-4D97-AF65-F5344CB8AC3E}">
        <p14:creationId xmlns:p14="http://schemas.microsoft.com/office/powerpoint/2010/main" val="11066997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5577</TotalTime>
  <Words>720</Words>
  <Application>Microsoft Office PowerPoint</Application>
  <PresentationFormat>On-screen Show (16:9)</PresentationFormat>
  <Paragraphs>53</Paragraphs>
  <Slides>9</Slides>
  <Notes>0</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Office Theme</vt:lpstr>
      <vt:lpstr>1_Office Theme</vt:lpstr>
      <vt:lpstr>DELHI. MUMBAI. BANGLORE. HYDERABAD. PUNE. INDORE. CALIFORNIA</vt:lpstr>
      <vt:lpstr>INTRODUCTION</vt:lpstr>
      <vt:lpstr>  Proposed Technology </vt:lpstr>
      <vt:lpstr> Proposed Technology (Cont.) </vt:lpstr>
      <vt:lpstr>Proposed Technology (Cont.)</vt:lpstr>
      <vt:lpstr>PowerPoint Presentation</vt:lpstr>
      <vt:lpstr>Exemplary Projected Estimates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dc:creator>
  <cp:lastModifiedBy>dell</cp:lastModifiedBy>
  <cp:revision>121</cp:revision>
  <dcterms:created xsi:type="dcterms:W3CDTF">2016-08-14T17:13:07Z</dcterms:created>
  <dcterms:modified xsi:type="dcterms:W3CDTF">2016-10-21T11:43:00Z</dcterms:modified>
</cp:coreProperties>
</file>