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88" r:id="rId2"/>
    <p:sldId id="292" r:id="rId3"/>
    <p:sldId id="291" r:id="rId4"/>
    <p:sldId id="299" r:id="rId5"/>
    <p:sldId id="315" r:id="rId6"/>
    <p:sldId id="316" r:id="rId7"/>
    <p:sldId id="307" r:id="rId8"/>
    <p:sldId id="310" r:id="rId9"/>
    <p:sldId id="311" r:id="rId10"/>
    <p:sldId id="312" r:id="rId11"/>
    <p:sldId id="313" r:id="rId12"/>
    <p:sldId id="314" r:id="rId13"/>
    <p:sldId id="317" r:id="rId14"/>
    <p:sldId id="289" r:id="rId15"/>
    <p:sldId id="290" r:id="rId16"/>
  </p:sldIdLst>
  <p:sldSz cx="9144000" cy="5143500" type="screen16x9"/>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6F0"/>
    <a:srgbClr val="C8F0EF"/>
    <a:srgbClr val="7E9799"/>
    <a:srgbClr val="17375F"/>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4599" autoAdjust="0"/>
  </p:normalViewPr>
  <p:slideViewPr>
    <p:cSldViewPr snapToGrid="0" snapToObjects="1">
      <p:cViewPr>
        <p:scale>
          <a:sx n="90" d="100"/>
          <a:sy n="90" d="100"/>
        </p:scale>
        <p:origin x="-792" y="-1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CEDAF-677A-4794-B7AB-D812BE5BA8E8}" type="datetimeFigureOut">
              <a:rPr lang="en-IN" smtClean="0"/>
              <a:t>07-12-2016</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86C5F-7541-4E78-ADD2-A449308E14DE}" type="slidenum">
              <a:rPr lang="en-IN" smtClean="0"/>
              <a:t>‹#›</a:t>
            </a:fld>
            <a:endParaRPr lang="en-IN"/>
          </a:p>
        </p:txBody>
      </p:sp>
    </p:spTree>
    <p:extLst>
      <p:ext uri="{BB962C8B-B14F-4D97-AF65-F5344CB8AC3E}">
        <p14:creationId xmlns:p14="http://schemas.microsoft.com/office/powerpoint/2010/main" val="98075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7EF75-2ECD-4AFB-96E4-DEAF2B63423A}" type="slidenum">
              <a:rPr lang="en-IN" smtClean="0"/>
              <a:pPr/>
              <a:t>12</a:t>
            </a:fld>
            <a:endParaRPr lang="en-IN"/>
          </a:p>
        </p:txBody>
      </p:sp>
    </p:spTree>
    <p:extLst>
      <p:ext uri="{BB962C8B-B14F-4D97-AF65-F5344CB8AC3E}">
        <p14:creationId xmlns:p14="http://schemas.microsoft.com/office/powerpoint/2010/main" val="82290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B09CC0-7A2E-4137-9E6D-5D88813227EB}"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38423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7CAE3A-022E-4B46-B7B4-C7D6C287CC37}"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53224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49D1B-A16D-499C-92E9-8D81BE3EFFD4}"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5701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11928-2C8B-4F8E-939D-E664FCB486C8}"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83581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9B6A7-E14D-4F1C-B04E-757C1939B89B}"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2552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F7423E-FCF4-4E84-9F66-0EA207DF5A3E}"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35443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F7FEFE-EB3B-49D2-BD24-C2339D2FBDFC}" type="datetime1">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9270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2D2FA1-2143-4752-B9F6-8C6948D98AAC}" type="datetime1">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04684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FD0D9-C77E-46B6-A08C-ED86AC947369}" type="datetime1">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00872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48082-653B-4C21-90E1-57F9A814EDD8}"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420881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ECD9C-03FE-49D3-A224-2032A60B0BCC}"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843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473C899C-98EA-4AF7-95E3-E78344ECC9FC}" type="datetime1">
              <a:rPr lang="en-US" smtClean="0"/>
              <a:t>12/7/2016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DF22BE74-D939-9D47-879A-EDE656A6A3FF}" type="slidenum">
              <a:rPr lang="en-US" smtClean="0"/>
              <a:t>‹#›</a:t>
            </a:fld>
            <a:endParaRPr lang="en-US"/>
          </a:p>
        </p:txBody>
      </p:sp>
    </p:spTree>
    <p:extLst>
      <p:ext uri="{BB962C8B-B14F-4D97-AF65-F5344CB8AC3E}">
        <p14:creationId xmlns:p14="http://schemas.microsoft.com/office/powerpoint/2010/main" val="3840034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khuranaandkhurana.com/"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www.iiprd.com/" TargetMode="External"/><Relationship Id="rId5" Type="http://schemas.openxmlformats.org/officeDocument/2006/relationships/hyperlink" Target="mailto:info@khuranaandkhurana.com" TargetMode="External"/><Relationship Id="rId4" Type="http://schemas.openxmlformats.org/officeDocument/2006/relationships/hyperlink" Target="mailto:iiprd@iiprd.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311" y="807231"/>
            <a:ext cx="8697433" cy="734625"/>
          </a:xfrm>
        </p:spPr>
        <p:txBody>
          <a:bodyPr wrap="square" lIns="0" tIns="0" rIns="0" bIns="0" rtlCol="0">
            <a:noAutofit/>
          </a:bodyPr>
          <a:lstStyle/>
          <a:p>
            <a:pPr marL="12700" algn="l">
              <a:lnSpc>
                <a:spcPts val="2545"/>
              </a:lnSpc>
              <a:spcBef>
                <a:spcPts val="127"/>
              </a:spcBef>
            </a:pPr>
            <a:r>
              <a:rPr lang="en-IN" sz="3400" baseline="3413" dirty="0">
                <a:latin typeface="Calibri"/>
                <a:ea typeface="+mn-ea"/>
                <a:cs typeface="Calibri"/>
              </a:rPr>
              <a:t>DELHI. MUMBAI. BANGLORE. PUNE. INDORE. </a:t>
            </a:r>
            <a:r>
              <a:rPr lang="en-IN" sz="3400" baseline="3413" dirty="0" smtClean="0">
                <a:latin typeface="Calibri"/>
                <a:ea typeface="+mn-ea"/>
                <a:cs typeface="Calibri"/>
              </a:rPr>
              <a:t>HYDERABAD.</a:t>
            </a:r>
            <a:r>
              <a:rPr lang="en-IN" sz="3400" dirty="0" smtClean="0">
                <a:latin typeface="Calibri"/>
                <a:ea typeface="+mn-ea"/>
                <a:cs typeface="Calibri"/>
              </a:rPr>
              <a:t> </a:t>
            </a:r>
            <a:r>
              <a:rPr lang="en-IN" sz="3400" baseline="3413" dirty="0" smtClean="0">
                <a:latin typeface="Calibri"/>
                <a:ea typeface="+mn-ea"/>
                <a:cs typeface="Calibri"/>
              </a:rPr>
              <a:t>CALIFORNIA</a:t>
            </a:r>
            <a:endParaRPr lang="en-IN" sz="3400" baseline="3413" dirty="0">
              <a:latin typeface="Calibri"/>
              <a:ea typeface="+mn-ea"/>
              <a:cs typeface="Calibri"/>
            </a:endParaRPr>
          </a:p>
        </p:txBody>
      </p:sp>
      <p:sp>
        <p:nvSpPr>
          <p:cNvPr id="3" name="Subtitle 2"/>
          <p:cNvSpPr>
            <a:spLocks noGrp="1"/>
          </p:cNvSpPr>
          <p:nvPr>
            <p:ph type="subTitle" idx="1"/>
          </p:nvPr>
        </p:nvSpPr>
        <p:spPr>
          <a:xfrm>
            <a:off x="1296952" y="3959722"/>
            <a:ext cx="6400800" cy="1314450"/>
          </a:xfrm>
        </p:spPr>
        <p:txBody>
          <a:bodyPr>
            <a:noAutofit/>
          </a:bodyPr>
          <a:lstStyle/>
          <a:p>
            <a:r>
              <a:rPr lang="en-IN" sz="2200" b="1" dirty="0">
                <a:solidFill>
                  <a:schemeClr val="tx1"/>
                </a:solidFill>
              </a:rPr>
              <a:t>Identifying Licensee/Buyout Prospects </a:t>
            </a:r>
          </a:p>
          <a:p>
            <a:r>
              <a:rPr lang="en-IN" sz="2200" b="1" dirty="0">
                <a:solidFill>
                  <a:schemeClr val="tx1"/>
                </a:solidFill>
              </a:rPr>
              <a:t>Indian Patent Application 3386/MUM/2014 </a:t>
            </a:r>
          </a:p>
          <a:p>
            <a:r>
              <a:rPr lang="en-IN" sz="2200" b="1" dirty="0" smtClean="0">
                <a:solidFill>
                  <a:schemeClr val="tx1"/>
                </a:solidFill>
              </a:rPr>
              <a:t> </a:t>
            </a:r>
            <a:endParaRPr lang="en-IN" sz="2200" b="1" dirty="0">
              <a:solidFill>
                <a:schemeClr val="tx1"/>
              </a:solidFill>
            </a:endParaRPr>
          </a:p>
        </p:txBody>
      </p:sp>
      <p:sp>
        <p:nvSpPr>
          <p:cNvPr id="6" name="TextBox 5"/>
          <p:cNvSpPr txBox="1"/>
          <p:nvPr/>
        </p:nvSpPr>
        <p:spPr>
          <a:xfrm>
            <a:off x="616678" y="1962218"/>
            <a:ext cx="7985051" cy="643892"/>
          </a:xfrm>
          <a:prstGeom prst="rect">
            <a:avLst/>
          </a:prstGeom>
          <a:noFill/>
        </p:spPr>
        <p:txBody>
          <a:bodyPr vert="horz" wrap="square" lIns="91438" tIns="45719" rIns="91438" bIns="45719" rtlCol="0" anchor="ctr">
            <a:spAutoFit/>
          </a:bodyPr>
          <a:lstStyle>
            <a:lvl1pPr algn="ctr">
              <a:lnSpc>
                <a:spcPct val="120000"/>
              </a:lnSpc>
              <a:spcBef>
                <a:spcPct val="0"/>
              </a:spcBef>
              <a:buNone/>
            </a:lvl1pPr>
          </a:lstStyle>
          <a:p>
            <a:r>
              <a:rPr lang="en-IN" sz="3200" b="1" dirty="0" smtClean="0">
                <a:solidFill>
                  <a:schemeClr val="accent2">
                    <a:lumMod val="75000"/>
                  </a:schemeClr>
                </a:solidFill>
                <a:latin typeface="+mj-lt"/>
              </a:rPr>
              <a:t>VORICONAZOLE TRANSDERMAL SPRAY</a:t>
            </a:r>
            <a:endParaRPr lang="en-IN" sz="3200" b="1" dirty="0">
              <a:solidFill>
                <a:schemeClr val="accent2">
                  <a:lumMod val="75000"/>
                </a:schemeClr>
              </a:solidFill>
              <a:latin typeface="+mj-lt"/>
            </a:endParaRPr>
          </a:p>
        </p:txBody>
      </p:sp>
      <p:sp>
        <p:nvSpPr>
          <p:cNvPr id="7" name="object 32"/>
          <p:cNvSpPr/>
          <p:nvPr/>
        </p:nvSpPr>
        <p:spPr>
          <a:xfrm>
            <a:off x="3598471" y="342948"/>
            <a:ext cx="1834640" cy="549348"/>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26846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006"/>
            <a:ext cx="9144000" cy="519522"/>
          </a:xfrm>
        </p:spPr>
        <p:txBody>
          <a:bodyPr vert="horz" lIns="91438" tIns="45719" rIns="91438" bIns="45719" rtlCol="0" anchor="ctr">
            <a:normAutofit/>
          </a:bodyPr>
          <a:lstStyle/>
          <a:p>
            <a:r>
              <a:rPr lang="en-IN" sz="3400" b="1" i="1" baseline="3413" dirty="0" smtClean="0">
                <a:ea typeface="+mn-ea"/>
                <a:cs typeface="Calibri"/>
              </a:rPr>
              <a:t>EX-VIVO</a:t>
            </a:r>
            <a:r>
              <a:rPr lang="en-IN" sz="3400" b="1" baseline="3413" dirty="0" smtClean="0">
                <a:ea typeface="+mn-ea"/>
                <a:cs typeface="Calibri"/>
              </a:rPr>
              <a:t> ANTIFUNGAL ACTIVITY (MICROBIAL ASSAY)</a:t>
            </a:r>
            <a:endParaRPr lang="en-IN" sz="3400" b="1" baseline="3413" dirty="0">
              <a:ea typeface="+mn-ea"/>
              <a:cs typeface="Calibri"/>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2412251"/>
              </p:ext>
            </p:extLst>
          </p:nvPr>
        </p:nvGraphicFramePr>
        <p:xfrm>
          <a:off x="107505" y="681540"/>
          <a:ext cx="8784974" cy="2977081"/>
        </p:xfrm>
        <a:graphic>
          <a:graphicData uri="http://schemas.openxmlformats.org/drawingml/2006/table">
            <a:tbl>
              <a:tblPr>
                <a:tableStyleId>{69CF1AB2-1976-4502-BF36-3FF5EA218861}</a:tableStyleId>
              </a:tblPr>
              <a:tblGrid>
                <a:gridCol w="3672407"/>
                <a:gridCol w="1224136"/>
                <a:gridCol w="1440160"/>
                <a:gridCol w="1224136"/>
                <a:gridCol w="1224135"/>
              </a:tblGrid>
              <a:tr h="822960">
                <a:tc>
                  <a:txBody>
                    <a:bodyPr/>
                    <a:lstStyle/>
                    <a:p>
                      <a:pPr algn="ctr">
                        <a:lnSpc>
                          <a:spcPct val="100000"/>
                        </a:lnSpc>
                        <a:spcAft>
                          <a:spcPts val="0"/>
                        </a:spcAft>
                      </a:pPr>
                      <a:r>
                        <a:rPr lang="en-US" sz="1200" b="1" dirty="0"/>
                        <a:t>%W/W ingredient </a:t>
                      </a:r>
                      <a:endParaRPr lang="en-IN" sz="1200" b="1" dirty="0">
                        <a:solidFill>
                          <a:schemeClr val="tx1"/>
                        </a:solidFill>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b="1" dirty="0" smtClean="0"/>
                        <a:t>Optimized batch</a:t>
                      </a:r>
                      <a:endParaRPr lang="en-US" sz="1200" b="1" dirty="0" smtClean="0">
                        <a:solidFill>
                          <a:schemeClr val="tx1"/>
                        </a:solidFill>
                        <a:latin typeface="+mn-lt"/>
                        <a:ea typeface="Times New Roman"/>
                        <a:cs typeface="Times New Roman"/>
                      </a:endParaRPr>
                    </a:p>
                  </a:txBody>
                  <a:tcPr marL="68580" marR="68580" marT="0" marB="0" anchor="ctr"/>
                </a:tc>
                <a:tc>
                  <a:txBody>
                    <a:bodyPr/>
                    <a:lstStyle/>
                    <a:p>
                      <a:pPr algn="ctr">
                        <a:lnSpc>
                          <a:spcPct val="100000"/>
                        </a:lnSpc>
                        <a:spcAft>
                          <a:spcPts val="0"/>
                        </a:spcAft>
                      </a:pPr>
                      <a:r>
                        <a:rPr lang="en-IN" sz="1200" b="1" dirty="0" smtClean="0"/>
                        <a:t>voriconazole with solvent</a:t>
                      </a:r>
                      <a:endParaRPr lang="en-IN" sz="1200" b="1" baseline="0" dirty="0" smtClean="0">
                        <a:solidFill>
                          <a:schemeClr val="tx1"/>
                        </a:solidFill>
                        <a:latin typeface="+mn-lt"/>
                        <a:ea typeface="Times New Roman"/>
                        <a:cs typeface="Times New Roman"/>
                      </a:endParaRPr>
                    </a:p>
                  </a:txBody>
                  <a:tcPr marL="68580" marR="68580" marT="0" marB="0" anchor="ctr"/>
                </a:tc>
                <a:tc>
                  <a:txBody>
                    <a:bodyPr/>
                    <a:lstStyle/>
                    <a:p>
                      <a:pPr algn="ctr">
                        <a:lnSpc>
                          <a:spcPct val="100000"/>
                        </a:lnSpc>
                        <a:spcAft>
                          <a:spcPts val="0"/>
                        </a:spcAft>
                      </a:pPr>
                      <a:r>
                        <a:rPr lang="en-IN" sz="1200" b="1" baseline="0" dirty="0" smtClean="0"/>
                        <a:t>eutectic blend with solvent</a:t>
                      </a:r>
                      <a:endParaRPr lang="en-IN" sz="1200" b="1" dirty="0">
                        <a:solidFill>
                          <a:schemeClr val="tx1"/>
                        </a:solidFill>
                        <a:latin typeface="+mn-lt"/>
                        <a:ea typeface="Times New Roman"/>
                        <a:cs typeface="Times New Roman"/>
                      </a:endParaRPr>
                    </a:p>
                  </a:txBody>
                  <a:tcPr marL="68580" marR="68580" marT="0" marB="0" anchor="ctr"/>
                </a:tc>
                <a:tc>
                  <a:txBody>
                    <a:bodyPr/>
                    <a:lstStyle/>
                    <a:p>
                      <a:pPr algn="ctr">
                        <a:lnSpc>
                          <a:spcPct val="100000"/>
                        </a:lnSpc>
                        <a:spcAft>
                          <a:spcPts val="0"/>
                        </a:spcAft>
                      </a:pPr>
                      <a:r>
                        <a:rPr lang="en-IN" sz="1200" b="1" baseline="0" dirty="0" smtClean="0"/>
                        <a:t>Solvent (Alcohol&amp; acetone bland)</a:t>
                      </a:r>
                      <a:endParaRPr lang="en-IN" sz="1200" b="1" dirty="0">
                        <a:solidFill>
                          <a:schemeClr val="tx1"/>
                        </a:solidFill>
                        <a:latin typeface="+mn-lt"/>
                        <a:ea typeface="Times New Roman"/>
                        <a:cs typeface="Times New Roman"/>
                      </a:endParaRPr>
                    </a:p>
                  </a:txBody>
                  <a:tcPr marL="68580" marR="68580" marT="0" marB="0" anchor="ctr"/>
                </a:tc>
              </a:tr>
              <a:tr h="257160">
                <a:tc>
                  <a:txBody>
                    <a:bodyPr/>
                    <a:lstStyle/>
                    <a:p>
                      <a:pPr algn="l">
                        <a:lnSpc>
                          <a:spcPct val="100000"/>
                        </a:lnSpc>
                        <a:spcAft>
                          <a:spcPts val="0"/>
                        </a:spcAft>
                      </a:pPr>
                      <a:r>
                        <a:rPr lang="en-US" sz="1200" dirty="0"/>
                        <a:t>Voriconazole </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0.5</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a:t>0.5</a:t>
                      </a:r>
                      <a:endParaRPr lang="en-IN" sz="1200" b="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a:t>--</a:t>
                      </a:r>
                      <a:endParaRPr lang="en-IN" sz="1200" b="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a:t>
                      </a:r>
                      <a:endParaRPr lang="en-IN" sz="1200" b="0" dirty="0">
                        <a:latin typeface="+mn-lt"/>
                        <a:ea typeface="Times New Roman"/>
                        <a:cs typeface="Times New Roman"/>
                      </a:endParaRPr>
                    </a:p>
                  </a:txBody>
                  <a:tcPr marL="68580" marR="68580" marT="0" marB="0" anchor="ctr"/>
                </a:tc>
              </a:tr>
              <a:tr h="324036">
                <a:tc>
                  <a:txBody>
                    <a:bodyPr/>
                    <a:lstStyle/>
                    <a:p>
                      <a:pPr algn="l">
                        <a:lnSpc>
                          <a:spcPct val="100000"/>
                        </a:lnSpc>
                        <a:spcAft>
                          <a:spcPts val="0"/>
                        </a:spcAft>
                      </a:pPr>
                      <a:r>
                        <a:rPr lang="en-US" sz="1200" dirty="0"/>
                        <a:t>Eudragit RLPO</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10.05</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a:t>--</a:t>
                      </a:r>
                      <a:endParaRPr lang="en-IN" sz="1200" b="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a:t>
                      </a:r>
                      <a:endParaRPr lang="en-IN" sz="1200" b="0" dirty="0">
                        <a:latin typeface="+mn-lt"/>
                        <a:ea typeface="Times New Roman"/>
                        <a:cs typeface="Times New Roman"/>
                      </a:endParaRPr>
                    </a:p>
                  </a:txBody>
                  <a:tcPr marL="68580" marR="68580" marT="0" marB="0" anchor="ctr"/>
                </a:tc>
              </a:tr>
              <a:tr h="324036">
                <a:tc>
                  <a:txBody>
                    <a:bodyPr/>
                    <a:lstStyle/>
                    <a:p>
                      <a:pPr algn="l">
                        <a:lnSpc>
                          <a:spcPct val="100000"/>
                        </a:lnSpc>
                        <a:spcAft>
                          <a:spcPts val="0"/>
                        </a:spcAft>
                      </a:pPr>
                      <a:r>
                        <a:rPr lang="en-US" sz="1200" dirty="0"/>
                        <a:t>EC</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a:t>5.025</a:t>
                      </a:r>
                      <a:endParaRPr lang="en-IN" sz="1200" b="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a:t>--</a:t>
                      </a:r>
                      <a:endParaRPr lang="en-IN" sz="1200" b="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a:t>
                      </a:r>
                      <a:endParaRPr lang="en-IN" sz="1200" b="0" dirty="0">
                        <a:latin typeface="+mn-lt"/>
                        <a:ea typeface="Times New Roman"/>
                        <a:cs typeface="Times New Roman"/>
                      </a:endParaRPr>
                    </a:p>
                  </a:txBody>
                  <a:tcPr marL="68580" marR="68580" marT="0" marB="0" anchor="ctr"/>
                </a:tc>
              </a:tr>
              <a:tr h="270030">
                <a:tc>
                  <a:txBody>
                    <a:bodyPr/>
                    <a:lstStyle/>
                    <a:p>
                      <a:pPr algn="l">
                        <a:lnSpc>
                          <a:spcPct val="100000"/>
                        </a:lnSpc>
                        <a:spcAft>
                          <a:spcPts val="0"/>
                        </a:spcAft>
                      </a:pPr>
                      <a:r>
                        <a:rPr lang="en-US" sz="1200" dirty="0" smtClean="0"/>
                        <a:t>PEG-400</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0.45</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a:t>--</a:t>
                      </a:r>
                      <a:endParaRPr lang="en-IN" sz="1200" b="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a:t>
                      </a:r>
                      <a:endParaRPr lang="en-IN" sz="1200" b="0" dirty="0">
                        <a:latin typeface="+mn-lt"/>
                        <a:ea typeface="Times New Roman"/>
                        <a:cs typeface="Times New Roman"/>
                      </a:endParaRPr>
                    </a:p>
                  </a:txBody>
                  <a:tcPr marL="68580" marR="68580" marT="0" marB="0" anchor="ctr"/>
                </a:tc>
              </a:tr>
              <a:tr h="270030">
                <a:tc>
                  <a:txBody>
                    <a:bodyPr/>
                    <a:lstStyle/>
                    <a:p>
                      <a:pPr algn="l">
                        <a:lnSpc>
                          <a:spcPct val="100000"/>
                        </a:lnSpc>
                        <a:spcAft>
                          <a:spcPts val="0"/>
                        </a:spcAft>
                      </a:pPr>
                      <a:r>
                        <a:rPr kumimoji="0" lang="en-US" sz="1200" kern="1200" dirty="0" smtClean="0"/>
                        <a:t>Camphor: Menthol</a:t>
                      </a:r>
                      <a:r>
                        <a:rPr kumimoji="0" lang="en-US" sz="1200" kern="1200" baseline="0" dirty="0" smtClean="0"/>
                        <a:t> (</a:t>
                      </a:r>
                      <a:r>
                        <a:rPr kumimoji="0" lang="en-US" sz="1200" kern="1200" dirty="0" smtClean="0"/>
                        <a:t>1:1)</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10</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10</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a:t>
                      </a:r>
                      <a:endParaRPr lang="en-IN" sz="1200" b="0" dirty="0">
                        <a:latin typeface="+mn-lt"/>
                        <a:ea typeface="Times New Roman"/>
                        <a:cs typeface="Times New Roman"/>
                      </a:endParaRPr>
                    </a:p>
                  </a:txBody>
                  <a:tcPr marL="68580" marR="68580" marT="0" marB="0" anchor="ctr"/>
                </a:tc>
              </a:tr>
              <a:tr h="324036">
                <a:tc>
                  <a:txBody>
                    <a:bodyPr/>
                    <a:lstStyle/>
                    <a:p>
                      <a:pPr marL="0" algn="ctr" rtl="0" eaLnBrk="1" latinLnBrk="0" hangingPunct="1">
                        <a:lnSpc>
                          <a:spcPct val="115000"/>
                        </a:lnSpc>
                        <a:spcAft>
                          <a:spcPts val="0"/>
                        </a:spcAft>
                      </a:pPr>
                      <a:r>
                        <a:rPr kumimoji="0" lang="en-US" sz="1200" kern="1200" dirty="0" smtClean="0"/>
                        <a:t>Alcohol and acetone (4:1) blend</a:t>
                      </a:r>
                      <a:r>
                        <a:rPr kumimoji="0" lang="en-US" sz="1200" kern="1200" baseline="0" dirty="0" smtClean="0"/>
                        <a:t> </a:t>
                      </a:r>
                      <a:r>
                        <a:rPr kumimoji="0" lang="en-US" sz="1200" kern="1200" dirty="0" smtClean="0"/>
                        <a:t>(q. s.)</a:t>
                      </a:r>
                      <a:endParaRPr kumimoji="0" lang="en-US" sz="1200" b="0" kern="1200" dirty="0">
                        <a:solidFill>
                          <a:schemeClr val="dk1"/>
                        </a:solidFill>
                        <a:latin typeface="+mn-lt"/>
                        <a:ea typeface="+mn-ea"/>
                        <a:cs typeface="Times New Roman" pitchFamily="18" charset="0"/>
                      </a:endParaRPr>
                    </a:p>
                  </a:txBody>
                  <a:tcPr marL="68580" marR="68580" marT="0" marB="0" anchor="ctr"/>
                </a:tc>
                <a:tc>
                  <a:txBody>
                    <a:bodyPr/>
                    <a:lstStyle/>
                    <a:p>
                      <a:pPr algn="ctr">
                        <a:lnSpc>
                          <a:spcPct val="100000"/>
                        </a:lnSpc>
                        <a:spcAft>
                          <a:spcPts val="0"/>
                        </a:spcAft>
                      </a:pPr>
                      <a:r>
                        <a:rPr lang="en-US" sz="1200"/>
                        <a:t>100</a:t>
                      </a:r>
                      <a:endParaRPr lang="en-IN" sz="1200" b="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a:t>100</a:t>
                      </a:r>
                      <a:endParaRPr lang="en-IN" sz="1200" b="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100</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a:t>100</a:t>
                      </a:r>
                      <a:endParaRPr lang="en-IN" sz="1200" b="0" dirty="0">
                        <a:latin typeface="+mn-lt"/>
                        <a:ea typeface="Times New Roman"/>
                        <a:cs typeface="Times New Roman"/>
                      </a:endParaRPr>
                    </a:p>
                  </a:txBody>
                  <a:tcPr marL="68580" marR="68580" marT="0" marB="0" anchor="ctr"/>
                </a:tc>
              </a:tr>
              <a:tr h="384793">
                <a:tc>
                  <a:txBody>
                    <a:bodyPr/>
                    <a:lstStyle/>
                    <a:p>
                      <a:pPr algn="l">
                        <a:lnSpc>
                          <a:spcPct val="100000"/>
                        </a:lnSpc>
                        <a:spcAft>
                          <a:spcPts val="0"/>
                        </a:spcAft>
                      </a:pPr>
                      <a:r>
                        <a:rPr lang="en-US" sz="1200" dirty="0"/>
                        <a:t>Zone of inhibition (mm)</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smtClean="0"/>
                        <a:t>37 ± 2.7</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smtClean="0"/>
                        <a:t>19 ± 3</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smtClean="0"/>
                        <a:t>13 ± 1.5</a:t>
                      </a:r>
                      <a:endParaRPr lang="en-IN" sz="1200" b="0" dirty="0">
                        <a:latin typeface="+mn-lt"/>
                        <a:ea typeface="Times New Roman"/>
                        <a:cs typeface="Times New Roman"/>
                      </a:endParaRPr>
                    </a:p>
                  </a:txBody>
                  <a:tcPr marL="68580" marR="68580" marT="0" marB="0" anchor="ctr"/>
                </a:tc>
                <a:tc>
                  <a:txBody>
                    <a:bodyPr/>
                    <a:lstStyle/>
                    <a:p>
                      <a:pPr algn="ctr">
                        <a:lnSpc>
                          <a:spcPct val="100000"/>
                        </a:lnSpc>
                        <a:spcAft>
                          <a:spcPts val="0"/>
                        </a:spcAft>
                      </a:pPr>
                      <a:r>
                        <a:rPr lang="en-US" sz="1200" dirty="0" smtClean="0"/>
                        <a:t>8 ± 2</a:t>
                      </a:r>
                      <a:endParaRPr lang="en-IN" sz="1200" b="0" dirty="0">
                        <a:latin typeface="+mn-lt"/>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9026E01-29DD-44B1-B635-63F0E58F6D7A}" type="slidenum">
              <a:rPr lang="en-IN" smtClean="0"/>
              <a:pPr/>
              <a:t>10</a:t>
            </a:fld>
            <a:endParaRPr lang="en-IN"/>
          </a:p>
        </p:txBody>
      </p:sp>
      <p:sp>
        <p:nvSpPr>
          <p:cNvPr id="3" name="Rectangle 2"/>
          <p:cNvSpPr/>
          <p:nvPr/>
        </p:nvSpPr>
        <p:spPr>
          <a:xfrm>
            <a:off x="755577" y="3651871"/>
            <a:ext cx="5191421" cy="276999"/>
          </a:xfrm>
          <a:prstGeom prst="rect">
            <a:avLst/>
          </a:prstGeom>
        </p:spPr>
        <p:txBody>
          <a:bodyPr wrap="none">
            <a:spAutoFit/>
          </a:bodyPr>
          <a:lstStyle/>
          <a:p>
            <a:r>
              <a:rPr lang="en-US" sz="1200" dirty="0">
                <a:cs typeface="Times New Roman" panose="02020603050405020304" pitchFamily="18" charset="0"/>
              </a:rPr>
              <a:t>Values are expressed in Mean ± S.D. </a:t>
            </a:r>
            <a:r>
              <a:rPr lang="en-US" sz="1200" dirty="0" smtClean="0">
                <a:cs typeface="Times New Roman" panose="02020603050405020304" pitchFamily="18" charset="0"/>
              </a:rPr>
              <a:t>n=3; </a:t>
            </a:r>
            <a:r>
              <a:rPr lang="en-US" sz="1200" i="1" dirty="0">
                <a:cs typeface="Times New Roman" panose="02020603050405020304" pitchFamily="18" charset="0"/>
              </a:rPr>
              <a:t>Candida </a:t>
            </a:r>
            <a:r>
              <a:rPr lang="en-US" sz="1200" i="1" dirty="0" err="1">
                <a:cs typeface="Times New Roman" panose="02020603050405020304" pitchFamily="18" charset="0"/>
              </a:rPr>
              <a:t>albicans</a:t>
            </a:r>
            <a:r>
              <a:rPr lang="en-US" sz="1200" i="1" dirty="0">
                <a:cs typeface="Times New Roman" panose="02020603050405020304" pitchFamily="18" charset="0"/>
              </a:rPr>
              <a:t> </a:t>
            </a:r>
            <a:r>
              <a:rPr lang="en-US" sz="1200" dirty="0">
                <a:cs typeface="Times New Roman" panose="02020603050405020304" pitchFamily="18" charset="0"/>
              </a:rPr>
              <a:t>(</a:t>
            </a:r>
            <a:r>
              <a:rPr lang="en-IN" sz="1200" dirty="0">
                <a:cs typeface="Times New Roman" panose="02020603050405020304" pitchFamily="18" charset="0"/>
              </a:rPr>
              <a:t>MTCC Code 1637</a:t>
            </a:r>
            <a:r>
              <a:rPr lang="en-US" sz="1200" dirty="0">
                <a:cs typeface="Times New Roman" panose="02020603050405020304" pitchFamily="18" charset="0"/>
              </a:rPr>
              <a:t>)</a:t>
            </a:r>
          </a:p>
        </p:txBody>
      </p:sp>
      <p:sp>
        <p:nvSpPr>
          <p:cNvPr id="6" name="Rectangle 5"/>
          <p:cNvSpPr/>
          <p:nvPr/>
        </p:nvSpPr>
        <p:spPr>
          <a:xfrm>
            <a:off x="107504" y="3921900"/>
            <a:ext cx="8856984" cy="1077218"/>
          </a:xfrm>
          <a:prstGeom prst="rect">
            <a:avLst/>
          </a:prstGeom>
        </p:spPr>
        <p:txBody>
          <a:bodyPr wrap="square">
            <a:spAutoFit/>
          </a:bodyPr>
          <a:lstStyle/>
          <a:p>
            <a:pPr algn="just"/>
            <a:r>
              <a:rPr lang="en-US" sz="1600" b="1" i="1" dirty="0">
                <a:ea typeface="Times New Roman"/>
                <a:cs typeface="Times New Roman"/>
              </a:rPr>
              <a:t>Skin irritation </a:t>
            </a:r>
            <a:r>
              <a:rPr lang="en-US" sz="1600" b="1" i="1" dirty="0" smtClean="0">
                <a:ea typeface="Times New Roman"/>
                <a:cs typeface="Times New Roman"/>
              </a:rPr>
              <a:t>study (</a:t>
            </a:r>
            <a:r>
              <a:rPr lang="en-US" sz="1600" b="1" i="1" dirty="0" err="1">
                <a:ea typeface="Times New Roman"/>
                <a:cs typeface="Times New Roman"/>
              </a:rPr>
              <a:t>D</a:t>
            </a:r>
            <a:r>
              <a:rPr lang="en-US" sz="1600" b="1" i="1" dirty="0" err="1" smtClean="0">
                <a:ea typeface="Times New Roman"/>
                <a:cs typeface="Times New Roman"/>
              </a:rPr>
              <a:t>raize</a:t>
            </a:r>
            <a:r>
              <a:rPr lang="en-US" sz="1600" b="1" i="1" dirty="0" smtClean="0">
                <a:ea typeface="Times New Roman"/>
                <a:cs typeface="Times New Roman"/>
              </a:rPr>
              <a:t>-patch test)</a:t>
            </a:r>
            <a:r>
              <a:rPr lang="en-US" sz="1600" i="1" dirty="0" smtClean="0">
                <a:ea typeface="Times New Roman"/>
                <a:cs typeface="Times New Roman"/>
              </a:rPr>
              <a:t>: </a:t>
            </a:r>
            <a:r>
              <a:rPr lang="en-US" sz="1600" dirty="0">
                <a:ea typeface="Times New Roman"/>
                <a:cs typeface="Times New Roman"/>
              </a:rPr>
              <a:t>After a </a:t>
            </a:r>
            <a:r>
              <a:rPr lang="en-US" sz="1600" dirty="0" smtClean="0">
                <a:ea typeface="Times New Roman"/>
                <a:cs typeface="Times New Roman"/>
              </a:rPr>
              <a:t>24 h </a:t>
            </a:r>
            <a:r>
              <a:rPr lang="en-US" sz="1600" dirty="0">
                <a:ea typeface="Times New Roman"/>
                <a:cs typeface="Times New Roman"/>
              </a:rPr>
              <a:t>exposure, the film formed was removed. The test sites were wiped with tap water to remove any remaining test article </a:t>
            </a:r>
            <a:r>
              <a:rPr lang="en-US" sz="1600" dirty="0" smtClean="0">
                <a:ea typeface="Times New Roman"/>
                <a:cs typeface="Times New Roman"/>
              </a:rPr>
              <a:t>residue. The </a:t>
            </a:r>
            <a:r>
              <a:rPr lang="en-US" sz="1600" dirty="0">
                <a:ea typeface="Times New Roman"/>
                <a:cs typeface="Times New Roman"/>
              </a:rPr>
              <a:t>itching was observed at 4 h in both formulations due to the eutectic mixture that induces the soothing and cooling effect of formulation on the skin and after 24 h no observations of any visualized sign of edema, erythema.</a:t>
            </a:r>
          </a:p>
        </p:txBody>
      </p:sp>
    </p:spTree>
    <p:extLst>
      <p:ext uri="{BB962C8B-B14F-4D97-AF65-F5344CB8AC3E}">
        <p14:creationId xmlns:p14="http://schemas.microsoft.com/office/powerpoint/2010/main" val="174991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75562"/>
          </a:xfrm>
        </p:spPr>
        <p:txBody>
          <a:bodyPr vert="horz" lIns="91438" tIns="45719" rIns="91438" bIns="45719" rtlCol="0" anchor="ctr">
            <a:normAutofit/>
          </a:bodyPr>
          <a:lstStyle/>
          <a:p>
            <a:r>
              <a:rPr lang="en-US" sz="3400" b="1" i="1" baseline="3413" dirty="0" smtClean="0">
                <a:ea typeface="+mn-ea"/>
                <a:cs typeface="Calibri"/>
              </a:rPr>
              <a:t>IN-VIVO</a:t>
            </a:r>
            <a:r>
              <a:rPr lang="en-US" sz="3400" b="1" baseline="3413" dirty="0" smtClean="0">
                <a:ea typeface="+mn-ea"/>
                <a:cs typeface="Calibri"/>
              </a:rPr>
              <a:t> DERMATODYNAMICS STUDY</a:t>
            </a:r>
            <a:endParaRPr lang="en-US" sz="3400" b="1" baseline="3413" dirty="0">
              <a:ea typeface="+mn-ea"/>
              <a:cs typeface="Calibri"/>
            </a:endParaRPr>
          </a:p>
        </p:txBody>
      </p:sp>
      <p:sp>
        <p:nvSpPr>
          <p:cNvPr id="6" name="Slide Number Placeholder 5"/>
          <p:cNvSpPr>
            <a:spLocks noGrp="1"/>
          </p:cNvSpPr>
          <p:nvPr>
            <p:ph type="sldNum" sz="quarter" idx="12"/>
          </p:nvPr>
        </p:nvSpPr>
        <p:spPr/>
        <p:txBody>
          <a:bodyPr/>
          <a:lstStyle/>
          <a:p>
            <a:fld id="{B9026E01-29DD-44B1-B635-63F0E58F6D7A}" type="slidenum">
              <a:rPr lang="en-IN" smtClean="0"/>
              <a:pPr/>
              <a:t>11</a:t>
            </a:fld>
            <a:endParaRPr lang="en-IN"/>
          </a:p>
        </p:txBody>
      </p:sp>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51894"/>
          <a:stretch/>
        </p:blipFill>
        <p:spPr bwMode="auto">
          <a:xfrm>
            <a:off x="971600" y="789553"/>
            <a:ext cx="7416824" cy="155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0870" y="2355727"/>
            <a:ext cx="8964488" cy="276999"/>
          </a:xfrm>
          <a:prstGeom prst="rect">
            <a:avLst/>
          </a:prstGeom>
        </p:spPr>
        <p:txBody>
          <a:bodyPr wrap="square">
            <a:spAutoFit/>
          </a:bodyPr>
          <a:lstStyle/>
          <a:p>
            <a:pPr algn="ctr"/>
            <a:r>
              <a:rPr lang="en-IN" sz="1200" dirty="0">
                <a:latin typeface="+mj-lt"/>
                <a:ea typeface="+mj-ea"/>
                <a:cs typeface="Times New Roman" pitchFamily="18" charset="0"/>
              </a:rPr>
              <a:t>Cutaneous infection </a:t>
            </a:r>
            <a:r>
              <a:rPr lang="en-IN" sz="1200" dirty="0" smtClean="0">
                <a:latin typeface="+mj-lt"/>
                <a:ea typeface="+mj-ea"/>
                <a:cs typeface="Times New Roman" pitchFamily="18" charset="0"/>
              </a:rPr>
              <a:t>of </a:t>
            </a:r>
            <a:r>
              <a:rPr lang="en-IN" sz="1200" i="1" dirty="0">
                <a:latin typeface="+mj-lt"/>
                <a:ea typeface="+mj-ea"/>
                <a:cs typeface="Times New Roman" pitchFamily="18" charset="0"/>
              </a:rPr>
              <a:t>Candida </a:t>
            </a:r>
            <a:r>
              <a:rPr lang="en-IN" sz="1200" i="1" dirty="0" err="1">
                <a:latin typeface="+mj-lt"/>
                <a:ea typeface="+mj-ea"/>
                <a:cs typeface="Times New Roman" pitchFamily="18" charset="0"/>
              </a:rPr>
              <a:t>albicans</a:t>
            </a:r>
            <a:r>
              <a:rPr lang="en-IN" sz="1200" i="1" dirty="0">
                <a:latin typeface="+mj-lt"/>
                <a:ea typeface="+mj-ea"/>
                <a:cs typeface="Times New Roman" pitchFamily="18" charset="0"/>
              </a:rPr>
              <a:t> </a:t>
            </a:r>
            <a:r>
              <a:rPr lang="en-IN" sz="1200" dirty="0">
                <a:latin typeface="+mj-lt"/>
                <a:ea typeface="+mj-ea"/>
                <a:cs typeface="Times New Roman" pitchFamily="18" charset="0"/>
              </a:rPr>
              <a:t>(MTCC Code 1637)</a:t>
            </a:r>
            <a:r>
              <a:rPr lang="en-IN" sz="1200" dirty="0" smtClean="0">
                <a:latin typeface="+mj-lt"/>
                <a:ea typeface="+mj-ea"/>
                <a:cs typeface="Times New Roman" pitchFamily="18" charset="0"/>
              </a:rPr>
              <a:t> are (</a:t>
            </a:r>
            <a:r>
              <a:rPr lang="en-IN" sz="1200" dirty="0">
                <a:latin typeface="+mj-lt"/>
                <a:ea typeface="+mj-ea"/>
                <a:cs typeface="Times New Roman" pitchFamily="18" charset="0"/>
              </a:rPr>
              <a:t>A) </a:t>
            </a:r>
            <a:r>
              <a:rPr lang="en-IN" sz="1200" dirty="0" smtClean="0">
                <a:latin typeface="+mj-lt"/>
                <a:ea typeface="+mj-ea"/>
                <a:cs typeface="Times New Roman" pitchFamily="18" charset="0"/>
              </a:rPr>
              <a:t>1</a:t>
            </a:r>
            <a:r>
              <a:rPr lang="en-IN" sz="1200" baseline="30000" dirty="0" smtClean="0">
                <a:latin typeface="+mj-lt"/>
                <a:ea typeface="+mj-ea"/>
                <a:cs typeface="Times New Roman" pitchFamily="18" charset="0"/>
              </a:rPr>
              <a:t>st</a:t>
            </a:r>
            <a:r>
              <a:rPr lang="en-IN" sz="1200" dirty="0" smtClean="0">
                <a:latin typeface="+mj-lt"/>
                <a:ea typeface="+mj-ea"/>
                <a:cs typeface="Times New Roman" pitchFamily="18" charset="0"/>
              </a:rPr>
              <a:t>  </a:t>
            </a:r>
            <a:r>
              <a:rPr lang="en-IN" sz="1200" dirty="0">
                <a:latin typeface="+mj-lt"/>
                <a:ea typeface="+mj-ea"/>
                <a:cs typeface="Times New Roman" pitchFamily="18" charset="0"/>
              </a:rPr>
              <a:t>day, (B) </a:t>
            </a:r>
            <a:r>
              <a:rPr lang="en-IN" sz="1200" dirty="0" smtClean="0">
                <a:latin typeface="+mj-lt"/>
                <a:ea typeface="+mj-ea"/>
                <a:cs typeface="Times New Roman" pitchFamily="18" charset="0"/>
              </a:rPr>
              <a:t>5</a:t>
            </a:r>
            <a:r>
              <a:rPr lang="en-IN" sz="1200" baseline="30000" dirty="0" smtClean="0">
                <a:latin typeface="+mj-lt"/>
                <a:ea typeface="+mj-ea"/>
                <a:cs typeface="Times New Roman" pitchFamily="18" charset="0"/>
              </a:rPr>
              <a:t>th</a:t>
            </a:r>
            <a:r>
              <a:rPr lang="en-IN" sz="1200" dirty="0" smtClean="0">
                <a:latin typeface="+mj-lt"/>
                <a:ea typeface="+mj-ea"/>
                <a:cs typeface="Times New Roman" pitchFamily="18" charset="0"/>
              </a:rPr>
              <a:t>  </a:t>
            </a:r>
            <a:r>
              <a:rPr lang="en-IN" sz="1200" dirty="0">
                <a:latin typeface="+mj-lt"/>
                <a:ea typeface="+mj-ea"/>
                <a:cs typeface="Times New Roman" pitchFamily="18" charset="0"/>
              </a:rPr>
              <a:t>day, </a:t>
            </a:r>
            <a:r>
              <a:rPr lang="en-IN" sz="1200" dirty="0" smtClean="0">
                <a:latin typeface="+mj-lt"/>
                <a:ea typeface="+mj-ea"/>
                <a:cs typeface="Times New Roman" pitchFamily="18" charset="0"/>
              </a:rPr>
              <a:t>and (C</a:t>
            </a:r>
            <a:r>
              <a:rPr lang="en-IN" sz="1200" dirty="0">
                <a:latin typeface="+mj-lt"/>
                <a:ea typeface="+mj-ea"/>
                <a:cs typeface="Times New Roman" pitchFamily="18" charset="0"/>
              </a:rPr>
              <a:t>) </a:t>
            </a:r>
            <a:r>
              <a:rPr lang="en-IN" sz="1200" dirty="0" smtClean="0">
                <a:latin typeface="+mj-lt"/>
                <a:ea typeface="+mj-ea"/>
                <a:cs typeface="Times New Roman" pitchFamily="18" charset="0"/>
              </a:rPr>
              <a:t>7</a:t>
            </a:r>
            <a:r>
              <a:rPr lang="en-IN" sz="1200" baseline="30000" dirty="0" smtClean="0">
                <a:latin typeface="+mj-lt"/>
                <a:ea typeface="+mj-ea"/>
                <a:cs typeface="Times New Roman" pitchFamily="18" charset="0"/>
              </a:rPr>
              <a:t>th</a:t>
            </a:r>
            <a:r>
              <a:rPr lang="en-IN" sz="1200" dirty="0" smtClean="0">
                <a:latin typeface="+mj-lt"/>
                <a:ea typeface="+mj-ea"/>
                <a:cs typeface="Times New Roman" pitchFamily="18" charset="0"/>
              </a:rPr>
              <a:t>  day without treatment</a:t>
            </a:r>
            <a:endParaRPr lang="en-US" sz="1200" dirty="0">
              <a:latin typeface="+mj-lt"/>
              <a:ea typeface="+mj-ea"/>
              <a:cs typeface="Times New Roman" pitchFamily="18" charset="0"/>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a:stretch/>
        </p:blipFill>
        <p:spPr bwMode="auto">
          <a:xfrm>
            <a:off x="1124000" y="2733768"/>
            <a:ext cx="7416824" cy="16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02893" y="4345839"/>
            <a:ext cx="8175290" cy="276999"/>
          </a:xfrm>
          <a:prstGeom prst="rect">
            <a:avLst/>
          </a:prstGeom>
        </p:spPr>
        <p:txBody>
          <a:bodyPr wrap="square">
            <a:spAutoFit/>
          </a:bodyPr>
          <a:lstStyle/>
          <a:p>
            <a:r>
              <a:rPr lang="en-IN" sz="1200" dirty="0">
                <a:latin typeface="+mj-lt"/>
                <a:cs typeface="Times New Roman" pitchFamily="18" charset="0"/>
              </a:rPr>
              <a:t>Cutaneous infection of </a:t>
            </a:r>
            <a:r>
              <a:rPr lang="en-IN" sz="1200" i="1" dirty="0">
                <a:latin typeface="+mj-lt"/>
                <a:cs typeface="Times New Roman" pitchFamily="18" charset="0"/>
              </a:rPr>
              <a:t>candida </a:t>
            </a:r>
            <a:r>
              <a:rPr lang="en-IN" sz="1200" i="1" dirty="0" err="1">
                <a:latin typeface="+mj-lt"/>
                <a:cs typeface="Times New Roman" pitchFamily="18" charset="0"/>
              </a:rPr>
              <a:t>albicans</a:t>
            </a:r>
            <a:r>
              <a:rPr lang="en-IN" sz="1200" dirty="0">
                <a:latin typeface="+mj-lt"/>
                <a:cs typeface="Times New Roman" pitchFamily="18" charset="0"/>
              </a:rPr>
              <a:t> </a:t>
            </a:r>
            <a:r>
              <a:rPr lang="en-IN" sz="1200" dirty="0" smtClean="0">
                <a:latin typeface="+mj-lt"/>
                <a:ea typeface="+mj-ea"/>
                <a:cs typeface="Times New Roman" pitchFamily="18" charset="0"/>
              </a:rPr>
              <a:t> are (</a:t>
            </a:r>
            <a:r>
              <a:rPr lang="en-IN" sz="1200" dirty="0">
                <a:latin typeface="+mj-lt"/>
                <a:ea typeface="+mj-ea"/>
                <a:cs typeface="Times New Roman" pitchFamily="18" charset="0"/>
              </a:rPr>
              <a:t>D) </a:t>
            </a:r>
            <a:r>
              <a:rPr lang="en-IN" sz="1200" dirty="0" smtClean="0">
                <a:latin typeface="+mj-lt"/>
                <a:ea typeface="+mj-ea"/>
                <a:cs typeface="Times New Roman" pitchFamily="18" charset="0"/>
              </a:rPr>
              <a:t>5</a:t>
            </a:r>
            <a:r>
              <a:rPr lang="en-IN" sz="1200" baseline="30000" dirty="0" smtClean="0">
                <a:latin typeface="+mj-lt"/>
                <a:ea typeface="+mj-ea"/>
                <a:cs typeface="Times New Roman" pitchFamily="18" charset="0"/>
              </a:rPr>
              <a:t>th</a:t>
            </a:r>
            <a:r>
              <a:rPr lang="en-IN" sz="1200" dirty="0" smtClean="0">
                <a:latin typeface="+mj-lt"/>
                <a:ea typeface="+mj-ea"/>
                <a:cs typeface="Times New Roman" pitchFamily="18" charset="0"/>
              </a:rPr>
              <a:t> day</a:t>
            </a:r>
            <a:r>
              <a:rPr lang="en-IN" sz="1200" dirty="0">
                <a:latin typeface="+mj-lt"/>
                <a:ea typeface="+mj-ea"/>
                <a:cs typeface="Times New Roman" pitchFamily="18" charset="0"/>
              </a:rPr>
              <a:t>, (E) </a:t>
            </a:r>
            <a:r>
              <a:rPr lang="en-IN" sz="1200" dirty="0" smtClean="0">
                <a:latin typeface="+mj-lt"/>
                <a:ea typeface="+mj-ea"/>
                <a:cs typeface="Times New Roman" pitchFamily="18" charset="0"/>
              </a:rPr>
              <a:t>10</a:t>
            </a:r>
            <a:r>
              <a:rPr lang="en-IN" sz="1200" baseline="30000" dirty="0" smtClean="0">
                <a:latin typeface="+mj-lt"/>
                <a:ea typeface="+mj-ea"/>
                <a:cs typeface="Times New Roman" pitchFamily="18" charset="0"/>
              </a:rPr>
              <a:t>th</a:t>
            </a:r>
            <a:r>
              <a:rPr lang="en-IN" sz="1200" dirty="0" smtClean="0">
                <a:latin typeface="+mj-lt"/>
                <a:ea typeface="+mj-ea"/>
                <a:cs typeface="Times New Roman" pitchFamily="18" charset="0"/>
              </a:rPr>
              <a:t> Day</a:t>
            </a:r>
            <a:r>
              <a:rPr lang="en-IN" sz="1200" dirty="0">
                <a:latin typeface="+mj-lt"/>
                <a:ea typeface="+mj-ea"/>
                <a:cs typeface="Times New Roman" pitchFamily="18" charset="0"/>
              </a:rPr>
              <a:t>, (</a:t>
            </a:r>
            <a:r>
              <a:rPr lang="en-IN" sz="1200" dirty="0" smtClean="0">
                <a:latin typeface="+mj-lt"/>
                <a:ea typeface="+mj-ea"/>
                <a:cs typeface="Times New Roman" pitchFamily="18" charset="0"/>
              </a:rPr>
              <a:t>F)14</a:t>
            </a:r>
            <a:r>
              <a:rPr lang="en-IN" sz="1200" baseline="30000" dirty="0" smtClean="0">
                <a:latin typeface="+mj-lt"/>
                <a:ea typeface="+mj-ea"/>
                <a:cs typeface="Times New Roman" pitchFamily="18" charset="0"/>
              </a:rPr>
              <a:t>th</a:t>
            </a:r>
            <a:r>
              <a:rPr lang="en-IN" sz="1200" dirty="0" smtClean="0">
                <a:latin typeface="+mj-lt"/>
                <a:ea typeface="+mj-ea"/>
                <a:cs typeface="Times New Roman" pitchFamily="18" charset="0"/>
              </a:rPr>
              <a:t> day </a:t>
            </a:r>
            <a:r>
              <a:rPr lang="en-IN" sz="1200" dirty="0">
                <a:latin typeface="+mj-lt"/>
                <a:ea typeface="+mj-ea"/>
                <a:cs typeface="Times New Roman" pitchFamily="18" charset="0"/>
              </a:rPr>
              <a:t>after treatment </a:t>
            </a:r>
            <a:r>
              <a:rPr lang="en-IN" sz="1200" dirty="0" smtClean="0">
                <a:latin typeface="+mj-lt"/>
                <a:ea typeface="+mj-ea"/>
                <a:cs typeface="Times New Roman" pitchFamily="18" charset="0"/>
              </a:rPr>
              <a:t>. complete </a:t>
            </a:r>
            <a:r>
              <a:rPr lang="en-IN" sz="1200" dirty="0">
                <a:latin typeface="+mj-lt"/>
                <a:ea typeface="+mj-ea"/>
                <a:cs typeface="Times New Roman" pitchFamily="18" charset="0"/>
              </a:rPr>
              <a:t>healing of </a:t>
            </a:r>
            <a:r>
              <a:rPr lang="en-IN" sz="1200" dirty="0" smtClean="0">
                <a:latin typeface="+mj-lt"/>
                <a:ea typeface="+mj-ea"/>
                <a:cs typeface="Times New Roman" pitchFamily="18" charset="0"/>
              </a:rPr>
              <a:t>candidiasis.</a:t>
            </a:r>
            <a:endParaRPr lang="en-US" sz="1200" dirty="0">
              <a:latin typeface="+mj-lt"/>
              <a:ea typeface="+mj-ea"/>
              <a:cs typeface="Times New Roman" pitchFamily="18" charset="0"/>
            </a:endParaRPr>
          </a:p>
        </p:txBody>
      </p:sp>
    </p:spTree>
    <p:extLst>
      <p:ext uri="{BB962C8B-B14F-4D97-AF65-F5344CB8AC3E}">
        <p14:creationId xmlns:p14="http://schemas.microsoft.com/office/powerpoint/2010/main" val="2658116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1556"/>
          </a:xfrm>
        </p:spPr>
        <p:txBody>
          <a:bodyPr vert="horz" lIns="91438" tIns="45719" rIns="91438" bIns="45719" rtlCol="0" anchor="ctr">
            <a:noAutofit/>
          </a:bodyPr>
          <a:lstStyle/>
          <a:p>
            <a:r>
              <a:rPr lang="en-US" sz="3400" b="1" baseline="3413" dirty="0" smtClean="0">
                <a:ea typeface="+mn-ea"/>
                <a:cs typeface="Calibri"/>
              </a:rPr>
              <a:t>HISTOPATHOLOGY</a:t>
            </a:r>
            <a:endParaRPr lang="en-US" sz="3400" b="1" baseline="3413" dirty="0">
              <a:ea typeface="+mn-ea"/>
              <a:cs typeface="Calibri"/>
            </a:endParaRPr>
          </a:p>
        </p:txBody>
      </p:sp>
      <p:sp>
        <p:nvSpPr>
          <p:cNvPr id="6" name="Slide Number Placeholder 5"/>
          <p:cNvSpPr>
            <a:spLocks noGrp="1"/>
          </p:cNvSpPr>
          <p:nvPr>
            <p:ph type="sldNum" sz="quarter" idx="12"/>
          </p:nvPr>
        </p:nvSpPr>
        <p:spPr/>
        <p:txBody>
          <a:bodyPr/>
          <a:lstStyle/>
          <a:p>
            <a:fld id="{B9026E01-29DD-44B1-B635-63F0E58F6D7A}" type="slidenum">
              <a:rPr lang="en-IN" smtClean="0"/>
              <a:pPr/>
              <a:t>12</a:t>
            </a:fld>
            <a:endParaRPr lang="en-IN"/>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9" y="627535"/>
            <a:ext cx="7488831" cy="3780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7504" y="4493754"/>
            <a:ext cx="8928992" cy="461665"/>
          </a:xfrm>
          <a:prstGeom prst="rect">
            <a:avLst/>
          </a:prstGeom>
        </p:spPr>
        <p:txBody>
          <a:bodyPr wrap="square">
            <a:spAutoFit/>
          </a:bodyPr>
          <a:lstStyle/>
          <a:p>
            <a:pPr algn="just"/>
            <a:r>
              <a:rPr lang="en-US" sz="1200" dirty="0">
                <a:cs typeface="Times New Roman" panose="02020603050405020304" pitchFamily="18" charset="0"/>
              </a:rPr>
              <a:t>Histopathology of rat skin infected with </a:t>
            </a:r>
            <a:r>
              <a:rPr lang="en-US" sz="1200" i="1" dirty="0">
                <a:cs typeface="Times New Roman" panose="02020603050405020304" pitchFamily="18" charset="0"/>
              </a:rPr>
              <a:t>candida </a:t>
            </a:r>
            <a:r>
              <a:rPr lang="en-US" sz="1200" i="1" dirty="0" err="1">
                <a:cs typeface="Times New Roman" panose="02020603050405020304" pitchFamily="18" charset="0"/>
              </a:rPr>
              <a:t>albicans</a:t>
            </a:r>
            <a:r>
              <a:rPr lang="en-US" sz="1200" dirty="0" smtClean="0">
                <a:cs typeface="Times New Roman" panose="02020603050405020304" pitchFamily="18" charset="0"/>
              </a:rPr>
              <a:t>, (A) Normal skin histogram, </a:t>
            </a:r>
            <a:r>
              <a:rPr lang="en-US" sz="1200" dirty="0">
                <a:cs typeface="Times New Roman" panose="02020603050405020304" pitchFamily="18" charset="0"/>
              </a:rPr>
              <a:t>(B) control group (contain placebo) arrow show the presence of spore hyphae swelling of the cell, (C) after treatment with  test formulation showing the complete absence of fungal elements.</a:t>
            </a:r>
          </a:p>
        </p:txBody>
      </p:sp>
    </p:spTree>
    <p:extLst>
      <p:ext uri="{BB962C8B-B14F-4D97-AF65-F5344CB8AC3E}">
        <p14:creationId xmlns:p14="http://schemas.microsoft.com/office/powerpoint/2010/main" val="3878429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167" y="139820"/>
            <a:ext cx="5709684" cy="585514"/>
          </a:xfrm>
        </p:spPr>
        <p:txBody>
          <a:bodyPr vert="horz" lIns="91438" tIns="45719" rIns="91438" bIns="45719" rtlCol="0" anchor="ctr">
            <a:noAutofit/>
          </a:bodyPr>
          <a:lstStyle/>
          <a:p>
            <a:r>
              <a:rPr lang="en-IN" sz="3400" b="1" baseline="3413" dirty="0">
                <a:ea typeface="+mn-ea"/>
                <a:cs typeface="Calibri"/>
              </a:rPr>
              <a:t/>
            </a:r>
            <a:br>
              <a:rPr lang="en-IN" sz="3400" b="1" baseline="3413" dirty="0">
                <a:ea typeface="+mn-ea"/>
                <a:cs typeface="Calibri"/>
              </a:rPr>
            </a:br>
            <a:r>
              <a:rPr lang="en-IN" sz="3400" b="1" baseline="3413" dirty="0">
                <a:ea typeface="+mn-ea"/>
                <a:cs typeface="Calibri"/>
              </a:rPr>
              <a:t> ADVANTAGES OF </a:t>
            </a:r>
            <a:r>
              <a:rPr lang="en-IN" sz="3400" b="1" baseline="3413" dirty="0" smtClean="0">
                <a:ea typeface="+mn-ea"/>
                <a:cs typeface="Calibri"/>
              </a:rPr>
              <a:t>PROPOSED TECHNOLOGY</a:t>
            </a:r>
            <a:r>
              <a:rPr lang="en-IN" sz="3400" b="1" baseline="3413" dirty="0">
                <a:ea typeface="+mn-ea"/>
                <a:cs typeface="Calibri"/>
              </a:rPr>
              <a:t/>
            </a:r>
            <a:br>
              <a:rPr lang="en-IN" sz="3400" b="1" baseline="3413" dirty="0">
                <a:ea typeface="+mn-ea"/>
                <a:cs typeface="Calibri"/>
              </a:rPr>
            </a:br>
            <a:endParaRPr lang="en-IN" sz="3400" b="1" baseline="3413" dirty="0">
              <a:ea typeface="+mn-ea"/>
              <a:cs typeface="Calibri"/>
            </a:endParaRPr>
          </a:p>
        </p:txBody>
      </p:sp>
      <p:sp>
        <p:nvSpPr>
          <p:cNvPr id="3" name="Content Placeholder 2"/>
          <p:cNvSpPr>
            <a:spLocks noGrp="1"/>
          </p:cNvSpPr>
          <p:nvPr>
            <p:ph idx="1"/>
          </p:nvPr>
        </p:nvSpPr>
        <p:spPr>
          <a:xfrm>
            <a:off x="457199" y="925000"/>
            <a:ext cx="8155173" cy="3538940"/>
          </a:xfrm>
        </p:spPr>
        <p:txBody>
          <a:bodyPr vert="horz" lIns="91438" tIns="45719" rIns="91438" bIns="45719" rtlCol="0">
            <a:noAutofit/>
          </a:bodyPr>
          <a:lstStyle/>
          <a:p>
            <a:pPr algn="just" defTabSz="914378">
              <a:lnSpc>
                <a:spcPct val="150000"/>
              </a:lnSpc>
              <a:spcBef>
                <a:spcPts val="1000"/>
              </a:spcBef>
              <a:buFont typeface="Arial" pitchFamily="34" charset="0"/>
              <a:buChar char="•"/>
            </a:pPr>
            <a:r>
              <a:rPr lang="en-IN" sz="1600" dirty="0">
                <a:solidFill>
                  <a:sysClr val="windowText" lastClr="000000"/>
                </a:solidFill>
                <a:ea typeface="Arial" charset="0"/>
                <a:cs typeface="Arial" charset="0"/>
              </a:rPr>
              <a:t>Transdermal Spray has an advantage of active ingredients being delivered across the skin for systemic distribution. </a:t>
            </a:r>
          </a:p>
          <a:p>
            <a:pPr algn="just" defTabSz="914378">
              <a:lnSpc>
                <a:spcPct val="150000"/>
              </a:lnSpc>
              <a:spcBef>
                <a:spcPts val="1000"/>
              </a:spcBef>
              <a:buFont typeface="Arial" pitchFamily="34" charset="0"/>
              <a:buChar char="•"/>
            </a:pPr>
            <a:r>
              <a:rPr lang="en-IN" sz="1600" dirty="0" smtClean="0">
                <a:solidFill>
                  <a:sysClr val="windowText" lastClr="000000"/>
                </a:solidFill>
                <a:ea typeface="Arial" charset="0"/>
                <a:cs typeface="Arial" charset="0"/>
              </a:rPr>
              <a:t>The </a:t>
            </a:r>
            <a:r>
              <a:rPr lang="en-IN" sz="1600" dirty="0">
                <a:solidFill>
                  <a:sysClr val="windowText" lastClr="000000"/>
                </a:solidFill>
                <a:ea typeface="Arial" charset="0"/>
                <a:cs typeface="Arial" charset="0"/>
              </a:rPr>
              <a:t>drug in the form of a spray is easily applied, delivering precise drug dosage with lower incidence of skin irritation.</a:t>
            </a:r>
          </a:p>
          <a:p>
            <a:pPr algn="just" defTabSz="914378">
              <a:lnSpc>
                <a:spcPct val="150000"/>
              </a:lnSpc>
              <a:spcBef>
                <a:spcPts val="1000"/>
              </a:spcBef>
              <a:buFont typeface="Arial" pitchFamily="34" charset="0"/>
              <a:buChar char="•"/>
            </a:pPr>
            <a:r>
              <a:rPr lang="en-IN" sz="1600" dirty="0" smtClean="0">
                <a:solidFill>
                  <a:sysClr val="windowText" lastClr="000000"/>
                </a:solidFill>
                <a:ea typeface="Arial" charset="0"/>
                <a:cs typeface="Arial" charset="0"/>
              </a:rPr>
              <a:t>Transdermal </a:t>
            </a:r>
            <a:r>
              <a:rPr lang="en-IN" sz="1600" dirty="0">
                <a:solidFill>
                  <a:sysClr val="windowText" lastClr="000000"/>
                </a:solidFill>
                <a:ea typeface="Arial" charset="0"/>
                <a:cs typeface="Arial" charset="0"/>
              </a:rPr>
              <a:t>spray retains the same efficacy but with a significant reduction in dose, eliminates side effects of the drug.</a:t>
            </a:r>
          </a:p>
          <a:p>
            <a:pPr algn="just" defTabSz="914378">
              <a:lnSpc>
                <a:spcPct val="150000"/>
              </a:lnSpc>
              <a:spcBef>
                <a:spcPts val="1000"/>
              </a:spcBef>
              <a:buFont typeface="Arial" pitchFamily="34" charset="0"/>
              <a:buChar char="•"/>
            </a:pPr>
            <a:r>
              <a:rPr lang="en-IN" sz="1600" dirty="0">
                <a:solidFill>
                  <a:sysClr val="windowText" lastClr="000000"/>
                </a:solidFill>
                <a:ea typeface="Arial" charset="0"/>
                <a:cs typeface="Arial" charset="0"/>
              </a:rPr>
              <a:t>The drug forms a layer on the skin thereby offers an increased local contact time further enhancing the efficacy</a:t>
            </a:r>
          </a:p>
        </p:txBody>
      </p:sp>
      <p:sp>
        <p:nvSpPr>
          <p:cNvPr id="4" name="Slide Number Placeholder 3"/>
          <p:cNvSpPr>
            <a:spLocks noGrp="1"/>
          </p:cNvSpPr>
          <p:nvPr>
            <p:ph type="sldNum" sz="quarter" idx="12"/>
          </p:nvPr>
        </p:nvSpPr>
        <p:spPr/>
        <p:txBody>
          <a:bodyPr/>
          <a:lstStyle/>
          <a:p>
            <a:fld id="{DF22BE74-D939-9D47-879A-EDE656A6A3FF}" type="slidenum">
              <a:rPr lang="en-US" smtClean="0"/>
              <a:t>13</a:t>
            </a:fld>
            <a:endParaRPr lang="en-US"/>
          </a:p>
        </p:txBody>
      </p:sp>
    </p:spTree>
    <p:extLst>
      <p:ext uri="{BB962C8B-B14F-4D97-AF65-F5344CB8AC3E}">
        <p14:creationId xmlns:p14="http://schemas.microsoft.com/office/powerpoint/2010/main" val="3136768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728" y="1237672"/>
            <a:ext cx="7315245" cy="3046986"/>
          </a:xfrm>
          <a:prstGeom prst="rect">
            <a:avLst/>
          </a:prstGeom>
          <a:noFill/>
        </p:spPr>
        <p:txBody>
          <a:bodyPr wrap="square" lIns="91438" tIns="45719" rIns="91438" bIns="45719" rtlCol="0">
            <a:spAutoFit/>
          </a:bodyPr>
          <a:lstStyle/>
          <a:p>
            <a:pPr marL="571486" indent="-571486">
              <a:buFont typeface="Arial" pitchFamily="34" charset="0"/>
              <a:buChar char="•"/>
            </a:pPr>
            <a:r>
              <a:rPr lang="en-IN" sz="2400" dirty="0" smtClean="0"/>
              <a:t>Indian Application Number</a:t>
            </a:r>
            <a:r>
              <a:rPr lang="en-IN" sz="2400" dirty="0"/>
              <a:t>: 3386/MUM/2014 </a:t>
            </a:r>
          </a:p>
          <a:p>
            <a:endParaRPr lang="en-IN" sz="2400" dirty="0" smtClean="0"/>
          </a:p>
          <a:p>
            <a:pPr marL="571486" indent="-571486">
              <a:buFont typeface="Arial" pitchFamily="34" charset="0"/>
              <a:buChar char="•"/>
            </a:pPr>
            <a:r>
              <a:rPr lang="en-IN" sz="2400" dirty="0" smtClean="0"/>
              <a:t>Application </a:t>
            </a:r>
            <a:r>
              <a:rPr lang="en-IN" sz="2400" dirty="0"/>
              <a:t>Status: Patent </a:t>
            </a:r>
            <a:r>
              <a:rPr lang="en-IN" sz="2400" dirty="0" smtClean="0"/>
              <a:t>Pending</a:t>
            </a:r>
          </a:p>
          <a:p>
            <a:pPr marL="571486" indent="-571486">
              <a:buFont typeface="Arial" pitchFamily="34" charset="0"/>
              <a:buChar char="•"/>
            </a:pPr>
            <a:endParaRPr lang="en-IN" sz="2400" dirty="0"/>
          </a:p>
          <a:p>
            <a:pPr marL="571486" indent="-571486">
              <a:buFont typeface="Arial" pitchFamily="34" charset="0"/>
              <a:buChar char="•"/>
            </a:pPr>
            <a:r>
              <a:rPr lang="en-IN" sz="2400" dirty="0"/>
              <a:t>Publication </a:t>
            </a:r>
            <a:r>
              <a:rPr lang="en-IN" sz="2400" dirty="0" smtClean="0"/>
              <a:t>date:</a:t>
            </a:r>
            <a:r>
              <a:rPr lang="en-IN" sz="2400" dirty="0"/>
              <a:t>	</a:t>
            </a:r>
            <a:r>
              <a:rPr lang="en-IN" altLang="en-US" sz="2400" dirty="0"/>
              <a:t>06/05/2016</a:t>
            </a:r>
            <a:endParaRPr lang="en-IN" sz="2400" dirty="0"/>
          </a:p>
          <a:p>
            <a:endParaRPr lang="en-IN" sz="2400" dirty="0"/>
          </a:p>
          <a:p>
            <a:pPr marL="571486" indent="-571486">
              <a:buFont typeface="Arial" pitchFamily="34" charset="0"/>
              <a:buChar char="•"/>
            </a:pPr>
            <a:r>
              <a:rPr lang="en-IN" sz="2400" dirty="0"/>
              <a:t>Priority Date: 24/10/2014</a:t>
            </a:r>
          </a:p>
          <a:p>
            <a:endParaRPr lang="en-IN" altLang="en-US" sz="2400" dirty="0">
              <a:latin typeface="Times New Roman" pitchFamily="18" charset="0"/>
              <a:cs typeface="Times New Roman" pitchFamily="18" charset="0"/>
            </a:endParaRPr>
          </a:p>
        </p:txBody>
      </p:sp>
      <p:sp>
        <p:nvSpPr>
          <p:cNvPr id="4" name="Title 1"/>
          <p:cNvSpPr txBox="1">
            <a:spLocks/>
          </p:cNvSpPr>
          <p:nvPr/>
        </p:nvSpPr>
        <p:spPr>
          <a:xfrm>
            <a:off x="957354" y="7059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1" baseline="3413" dirty="0" smtClean="0">
                <a:latin typeface="Calibri"/>
                <a:ea typeface="+mn-ea"/>
                <a:cs typeface="Calibri"/>
              </a:rPr>
              <a:t>PATENT/IP STATUS</a:t>
            </a:r>
            <a:endParaRPr lang="en-IN" sz="3600" b="1" baseline="3413" dirty="0">
              <a:latin typeface="Calibri"/>
              <a:ea typeface="+mn-ea"/>
              <a:cs typeface="Calibri"/>
            </a:endParaRPr>
          </a:p>
        </p:txBody>
      </p:sp>
      <p:sp>
        <p:nvSpPr>
          <p:cNvPr id="2" name="Slide Number Placeholder 1"/>
          <p:cNvSpPr>
            <a:spLocks noGrp="1"/>
          </p:cNvSpPr>
          <p:nvPr>
            <p:ph type="sldNum" sz="quarter" idx="12"/>
          </p:nvPr>
        </p:nvSpPr>
        <p:spPr/>
        <p:txBody>
          <a:bodyPr/>
          <a:lstStyle/>
          <a:p>
            <a:fld id="{DF22BE74-D939-9D47-879A-EDE656A6A3FF}" type="slidenum">
              <a:rPr lang="en-US" smtClean="0"/>
              <a:t>14</a:t>
            </a:fld>
            <a:endParaRPr lang="en-US"/>
          </a:p>
        </p:txBody>
      </p:sp>
    </p:spTree>
    <p:extLst>
      <p:ext uri="{BB962C8B-B14F-4D97-AF65-F5344CB8AC3E}">
        <p14:creationId xmlns:p14="http://schemas.microsoft.com/office/powerpoint/2010/main" val="2041066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309528" y="1368292"/>
            <a:ext cx="8077200" cy="3314700"/>
          </a:xfrm>
          <a:custGeom>
            <a:avLst/>
            <a:gdLst/>
            <a:ahLst/>
            <a:cxnLst/>
            <a:rect l="l" t="t" r="r" b="b"/>
            <a:pathLst>
              <a:path w="8077200" h="4419600">
                <a:moveTo>
                  <a:pt x="0" y="736600"/>
                </a:moveTo>
                <a:lnTo>
                  <a:pt x="2441" y="676191"/>
                </a:lnTo>
                <a:lnTo>
                  <a:pt x="9641" y="617127"/>
                </a:lnTo>
                <a:lnTo>
                  <a:pt x="21407" y="559596"/>
                </a:lnTo>
                <a:lnTo>
                  <a:pt x="37553" y="503789"/>
                </a:lnTo>
                <a:lnTo>
                  <a:pt x="57886" y="449895"/>
                </a:lnTo>
                <a:lnTo>
                  <a:pt x="82219" y="398103"/>
                </a:lnTo>
                <a:lnTo>
                  <a:pt x="110361" y="348604"/>
                </a:lnTo>
                <a:lnTo>
                  <a:pt x="142123" y="301587"/>
                </a:lnTo>
                <a:lnTo>
                  <a:pt x="177316" y="257241"/>
                </a:lnTo>
                <a:lnTo>
                  <a:pt x="215749" y="215757"/>
                </a:lnTo>
                <a:lnTo>
                  <a:pt x="257233" y="177323"/>
                </a:lnTo>
                <a:lnTo>
                  <a:pt x="301579" y="142130"/>
                </a:lnTo>
                <a:lnTo>
                  <a:pt x="348596" y="110367"/>
                </a:lnTo>
                <a:lnTo>
                  <a:pt x="398097" y="82223"/>
                </a:lnTo>
                <a:lnTo>
                  <a:pt x="449890" y="57890"/>
                </a:lnTo>
                <a:lnTo>
                  <a:pt x="503786" y="37555"/>
                </a:lnTo>
                <a:lnTo>
                  <a:pt x="559596" y="21409"/>
                </a:lnTo>
                <a:lnTo>
                  <a:pt x="617130" y="9641"/>
                </a:lnTo>
                <a:lnTo>
                  <a:pt x="676199" y="2442"/>
                </a:lnTo>
                <a:lnTo>
                  <a:pt x="736612" y="0"/>
                </a:lnTo>
                <a:lnTo>
                  <a:pt x="7340600" y="0"/>
                </a:lnTo>
                <a:lnTo>
                  <a:pt x="7401008" y="2442"/>
                </a:lnTo>
                <a:lnTo>
                  <a:pt x="7460072" y="9641"/>
                </a:lnTo>
                <a:lnTo>
                  <a:pt x="7517603" y="21409"/>
                </a:lnTo>
                <a:lnTo>
                  <a:pt x="7573410" y="37555"/>
                </a:lnTo>
                <a:lnTo>
                  <a:pt x="7627304" y="57890"/>
                </a:lnTo>
                <a:lnTo>
                  <a:pt x="7679096" y="82223"/>
                </a:lnTo>
                <a:lnTo>
                  <a:pt x="7728595" y="110367"/>
                </a:lnTo>
                <a:lnTo>
                  <a:pt x="7775612" y="142130"/>
                </a:lnTo>
                <a:lnTo>
                  <a:pt x="7819958" y="177323"/>
                </a:lnTo>
                <a:lnTo>
                  <a:pt x="7861442" y="215757"/>
                </a:lnTo>
                <a:lnTo>
                  <a:pt x="7899876" y="257241"/>
                </a:lnTo>
                <a:lnTo>
                  <a:pt x="7935069" y="301587"/>
                </a:lnTo>
                <a:lnTo>
                  <a:pt x="7966832" y="348604"/>
                </a:lnTo>
                <a:lnTo>
                  <a:pt x="7994976" y="398103"/>
                </a:lnTo>
                <a:lnTo>
                  <a:pt x="8019309" y="449895"/>
                </a:lnTo>
                <a:lnTo>
                  <a:pt x="8039644" y="503789"/>
                </a:lnTo>
                <a:lnTo>
                  <a:pt x="8055790" y="559596"/>
                </a:lnTo>
                <a:lnTo>
                  <a:pt x="8067558" y="617127"/>
                </a:lnTo>
                <a:lnTo>
                  <a:pt x="8074757" y="676191"/>
                </a:lnTo>
                <a:lnTo>
                  <a:pt x="8077200" y="736600"/>
                </a:lnTo>
                <a:lnTo>
                  <a:pt x="8077200" y="3682987"/>
                </a:lnTo>
                <a:lnTo>
                  <a:pt x="8074757" y="3743400"/>
                </a:lnTo>
                <a:lnTo>
                  <a:pt x="8067558" y="3802469"/>
                </a:lnTo>
                <a:lnTo>
                  <a:pt x="8055790" y="3860003"/>
                </a:lnTo>
                <a:lnTo>
                  <a:pt x="8039644" y="3915813"/>
                </a:lnTo>
                <a:lnTo>
                  <a:pt x="8019309" y="3969709"/>
                </a:lnTo>
                <a:lnTo>
                  <a:pt x="7994976" y="4021502"/>
                </a:lnTo>
                <a:lnTo>
                  <a:pt x="7966832" y="4071003"/>
                </a:lnTo>
                <a:lnTo>
                  <a:pt x="7935069" y="4118020"/>
                </a:lnTo>
                <a:lnTo>
                  <a:pt x="7899876" y="4162366"/>
                </a:lnTo>
                <a:lnTo>
                  <a:pt x="7861442" y="4203850"/>
                </a:lnTo>
                <a:lnTo>
                  <a:pt x="7819958" y="4242283"/>
                </a:lnTo>
                <a:lnTo>
                  <a:pt x="7775612" y="4277476"/>
                </a:lnTo>
                <a:lnTo>
                  <a:pt x="7728595" y="4309238"/>
                </a:lnTo>
                <a:lnTo>
                  <a:pt x="7679096" y="4337380"/>
                </a:lnTo>
                <a:lnTo>
                  <a:pt x="7627304" y="4361713"/>
                </a:lnTo>
                <a:lnTo>
                  <a:pt x="7573410" y="4382046"/>
                </a:lnTo>
                <a:lnTo>
                  <a:pt x="7517603" y="4398192"/>
                </a:lnTo>
                <a:lnTo>
                  <a:pt x="7460072" y="4409958"/>
                </a:lnTo>
                <a:lnTo>
                  <a:pt x="7401008" y="4417158"/>
                </a:lnTo>
                <a:lnTo>
                  <a:pt x="7340600" y="4419600"/>
                </a:lnTo>
                <a:lnTo>
                  <a:pt x="736612" y="4419600"/>
                </a:lnTo>
                <a:lnTo>
                  <a:pt x="676199" y="4417158"/>
                </a:lnTo>
                <a:lnTo>
                  <a:pt x="617130" y="4409958"/>
                </a:lnTo>
                <a:lnTo>
                  <a:pt x="559596" y="4398192"/>
                </a:lnTo>
                <a:lnTo>
                  <a:pt x="503786" y="4382046"/>
                </a:lnTo>
                <a:lnTo>
                  <a:pt x="449890" y="4361713"/>
                </a:lnTo>
                <a:lnTo>
                  <a:pt x="398097" y="4337380"/>
                </a:lnTo>
                <a:lnTo>
                  <a:pt x="348596" y="4309238"/>
                </a:lnTo>
                <a:lnTo>
                  <a:pt x="301579" y="4277476"/>
                </a:lnTo>
                <a:lnTo>
                  <a:pt x="257233" y="4242283"/>
                </a:lnTo>
                <a:lnTo>
                  <a:pt x="215749" y="4203850"/>
                </a:lnTo>
                <a:lnTo>
                  <a:pt x="177316" y="4162366"/>
                </a:lnTo>
                <a:lnTo>
                  <a:pt x="142123" y="4118020"/>
                </a:lnTo>
                <a:lnTo>
                  <a:pt x="110361" y="4071003"/>
                </a:lnTo>
                <a:lnTo>
                  <a:pt x="82219" y="4021502"/>
                </a:lnTo>
                <a:lnTo>
                  <a:pt x="57886" y="3969709"/>
                </a:lnTo>
                <a:lnTo>
                  <a:pt x="37553" y="3915813"/>
                </a:lnTo>
                <a:lnTo>
                  <a:pt x="21407" y="3860003"/>
                </a:lnTo>
                <a:lnTo>
                  <a:pt x="9641" y="3802469"/>
                </a:lnTo>
                <a:lnTo>
                  <a:pt x="2441" y="3743400"/>
                </a:lnTo>
                <a:lnTo>
                  <a:pt x="0" y="3682987"/>
                </a:lnTo>
                <a:lnTo>
                  <a:pt x="0" y="736600"/>
                </a:lnTo>
                <a:close/>
              </a:path>
            </a:pathLst>
          </a:custGeom>
          <a:ln w="25400">
            <a:solidFill>
              <a:srgbClr val="8063A1"/>
            </a:solidFill>
          </a:ln>
        </p:spPr>
        <p:txBody>
          <a:bodyPr wrap="square" lIns="0" tIns="0" rIns="0" bIns="0" rtlCol="0">
            <a:noAutofit/>
          </a:bodyPr>
          <a:lstStyle/>
          <a:p>
            <a:endParaRPr/>
          </a:p>
        </p:txBody>
      </p:sp>
      <p:sp>
        <p:nvSpPr>
          <p:cNvPr id="19" name="object 19"/>
          <p:cNvSpPr/>
          <p:nvPr/>
        </p:nvSpPr>
        <p:spPr>
          <a:xfrm>
            <a:off x="2615184" y="965834"/>
            <a:ext cx="477012" cy="374904"/>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3787140" y="965834"/>
            <a:ext cx="477012" cy="374904"/>
          </a:xfrm>
          <a:prstGeom prst="rect">
            <a:avLst/>
          </a:prstGeom>
          <a:blipFill>
            <a:blip r:embed="rId2" cstate="print"/>
            <a:stretch>
              <a:fillRect/>
            </a:stretch>
          </a:blipFill>
        </p:spPr>
        <p:txBody>
          <a:bodyPr wrap="square" lIns="0" tIns="0" rIns="0" bIns="0" rtlCol="0">
            <a:noAutofit/>
          </a:bodyPr>
          <a:lstStyle/>
          <a:p>
            <a:endParaRPr/>
          </a:p>
        </p:txBody>
      </p:sp>
      <p:sp>
        <p:nvSpPr>
          <p:cNvPr id="25" name="object 25"/>
          <p:cNvSpPr/>
          <p:nvPr/>
        </p:nvSpPr>
        <p:spPr>
          <a:xfrm>
            <a:off x="5268468" y="965834"/>
            <a:ext cx="475488" cy="374904"/>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3456035" y="342949"/>
            <a:ext cx="1690127" cy="528923"/>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750521" y="2239803"/>
            <a:ext cx="1780028" cy="190500"/>
          </a:xfrm>
          <a:prstGeom prst="rect">
            <a:avLst/>
          </a:prstGeom>
        </p:spPr>
        <p:txBody>
          <a:bodyPr wrap="square" lIns="0" tIns="0" rIns="0" bIns="0" rtlCol="0">
            <a:noAutofit/>
          </a:bodyPr>
          <a:lstStyle/>
          <a:p>
            <a:pPr marL="12700">
              <a:lnSpc>
                <a:spcPts val="1935"/>
              </a:lnSpc>
              <a:spcBef>
                <a:spcPts val="96"/>
              </a:spcBef>
            </a:pPr>
            <a:r>
              <a:rPr sz="2800" b="1" baseline="3034" dirty="0">
                <a:latin typeface="Calibri"/>
                <a:cs typeface="Calibri"/>
              </a:rPr>
              <a:t>Co</a:t>
            </a:r>
            <a:r>
              <a:rPr sz="2800" b="1" spc="-4" baseline="3034" dirty="0">
                <a:latin typeface="Calibri"/>
                <a:cs typeface="Calibri"/>
              </a:rPr>
              <a:t>n</a:t>
            </a:r>
            <a:r>
              <a:rPr sz="2800" b="1" spc="-9" baseline="3034" dirty="0">
                <a:latin typeface="Calibri"/>
                <a:cs typeface="Calibri"/>
              </a:rPr>
              <a:t>t</a:t>
            </a:r>
            <a:r>
              <a:rPr sz="2800" b="1" baseline="3034" dirty="0">
                <a:latin typeface="Calibri"/>
                <a:cs typeface="Calibri"/>
              </a:rPr>
              <a:t>act</a:t>
            </a:r>
            <a:r>
              <a:rPr sz="2800" b="1" spc="-29" baseline="3034" dirty="0">
                <a:latin typeface="Calibri"/>
                <a:cs typeface="Calibri"/>
              </a:rPr>
              <a:t> </a:t>
            </a:r>
            <a:r>
              <a:rPr sz="2800" b="1" spc="4" baseline="3034" dirty="0">
                <a:latin typeface="Calibri"/>
                <a:cs typeface="Calibri"/>
              </a:rPr>
              <a:t>D</a:t>
            </a:r>
            <a:r>
              <a:rPr sz="2800" b="1" spc="-4" baseline="3034" dirty="0">
                <a:latin typeface="Calibri"/>
                <a:cs typeface="Calibri"/>
              </a:rPr>
              <a:t>e</a:t>
            </a:r>
            <a:r>
              <a:rPr sz="2800" b="1" spc="-9" baseline="3034" dirty="0">
                <a:latin typeface="Calibri"/>
                <a:cs typeface="Calibri"/>
              </a:rPr>
              <a:t>t</a:t>
            </a:r>
            <a:r>
              <a:rPr sz="2800" b="1" baseline="3034" dirty="0">
                <a:latin typeface="Calibri"/>
                <a:cs typeface="Calibri"/>
              </a:rPr>
              <a:t>ails</a:t>
            </a:r>
            <a:endParaRPr sz="2000" dirty="0">
              <a:latin typeface="Calibri"/>
              <a:cs typeface="Calibri"/>
            </a:endParaRPr>
          </a:p>
        </p:txBody>
      </p:sp>
      <p:sp>
        <p:nvSpPr>
          <p:cNvPr id="6" name="object 6"/>
          <p:cNvSpPr txBox="1"/>
          <p:nvPr/>
        </p:nvSpPr>
        <p:spPr>
          <a:xfrm>
            <a:off x="750519" y="2651478"/>
            <a:ext cx="3289200" cy="396239"/>
          </a:xfrm>
          <a:prstGeom prst="rect">
            <a:avLst/>
          </a:prstGeom>
        </p:spPr>
        <p:txBody>
          <a:bodyPr wrap="square" lIns="0" tIns="0" rIns="0" bIns="0" rtlCol="0">
            <a:noAutofit/>
          </a:bodyPr>
          <a:lstStyle/>
          <a:p>
            <a:pPr marL="12700" marR="34289">
              <a:lnSpc>
                <a:spcPts val="1935"/>
              </a:lnSpc>
              <a:spcBef>
                <a:spcPts val="96"/>
              </a:spcBef>
            </a:pPr>
            <a:r>
              <a:rPr sz="2700" baseline="3034" dirty="0">
                <a:latin typeface="Calibri"/>
                <a:cs typeface="Calibri"/>
              </a:rPr>
              <a:t>No</a:t>
            </a:r>
            <a:r>
              <a:rPr sz="2700" spc="-4" baseline="3034" dirty="0">
                <a:latin typeface="Calibri"/>
                <a:cs typeface="Calibri"/>
              </a:rPr>
              <a:t>i</a:t>
            </a:r>
            <a:r>
              <a:rPr sz="2700" baseline="3034" dirty="0">
                <a:latin typeface="Calibri"/>
                <a:cs typeface="Calibri"/>
              </a:rPr>
              <a:t>da (NC</a:t>
            </a:r>
            <a:r>
              <a:rPr sz="2700" spc="-9" baseline="3034" dirty="0">
                <a:latin typeface="Calibri"/>
                <a:cs typeface="Calibri"/>
              </a:rPr>
              <a:t>R</a:t>
            </a:r>
            <a:r>
              <a:rPr sz="2700" baseline="3034" dirty="0">
                <a:latin typeface="Calibri"/>
                <a:cs typeface="Calibri"/>
              </a:rPr>
              <a:t>)</a:t>
            </a:r>
            <a:r>
              <a:rPr sz="2700" spc="19" baseline="3034" dirty="0">
                <a:latin typeface="Calibri"/>
                <a:cs typeface="Calibri"/>
              </a:rPr>
              <a:t> </a:t>
            </a:r>
            <a:r>
              <a:rPr sz="2700" baseline="3034" dirty="0">
                <a:latin typeface="Calibri"/>
                <a:cs typeface="Calibri"/>
              </a:rPr>
              <a:t>O</a:t>
            </a:r>
            <a:r>
              <a:rPr sz="2700" spc="-14" baseline="3034" dirty="0">
                <a:latin typeface="Calibri"/>
                <a:cs typeface="Calibri"/>
              </a:rPr>
              <a:t>f</a:t>
            </a:r>
            <a:r>
              <a:rPr sz="2700" baseline="3034" dirty="0">
                <a:latin typeface="Calibri"/>
                <a:cs typeface="Calibri"/>
              </a:rPr>
              <a:t>fi</a:t>
            </a:r>
            <a:r>
              <a:rPr sz="2700" spc="-9" baseline="3034" dirty="0">
                <a:latin typeface="Calibri"/>
                <a:cs typeface="Calibri"/>
              </a:rPr>
              <a:t>c</a:t>
            </a:r>
            <a:r>
              <a:rPr sz="2700" baseline="3034" dirty="0">
                <a:latin typeface="Calibri"/>
                <a:cs typeface="Calibri"/>
              </a:rPr>
              <a:t>e</a:t>
            </a:r>
            <a:endParaRPr dirty="0">
              <a:latin typeface="Calibri"/>
              <a:cs typeface="Calibri"/>
            </a:endParaRPr>
          </a:p>
          <a:p>
            <a:pPr marL="12700">
              <a:lnSpc>
                <a:spcPts val="2160"/>
              </a:lnSpc>
              <a:spcBef>
                <a:spcPts val="11"/>
              </a:spcBef>
            </a:pPr>
            <a:r>
              <a:rPr sz="2700" spc="-4" baseline="1517" dirty="0">
                <a:latin typeface="Calibri"/>
                <a:cs typeface="Calibri"/>
              </a:rPr>
              <a:t>E</a:t>
            </a:r>
            <a:r>
              <a:rPr sz="2700" baseline="1517" dirty="0">
                <a:latin typeface="Calibri"/>
                <a:cs typeface="Calibri"/>
              </a:rPr>
              <a:t>-13,</a:t>
            </a:r>
            <a:r>
              <a:rPr sz="2700" spc="-4" baseline="1517" dirty="0">
                <a:latin typeface="Calibri"/>
                <a:cs typeface="Calibri"/>
              </a:rPr>
              <a:t> </a:t>
            </a:r>
            <a:r>
              <a:rPr sz="2700" baseline="1517" dirty="0">
                <a:latin typeface="Calibri"/>
                <a:cs typeface="Calibri"/>
              </a:rPr>
              <a:t>U</a:t>
            </a:r>
            <a:r>
              <a:rPr sz="2700" spc="-9" baseline="1517" dirty="0">
                <a:latin typeface="Calibri"/>
                <a:cs typeface="Calibri"/>
              </a:rPr>
              <a:t>P</a:t>
            </a:r>
            <a:r>
              <a:rPr sz="2700" baseline="1517" dirty="0">
                <a:latin typeface="Calibri"/>
                <a:cs typeface="Calibri"/>
              </a:rPr>
              <a:t>SIDC Si</a:t>
            </a:r>
            <a:r>
              <a:rPr sz="2700" spc="-29" baseline="1517" dirty="0">
                <a:latin typeface="Calibri"/>
                <a:cs typeface="Calibri"/>
              </a:rPr>
              <a:t>t</a:t>
            </a:r>
            <a:r>
              <a:rPr sz="2700" spc="4" baseline="1517" dirty="0">
                <a:latin typeface="Calibri"/>
                <a:cs typeface="Calibri"/>
              </a:rPr>
              <a:t>e</a:t>
            </a:r>
            <a:r>
              <a:rPr sz="2700" baseline="1517" dirty="0">
                <a:latin typeface="Calibri"/>
                <a:cs typeface="Calibri"/>
              </a:rPr>
              <a:t>-I</a:t>
            </a:r>
            <a:r>
              <a:rPr sz="2700" spc="-139" baseline="1517" dirty="0">
                <a:latin typeface="Calibri"/>
                <a:cs typeface="Calibri"/>
              </a:rPr>
              <a:t>V</a:t>
            </a:r>
            <a:r>
              <a:rPr sz="2700" baseline="1517" dirty="0">
                <a:latin typeface="Calibri"/>
                <a:cs typeface="Calibri"/>
              </a:rPr>
              <a:t>,</a:t>
            </a:r>
            <a:r>
              <a:rPr sz="2700" spc="4" baseline="1517" dirty="0">
                <a:latin typeface="Calibri"/>
                <a:cs typeface="Calibri"/>
              </a:rPr>
              <a:t> </a:t>
            </a:r>
            <a:r>
              <a:rPr sz="2700" baseline="1517" dirty="0">
                <a:latin typeface="Calibri"/>
                <a:cs typeface="Calibri"/>
              </a:rPr>
              <a:t>B</a:t>
            </a:r>
            <a:r>
              <a:rPr sz="2700" spc="9" baseline="1517" dirty="0">
                <a:latin typeface="Calibri"/>
                <a:cs typeface="Calibri"/>
              </a:rPr>
              <a:t>e</a:t>
            </a:r>
            <a:r>
              <a:rPr sz="2700" baseline="1517" dirty="0">
                <a:latin typeface="Calibri"/>
                <a:cs typeface="Calibri"/>
              </a:rPr>
              <a:t>hind</a:t>
            </a:r>
            <a:r>
              <a:rPr sz="2700" spc="14" baseline="1517" dirty="0">
                <a:latin typeface="Calibri"/>
                <a:cs typeface="Calibri"/>
              </a:rPr>
              <a:t> </a:t>
            </a:r>
            <a:r>
              <a:rPr sz="2700" baseline="1517" dirty="0">
                <a:latin typeface="Calibri"/>
                <a:cs typeface="Calibri"/>
              </a:rPr>
              <a:t>G</a:t>
            </a:r>
            <a:r>
              <a:rPr sz="2700" spc="-34" baseline="1517" dirty="0">
                <a:latin typeface="Calibri"/>
                <a:cs typeface="Calibri"/>
              </a:rPr>
              <a:t>r</a:t>
            </a:r>
            <a:r>
              <a:rPr sz="2700" baseline="1517" dirty="0">
                <a:latin typeface="Calibri"/>
                <a:cs typeface="Calibri"/>
              </a:rPr>
              <a:t>and</a:t>
            </a:r>
            <a:endParaRPr dirty="0">
              <a:latin typeface="Calibri"/>
              <a:cs typeface="Calibri"/>
            </a:endParaRPr>
          </a:p>
        </p:txBody>
      </p:sp>
      <p:sp>
        <p:nvSpPr>
          <p:cNvPr id="5" name="object 5"/>
          <p:cNvSpPr txBox="1"/>
          <p:nvPr/>
        </p:nvSpPr>
        <p:spPr>
          <a:xfrm>
            <a:off x="4032205" y="2931862"/>
            <a:ext cx="1496713" cy="190500"/>
          </a:xfrm>
          <a:prstGeom prst="rect">
            <a:avLst/>
          </a:prstGeom>
        </p:spPr>
        <p:txBody>
          <a:bodyPr wrap="square" lIns="0" tIns="0" rIns="0" bIns="0" rtlCol="0">
            <a:noAutofit/>
          </a:bodyPr>
          <a:lstStyle/>
          <a:p>
            <a:pPr marL="12700">
              <a:lnSpc>
                <a:spcPts val="1935"/>
              </a:lnSpc>
              <a:spcBef>
                <a:spcPts val="96"/>
              </a:spcBef>
            </a:pPr>
            <a:r>
              <a:rPr sz="2700" spc="-84" baseline="3034" dirty="0">
                <a:latin typeface="Calibri"/>
                <a:cs typeface="Calibri"/>
              </a:rPr>
              <a:t>V</a:t>
            </a:r>
            <a:r>
              <a:rPr sz="2700" baseline="3034" dirty="0">
                <a:latin typeface="Calibri"/>
                <a:cs typeface="Calibri"/>
              </a:rPr>
              <a:t>e</a:t>
            </a:r>
            <a:r>
              <a:rPr sz="2700" spc="4" baseline="3034" dirty="0">
                <a:latin typeface="Calibri"/>
                <a:cs typeface="Calibri"/>
              </a:rPr>
              <a:t>n</a:t>
            </a:r>
            <a:r>
              <a:rPr sz="2700" spc="-4" baseline="3034" dirty="0">
                <a:latin typeface="Calibri"/>
                <a:cs typeface="Calibri"/>
              </a:rPr>
              <a:t>ic</a:t>
            </a:r>
            <a:r>
              <a:rPr sz="2700" baseline="3034" dirty="0">
                <a:latin typeface="Calibri"/>
                <a:cs typeface="Calibri"/>
              </a:rPr>
              <a:t>e,</a:t>
            </a:r>
            <a:r>
              <a:rPr sz="2700" spc="24" baseline="3034" dirty="0">
                <a:latin typeface="Calibri"/>
                <a:cs typeface="Calibri"/>
              </a:rPr>
              <a:t> </a:t>
            </a:r>
            <a:r>
              <a:rPr sz="2700" baseline="3034" dirty="0">
                <a:latin typeface="Calibri"/>
                <a:cs typeface="Calibri"/>
              </a:rPr>
              <a:t>G</a:t>
            </a:r>
            <a:r>
              <a:rPr sz="2700" spc="-19" baseline="3034" dirty="0">
                <a:latin typeface="Calibri"/>
                <a:cs typeface="Calibri"/>
              </a:rPr>
              <a:t>r</a:t>
            </a:r>
            <a:r>
              <a:rPr sz="2700" baseline="3034" dirty="0">
                <a:latin typeface="Calibri"/>
                <a:cs typeface="Calibri"/>
              </a:rPr>
              <a:t>e</a:t>
            </a:r>
            <a:r>
              <a:rPr sz="2700" spc="-4" baseline="3034" dirty="0">
                <a:latin typeface="Calibri"/>
                <a:cs typeface="Calibri"/>
              </a:rPr>
              <a:t>a</a:t>
            </a:r>
            <a:r>
              <a:rPr sz="2700" spc="-25" baseline="3034" dirty="0">
                <a:latin typeface="Calibri"/>
                <a:cs typeface="Calibri"/>
              </a:rPr>
              <a:t>t</a:t>
            </a:r>
            <a:r>
              <a:rPr sz="2700" baseline="3034" dirty="0">
                <a:latin typeface="Calibri"/>
                <a:cs typeface="Calibri"/>
              </a:rPr>
              <a:t>er</a:t>
            </a:r>
            <a:endParaRPr dirty="0">
              <a:latin typeface="Calibri"/>
              <a:cs typeface="Calibri"/>
            </a:endParaRPr>
          </a:p>
        </p:txBody>
      </p:sp>
      <p:sp>
        <p:nvSpPr>
          <p:cNvPr id="4" name="object 4"/>
          <p:cNvSpPr txBox="1"/>
          <p:nvPr/>
        </p:nvSpPr>
        <p:spPr>
          <a:xfrm>
            <a:off x="5521076" y="2913200"/>
            <a:ext cx="1416205" cy="190500"/>
          </a:xfrm>
          <a:prstGeom prst="rect">
            <a:avLst/>
          </a:prstGeom>
        </p:spPr>
        <p:txBody>
          <a:bodyPr wrap="square" lIns="0" tIns="0" rIns="0" bIns="0" rtlCol="0">
            <a:noAutofit/>
          </a:bodyPr>
          <a:lstStyle/>
          <a:p>
            <a:pPr marL="12700">
              <a:lnSpc>
                <a:spcPts val="1935"/>
              </a:lnSpc>
              <a:spcBef>
                <a:spcPts val="96"/>
              </a:spcBef>
            </a:pPr>
            <a:r>
              <a:rPr sz="2700" baseline="3034" dirty="0">
                <a:latin typeface="Calibri"/>
                <a:cs typeface="Calibri"/>
              </a:rPr>
              <a:t>Noida,</a:t>
            </a:r>
            <a:r>
              <a:rPr sz="2700" spc="19" baseline="3034" dirty="0">
                <a:latin typeface="Calibri"/>
                <a:cs typeface="Calibri"/>
              </a:rPr>
              <a:t> </a:t>
            </a:r>
            <a:r>
              <a:rPr sz="2700" baseline="3034" dirty="0">
                <a:latin typeface="Calibri"/>
                <a:cs typeface="Calibri"/>
              </a:rPr>
              <a:t>201308</a:t>
            </a:r>
            <a:endParaRPr dirty="0">
              <a:latin typeface="Calibri"/>
              <a:cs typeface="Calibri"/>
            </a:endParaRPr>
          </a:p>
        </p:txBody>
      </p:sp>
      <p:sp>
        <p:nvSpPr>
          <p:cNvPr id="3" name="object 3"/>
          <p:cNvSpPr txBox="1"/>
          <p:nvPr/>
        </p:nvSpPr>
        <p:spPr>
          <a:xfrm>
            <a:off x="750520" y="3268697"/>
            <a:ext cx="5692810" cy="396583"/>
          </a:xfrm>
          <a:prstGeom prst="rect">
            <a:avLst/>
          </a:prstGeom>
        </p:spPr>
        <p:txBody>
          <a:bodyPr wrap="square" lIns="0" tIns="0" rIns="0" bIns="0" rtlCol="0">
            <a:noAutofit/>
          </a:bodyPr>
          <a:lstStyle/>
          <a:p>
            <a:pPr marL="12700" marR="34334">
              <a:lnSpc>
                <a:spcPts val="1935"/>
              </a:lnSpc>
              <a:spcBef>
                <a:spcPts val="96"/>
              </a:spcBef>
            </a:pPr>
            <a:r>
              <a:rPr sz="2700" baseline="3034" dirty="0">
                <a:latin typeface="Calibri"/>
                <a:cs typeface="Calibri"/>
              </a:rPr>
              <a:t>Co</a:t>
            </a:r>
            <a:r>
              <a:rPr sz="2700" spc="-9" baseline="3034" dirty="0">
                <a:latin typeface="Calibri"/>
                <a:cs typeface="Calibri"/>
              </a:rPr>
              <a:t>n</a:t>
            </a:r>
            <a:r>
              <a:rPr sz="2700" spc="-25" baseline="3034" dirty="0">
                <a:latin typeface="Calibri"/>
                <a:cs typeface="Calibri"/>
              </a:rPr>
              <a:t>t</a:t>
            </a:r>
            <a:r>
              <a:rPr sz="2700" baseline="3034" dirty="0">
                <a:latin typeface="Calibri"/>
                <a:cs typeface="Calibri"/>
              </a:rPr>
              <a:t>act</a:t>
            </a:r>
            <a:r>
              <a:rPr sz="2700" spc="-4" baseline="3034" dirty="0">
                <a:latin typeface="Calibri"/>
                <a:cs typeface="Calibri"/>
              </a:rPr>
              <a:t> </a:t>
            </a:r>
            <a:r>
              <a:rPr sz="2700" spc="-39" baseline="3034" dirty="0">
                <a:latin typeface="Calibri"/>
                <a:cs typeface="Calibri"/>
              </a:rPr>
              <a:t>P</a:t>
            </a:r>
            <a:r>
              <a:rPr sz="2700" baseline="3034" dirty="0">
                <a:latin typeface="Calibri"/>
                <a:cs typeface="Calibri"/>
              </a:rPr>
              <a:t>e</a:t>
            </a:r>
            <a:r>
              <a:rPr sz="2700" spc="-34" baseline="3034" dirty="0">
                <a:latin typeface="Calibri"/>
                <a:cs typeface="Calibri"/>
              </a:rPr>
              <a:t>r</a:t>
            </a:r>
            <a:r>
              <a:rPr sz="2700" baseline="3034" dirty="0">
                <a:latin typeface="Calibri"/>
                <a:cs typeface="Calibri"/>
              </a:rPr>
              <a:t>so</a:t>
            </a:r>
            <a:r>
              <a:rPr sz="2700" spc="4" baseline="3034" dirty="0">
                <a:latin typeface="Calibri"/>
                <a:cs typeface="Calibri"/>
              </a:rPr>
              <a:t>n</a:t>
            </a:r>
            <a:r>
              <a:rPr sz="2700" baseline="3034" dirty="0">
                <a:latin typeface="Calibri"/>
                <a:cs typeface="Calibri"/>
              </a:rPr>
              <a:t>:</a:t>
            </a:r>
            <a:r>
              <a:rPr sz="2700" spc="9" baseline="3034" dirty="0">
                <a:latin typeface="Calibri"/>
                <a:cs typeface="Calibri"/>
              </a:rPr>
              <a:t> </a:t>
            </a:r>
            <a:r>
              <a:rPr sz="2700" spc="-144" baseline="3034" dirty="0">
                <a:latin typeface="Calibri"/>
                <a:cs typeface="Calibri"/>
              </a:rPr>
              <a:t>T</a:t>
            </a:r>
            <a:r>
              <a:rPr sz="2700" baseline="3034" dirty="0">
                <a:latin typeface="Calibri"/>
                <a:cs typeface="Calibri"/>
              </a:rPr>
              <a:t>arun</a:t>
            </a:r>
            <a:r>
              <a:rPr sz="2700" spc="14" baseline="3034" dirty="0">
                <a:latin typeface="Calibri"/>
                <a:cs typeface="Calibri"/>
              </a:rPr>
              <a:t> </a:t>
            </a:r>
            <a:r>
              <a:rPr sz="2700" baseline="3034" dirty="0">
                <a:latin typeface="Calibri"/>
                <a:cs typeface="Calibri"/>
              </a:rPr>
              <a:t>Kh</a:t>
            </a:r>
            <a:r>
              <a:rPr sz="2700" spc="4" baseline="3034" dirty="0">
                <a:latin typeface="Calibri"/>
                <a:cs typeface="Calibri"/>
              </a:rPr>
              <a:t>u</a:t>
            </a:r>
            <a:r>
              <a:rPr sz="2700" spc="-39" baseline="3034" dirty="0">
                <a:latin typeface="Calibri"/>
                <a:cs typeface="Calibri"/>
              </a:rPr>
              <a:t>r</a:t>
            </a:r>
            <a:r>
              <a:rPr sz="2700" baseline="3034" dirty="0">
                <a:latin typeface="Calibri"/>
                <a:cs typeface="Calibri"/>
              </a:rPr>
              <a:t>ana</a:t>
            </a:r>
            <a:endParaRPr dirty="0">
              <a:latin typeface="Calibri"/>
              <a:cs typeface="Calibri"/>
            </a:endParaRPr>
          </a:p>
          <a:p>
            <a:pPr marL="12700">
              <a:lnSpc>
                <a:spcPts val="2165"/>
              </a:lnSpc>
              <a:spcBef>
                <a:spcPts val="11"/>
              </a:spcBef>
            </a:pPr>
            <a:r>
              <a:rPr sz="2700" baseline="1517" dirty="0">
                <a:latin typeface="Calibri"/>
                <a:cs typeface="Calibri"/>
              </a:rPr>
              <a:t>Co</a:t>
            </a:r>
            <a:r>
              <a:rPr sz="2700" spc="-14" baseline="1517" dirty="0">
                <a:latin typeface="Calibri"/>
                <a:cs typeface="Calibri"/>
              </a:rPr>
              <a:t>n</a:t>
            </a:r>
            <a:r>
              <a:rPr sz="2700" spc="-25" baseline="1517" dirty="0">
                <a:latin typeface="Calibri"/>
                <a:cs typeface="Calibri"/>
              </a:rPr>
              <a:t>t</a:t>
            </a:r>
            <a:r>
              <a:rPr sz="2700" baseline="1517" dirty="0">
                <a:latin typeface="Calibri"/>
                <a:cs typeface="Calibri"/>
              </a:rPr>
              <a:t>a</a:t>
            </a:r>
            <a:r>
              <a:rPr sz="2700" spc="-4" baseline="1517" dirty="0">
                <a:latin typeface="Calibri"/>
                <a:cs typeface="Calibri"/>
              </a:rPr>
              <a:t>c</a:t>
            </a:r>
            <a:r>
              <a:rPr sz="2700" baseline="1517" dirty="0">
                <a:latin typeface="Calibri"/>
                <a:cs typeface="Calibri"/>
              </a:rPr>
              <a:t>t No.:</a:t>
            </a:r>
            <a:r>
              <a:rPr sz="2700" spc="4" baseline="1517" dirty="0">
                <a:latin typeface="Calibri"/>
                <a:cs typeface="Calibri"/>
              </a:rPr>
              <a:t> </a:t>
            </a:r>
            <a:r>
              <a:rPr lang="en-IN" sz="2700" spc="4" baseline="1517" dirty="0" err="1">
                <a:cs typeface="Calibri"/>
              </a:rPr>
              <a:t>Ph</a:t>
            </a:r>
            <a:r>
              <a:rPr lang="en-IN" sz="2700" spc="4" baseline="1517" dirty="0">
                <a:cs typeface="Calibri"/>
              </a:rPr>
              <a:t> (IN):+91 120 4296878, 4909201, 2399113 </a:t>
            </a:r>
            <a:endParaRPr dirty="0">
              <a:latin typeface="Calibri"/>
              <a:cs typeface="Calibri"/>
            </a:endParaRPr>
          </a:p>
        </p:txBody>
      </p:sp>
      <p:sp>
        <p:nvSpPr>
          <p:cNvPr id="2" name="object 2"/>
          <p:cNvSpPr txBox="1"/>
          <p:nvPr/>
        </p:nvSpPr>
        <p:spPr>
          <a:xfrm>
            <a:off x="750519" y="3886200"/>
            <a:ext cx="5411026" cy="396202"/>
          </a:xfrm>
          <a:prstGeom prst="rect">
            <a:avLst/>
          </a:prstGeom>
        </p:spPr>
        <p:txBody>
          <a:bodyPr wrap="square" lIns="0" tIns="0" rIns="0" bIns="0" rtlCol="0">
            <a:noAutofit/>
          </a:bodyPr>
          <a:lstStyle/>
          <a:p>
            <a:pPr marL="12700" marR="34289">
              <a:lnSpc>
                <a:spcPts val="1935"/>
              </a:lnSpc>
              <a:spcBef>
                <a:spcPts val="96"/>
              </a:spcBef>
            </a:pPr>
            <a:r>
              <a:rPr sz="2700" spc="-4" baseline="3034" dirty="0">
                <a:latin typeface="Calibri"/>
                <a:cs typeface="Calibri"/>
              </a:rPr>
              <a:t>E</a:t>
            </a:r>
            <a:r>
              <a:rPr sz="2700" baseline="3034" dirty="0">
                <a:latin typeface="Calibri"/>
                <a:cs typeface="Calibri"/>
              </a:rPr>
              <a:t>-Ma</a:t>
            </a:r>
            <a:r>
              <a:rPr sz="2700" spc="-4" baseline="3034" dirty="0">
                <a:latin typeface="Calibri"/>
                <a:cs typeface="Calibri"/>
              </a:rPr>
              <a:t>il</a:t>
            </a:r>
            <a:r>
              <a:rPr sz="2700" baseline="3034" dirty="0">
                <a:latin typeface="Calibri"/>
                <a:cs typeface="Calibri"/>
              </a:rPr>
              <a:t>: </a:t>
            </a:r>
            <a:r>
              <a:rPr sz="2700" u="heavy" spc="-4" baseline="3034" dirty="0">
                <a:solidFill>
                  <a:srgbClr val="0000FF"/>
                </a:solidFill>
                <a:latin typeface="Calibri"/>
                <a:cs typeface="Calibri"/>
                <a:hlinkClick r:id="rId4"/>
              </a:rPr>
              <a:t>ii</a:t>
            </a:r>
            <a:r>
              <a:rPr sz="2700" u="heavy" baseline="3034" dirty="0">
                <a:solidFill>
                  <a:srgbClr val="0000FF"/>
                </a:solidFill>
                <a:latin typeface="Calibri"/>
                <a:cs typeface="Calibri"/>
                <a:hlinkClick r:id="rId4"/>
              </a:rPr>
              <a:t>p</a:t>
            </a:r>
            <a:r>
              <a:rPr sz="2700" u="heavy" spc="-25" baseline="3034" dirty="0">
                <a:solidFill>
                  <a:srgbClr val="0000FF"/>
                </a:solidFill>
                <a:latin typeface="Calibri"/>
                <a:cs typeface="Calibri"/>
                <a:hlinkClick r:id="rId4"/>
              </a:rPr>
              <a:t>r</a:t>
            </a:r>
            <a:r>
              <a:rPr sz="2700" u="heavy" baseline="3034" dirty="0">
                <a:solidFill>
                  <a:srgbClr val="0000FF"/>
                </a:solidFill>
                <a:latin typeface="Calibri"/>
                <a:cs typeface="Calibri"/>
                <a:hlinkClick r:id="rId4"/>
              </a:rPr>
              <a:t>d@i</a:t>
            </a:r>
            <a:r>
              <a:rPr sz="2700" u="heavy" spc="-9" baseline="3034" dirty="0">
                <a:solidFill>
                  <a:srgbClr val="0000FF"/>
                </a:solidFill>
                <a:latin typeface="Calibri"/>
                <a:cs typeface="Calibri"/>
                <a:hlinkClick r:id="rId4"/>
              </a:rPr>
              <a:t>i</a:t>
            </a:r>
            <a:r>
              <a:rPr sz="2700" u="heavy" baseline="3034" dirty="0">
                <a:solidFill>
                  <a:srgbClr val="0000FF"/>
                </a:solidFill>
                <a:latin typeface="Calibri"/>
                <a:cs typeface="Calibri"/>
                <a:hlinkClick r:id="rId4"/>
              </a:rPr>
              <a:t>p</a:t>
            </a:r>
            <a:r>
              <a:rPr sz="2700" u="heavy" spc="-25" baseline="3034" dirty="0">
                <a:solidFill>
                  <a:srgbClr val="0000FF"/>
                </a:solidFill>
                <a:latin typeface="Calibri"/>
                <a:cs typeface="Calibri"/>
                <a:hlinkClick r:id="rId4"/>
              </a:rPr>
              <a:t>r</a:t>
            </a:r>
            <a:r>
              <a:rPr sz="2700" u="heavy" baseline="3034" dirty="0">
                <a:solidFill>
                  <a:srgbClr val="0000FF"/>
                </a:solidFill>
                <a:latin typeface="Calibri"/>
                <a:cs typeface="Calibri"/>
                <a:hlinkClick r:id="rId4"/>
              </a:rPr>
              <a:t>d.</a:t>
            </a:r>
            <a:r>
              <a:rPr sz="2700" u="heavy" spc="-19" baseline="3034" dirty="0">
                <a:solidFill>
                  <a:srgbClr val="0000FF"/>
                </a:solidFill>
                <a:latin typeface="Calibri"/>
                <a:cs typeface="Calibri"/>
                <a:hlinkClick r:id="rId4"/>
              </a:rPr>
              <a:t>c</a:t>
            </a:r>
            <a:r>
              <a:rPr sz="2700" u="heavy" baseline="3034" dirty="0">
                <a:solidFill>
                  <a:srgbClr val="0000FF"/>
                </a:solidFill>
                <a:latin typeface="Calibri"/>
                <a:cs typeface="Calibri"/>
                <a:hlinkClick r:id="rId4"/>
              </a:rPr>
              <a:t>o</a:t>
            </a:r>
            <a:r>
              <a:rPr sz="2700" u="heavy" spc="4" baseline="3034" dirty="0">
                <a:solidFill>
                  <a:srgbClr val="0000FF"/>
                </a:solidFill>
                <a:latin typeface="Calibri"/>
                <a:cs typeface="Calibri"/>
                <a:hlinkClick r:id="rId4"/>
              </a:rPr>
              <a:t>m</a:t>
            </a:r>
            <a:r>
              <a:rPr sz="2700" baseline="3034" dirty="0">
                <a:latin typeface="Calibri"/>
                <a:cs typeface="Calibri"/>
                <a:hlinkClick r:id="rId4"/>
              </a:rPr>
              <a:t>,</a:t>
            </a:r>
            <a:r>
              <a:rPr sz="2700" baseline="3034" dirty="0">
                <a:latin typeface="Calibri"/>
                <a:cs typeface="Calibri"/>
              </a:rPr>
              <a:t> </a:t>
            </a:r>
            <a:r>
              <a:rPr sz="2700" spc="-361" baseline="3034" dirty="0">
                <a:solidFill>
                  <a:srgbClr val="0000FF"/>
                </a:solidFill>
                <a:latin typeface="Calibri"/>
                <a:cs typeface="Calibri"/>
              </a:rPr>
              <a:t> </a:t>
            </a:r>
            <a:r>
              <a:rPr sz="2700" u="heavy" spc="-4" baseline="3034" dirty="0">
                <a:solidFill>
                  <a:srgbClr val="0000FF"/>
                </a:solidFill>
                <a:latin typeface="Calibri"/>
                <a:cs typeface="Calibri"/>
                <a:hlinkClick r:id="rId5"/>
              </a:rPr>
              <a:t>i</a:t>
            </a:r>
            <a:r>
              <a:rPr sz="2700" u="heavy" spc="-9" baseline="3034" dirty="0">
                <a:solidFill>
                  <a:srgbClr val="0000FF"/>
                </a:solidFill>
                <a:latin typeface="Calibri"/>
                <a:cs typeface="Calibri"/>
                <a:hlinkClick r:id="rId5"/>
              </a:rPr>
              <a:t>n</a:t>
            </a:r>
            <a:r>
              <a:rPr sz="2700" u="heavy" spc="-34" baseline="3034" dirty="0">
                <a:solidFill>
                  <a:srgbClr val="0000FF"/>
                </a:solidFill>
                <a:latin typeface="Calibri"/>
                <a:cs typeface="Calibri"/>
                <a:hlinkClick r:id="rId5"/>
              </a:rPr>
              <a:t>f</a:t>
            </a:r>
            <a:r>
              <a:rPr sz="2700" u="heavy" baseline="3034" dirty="0">
                <a:solidFill>
                  <a:srgbClr val="0000FF"/>
                </a:solidFill>
                <a:latin typeface="Calibri"/>
                <a:cs typeface="Calibri"/>
                <a:hlinkClick r:id="rId5"/>
              </a:rPr>
              <a:t>o@khu</a:t>
            </a:r>
            <a:r>
              <a:rPr sz="2700" u="heavy" spc="-39" baseline="3034" dirty="0">
                <a:solidFill>
                  <a:srgbClr val="0000FF"/>
                </a:solidFill>
                <a:latin typeface="Calibri"/>
                <a:cs typeface="Calibri"/>
                <a:hlinkClick r:id="rId5"/>
              </a:rPr>
              <a:t>r</a:t>
            </a:r>
            <a:r>
              <a:rPr sz="2700" u="heavy" baseline="3034" dirty="0">
                <a:solidFill>
                  <a:srgbClr val="0000FF"/>
                </a:solidFill>
                <a:latin typeface="Calibri"/>
                <a:cs typeface="Calibri"/>
                <a:hlinkClick r:id="rId5"/>
              </a:rPr>
              <a:t>an</a:t>
            </a:r>
            <a:r>
              <a:rPr sz="2700" u="heavy" spc="4" baseline="3034" dirty="0">
                <a:solidFill>
                  <a:srgbClr val="0000FF"/>
                </a:solidFill>
                <a:latin typeface="Calibri"/>
                <a:cs typeface="Calibri"/>
                <a:hlinkClick r:id="rId5"/>
              </a:rPr>
              <a:t>a</a:t>
            </a:r>
            <a:r>
              <a:rPr sz="2700" u="heavy" baseline="3034" dirty="0">
                <a:solidFill>
                  <a:srgbClr val="0000FF"/>
                </a:solidFill>
                <a:latin typeface="Calibri"/>
                <a:cs typeface="Calibri"/>
                <a:hlinkClick r:id="rId5"/>
              </a:rPr>
              <a:t>an</a:t>
            </a:r>
            <a:r>
              <a:rPr sz="2700" u="heavy" spc="4" baseline="3034" dirty="0">
                <a:solidFill>
                  <a:srgbClr val="0000FF"/>
                </a:solidFill>
                <a:latin typeface="Calibri"/>
                <a:cs typeface="Calibri"/>
                <a:hlinkClick r:id="rId5"/>
              </a:rPr>
              <a:t>d</a:t>
            </a:r>
            <a:r>
              <a:rPr sz="2700" u="heavy" baseline="3034" dirty="0">
                <a:solidFill>
                  <a:srgbClr val="0000FF"/>
                </a:solidFill>
                <a:latin typeface="Calibri"/>
                <a:cs typeface="Calibri"/>
                <a:hlinkClick r:id="rId5"/>
              </a:rPr>
              <a:t>khu</a:t>
            </a:r>
            <a:r>
              <a:rPr sz="2700" u="heavy" spc="-39" baseline="3034" dirty="0">
                <a:solidFill>
                  <a:srgbClr val="0000FF"/>
                </a:solidFill>
                <a:latin typeface="Calibri"/>
                <a:cs typeface="Calibri"/>
                <a:hlinkClick r:id="rId5"/>
              </a:rPr>
              <a:t>r</a:t>
            </a:r>
            <a:r>
              <a:rPr sz="2700" u="heavy" baseline="3034" dirty="0">
                <a:solidFill>
                  <a:srgbClr val="0000FF"/>
                </a:solidFill>
                <a:latin typeface="Calibri"/>
                <a:cs typeface="Calibri"/>
                <a:hlinkClick r:id="rId5"/>
              </a:rPr>
              <a:t>an</a:t>
            </a:r>
            <a:r>
              <a:rPr sz="2700" u="heavy" spc="4" baseline="3034" dirty="0">
                <a:solidFill>
                  <a:srgbClr val="0000FF"/>
                </a:solidFill>
                <a:latin typeface="Calibri"/>
                <a:cs typeface="Calibri"/>
                <a:hlinkClick r:id="rId5"/>
              </a:rPr>
              <a:t>a</a:t>
            </a:r>
            <a:r>
              <a:rPr sz="2700" u="heavy" baseline="3034" dirty="0">
                <a:solidFill>
                  <a:srgbClr val="0000FF"/>
                </a:solidFill>
                <a:latin typeface="Calibri"/>
                <a:cs typeface="Calibri"/>
                <a:hlinkClick r:id="rId5"/>
              </a:rPr>
              <a:t>.</a:t>
            </a:r>
            <a:r>
              <a:rPr sz="2700" u="heavy" spc="-14" baseline="3034" dirty="0">
                <a:solidFill>
                  <a:srgbClr val="0000FF"/>
                </a:solidFill>
                <a:latin typeface="Calibri"/>
                <a:cs typeface="Calibri"/>
                <a:hlinkClick r:id="rId5"/>
              </a:rPr>
              <a:t>c</a:t>
            </a:r>
            <a:r>
              <a:rPr sz="2700" u="heavy" baseline="3034" dirty="0">
                <a:solidFill>
                  <a:srgbClr val="0000FF"/>
                </a:solidFill>
                <a:latin typeface="Calibri"/>
                <a:cs typeface="Calibri"/>
                <a:hlinkClick r:id="rId5"/>
              </a:rPr>
              <a:t>om</a:t>
            </a:r>
            <a:endParaRPr>
              <a:latin typeface="Calibri"/>
              <a:cs typeface="Calibri"/>
            </a:endParaRPr>
          </a:p>
          <a:p>
            <a:pPr marL="12700">
              <a:lnSpc>
                <a:spcPts val="2160"/>
              </a:lnSpc>
              <a:spcBef>
                <a:spcPts val="11"/>
              </a:spcBef>
            </a:pPr>
            <a:r>
              <a:rPr sz="2700" spc="-64" baseline="1517" dirty="0">
                <a:latin typeface="Calibri"/>
                <a:cs typeface="Calibri"/>
              </a:rPr>
              <a:t>W</a:t>
            </a:r>
            <a:r>
              <a:rPr sz="2700" baseline="1517" dirty="0">
                <a:latin typeface="Calibri"/>
                <a:cs typeface="Calibri"/>
              </a:rPr>
              <a:t>e</a:t>
            </a:r>
            <a:r>
              <a:rPr sz="2700" spc="-4" baseline="1517" dirty="0">
                <a:latin typeface="Calibri"/>
                <a:cs typeface="Calibri"/>
              </a:rPr>
              <a:t>b</a:t>
            </a:r>
            <a:r>
              <a:rPr sz="2700" baseline="1517" dirty="0">
                <a:latin typeface="Calibri"/>
                <a:cs typeface="Calibri"/>
              </a:rPr>
              <a:t>si</a:t>
            </a:r>
            <a:r>
              <a:rPr sz="2700" spc="-29" baseline="1517" dirty="0">
                <a:latin typeface="Calibri"/>
                <a:cs typeface="Calibri"/>
              </a:rPr>
              <a:t>t</a:t>
            </a:r>
            <a:r>
              <a:rPr sz="2700" baseline="1517" dirty="0">
                <a:latin typeface="Calibri"/>
                <a:cs typeface="Calibri"/>
              </a:rPr>
              <a:t>e: </a:t>
            </a:r>
            <a:r>
              <a:rPr sz="2700" spc="-401" baseline="1517" dirty="0">
                <a:solidFill>
                  <a:srgbClr val="0000FF"/>
                </a:solidFill>
                <a:latin typeface="Calibri"/>
                <a:cs typeface="Calibri"/>
              </a:rPr>
              <a:t> </a:t>
            </a:r>
            <a:r>
              <a:rPr sz="2700" u="heavy" spc="4" baseline="1517" dirty="0">
                <a:solidFill>
                  <a:srgbClr val="0000FF"/>
                </a:solidFill>
                <a:latin typeface="Calibri"/>
                <a:cs typeface="Calibri"/>
                <a:hlinkClick r:id="rId6"/>
              </a:rPr>
              <a:t>ww</a:t>
            </a:r>
            <a:r>
              <a:rPr sz="2700" u="heavy" spc="-119" baseline="1517" dirty="0">
                <a:solidFill>
                  <a:srgbClr val="0000FF"/>
                </a:solidFill>
                <a:latin typeface="Calibri"/>
                <a:cs typeface="Calibri"/>
                <a:hlinkClick r:id="rId6"/>
              </a:rPr>
              <a:t>w</a:t>
            </a:r>
            <a:r>
              <a:rPr sz="2700" u="heavy" baseline="1517" dirty="0">
                <a:solidFill>
                  <a:srgbClr val="0000FF"/>
                </a:solidFill>
                <a:latin typeface="Calibri"/>
                <a:cs typeface="Calibri"/>
                <a:hlinkClick r:id="rId6"/>
              </a:rPr>
              <a:t>.i</a:t>
            </a:r>
            <a:r>
              <a:rPr sz="2700" u="heavy" spc="-9" baseline="1517" dirty="0">
                <a:solidFill>
                  <a:srgbClr val="0000FF"/>
                </a:solidFill>
                <a:latin typeface="Calibri"/>
                <a:cs typeface="Calibri"/>
                <a:hlinkClick r:id="rId6"/>
              </a:rPr>
              <a:t>i</a:t>
            </a:r>
            <a:r>
              <a:rPr sz="2700" u="heavy" baseline="1517" dirty="0">
                <a:solidFill>
                  <a:srgbClr val="0000FF"/>
                </a:solidFill>
                <a:latin typeface="Calibri"/>
                <a:cs typeface="Calibri"/>
                <a:hlinkClick r:id="rId6"/>
              </a:rPr>
              <a:t>p</a:t>
            </a:r>
            <a:r>
              <a:rPr sz="2700" u="heavy" spc="-25" baseline="1517" dirty="0">
                <a:solidFill>
                  <a:srgbClr val="0000FF"/>
                </a:solidFill>
                <a:latin typeface="Calibri"/>
                <a:cs typeface="Calibri"/>
                <a:hlinkClick r:id="rId6"/>
              </a:rPr>
              <a:t>r</a:t>
            </a:r>
            <a:r>
              <a:rPr sz="2700" u="heavy" baseline="1517" dirty="0">
                <a:solidFill>
                  <a:srgbClr val="0000FF"/>
                </a:solidFill>
                <a:latin typeface="Calibri"/>
                <a:cs typeface="Calibri"/>
                <a:hlinkClick r:id="rId6"/>
              </a:rPr>
              <a:t>d.</a:t>
            </a:r>
            <a:r>
              <a:rPr sz="2700" u="heavy" spc="-19" baseline="1517" dirty="0">
                <a:solidFill>
                  <a:srgbClr val="0000FF"/>
                </a:solidFill>
                <a:latin typeface="Calibri"/>
                <a:cs typeface="Calibri"/>
                <a:hlinkClick r:id="rId6"/>
              </a:rPr>
              <a:t>c</a:t>
            </a:r>
            <a:r>
              <a:rPr sz="2700" u="heavy" baseline="1517" dirty="0">
                <a:solidFill>
                  <a:srgbClr val="0000FF"/>
                </a:solidFill>
                <a:latin typeface="Calibri"/>
                <a:cs typeface="Calibri"/>
                <a:hlinkClick r:id="rId6"/>
              </a:rPr>
              <a:t>om</a:t>
            </a:r>
            <a:r>
              <a:rPr sz="2700" spc="34" baseline="1517" dirty="0">
                <a:solidFill>
                  <a:srgbClr val="0000FF"/>
                </a:solidFill>
                <a:latin typeface="Calibri"/>
                <a:cs typeface="Calibri"/>
                <a:hlinkClick r:id="rId6"/>
              </a:rPr>
              <a:t> </a:t>
            </a:r>
            <a:r>
              <a:rPr sz="2700" baseline="1517" dirty="0">
                <a:latin typeface="Calibri"/>
                <a:cs typeface="Calibri"/>
                <a:hlinkClick r:id="rId6"/>
              </a:rPr>
              <a:t>|</a:t>
            </a:r>
            <a:r>
              <a:rPr sz="2700" baseline="1517" dirty="0">
                <a:latin typeface="Calibri"/>
                <a:cs typeface="Calibri"/>
              </a:rPr>
              <a:t> </a:t>
            </a:r>
            <a:r>
              <a:rPr sz="2700" u="heavy" spc="4" baseline="1517" dirty="0">
                <a:solidFill>
                  <a:srgbClr val="0000FF"/>
                </a:solidFill>
                <a:latin typeface="Calibri"/>
                <a:cs typeface="Calibri"/>
                <a:hlinkClick r:id="rId7"/>
              </a:rPr>
              <a:t>ww</a:t>
            </a:r>
            <a:r>
              <a:rPr sz="2700" u="heavy" spc="-119" baseline="1517" dirty="0">
                <a:solidFill>
                  <a:srgbClr val="0000FF"/>
                </a:solidFill>
                <a:latin typeface="Calibri"/>
                <a:cs typeface="Calibri"/>
                <a:hlinkClick r:id="rId7"/>
              </a:rPr>
              <a:t>w</a:t>
            </a:r>
            <a:r>
              <a:rPr sz="2700" u="heavy" baseline="1517" dirty="0">
                <a:solidFill>
                  <a:srgbClr val="0000FF"/>
                </a:solidFill>
                <a:latin typeface="Calibri"/>
                <a:cs typeface="Calibri"/>
                <a:hlinkClick r:id="rId7"/>
              </a:rPr>
              <a:t>.khu</a:t>
            </a:r>
            <a:r>
              <a:rPr sz="2700" u="heavy" spc="-39" baseline="1517" dirty="0">
                <a:solidFill>
                  <a:srgbClr val="0000FF"/>
                </a:solidFill>
                <a:latin typeface="Calibri"/>
                <a:cs typeface="Calibri"/>
                <a:hlinkClick r:id="rId7"/>
              </a:rPr>
              <a:t>r</a:t>
            </a:r>
            <a:r>
              <a:rPr sz="2700" u="heavy" baseline="1517" dirty="0">
                <a:solidFill>
                  <a:srgbClr val="0000FF"/>
                </a:solidFill>
                <a:latin typeface="Calibri"/>
                <a:cs typeface="Calibri"/>
                <a:hlinkClick r:id="rId7"/>
              </a:rPr>
              <a:t>an</a:t>
            </a:r>
            <a:r>
              <a:rPr sz="2700" u="heavy" spc="4" baseline="1517" dirty="0">
                <a:solidFill>
                  <a:srgbClr val="0000FF"/>
                </a:solidFill>
                <a:latin typeface="Calibri"/>
                <a:cs typeface="Calibri"/>
                <a:hlinkClick r:id="rId7"/>
              </a:rPr>
              <a:t>a</a:t>
            </a:r>
            <a:r>
              <a:rPr sz="2700" u="heavy" baseline="1517" dirty="0">
                <a:solidFill>
                  <a:srgbClr val="0000FF"/>
                </a:solidFill>
                <a:latin typeface="Calibri"/>
                <a:cs typeface="Calibri"/>
                <a:hlinkClick r:id="rId7"/>
              </a:rPr>
              <a:t>an</a:t>
            </a:r>
            <a:r>
              <a:rPr sz="2700" u="heavy" spc="4" baseline="1517" dirty="0">
                <a:solidFill>
                  <a:srgbClr val="0000FF"/>
                </a:solidFill>
                <a:latin typeface="Calibri"/>
                <a:cs typeface="Calibri"/>
                <a:hlinkClick r:id="rId7"/>
              </a:rPr>
              <a:t>d</a:t>
            </a:r>
            <a:r>
              <a:rPr sz="2700" u="heavy" baseline="1517" dirty="0">
                <a:solidFill>
                  <a:srgbClr val="0000FF"/>
                </a:solidFill>
                <a:latin typeface="Calibri"/>
                <a:cs typeface="Calibri"/>
                <a:hlinkClick r:id="rId7"/>
              </a:rPr>
              <a:t>khu</a:t>
            </a:r>
            <a:r>
              <a:rPr sz="2700" u="heavy" spc="-39" baseline="1517" dirty="0">
                <a:solidFill>
                  <a:srgbClr val="0000FF"/>
                </a:solidFill>
                <a:latin typeface="Calibri"/>
                <a:cs typeface="Calibri"/>
                <a:hlinkClick r:id="rId7"/>
              </a:rPr>
              <a:t>r</a:t>
            </a:r>
            <a:r>
              <a:rPr sz="2700" u="heavy" baseline="1517" dirty="0">
                <a:solidFill>
                  <a:srgbClr val="0000FF"/>
                </a:solidFill>
                <a:latin typeface="Calibri"/>
                <a:cs typeface="Calibri"/>
                <a:hlinkClick r:id="rId7"/>
              </a:rPr>
              <a:t>an</a:t>
            </a:r>
            <a:r>
              <a:rPr sz="2700" u="heavy" spc="4" baseline="1517" dirty="0">
                <a:solidFill>
                  <a:srgbClr val="0000FF"/>
                </a:solidFill>
                <a:latin typeface="Calibri"/>
                <a:cs typeface="Calibri"/>
                <a:hlinkClick r:id="rId7"/>
              </a:rPr>
              <a:t>a</a:t>
            </a:r>
            <a:r>
              <a:rPr sz="2700" u="heavy" baseline="1517" dirty="0">
                <a:solidFill>
                  <a:srgbClr val="0000FF"/>
                </a:solidFill>
                <a:latin typeface="Calibri"/>
                <a:cs typeface="Calibri"/>
                <a:hlinkClick r:id="rId7"/>
              </a:rPr>
              <a:t>.</a:t>
            </a:r>
            <a:r>
              <a:rPr sz="2700" u="heavy" spc="-14" baseline="1517" dirty="0">
                <a:solidFill>
                  <a:srgbClr val="0000FF"/>
                </a:solidFill>
                <a:latin typeface="Calibri"/>
                <a:cs typeface="Calibri"/>
                <a:hlinkClick r:id="rId7"/>
              </a:rPr>
              <a:t>c</a:t>
            </a:r>
            <a:r>
              <a:rPr sz="2700" u="heavy" baseline="1517" dirty="0">
                <a:solidFill>
                  <a:srgbClr val="0000FF"/>
                </a:solidFill>
                <a:latin typeface="Calibri"/>
                <a:cs typeface="Calibri"/>
                <a:hlinkClick r:id="rId7"/>
              </a:rPr>
              <a:t>om</a:t>
            </a:r>
            <a:endParaRPr>
              <a:latin typeface="Calibri"/>
              <a:cs typeface="Calibri"/>
            </a:endParaRPr>
          </a:p>
        </p:txBody>
      </p:sp>
      <p:sp>
        <p:nvSpPr>
          <p:cNvPr id="8" name="Slide Number Placeholder 7"/>
          <p:cNvSpPr>
            <a:spLocks noGrp="1"/>
          </p:cNvSpPr>
          <p:nvPr>
            <p:ph type="sldNum" sz="quarter" idx="12"/>
          </p:nvPr>
        </p:nvSpPr>
        <p:spPr/>
        <p:txBody>
          <a:bodyPr/>
          <a:lstStyle/>
          <a:p>
            <a:fld id="{DF22BE74-D939-9D47-879A-EDE656A6A3FF}" type="slidenum">
              <a:rPr lang="en-US" smtClean="0"/>
              <a:t>15</a:t>
            </a:fld>
            <a:endParaRPr lang="en-US"/>
          </a:p>
        </p:txBody>
      </p:sp>
      <p:sp>
        <p:nvSpPr>
          <p:cNvPr id="15" name="Title 1"/>
          <p:cNvSpPr txBox="1">
            <a:spLocks/>
          </p:cNvSpPr>
          <p:nvPr/>
        </p:nvSpPr>
        <p:spPr>
          <a:xfrm>
            <a:off x="318971" y="971290"/>
            <a:ext cx="8463515" cy="342708"/>
          </a:xfrm>
          <a:prstGeom prst="rect">
            <a:avLst/>
          </a:prstGeom>
        </p:spPr>
        <p:txBody>
          <a:bodyPr wrap="square" lIns="0" tIns="0" rIns="0" bIns="0" rtlCol="0">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marL="12700" algn="l">
              <a:lnSpc>
                <a:spcPts val="2545"/>
              </a:lnSpc>
              <a:spcBef>
                <a:spcPts val="127"/>
              </a:spcBef>
            </a:pPr>
            <a:r>
              <a:rPr lang="en-IN" sz="3400" baseline="3413" dirty="0" smtClean="0">
                <a:latin typeface="Calibri"/>
                <a:ea typeface="+mn-ea"/>
                <a:cs typeface="Calibri"/>
              </a:rPr>
              <a:t> DELHI. MUMBAI. BANGLORE. PUNE. INDORE. HYDERABAD. CALIFORNIA</a:t>
            </a:r>
            <a:endParaRPr lang="en-IN" sz="3400" baseline="3413" dirty="0">
              <a:latin typeface="Calibri"/>
              <a:ea typeface="+mn-ea"/>
              <a:cs typeface="Calibri"/>
            </a:endParaRPr>
          </a:p>
        </p:txBody>
      </p:sp>
    </p:spTree>
    <p:extLst>
      <p:ext uri="{BB962C8B-B14F-4D97-AF65-F5344CB8AC3E}">
        <p14:creationId xmlns:p14="http://schemas.microsoft.com/office/powerpoint/2010/main" val="1106699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923" y="392656"/>
            <a:ext cx="3490154" cy="483896"/>
          </a:xfrm>
        </p:spPr>
        <p:txBody>
          <a:bodyPr vert="horz" lIns="91438" tIns="45719" rIns="91438" bIns="45719" rtlCol="0" anchor="ctr">
            <a:normAutofit/>
          </a:bodyPr>
          <a:lstStyle/>
          <a:p>
            <a:r>
              <a:rPr lang="en-IN" sz="3400" b="1" baseline="3413" dirty="0">
                <a:latin typeface="Calibri"/>
                <a:ea typeface="+mn-ea"/>
                <a:cs typeface="Calibri"/>
              </a:rPr>
              <a:t>INTRODUCTION</a:t>
            </a:r>
          </a:p>
        </p:txBody>
      </p:sp>
      <p:sp>
        <p:nvSpPr>
          <p:cNvPr id="4" name="Content Placeholder 2"/>
          <p:cNvSpPr>
            <a:spLocks noGrp="1"/>
          </p:cNvSpPr>
          <p:nvPr>
            <p:ph idx="1"/>
          </p:nvPr>
        </p:nvSpPr>
        <p:spPr>
          <a:xfrm>
            <a:off x="457200" y="1423444"/>
            <a:ext cx="8229600" cy="3394472"/>
          </a:xfrm>
          <a:prstGeom prst="rect">
            <a:avLst/>
          </a:prstGeom>
        </p:spPr>
        <p:txBody>
          <a:bodyPr vert="horz" lIns="91438" tIns="45719" rIns="91438" bIns="45719"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594" indent="-228594" algn="just" defTabSz="914378">
              <a:lnSpc>
                <a:spcPct val="150000"/>
              </a:lnSpc>
              <a:defRPr/>
            </a:pPr>
            <a:r>
              <a:rPr lang="en-IN" sz="1600" dirty="0">
                <a:solidFill>
                  <a:sysClr val="windowText" lastClr="000000"/>
                </a:solidFill>
                <a:ea typeface="Arial" charset="0"/>
                <a:cs typeface="Arial" charset="0"/>
              </a:rPr>
              <a:t>Fungal infection is one of the most common disease reported world wide and </a:t>
            </a:r>
            <a:r>
              <a:rPr lang="en-IN" sz="1600" dirty="0" smtClean="0">
                <a:solidFill>
                  <a:sysClr val="windowText" lastClr="000000"/>
                </a:solidFill>
                <a:ea typeface="Arial" charset="0"/>
                <a:cs typeface="Arial" charset="0"/>
              </a:rPr>
              <a:t>it </a:t>
            </a:r>
            <a:r>
              <a:rPr lang="en-IN" sz="1600" dirty="0">
                <a:solidFill>
                  <a:sysClr val="windowText" lastClr="000000"/>
                </a:solidFill>
                <a:ea typeface="Arial" charset="0"/>
                <a:cs typeface="Arial" charset="0"/>
              </a:rPr>
              <a:t>affects approximately 25% of the population </a:t>
            </a:r>
            <a:r>
              <a:rPr lang="en-IN" sz="1600" dirty="0" smtClean="0">
                <a:solidFill>
                  <a:sysClr val="windowText" lastClr="000000"/>
                </a:solidFill>
                <a:ea typeface="Arial" charset="0"/>
                <a:cs typeface="Arial" charset="0"/>
              </a:rPr>
              <a:t>especially in tropical and subtropical countries</a:t>
            </a:r>
            <a:r>
              <a:rPr lang="en-US" sz="1600" dirty="0" smtClean="0">
                <a:solidFill>
                  <a:sysClr val="windowText" lastClr="000000"/>
                </a:solidFill>
                <a:ea typeface="Arial" charset="0"/>
                <a:cs typeface="Arial" charset="0"/>
              </a:rPr>
              <a:t>. </a:t>
            </a:r>
          </a:p>
          <a:p>
            <a:pPr marL="228594" indent="-228594" algn="just" defTabSz="914378">
              <a:lnSpc>
                <a:spcPct val="150000"/>
              </a:lnSpc>
              <a:defRPr/>
            </a:pPr>
            <a:r>
              <a:rPr lang="en-IN" sz="1600" dirty="0" smtClean="0">
                <a:solidFill>
                  <a:sysClr val="windowText" lastClr="000000"/>
                </a:solidFill>
                <a:ea typeface="Arial" charset="0"/>
                <a:cs typeface="Arial" charset="0"/>
              </a:rPr>
              <a:t>Infections caused by Candida species and </a:t>
            </a:r>
            <a:r>
              <a:rPr lang="en-IN" sz="1600" dirty="0" err="1" smtClean="0">
                <a:solidFill>
                  <a:sysClr val="windowText" lastClr="000000"/>
                </a:solidFill>
                <a:ea typeface="Arial" charset="0"/>
                <a:cs typeface="Arial" charset="0"/>
              </a:rPr>
              <a:t>Dermatophytes</a:t>
            </a:r>
            <a:r>
              <a:rPr lang="en-IN" sz="1600" dirty="0" smtClean="0">
                <a:solidFill>
                  <a:sysClr val="windowText" lastClr="000000"/>
                </a:solidFill>
                <a:ea typeface="Arial" charset="0"/>
                <a:cs typeface="Arial" charset="0"/>
              </a:rPr>
              <a:t> </a:t>
            </a:r>
            <a:r>
              <a:rPr lang="en-IN" sz="1600" dirty="0">
                <a:solidFill>
                  <a:sysClr val="windowText" lastClr="000000"/>
                </a:solidFill>
                <a:ea typeface="Arial" charset="0"/>
                <a:cs typeface="Arial" charset="0"/>
              </a:rPr>
              <a:t>are </a:t>
            </a:r>
            <a:r>
              <a:rPr lang="en-IN" sz="1600" dirty="0" smtClean="0">
                <a:solidFill>
                  <a:sysClr val="windowText" lastClr="000000"/>
                </a:solidFill>
                <a:ea typeface="Arial" charset="0"/>
                <a:cs typeface="Arial" charset="0"/>
              </a:rPr>
              <a:t>among </a:t>
            </a:r>
            <a:r>
              <a:rPr lang="en-IN" sz="1600" dirty="0">
                <a:solidFill>
                  <a:sysClr val="windowText" lastClr="000000"/>
                </a:solidFill>
                <a:ea typeface="Arial" charset="0"/>
                <a:cs typeface="Arial" charset="0"/>
              </a:rPr>
              <a:t>the most widespread superficial cutaneous fungal </a:t>
            </a:r>
            <a:r>
              <a:rPr lang="en-IN" sz="1600" dirty="0" smtClean="0">
                <a:solidFill>
                  <a:sysClr val="windowText" lastClr="000000"/>
                </a:solidFill>
                <a:ea typeface="Arial" charset="0"/>
                <a:cs typeface="Arial" charset="0"/>
              </a:rPr>
              <a:t>infections. </a:t>
            </a:r>
          </a:p>
          <a:p>
            <a:pPr marL="228594" indent="-228594" algn="just" defTabSz="914378">
              <a:lnSpc>
                <a:spcPct val="150000"/>
              </a:lnSpc>
              <a:defRPr/>
            </a:pPr>
            <a:r>
              <a:rPr lang="en-IN" sz="1600" dirty="0" smtClean="0">
                <a:solidFill>
                  <a:sysClr val="windowText" lastClr="000000"/>
                </a:solidFill>
                <a:ea typeface="Arial" charset="0"/>
                <a:cs typeface="Arial" charset="0"/>
              </a:rPr>
              <a:t>Candida </a:t>
            </a:r>
            <a:r>
              <a:rPr lang="en-IN" sz="1600" dirty="0">
                <a:solidFill>
                  <a:sysClr val="windowText" lastClr="000000"/>
                </a:solidFill>
                <a:ea typeface="Arial" charset="0"/>
                <a:cs typeface="Arial" charset="0"/>
              </a:rPr>
              <a:t>can </a:t>
            </a:r>
            <a:r>
              <a:rPr lang="en-IN" sz="1600" dirty="0" smtClean="0">
                <a:solidFill>
                  <a:sysClr val="windowText" lastClr="000000"/>
                </a:solidFill>
                <a:ea typeface="Arial" charset="0"/>
                <a:cs typeface="Arial" charset="0"/>
              </a:rPr>
              <a:t>potentially invade </a:t>
            </a:r>
            <a:r>
              <a:rPr lang="en-IN" sz="1600" dirty="0">
                <a:solidFill>
                  <a:sysClr val="windowText" lastClr="000000"/>
                </a:solidFill>
                <a:ea typeface="Arial" charset="0"/>
                <a:cs typeface="Arial" charset="0"/>
              </a:rPr>
              <a:t>deeper tissues as well as </a:t>
            </a:r>
            <a:r>
              <a:rPr lang="en-IN" sz="1600" dirty="0" smtClean="0">
                <a:solidFill>
                  <a:sysClr val="windowText" lastClr="000000"/>
                </a:solidFill>
                <a:ea typeface="Arial" charset="0"/>
                <a:cs typeface="Arial" charset="0"/>
              </a:rPr>
              <a:t>blood leading to </a:t>
            </a:r>
            <a:r>
              <a:rPr lang="en-IN" sz="1600" dirty="0">
                <a:solidFill>
                  <a:sysClr val="windowText" lastClr="000000"/>
                </a:solidFill>
                <a:ea typeface="Arial" charset="0"/>
                <a:cs typeface="Arial" charset="0"/>
              </a:rPr>
              <a:t>life threating systemic </a:t>
            </a:r>
            <a:r>
              <a:rPr lang="en-IN" sz="1600" dirty="0" smtClean="0">
                <a:solidFill>
                  <a:sysClr val="windowText" lastClr="000000"/>
                </a:solidFill>
                <a:ea typeface="Arial" charset="0"/>
                <a:cs typeface="Arial" charset="0"/>
              </a:rPr>
              <a:t>candidiasis.</a:t>
            </a:r>
            <a:endParaRPr lang="en-US" sz="1600" dirty="0">
              <a:solidFill>
                <a:sysClr val="windowText" lastClr="000000"/>
              </a:solidFill>
            </a:endParaRPr>
          </a:p>
        </p:txBody>
      </p:sp>
      <p:sp>
        <p:nvSpPr>
          <p:cNvPr id="3" name="Slide Number Placeholder 2"/>
          <p:cNvSpPr>
            <a:spLocks noGrp="1"/>
          </p:cNvSpPr>
          <p:nvPr>
            <p:ph type="sldNum" sz="quarter" idx="12"/>
          </p:nvPr>
        </p:nvSpPr>
        <p:spPr/>
        <p:txBody>
          <a:bodyPr/>
          <a:lstStyle/>
          <a:p>
            <a:fld id="{DF22BE74-D939-9D47-879A-EDE656A6A3FF}" type="slidenum">
              <a:rPr lang="en-US" smtClean="0"/>
              <a:t>2</a:t>
            </a:fld>
            <a:endParaRPr lang="en-US"/>
          </a:p>
        </p:txBody>
      </p:sp>
    </p:spTree>
    <p:extLst>
      <p:ext uri="{BB962C8B-B14F-4D97-AF65-F5344CB8AC3E}">
        <p14:creationId xmlns:p14="http://schemas.microsoft.com/office/powerpoint/2010/main" val="3487979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902" y="392659"/>
            <a:ext cx="2622205" cy="483895"/>
          </a:xfrm>
        </p:spPr>
        <p:txBody>
          <a:bodyPr vert="horz" lIns="91438" tIns="45719" rIns="91438" bIns="45719" rtlCol="0" anchor="ctr">
            <a:normAutofit/>
          </a:bodyPr>
          <a:lstStyle/>
          <a:p>
            <a:r>
              <a:rPr lang="en-IN" sz="3400" b="1" baseline="3413" dirty="0">
                <a:latin typeface="Calibri"/>
                <a:ea typeface="+mn-ea"/>
                <a:cs typeface="Calibri"/>
              </a:rPr>
              <a:t>INTRODUCTION</a:t>
            </a:r>
          </a:p>
        </p:txBody>
      </p:sp>
      <p:sp>
        <p:nvSpPr>
          <p:cNvPr id="3" name="Content Placeholder 2"/>
          <p:cNvSpPr>
            <a:spLocks noGrp="1"/>
          </p:cNvSpPr>
          <p:nvPr>
            <p:ph idx="1"/>
          </p:nvPr>
        </p:nvSpPr>
        <p:spPr>
          <a:xfrm>
            <a:off x="536417" y="976857"/>
            <a:ext cx="7781731" cy="3530470"/>
          </a:xfrm>
        </p:spPr>
        <p:txBody>
          <a:bodyPr vert="horz" lIns="91438" tIns="45719" rIns="91438" bIns="45719" rtlCol="0">
            <a:noAutofit/>
          </a:bodyPr>
          <a:lstStyle/>
          <a:p>
            <a:pPr algn="just" defTabSz="914378">
              <a:lnSpc>
                <a:spcPct val="150000"/>
              </a:lnSpc>
              <a:spcBef>
                <a:spcPts val="1000"/>
              </a:spcBef>
            </a:pPr>
            <a:r>
              <a:rPr lang="en-IN" sz="1600" dirty="0" err="1" smtClean="0">
                <a:solidFill>
                  <a:sysClr val="windowText" lastClr="000000"/>
                </a:solidFill>
                <a:ea typeface="Arial" charset="0"/>
                <a:cs typeface="Arial" charset="0"/>
              </a:rPr>
              <a:t>Voriconazole</a:t>
            </a:r>
            <a:r>
              <a:rPr lang="en-IN" sz="1600" dirty="0" smtClean="0">
                <a:solidFill>
                  <a:sysClr val="windowText" lastClr="000000"/>
                </a:solidFill>
                <a:ea typeface="Arial" charset="0"/>
                <a:cs typeface="Arial" charset="0"/>
              </a:rPr>
              <a:t> </a:t>
            </a:r>
            <a:r>
              <a:rPr lang="en-IN" sz="1600" dirty="0">
                <a:solidFill>
                  <a:sysClr val="windowText" lastClr="000000"/>
                </a:solidFill>
                <a:ea typeface="Arial" charset="0"/>
                <a:cs typeface="Arial" charset="0"/>
              </a:rPr>
              <a:t>is a </a:t>
            </a:r>
            <a:r>
              <a:rPr lang="en-IN" sz="1600" dirty="0" err="1">
                <a:solidFill>
                  <a:sysClr val="windowText" lastClr="000000"/>
                </a:solidFill>
                <a:ea typeface="Arial" charset="0"/>
                <a:cs typeface="Arial" charset="0"/>
              </a:rPr>
              <a:t>triazole</a:t>
            </a:r>
            <a:r>
              <a:rPr lang="en-IN" sz="1600" dirty="0">
                <a:solidFill>
                  <a:sysClr val="windowText" lastClr="000000"/>
                </a:solidFill>
                <a:ea typeface="Arial" charset="0"/>
                <a:cs typeface="Arial" charset="0"/>
              </a:rPr>
              <a:t> antifungal medication is generally used to treat serious, invasive fungal infections like candidiasis </a:t>
            </a:r>
            <a:r>
              <a:rPr lang="en-IN" sz="1600" dirty="0" err="1">
                <a:solidFill>
                  <a:sysClr val="windowText" lastClr="000000"/>
                </a:solidFill>
                <a:ea typeface="Arial" charset="0"/>
                <a:cs typeface="Arial" charset="0"/>
              </a:rPr>
              <a:t>aspergillosis</a:t>
            </a:r>
            <a:r>
              <a:rPr lang="en-IN" sz="1600" dirty="0">
                <a:solidFill>
                  <a:sysClr val="windowText" lastClr="000000"/>
                </a:solidFill>
                <a:ea typeface="Arial" charset="0"/>
                <a:cs typeface="Arial" charset="0"/>
              </a:rPr>
              <a:t> etc. </a:t>
            </a:r>
          </a:p>
          <a:p>
            <a:pPr algn="just" defTabSz="914378">
              <a:lnSpc>
                <a:spcPct val="150000"/>
              </a:lnSpc>
              <a:spcBef>
                <a:spcPts val="1000"/>
              </a:spcBef>
            </a:pPr>
            <a:r>
              <a:rPr lang="en-IN" sz="1600" dirty="0" smtClean="0">
                <a:solidFill>
                  <a:sysClr val="windowText" lastClr="000000"/>
                </a:solidFill>
                <a:ea typeface="Arial" charset="0"/>
                <a:cs typeface="Arial" charset="0"/>
              </a:rPr>
              <a:t> Already </a:t>
            </a:r>
            <a:r>
              <a:rPr lang="en-IN" sz="1600" dirty="0" err="1">
                <a:solidFill>
                  <a:sysClr val="windowText" lastClr="000000"/>
                </a:solidFill>
                <a:ea typeface="Arial" charset="0"/>
                <a:cs typeface="Arial" charset="0"/>
              </a:rPr>
              <a:t>immuno</a:t>
            </a:r>
            <a:r>
              <a:rPr lang="en-IN" sz="1600" dirty="0">
                <a:solidFill>
                  <a:sysClr val="windowText" lastClr="000000"/>
                </a:solidFill>
                <a:ea typeface="Arial" charset="0"/>
                <a:cs typeface="Arial" charset="0"/>
              </a:rPr>
              <a:t> compromised patients are targets of these fungal species .</a:t>
            </a:r>
          </a:p>
          <a:p>
            <a:pPr algn="just" defTabSz="914378">
              <a:lnSpc>
                <a:spcPct val="150000"/>
              </a:lnSpc>
              <a:spcBef>
                <a:spcPts val="1000"/>
              </a:spcBef>
            </a:pPr>
            <a:r>
              <a:rPr lang="en-IN" sz="1600" dirty="0" smtClean="0">
                <a:solidFill>
                  <a:sysClr val="windowText" lastClr="000000"/>
                </a:solidFill>
                <a:ea typeface="Arial" charset="0"/>
                <a:cs typeface="Arial" charset="0"/>
              </a:rPr>
              <a:t> Delivering </a:t>
            </a:r>
            <a:r>
              <a:rPr lang="en-IN" sz="1600" dirty="0">
                <a:solidFill>
                  <a:sysClr val="windowText" lastClr="000000"/>
                </a:solidFill>
                <a:ea typeface="Arial" charset="0"/>
                <a:cs typeface="Arial" charset="0"/>
              </a:rPr>
              <a:t>medicine to the general circulation through the skin is seen as a desirable alternative to taking it  orally.</a:t>
            </a:r>
          </a:p>
          <a:p>
            <a:pPr algn="just" defTabSz="914378">
              <a:lnSpc>
                <a:spcPct val="150000"/>
              </a:lnSpc>
              <a:spcBef>
                <a:spcPts val="1000"/>
              </a:spcBef>
            </a:pPr>
            <a:r>
              <a:rPr lang="en-IN" sz="1600" dirty="0">
                <a:solidFill>
                  <a:sysClr val="windowText" lastClr="000000"/>
                </a:solidFill>
                <a:ea typeface="Arial" charset="0"/>
                <a:cs typeface="Arial" charset="0"/>
              </a:rPr>
              <a:t>Topical products for the treatment of dermatological diseases include a wide choice of vehicles ranging from creams, gels, </a:t>
            </a:r>
            <a:r>
              <a:rPr lang="en-IN" sz="1600" dirty="0" err="1">
                <a:solidFill>
                  <a:sysClr val="windowText" lastClr="000000"/>
                </a:solidFill>
                <a:ea typeface="Arial" charset="0"/>
                <a:cs typeface="Arial" charset="0"/>
              </a:rPr>
              <a:t>emugels</a:t>
            </a:r>
            <a:r>
              <a:rPr lang="en-IN" sz="1600" dirty="0">
                <a:solidFill>
                  <a:sysClr val="windowText" lastClr="000000"/>
                </a:solidFill>
                <a:ea typeface="Arial" charset="0"/>
                <a:cs typeface="Arial" charset="0"/>
              </a:rPr>
              <a:t>, ointments, pastes to aerosols  and  transdermal spray. </a:t>
            </a:r>
          </a:p>
          <a:p>
            <a:pPr marL="228594" indent="-228594" algn="just" defTabSz="914378">
              <a:lnSpc>
                <a:spcPct val="150000"/>
              </a:lnSpc>
              <a:spcBef>
                <a:spcPts val="1000"/>
              </a:spcBef>
            </a:pPr>
            <a:endParaRPr lang="en-IN" sz="1600" dirty="0">
              <a:solidFill>
                <a:sysClr val="windowText" lastClr="000000"/>
              </a:solidFill>
              <a:ea typeface="Arial" charset="0"/>
              <a:cs typeface="Arial" charset="0"/>
            </a:endParaRPr>
          </a:p>
          <a:p>
            <a:pPr marL="228594" indent="-228594" algn="just" defTabSz="914378">
              <a:lnSpc>
                <a:spcPct val="150000"/>
              </a:lnSpc>
              <a:spcBef>
                <a:spcPts val="1000"/>
              </a:spcBef>
            </a:pPr>
            <a:endParaRPr lang="en-IN" sz="1600" dirty="0">
              <a:solidFill>
                <a:sysClr val="windowText" lastClr="000000"/>
              </a:solidFill>
              <a:ea typeface="Arial" charset="0"/>
              <a:cs typeface="Arial" charset="0"/>
            </a:endParaRPr>
          </a:p>
          <a:p>
            <a:pPr marL="228594" indent="-228594" algn="just" defTabSz="914378">
              <a:lnSpc>
                <a:spcPct val="150000"/>
              </a:lnSpc>
              <a:spcBef>
                <a:spcPts val="1000"/>
              </a:spcBef>
            </a:pPr>
            <a:endParaRPr lang="en-IN" sz="1600" dirty="0">
              <a:solidFill>
                <a:sysClr val="windowText" lastClr="000000"/>
              </a:solidFill>
              <a:ea typeface="Arial" charset="0"/>
              <a:cs typeface="Arial" charset="0"/>
            </a:endParaRPr>
          </a:p>
        </p:txBody>
      </p:sp>
      <p:sp>
        <p:nvSpPr>
          <p:cNvPr id="4" name="Slide Number Placeholder 3"/>
          <p:cNvSpPr>
            <a:spLocks noGrp="1"/>
          </p:cNvSpPr>
          <p:nvPr>
            <p:ph type="sldNum" sz="quarter" idx="12"/>
          </p:nvPr>
        </p:nvSpPr>
        <p:spPr/>
        <p:txBody>
          <a:bodyPr/>
          <a:lstStyle/>
          <a:p>
            <a:fld id="{DF22BE74-D939-9D47-879A-EDE656A6A3FF}" type="slidenum">
              <a:rPr lang="en-US" smtClean="0"/>
              <a:t>3</a:t>
            </a:fld>
            <a:endParaRPr lang="en-US"/>
          </a:p>
        </p:txBody>
      </p:sp>
    </p:spTree>
    <p:extLst>
      <p:ext uri="{BB962C8B-B14F-4D97-AF65-F5344CB8AC3E}">
        <p14:creationId xmlns:p14="http://schemas.microsoft.com/office/powerpoint/2010/main" val="1553128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923" y="336565"/>
            <a:ext cx="3490154" cy="532285"/>
          </a:xfrm>
        </p:spPr>
        <p:txBody>
          <a:bodyPr vert="horz" lIns="91438" tIns="45719" rIns="91438" bIns="45719" rtlCol="0" anchor="ctr">
            <a:normAutofit/>
          </a:bodyPr>
          <a:lstStyle/>
          <a:p>
            <a:r>
              <a:rPr lang="en-IN" sz="3400" b="1" baseline="3413" dirty="0">
                <a:latin typeface="Calibri"/>
                <a:ea typeface="+mn-ea"/>
                <a:cs typeface="Calibri"/>
              </a:rPr>
              <a:t>TRANSDERMAL SPRAY</a:t>
            </a:r>
          </a:p>
        </p:txBody>
      </p:sp>
      <p:sp>
        <p:nvSpPr>
          <p:cNvPr id="3" name="Content Placeholder 2"/>
          <p:cNvSpPr>
            <a:spLocks noGrp="1"/>
          </p:cNvSpPr>
          <p:nvPr>
            <p:ph idx="1"/>
          </p:nvPr>
        </p:nvSpPr>
        <p:spPr>
          <a:xfrm>
            <a:off x="457200" y="1031360"/>
            <a:ext cx="8229600" cy="3563265"/>
          </a:xfrm>
        </p:spPr>
        <p:txBody>
          <a:bodyPr vert="horz" lIns="91438" tIns="45719" rIns="91438" bIns="45719" rtlCol="0">
            <a:noAutofit/>
          </a:bodyPr>
          <a:lstStyle/>
          <a:p>
            <a:pPr algn="just" defTabSz="914378">
              <a:lnSpc>
                <a:spcPct val="150000"/>
              </a:lnSpc>
              <a:spcBef>
                <a:spcPts val="1000"/>
              </a:spcBef>
            </a:pPr>
            <a:r>
              <a:rPr lang="en-IN" sz="1600" dirty="0">
                <a:solidFill>
                  <a:sysClr val="windowText" lastClr="000000"/>
                </a:solidFill>
                <a:ea typeface="Arial" charset="0"/>
                <a:cs typeface="Arial" charset="0"/>
              </a:rPr>
              <a:t>Transdermal is a route of administration wherein active ingredients are delivered across the skin for systemic distribution.  </a:t>
            </a:r>
          </a:p>
          <a:p>
            <a:pPr algn="just" defTabSz="914378">
              <a:lnSpc>
                <a:spcPct val="150000"/>
              </a:lnSpc>
              <a:spcBef>
                <a:spcPts val="1000"/>
              </a:spcBef>
            </a:pPr>
            <a:r>
              <a:rPr lang="en-IN" sz="1600" dirty="0">
                <a:solidFill>
                  <a:sysClr val="windowText" lastClr="000000"/>
                </a:solidFill>
                <a:ea typeface="Arial" charset="0"/>
                <a:cs typeface="Arial" charset="0"/>
              </a:rPr>
              <a:t>A transdermal spray-on system (TSS) consists of a solution containing the drug, a volatile solvent and a chemical penetration enhancer. TSS promotes drug delivery via the complex interplay between solvent evaporation and drug–solvent drag into skin. The volatile solvent carries the drug into the upper layers of the stratum </a:t>
            </a:r>
            <a:r>
              <a:rPr lang="en-IN" sz="1600" dirty="0" err="1">
                <a:solidFill>
                  <a:sysClr val="windowText" lastClr="000000"/>
                </a:solidFill>
                <a:ea typeface="Arial" charset="0"/>
                <a:cs typeface="Arial" charset="0"/>
              </a:rPr>
              <a:t>corneum</a:t>
            </a:r>
            <a:r>
              <a:rPr lang="en-IN" sz="1600" dirty="0">
                <a:solidFill>
                  <a:sysClr val="windowText" lastClr="000000"/>
                </a:solidFill>
                <a:ea typeface="Arial" charset="0"/>
                <a:cs typeface="Arial" charset="0"/>
              </a:rPr>
              <a:t> and as it evaporates, an increase in the thermodynamic activity of the drug occurs resulting in increased drug loading in skin. </a:t>
            </a:r>
          </a:p>
          <a:p>
            <a:pPr algn="just" defTabSz="914378">
              <a:lnSpc>
                <a:spcPct val="150000"/>
              </a:lnSpc>
              <a:spcBef>
                <a:spcPts val="1000"/>
              </a:spcBef>
            </a:pPr>
            <a:r>
              <a:rPr lang="en-IN" sz="1600" dirty="0">
                <a:solidFill>
                  <a:sysClr val="windowText" lastClr="000000"/>
                </a:solidFill>
                <a:ea typeface="Arial" charset="0"/>
                <a:cs typeface="Arial" charset="0"/>
              </a:rPr>
              <a:t>TSS is easily applied, delivering precise drug dosage with lower incidence of skin irritation.</a:t>
            </a:r>
          </a:p>
          <a:p>
            <a:pPr algn="just" defTabSz="914378">
              <a:lnSpc>
                <a:spcPct val="150000"/>
              </a:lnSpc>
              <a:spcBef>
                <a:spcPts val="1000"/>
              </a:spcBef>
            </a:pPr>
            <a:endParaRPr lang="en-IN" sz="1600" dirty="0">
              <a:solidFill>
                <a:sysClr val="windowText" lastClr="000000"/>
              </a:solidFill>
              <a:ea typeface="Arial" charset="0"/>
              <a:cs typeface="Arial" charset="0"/>
            </a:endParaRPr>
          </a:p>
        </p:txBody>
      </p:sp>
      <p:sp>
        <p:nvSpPr>
          <p:cNvPr id="4" name="Slide Number Placeholder 3"/>
          <p:cNvSpPr>
            <a:spLocks noGrp="1"/>
          </p:cNvSpPr>
          <p:nvPr>
            <p:ph type="sldNum" sz="quarter" idx="12"/>
          </p:nvPr>
        </p:nvSpPr>
        <p:spPr/>
        <p:txBody>
          <a:bodyPr/>
          <a:lstStyle/>
          <a:p>
            <a:fld id="{DF22BE74-D939-9D47-879A-EDE656A6A3FF}" type="slidenum">
              <a:rPr lang="en-US" smtClean="0"/>
              <a:t>4</a:t>
            </a:fld>
            <a:endParaRPr lang="en-US"/>
          </a:p>
        </p:txBody>
      </p:sp>
    </p:spTree>
    <p:extLst>
      <p:ext uri="{BB962C8B-B14F-4D97-AF65-F5344CB8AC3E}">
        <p14:creationId xmlns:p14="http://schemas.microsoft.com/office/powerpoint/2010/main" val="61105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 name="AutoShape 28"/>
          <p:cNvSpPr>
            <a:spLocks noChangeArrowheads="1"/>
          </p:cNvSpPr>
          <p:nvPr/>
        </p:nvSpPr>
        <p:spPr bwMode="auto">
          <a:xfrm>
            <a:off x="7092781" y="1732739"/>
            <a:ext cx="1898820" cy="789384"/>
          </a:xfrm>
          <a:prstGeom prst="homePlate">
            <a:avLst>
              <a:gd name="adj" fmla="val 35709"/>
            </a:avLst>
          </a:prstGeom>
          <a:ln>
            <a:headEnd/>
            <a:tailEnd type="none" w="sm" len="lg"/>
          </a:ln>
          <a:extLst/>
        </p:spPr>
        <p:style>
          <a:lnRef idx="1">
            <a:schemeClr val="accent1"/>
          </a:lnRef>
          <a:fillRef idx="2">
            <a:schemeClr val="accent1"/>
          </a:fillRef>
          <a:effectRef idx="1">
            <a:schemeClr val="accent1"/>
          </a:effectRef>
          <a:fontRef idx="minor">
            <a:schemeClr val="dk1"/>
          </a:fontRef>
        </p:style>
        <p:txBody>
          <a:bodyPr wrap="none" lIns="90187" tIns="45094" rIns="90187" bIns="45094" anchor="ctr"/>
          <a:lstStyle/>
          <a:p>
            <a:pPr algn="ctr" defTabSz="901700" eaLnBrk="0" fontAlgn="base" hangingPunct="0">
              <a:spcBef>
                <a:spcPct val="0"/>
              </a:spcBef>
              <a:spcAft>
                <a:spcPct val="0"/>
              </a:spcAft>
            </a:pPr>
            <a:r>
              <a:rPr lang="en-US" sz="1200" b="1" dirty="0" smtClean="0">
                <a:solidFill>
                  <a:srgbClr val="073570"/>
                </a:solidFill>
              </a:rPr>
              <a:t>  Solvent</a:t>
            </a:r>
          </a:p>
          <a:p>
            <a:pPr algn="ctr" defTabSz="901700" eaLnBrk="0" fontAlgn="base" hangingPunct="0">
              <a:spcBef>
                <a:spcPct val="0"/>
              </a:spcBef>
              <a:spcAft>
                <a:spcPct val="0"/>
              </a:spcAft>
            </a:pPr>
            <a:r>
              <a:rPr lang="en-US" sz="1200" b="1" dirty="0" smtClean="0">
                <a:solidFill>
                  <a:srgbClr val="073570"/>
                </a:solidFill>
              </a:rPr>
              <a:t>Alcohol: Acetone</a:t>
            </a:r>
            <a:endParaRPr lang="en-US" sz="1200" b="1" dirty="0">
              <a:solidFill>
                <a:srgbClr val="073570"/>
              </a:solidFill>
            </a:endParaRPr>
          </a:p>
        </p:txBody>
      </p:sp>
      <p:sp>
        <p:nvSpPr>
          <p:cNvPr id="5123" name="Line 3"/>
          <p:cNvSpPr>
            <a:spLocks noChangeShapeType="1"/>
          </p:cNvSpPr>
          <p:nvPr/>
        </p:nvSpPr>
        <p:spPr bwMode="auto">
          <a:xfrm>
            <a:off x="1769188" y="1353741"/>
            <a:ext cx="0" cy="282178"/>
          </a:xfrm>
          <a:prstGeom prst="line">
            <a:avLst/>
          </a:prstGeom>
          <a:noFill/>
          <a:ln w="28575">
            <a:solidFill>
              <a:srgbClr val="E5132C"/>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IN" sz="2400">
              <a:solidFill>
                <a:srgbClr val="000000"/>
              </a:solidFill>
            </a:endParaRPr>
          </a:p>
        </p:txBody>
      </p:sp>
      <p:sp>
        <p:nvSpPr>
          <p:cNvPr id="5124" name="Line 4"/>
          <p:cNvSpPr>
            <a:spLocks noChangeShapeType="1"/>
          </p:cNvSpPr>
          <p:nvPr/>
        </p:nvSpPr>
        <p:spPr bwMode="auto">
          <a:xfrm>
            <a:off x="8778965" y="1364374"/>
            <a:ext cx="0" cy="282178"/>
          </a:xfrm>
          <a:prstGeom prst="line">
            <a:avLst/>
          </a:prstGeom>
          <a:noFill/>
          <a:ln w="28575">
            <a:solidFill>
              <a:srgbClr val="E5132C"/>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IN" sz="2400">
              <a:solidFill>
                <a:srgbClr val="000000"/>
              </a:solidFill>
            </a:endParaRPr>
          </a:p>
        </p:txBody>
      </p:sp>
      <p:sp>
        <p:nvSpPr>
          <p:cNvPr id="5125" name="Line 5"/>
          <p:cNvSpPr>
            <a:spLocks noChangeShapeType="1"/>
          </p:cNvSpPr>
          <p:nvPr/>
        </p:nvSpPr>
        <p:spPr bwMode="auto">
          <a:xfrm flipV="1">
            <a:off x="1769188" y="1353739"/>
            <a:ext cx="7023937" cy="8929"/>
          </a:xfrm>
          <a:prstGeom prst="line">
            <a:avLst/>
          </a:prstGeom>
          <a:noFill/>
          <a:ln w="28575">
            <a:solidFill>
              <a:srgbClr val="E5132C"/>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IN" sz="2400">
              <a:solidFill>
                <a:srgbClr val="000000"/>
              </a:solidFill>
            </a:endParaRPr>
          </a:p>
        </p:txBody>
      </p:sp>
      <p:sp>
        <p:nvSpPr>
          <p:cNvPr id="5132" name="Oval 12"/>
          <p:cNvSpPr>
            <a:spLocks noChangeArrowheads="1"/>
          </p:cNvSpPr>
          <p:nvPr/>
        </p:nvSpPr>
        <p:spPr bwMode="auto">
          <a:xfrm>
            <a:off x="2989509" y="3543301"/>
            <a:ext cx="2554288" cy="1142999"/>
          </a:xfrm>
          <a:prstGeom prst="ellipse">
            <a:avLst/>
          </a:prstGeom>
          <a:ln>
            <a:headEnd/>
            <a:tailEnd type="none" w="sm" len="lg"/>
          </a:ln>
          <a:extLst/>
        </p:spPr>
        <p:style>
          <a:lnRef idx="1">
            <a:schemeClr val="accent1"/>
          </a:lnRef>
          <a:fillRef idx="2">
            <a:schemeClr val="accent1"/>
          </a:fillRef>
          <a:effectRef idx="1">
            <a:schemeClr val="accent1"/>
          </a:effectRef>
          <a:fontRef idx="minor">
            <a:schemeClr val="dk1"/>
          </a:fontRef>
        </p:style>
        <p:txBody>
          <a:bodyPr wrap="none" anchor="ctr"/>
          <a:lstStyle/>
          <a:p>
            <a:pPr defTabSz="914400" fontAlgn="base">
              <a:spcBef>
                <a:spcPct val="0"/>
              </a:spcBef>
              <a:spcAft>
                <a:spcPct val="0"/>
              </a:spcAft>
            </a:pPr>
            <a:endParaRPr lang="en-IN" sz="2400">
              <a:solidFill>
                <a:srgbClr val="000000"/>
              </a:solidFill>
            </a:endParaRPr>
          </a:p>
        </p:txBody>
      </p:sp>
      <p:sp>
        <p:nvSpPr>
          <p:cNvPr id="5133" name="Text Box 13"/>
          <p:cNvSpPr txBox="1">
            <a:spLocks noChangeArrowheads="1"/>
          </p:cNvSpPr>
          <p:nvPr/>
        </p:nvSpPr>
        <p:spPr bwMode="auto">
          <a:xfrm>
            <a:off x="3734559" y="3749312"/>
            <a:ext cx="1040447" cy="64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87" tIns="45094" rIns="90187" bIns="45094">
            <a:spAutoFit/>
          </a:bodyPr>
          <a:lstStyle>
            <a:lvl1pPr defTabSz="901700">
              <a:defRPr sz="2400">
                <a:solidFill>
                  <a:schemeClr val="tx1"/>
                </a:solidFill>
                <a:latin typeface="Times New Roman" pitchFamily="18" charset="0"/>
              </a:defRPr>
            </a:lvl1pPr>
            <a:lvl2pPr marL="450850" defTabSz="901700">
              <a:defRPr sz="2400">
                <a:solidFill>
                  <a:schemeClr val="tx1"/>
                </a:solidFill>
                <a:latin typeface="Times New Roman" pitchFamily="18" charset="0"/>
              </a:defRPr>
            </a:lvl2pPr>
            <a:lvl3pPr marL="901700" defTabSz="901700">
              <a:defRPr sz="2400">
                <a:solidFill>
                  <a:schemeClr val="tx1"/>
                </a:solidFill>
                <a:latin typeface="Times New Roman" pitchFamily="18" charset="0"/>
              </a:defRPr>
            </a:lvl3pPr>
            <a:lvl4pPr marL="1352550" defTabSz="901700">
              <a:defRPr sz="2400">
                <a:solidFill>
                  <a:schemeClr val="tx1"/>
                </a:solidFill>
                <a:latin typeface="Times New Roman" pitchFamily="18" charset="0"/>
              </a:defRPr>
            </a:lvl4pPr>
            <a:lvl5pPr marL="1803400" defTabSz="901700">
              <a:defRPr sz="2400">
                <a:solidFill>
                  <a:schemeClr val="tx1"/>
                </a:solidFill>
                <a:latin typeface="Times New Roman" pitchFamily="18" charset="0"/>
              </a:defRPr>
            </a:lvl5pPr>
            <a:lvl6pPr marL="2260600" defTabSz="901700" fontAlgn="base">
              <a:spcBef>
                <a:spcPct val="0"/>
              </a:spcBef>
              <a:spcAft>
                <a:spcPct val="0"/>
              </a:spcAft>
              <a:defRPr sz="2400">
                <a:solidFill>
                  <a:schemeClr val="tx1"/>
                </a:solidFill>
                <a:latin typeface="Times New Roman" pitchFamily="18" charset="0"/>
              </a:defRPr>
            </a:lvl6pPr>
            <a:lvl7pPr marL="2717800" defTabSz="901700" fontAlgn="base">
              <a:spcBef>
                <a:spcPct val="0"/>
              </a:spcBef>
              <a:spcAft>
                <a:spcPct val="0"/>
              </a:spcAft>
              <a:defRPr sz="2400">
                <a:solidFill>
                  <a:schemeClr val="tx1"/>
                </a:solidFill>
                <a:latin typeface="Times New Roman" pitchFamily="18" charset="0"/>
              </a:defRPr>
            </a:lvl7pPr>
            <a:lvl8pPr marL="3175000" defTabSz="901700" fontAlgn="base">
              <a:spcBef>
                <a:spcPct val="0"/>
              </a:spcBef>
              <a:spcAft>
                <a:spcPct val="0"/>
              </a:spcAft>
              <a:defRPr sz="2400">
                <a:solidFill>
                  <a:schemeClr val="tx1"/>
                </a:solidFill>
                <a:latin typeface="Times New Roman" pitchFamily="18" charset="0"/>
              </a:defRPr>
            </a:lvl8pPr>
            <a:lvl9pPr marL="3632200" defTabSz="901700" fontAlgn="base">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US" sz="1200" b="1" dirty="0" err="1" smtClean="0">
                <a:solidFill>
                  <a:srgbClr val="000000"/>
                </a:solidFill>
                <a:latin typeface="+mn-lt"/>
              </a:rPr>
              <a:t>Voriconazole</a:t>
            </a:r>
            <a:r>
              <a:rPr lang="en-US" sz="1200" b="1" dirty="0" smtClean="0">
                <a:solidFill>
                  <a:srgbClr val="000000"/>
                </a:solidFill>
                <a:latin typeface="+mn-lt"/>
              </a:rPr>
              <a:t> </a:t>
            </a:r>
          </a:p>
          <a:p>
            <a:pPr algn="ctr" eaLnBrk="0" fontAlgn="base" hangingPunct="0">
              <a:spcBef>
                <a:spcPct val="0"/>
              </a:spcBef>
              <a:spcAft>
                <a:spcPct val="0"/>
              </a:spcAft>
            </a:pPr>
            <a:r>
              <a:rPr lang="en-US" sz="1200" b="1" dirty="0" smtClean="0">
                <a:solidFill>
                  <a:srgbClr val="000000"/>
                </a:solidFill>
                <a:latin typeface="+mn-lt"/>
              </a:rPr>
              <a:t>Transdermal </a:t>
            </a:r>
          </a:p>
          <a:p>
            <a:pPr algn="ctr" eaLnBrk="0" fontAlgn="base" hangingPunct="0">
              <a:spcBef>
                <a:spcPct val="0"/>
              </a:spcBef>
              <a:spcAft>
                <a:spcPct val="0"/>
              </a:spcAft>
            </a:pPr>
            <a:r>
              <a:rPr lang="en-US" sz="1200" b="1" dirty="0" smtClean="0">
                <a:solidFill>
                  <a:srgbClr val="000000"/>
                </a:solidFill>
                <a:latin typeface="+mn-lt"/>
              </a:rPr>
              <a:t>Spray</a:t>
            </a:r>
            <a:endParaRPr lang="en-US" sz="1200" b="1" dirty="0">
              <a:solidFill>
                <a:srgbClr val="000000"/>
              </a:solidFill>
              <a:latin typeface="+mn-lt"/>
            </a:endParaRPr>
          </a:p>
        </p:txBody>
      </p:sp>
      <p:sp>
        <p:nvSpPr>
          <p:cNvPr id="5134" name="AutoShape 14"/>
          <p:cNvSpPr>
            <a:spLocks noChangeArrowheads="1"/>
          </p:cNvSpPr>
          <p:nvPr/>
        </p:nvSpPr>
        <p:spPr bwMode="auto">
          <a:xfrm>
            <a:off x="3751512" y="2636874"/>
            <a:ext cx="1127125" cy="844515"/>
          </a:xfrm>
          <a:prstGeom prst="downArrow">
            <a:avLst>
              <a:gd name="adj1" fmla="val 50000"/>
              <a:gd name="adj2" fmla="val 51250"/>
            </a:avLst>
          </a:prstGeom>
          <a:ln>
            <a:headEnd/>
            <a:tailEnd type="none" w="sm" len="lg"/>
          </a:ln>
          <a:extLst/>
        </p:spPr>
        <p:style>
          <a:lnRef idx="1">
            <a:schemeClr val="accent1"/>
          </a:lnRef>
          <a:fillRef idx="2">
            <a:schemeClr val="accent1"/>
          </a:fillRef>
          <a:effectRef idx="1">
            <a:schemeClr val="accent1"/>
          </a:effectRef>
          <a:fontRef idx="minor">
            <a:schemeClr val="dk1"/>
          </a:fontRef>
        </p:style>
        <p:txBody>
          <a:bodyPr wrap="none" anchor="ctr"/>
          <a:lstStyle/>
          <a:p>
            <a:pPr defTabSz="914400" fontAlgn="base">
              <a:spcBef>
                <a:spcPct val="0"/>
              </a:spcBef>
              <a:spcAft>
                <a:spcPct val="0"/>
              </a:spcAft>
            </a:pPr>
            <a:endParaRPr lang="en-IN" sz="2400">
              <a:solidFill>
                <a:srgbClr val="000000"/>
              </a:solidFill>
            </a:endParaRPr>
          </a:p>
        </p:txBody>
      </p:sp>
      <p:cxnSp>
        <p:nvCxnSpPr>
          <p:cNvPr id="5135" name="AutoShape 15"/>
          <p:cNvCxnSpPr>
            <a:cxnSpLocks noChangeShapeType="1"/>
            <a:endCxn id="5136" idx="1"/>
          </p:cNvCxnSpPr>
          <p:nvPr/>
        </p:nvCxnSpPr>
        <p:spPr bwMode="auto">
          <a:xfrm flipV="1">
            <a:off x="228600" y="1353741"/>
            <a:ext cx="0" cy="246460"/>
          </a:xfrm>
          <a:prstGeom prst="straightConnector1">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6" name="Line 16"/>
          <p:cNvSpPr>
            <a:spLocks noChangeShapeType="1"/>
          </p:cNvSpPr>
          <p:nvPr/>
        </p:nvSpPr>
        <p:spPr bwMode="auto">
          <a:xfrm flipH="1">
            <a:off x="228600" y="1353740"/>
            <a:ext cx="1445256" cy="1"/>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IN" sz="2400">
              <a:solidFill>
                <a:srgbClr val="000000"/>
              </a:solidFill>
            </a:endParaRPr>
          </a:p>
        </p:txBody>
      </p:sp>
      <p:sp>
        <p:nvSpPr>
          <p:cNvPr id="5137" name="Line 17"/>
          <p:cNvSpPr>
            <a:spLocks noChangeShapeType="1"/>
          </p:cNvSpPr>
          <p:nvPr/>
        </p:nvSpPr>
        <p:spPr bwMode="auto">
          <a:xfrm>
            <a:off x="1660460" y="1329068"/>
            <a:ext cx="0" cy="28575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IN" sz="2400">
              <a:solidFill>
                <a:srgbClr val="000000"/>
              </a:solidFill>
            </a:endParaRPr>
          </a:p>
        </p:txBody>
      </p:sp>
      <p:sp>
        <p:nvSpPr>
          <p:cNvPr id="5138" name="Text Box 18"/>
          <p:cNvSpPr txBox="1">
            <a:spLocks noChangeArrowheads="1"/>
          </p:cNvSpPr>
          <p:nvPr/>
        </p:nvSpPr>
        <p:spPr bwMode="auto">
          <a:xfrm>
            <a:off x="489185" y="1075135"/>
            <a:ext cx="5966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en-US" sz="1600" b="1" dirty="0" smtClean="0">
                <a:solidFill>
                  <a:srgbClr val="000000"/>
                </a:solidFill>
              </a:rPr>
              <a:t>Drug</a:t>
            </a:r>
            <a:endParaRPr lang="en-US" sz="1600" b="1" dirty="0">
              <a:solidFill>
                <a:srgbClr val="000000"/>
              </a:solidFill>
            </a:endParaRPr>
          </a:p>
        </p:txBody>
      </p:sp>
      <p:sp>
        <p:nvSpPr>
          <p:cNvPr id="5139" name="Rectangle 19"/>
          <p:cNvSpPr>
            <a:spLocks noGrp="1" noChangeArrowheads="1"/>
          </p:cNvSpPr>
          <p:nvPr>
            <p:ph type="ctrTitle"/>
          </p:nvPr>
        </p:nvSpPr>
        <p:spPr>
          <a:xfrm>
            <a:off x="685800" y="13506"/>
            <a:ext cx="7772400" cy="698876"/>
          </a:xfrm>
        </p:spPr>
        <p:txBody>
          <a:bodyPr vert="horz" lIns="91438" tIns="45719" rIns="91438" bIns="45719" rtlCol="0" anchor="ctr">
            <a:normAutofit/>
          </a:bodyPr>
          <a:lstStyle/>
          <a:p>
            <a:pPr defTabSz="457189"/>
            <a:r>
              <a:rPr lang="en-US" sz="3400" b="1" kern="1200" baseline="3413" dirty="0" smtClean="0">
                <a:solidFill>
                  <a:schemeClr val="tx1"/>
                </a:solidFill>
                <a:ea typeface="+mn-ea"/>
                <a:cs typeface="Calibri"/>
              </a:rPr>
              <a:t>FORMULATION OF VORICONAZOLE TRANSDERMAL SPRAY</a:t>
            </a:r>
            <a:endParaRPr lang="en-US" sz="3400" b="1" kern="1200" baseline="3413" dirty="0">
              <a:solidFill>
                <a:schemeClr val="tx1"/>
              </a:solidFill>
              <a:ea typeface="+mn-ea"/>
              <a:cs typeface="Calibri"/>
            </a:endParaRPr>
          </a:p>
        </p:txBody>
      </p:sp>
      <p:sp>
        <p:nvSpPr>
          <p:cNvPr id="5148" name="AutoShape 28"/>
          <p:cNvSpPr>
            <a:spLocks noChangeArrowheads="1"/>
          </p:cNvSpPr>
          <p:nvPr/>
        </p:nvSpPr>
        <p:spPr bwMode="auto">
          <a:xfrm>
            <a:off x="5324164" y="1729201"/>
            <a:ext cx="2026129" cy="789384"/>
          </a:xfrm>
          <a:prstGeom prst="homePlate">
            <a:avLst>
              <a:gd name="adj" fmla="val 35709"/>
            </a:avLst>
          </a:prstGeom>
          <a:ln>
            <a:headEnd/>
            <a:tailEnd type="none" w="sm" len="lg"/>
          </a:ln>
          <a:extLst/>
        </p:spPr>
        <p:style>
          <a:lnRef idx="1">
            <a:schemeClr val="accent1"/>
          </a:lnRef>
          <a:fillRef idx="2">
            <a:schemeClr val="accent1"/>
          </a:fillRef>
          <a:effectRef idx="1">
            <a:schemeClr val="accent1"/>
          </a:effectRef>
          <a:fontRef idx="minor">
            <a:schemeClr val="dk1"/>
          </a:fontRef>
        </p:style>
        <p:txBody>
          <a:bodyPr wrap="none" lIns="90187" tIns="45094" rIns="90187" bIns="45094" anchor="ctr"/>
          <a:lstStyle/>
          <a:p>
            <a:pPr algn="ctr" defTabSz="901700" eaLnBrk="0" fontAlgn="base" hangingPunct="0">
              <a:spcBef>
                <a:spcPct val="0"/>
              </a:spcBef>
              <a:spcAft>
                <a:spcPct val="0"/>
              </a:spcAft>
            </a:pPr>
            <a:r>
              <a:rPr lang="en-US" sz="1200" b="1" dirty="0" smtClean="0">
                <a:solidFill>
                  <a:srgbClr val="073570"/>
                </a:solidFill>
              </a:rPr>
              <a:t>  Plasticizer</a:t>
            </a:r>
          </a:p>
          <a:p>
            <a:pPr algn="ctr" defTabSz="901700" eaLnBrk="0" fontAlgn="base" hangingPunct="0">
              <a:spcBef>
                <a:spcPct val="0"/>
              </a:spcBef>
              <a:spcAft>
                <a:spcPct val="0"/>
              </a:spcAft>
            </a:pPr>
            <a:r>
              <a:rPr lang="en-US" sz="1200" b="1" dirty="0" smtClean="0">
                <a:solidFill>
                  <a:srgbClr val="073570"/>
                </a:solidFill>
              </a:rPr>
              <a:t>PEG-400</a:t>
            </a:r>
            <a:endParaRPr lang="en-US" sz="1200" b="1" dirty="0">
              <a:solidFill>
                <a:srgbClr val="073570"/>
              </a:solidFill>
            </a:endParaRPr>
          </a:p>
        </p:txBody>
      </p:sp>
      <p:sp>
        <p:nvSpPr>
          <p:cNvPr id="5149" name="AutoShape 29"/>
          <p:cNvSpPr>
            <a:spLocks noChangeArrowheads="1"/>
          </p:cNvSpPr>
          <p:nvPr/>
        </p:nvSpPr>
        <p:spPr bwMode="auto">
          <a:xfrm>
            <a:off x="3632298" y="1729201"/>
            <a:ext cx="2156058" cy="789384"/>
          </a:xfrm>
          <a:prstGeom prst="homePlate">
            <a:avLst>
              <a:gd name="adj" fmla="val 35709"/>
            </a:avLst>
          </a:prstGeom>
          <a:ln>
            <a:headEnd/>
            <a:tailEnd type="none" w="sm" len="lg"/>
          </a:ln>
          <a:extLst/>
        </p:spPr>
        <p:style>
          <a:lnRef idx="1">
            <a:schemeClr val="accent1"/>
          </a:lnRef>
          <a:fillRef idx="2">
            <a:schemeClr val="accent1"/>
          </a:fillRef>
          <a:effectRef idx="1">
            <a:schemeClr val="accent1"/>
          </a:effectRef>
          <a:fontRef idx="minor">
            <a:schemeClr val="dk1"/>
          </a:fontRef>
        </p:style>
        <p:txBody>
          <a:bodyPr wrap="none" lIns="90187" tIns="45094" rIns="90187" bIns="45094" anchor="ctr"/>
          <a:lstStyle/>
          <a:p>
            <a:pPr algn="ctr" defTabSz="901700" eaLnBrk="0" fontAlgn="base" hangingPunct="0">
              <a:spcBef>
                <a:spcPct val="0"/>
              </a:spcBef>
              <a:spcAft>
                <a:spcPct val="0"/>
              </a:spcAft>
            </a:pPr>
            <a:r>
              <a:rPr lang="en-US" sz="1200" b="1" dirty="0" smtClean="0">
                <a:solidFill>
                  <a:srgbClr val="073570"/>
                </a:solidFill>
              </a:rPr>
              <a:t>Penetration </a:t>
            </a:r>
          </a:p>
          <a:p>
            <a:pPr algn="ctr" defTabSz="901700" eaLnBrk="0" fontAlgn="base" hangingPunct="0">
              <a:spcBef>
                <a:spcPct val="0"/>
              </a:spcBef>
              <a:spcAft>
                <a:spcPct val="0"/>
              </a:spcAft>
            </a:pPr>
            <a:r>
              <a:rPr lang="en-US" sz="1200" b="1" dirty="0" smtClean="0">
                <a:solidFill>
                  <a:srgbClr val="073570"/>
                </a:solidFill>
              </a:rPr>
              <a:t>Enhancer</a:t>
            </a:r>
          </a:p>
          <a:p>
            <a:pPr algn="ctr" defTabSz="901700" eaLnBrk="0" fontAlgn="base" hangingPunct="0">
              <a:spcBef>
                <a:spcPct val="0"/>
              </a:spcBef>
              <a:spcAft>
                <a:spcPct val="0"/>
              </a:spcAft>
            </a:pPr>
            <a:r>
              <a:rPr lang="en-US" sz="1200" b="1" dirty="0" smtClean="0">
                <a:solidFill>
                  <a:srgbClr val="073570"/>
                </a:solidFill>
              </a:rPr>
              <a:t>Camphor: Menthol</a:t>
            </a:r>
          </a:p>
          <a:p>
            <a:pPr algn="ctr" defTabSz="901700" eaLnBrk="0" fontAlgn="base" hangingPunct="0">
              <a:spcBef>
                <a:spcPct val="0"/>
              </a:spcBef>
              <a:spcAft>
                <a:spcPct val="0"/>
              </a:spcAft>
            </a:pPr>
            <a:endParaRPr lang="en-US" sz="1200" b="1" dirty="0">
              <a:solidFill>
                <a:srgbClr val="073570"/>
              </a:solidFill>
            </a:endParaRPr>
          </a:p>
        </p:txBody>
      </p:sp>
      <p:sp>
        <p:nvSpPr>
          <p:cNvPr id="5150" name="AutoShape 30"/>
          <p:cNvSpPr>
            <a:spLocks noChangeArrowheads="1"/>
          </p:cNvSpPr>
          <p:nvPr/>
        </p:nvSpPr>
        <p:spPr bwMode="auto">
          <a:xfrm>
            <a:off x="1673856" y="1726585"/>
            <a:ext cx="2195510" cy="789384"/>
          </a:xfrm>
          <a:prstGeom prst="homePlate">
            <a:avLst>
              <a:gd name="adj" fmla="val 35671"/>
            </a:avLst>
          </a:prstGeom>
          <a:ln>
            <a:headEnd/>
            <a:tailEnd type="none" w="sm" len="lg"/>
          </a:ln>
          <a:extLst/>
        </p:spPr>
        <p:style>
          <a:lnRef idx="1">
            <a:schemeClr val="accent1"/>
          </a:lnRef>
          <a:fillRef idx="2">
            <a:schemeClr val="accent1"/>
          </a:fillRef>
          <a:effectRef idx="1">
            <a:schemeClr val="accent1"/>
          </a:effectRef>
          <a:fontRef idx="minor">
            <a:schemeClr val="dk1"/>
          </a:fontRef>
        </p:style>
        <p:txBody>
          <a:bodyPr wrap="none" lIns="90187" tIns="45094" rIns="90187" bIns="45094" anchor="ctr"/>
          <a:lstStyle/>
          <a:p>
            <a:pPr algn="ctr" defTabSz="901700" eaLnBrk="0" fontAlgn="base" hangingPunct="0">
              <a:spcBef>
                <a:spcPct val="0"/>
              </a:spcBef>
              <a:spcAft>
                <a:spcPct val="0"/>
              </a:spcAft>
            </a:pPr>
            <a:r>
              <a:rPr lang="en-US" sz="1200" b="1" dirty="0" smtClean="0">
                <a:solidFill>
                  <a:srgbClr val="073570"/>
                </a:solidFill>
              </a:rPr>
              <a:t>Polymer </a:t>
            </a:r>
          </a:p>
          <a:p>
            <a:pPr algn="ctr" defTabSz="901700" eaLnBrk="0" fontAlgn="base" hangingPunct="0">
              <a:spcBef>
                <a:spcPct val="0"/>
              </a:spcBef>
              <a:spcAft>
                <a:spcPct val="0"/>
              </a:spcAft>
            </a:pPr>
            <a:r>
              <a:rPr lang="en-US" sz="1200" b="1" dirty="0" smtClean="0">
                <a:solidFill>
                  <a:srgbClr val="073570"/>
                </a:solidFill>
              </a:rPr>
              <a:t>EUDRAGIT RLPO, </a:t>
            </a:r>
          </a:p>
          <a:p>
            <a:pPr algn="ctr" defTabSz="901700" eaLnBrk="0" fontAlgn="base" hangingPunct="0">
              <a:spcBef>
                <a:spcPct val="0"/>
              </a:spcBef>
              <a:spcAft>
                <a:spcPct val="0"/>
              </a:spcAft>
            </a:pPr>
            <a:r>
              <a:rPr lang="en-US" sz="1200" b="1" dirty="0" smtClean="0">
                <a:solidFill>
                  <a:srgbClr val="073570"/>
                </a:solidFill>
              </a:rPr>
              <a:t>Ethyl Cellulose</a:t>
            </a:r>
            <a:endParaRPr lang="en-US" sz="1200" b="1" dirty="0">
              <a:solidFill>
                <a:srgbClr val="073570"/>
              </a:solidFill>
            </a:endParaRPr>
          </a:p>
        </p:txBody>
      </p:sp>
      <p:sp>
        <p:nvSpPr>
          <p:cNvPr id="5151" name="AutoShape 31"/>
          <p:cNvSpPr>
            <a:spLocks noChangeArrowheads="1"/>
          </p:cNvSpPr>
          <p:nvPr/>
        </p:nvSpPr>
        <p:spPr bwMode="auto">
          <a:xfrm>
            <a:off x="191388" y="1729201"/>
            <a:ext cx="1722475" cy="789384"/>
          </a:xfrm>
          <a:prstGeom prst="homePlate">
            <a:avLst>
              <a:gd name="adj" fmla="val 35709"/>
            </a:avLst>
          </a:prstGeom>
          <a:ln>
            <a:headEnd/>
            <a:tailEnd type="none" w="sm" len="lg"/>
          </a:ln>
          <a:extLst/>
        </p:spPr>
        <p:style>
          <a:lnRef idx="1">
            <a:schemeClr val="accent1"/>
          </a:lnRef>
          <a:fillRef idx="2">
            <a:schemeClr val="accent1"/>
          </a:fillRef>
          <a:effectRef idx="1">
            <a:schemeClr val="accent1"/>
          </a:effectRef>
          <a:fontRef idx="minor">
            <a:schemeClr val="dk1"/>
          </a:fontRef>
        </p:style>
        <p:txBody>
          <a:bodyPr wrap="none" lIns="90187" tIns="45094" rIns="90187" bIns="45094" anchor="ctr"/>
          <a:lstStyle/>
          <a:p>
            <a:pPr algn="ctr" defTabSz="901700" eaLnBrk="0" fontAlgn="base" hangingPunct="0">
              <a:spcBef>
                <a:spcPct val="0"/>
              </a:spcBef>
              <a:spcAft>
                <a:spcPct val="0"/>
              </a:spcAft>
            </a:pPr>
            <a:endParaRPr lang="en-US" sz="1200" b="1" dirty="0">
              <a:solidFill>
                <a:srgbClr val="073570"/>
              </a:solidFill>
            </a:endParaRPr>
          </a:p>
          <a:p>
            <a:pPr algn="ctr" defTabSz="901700" eaLnBrk="0" fontAlgn="base" hangingPunct="0">
              <a:spcBef>
                <a:spcPct val="0"/>
              </a:spcBef>
              <a:spcAft>
                <a:spcPct val="0"/>
              </a:spcAft>
            </a:pPr>
            <a:r>
              <a:rPr lang="en-US" sz="1200" b="1" dirty="0" err="1" smtClean="0">
                <a:solidFill>
                  <a:srgbClr val="073570"/>
                </a:solidFill>
              </a:rPr>
              <a:t>Voriconazole</a:t>
            </a:r>
            <a:r>
              <a:rPr lang="en-US" sz="1200" b="1" dirty="0" smtClean="0">
                <a:solidFill>
                  <a:srgbClr val="073570"/>
                </a:solidFill>
              </a:rPr>
              <a:t> </a:t>
            </a:r>
          </a:p>
          <a:p>
            <a:pPr algn="ctr" defTabSz="901700" eaLnBrk="0" fontAlgn="base" hangingPunct="0">
              <a:spcBef>
                <a:spcPct val="0"/>
              </a:spcBef>
              <a:spcAft>
                <a:spcPct val="0"/>
              </a:spcAft>
            </a:pPr>
            <a:r>
              <a:rPr lang="en-US" sz="1200" b="1" dirty="0" smtClean="0">
                <a:solidFill>
                  <a:srgbClr val="073570"/>
                </a:solidFill>
              </a:rPr>
              <a:t>Antifungal</a:t>
            </a:r>
            <a:endParaRPr lang="en-US" sz="1200" b="1" dirty="0">
              <a:solidFill>
                <a:srgbClr val="073570"/>
              </a:solidFill>
            </a:endParaRPr>
          </a:p>
          <a:p>
            <a:pPr algn="ctr" defTabSz="901700" eaLnBrk="0" fontAlgn="base" hangingPunct="0">
              <a:spcBef>
                <a:spcPct val="0"/>
              </a:spcBef>
              <a:spcAft>
                <a:spcPct val="0"/>
              </a:spcAft>
            </a:pPr>
            <a:r>
              <a:rPr lang="en-US" sz="1200" b="1" dirty="0">
                <a:solidFill>
                  <a:srgbClr val="073570"/>
                </a:solidFill>
              </a:rPr>
              <a:t> </a:t>
            </a:r>
          </a:p>
        </p:txBody>
      </p:sp>
      <p:sp>
        <p:nvSpPr>
          <p:cNvPr id="5155" name="Rectangle 35"/>
          <p:cNvSpPr>
            <a:spLocks noChangeArrowheads="1"/>
          </p:cNvSpPr>
          <p:nvPr/>
        </p:nvSpPr>
        <p:spPr bwMode="auto">
          <a:xfrm>
            <a:off x="6400800" y="4171950"/>
            <a:ext cx="2590800" cy="5143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IN" sz="2400">
              <a:solidFill>
                <a:srgbClr val="000000"/>
              </a:solidFill>
            </a:endParaRPr>
          </a:p>
        </p:txBody>
      </p:sp>
      <p:sp>
        <p:nvSpPr>
          <p:cNvPr id="42" name="Text Box 18"/>
          <p:cNvSpPr txBox="1">
            <a:spLocks noChangeArrowheads="1"/>
          </p:cNvSpPr>
          <p:nvPr/>
        </p:nvSpPr>
        <p:spPr bwMode="auto">
          <a:xfrm>
            <a:off x="4331236" y="1068040"/>
            <a:ext cx="10340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en-US" sz="1600" b="1" dirty="0" smtClean="0">
                <a:solidFill>
                  <a:srgbClr val="000000"/>
                </a:solidFill>
              </a:rPr>
              <a:t>Excipients</a:t>
            </a:r>
            <a:endParaRPr lang="en-US" sz="1600" b="1" dirty="0">
              <a:solidFill>
                <a:srgbClr val="000000"/>
              </a:solidFill>
            </a:endParaRPr>
          </a:p>
        </p:txBody>
      </p:sp>
    </p:spTree>
    <p:extLst>
      <p:ext uri="{BB962C8B-B14F-4D97-AF65-F5344CB8AC3E}">
        <p14:creationId xmlns:p14="http://schemas.microsoft.com/office/powerpoint/2010/main" val="34279996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vert="horz" lIns="91438" tIns="45719" rIns="91438" bIns="45719" rtlCol="0" anchor="ctr">
            <a:normAutofit/>
          </a:bodyPr>
          <a:lstStyle/>
          <a:p>
            <a:r>
              <a:rPr lang="en-IN" sz="3400" b="1" baseline="3413" dirty="0" smtClean="0">
                <a:ea typeface="+mn-ea"/>
                <a:cs typeface="Calibri"/>
              </a:rPr>
              <a:t>COMPOSITION</a:t>
            </a:r>
            <a:r>
              <a:rPr lang="en-IN" sz="3400" b="1" dirty="0" smtClean="0">
                <a:ea typeface="+mn-ea"/>
                <a:cs typeface="Calibri"/>
              </a:rPr>
              <a:t>: </a:t>
            </a:r>
            <a:r>
              <a:rPr lang="en-IN" sz="3400" b="1" baseline="3413" dirty="0">
                <a:ea typeface="+mn-ea"/>
                <a:cs typeface="Calibri"/>
              </a:rPr>
              <a:t>TRANSDERMAL SPRAY</a:t>
            </a:r>
          </a:p>
        </p:txBody>
      </p:sp>
      <p:pic>
        <p:nvPicPr>
          <p:cNvPr id="71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2636" y="1616150"/>
            <a:ext cx="6943694" cy="226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DF22BE74-D939-9D47-879A-EDE656A6A3FF}" type="slidenum">
              <a:rPr lang="en-US" smtClean="0"/>
              <a:t>6</a:t>
            </a:fld>
            <a:endParaRPr lang="en-US"/>
          </a:p>
        </p:txBody>
      </p:sp>
    </p:spTree>
    <p:extLst>
      <p:ext uri="{BB962C8B-B14F-4D97-AF65-F5344CB8AC3E}">
        <p14:creationId xmlns:p14="http://schemas.microsoft.com/office/powerpoint/2010/main" val="3664306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52624" y="1803614"/>
            <a:ext cx="7166344" cy="129266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endParaRPr lang="da-DK" b="1" dirty="0" smtClean="0">
              <a:solidFill>
                <a:schemeClr val="bg1"/>
              </a:solidFill>
            </a:endParaRPr>
          </a:p>
          <a:p>
            <a:pPr algn="ctr"/>
            <a:endParaRPr lang="da-DK" b="1" dirty="0">
              <a:solidFill>
                <a:schemeClr val="bg1"/>
              </a:solidFill>
            </a:endParaRPr>
          </a:p>
          <a:p>
            <a:pPr algn="ctr"/>
            <a:r>
              <a:rPr lang="da-DK" sz="2400" b="1" dirty="0" smtClean="0">
                <a:solidFill>
                  <a:schemeClr val="bg1"/>
                </a:solidFill>
              </a:rPr>
              <a:t>VORICONAZOLE </a:t>
            </a:r>
            <a:r>
              <a:rPr lang="da-DK" sz="2400" b="1" dirty="0" smtClean="0"/>
              <a:t> </a:t>
            </a:r>
            <a:r>
              <a:rPr lang="da-DK" sz="2400" b="1" dirty="0" smtClean="0">
                <a:solidFill>
                  <a:schemeClr val="bg1"/>
                </a:solidFill>
              </a:rPr>
              <a:t>TRANSDERMAL  SPRAY : STUDIES</a:t>
            </a:r>
            <a:endParaRPr lang="da-DK" b="1" dirty="0">
              <a:solidFill>
                <a:schemeClr val="bg1"/>
              </a:solidFill>
            </a:endParaRPr>
          </a:p>
          <a:p>
            <a:pPr algn="ctr"/>
            <a:endParaRPr lang="en-IN" b="1" dirty="0">
              <a:solidFill>
                <a:schemeClr val="bg1"/>
              </a:solidFill>
            </a:endParaRPr>
          </a:p>
        </p:txBody>
      </p:sp>
      <p:sp>
        <p:nvSpPr>
          <p:cNvPr id="2" name="Slide Number Placeholder 1"/>
          <p:cNvSpPr>
            <a:spLocks noGrp="1"/>
          </p:cNvSpPr>
          <p:nvPr>
            <p:ph type="sldNum" sz="quarter" idx="12"/>
          </p:nvPr>
        </p:nvSpPr>
        <p:spPr/>
        <p:txBody>
          <a:bodyPr/>
          <a:lstStyle/>
          <a:p>
            <a:fld id="{DF22BE74-D939-9D47-879A-EDE656A6A3FF}" type="slidenum">
              <a:rPr lang="en-US" smtClean="0"/>
              <a:t>7</a:t>
            </a:fld>
            <a:endParaRPr lang="en-US"/>
          </a:p>
        </p:txBody>
      </p:sp>
    </p:spTree>
    <p:extLst>
      <p:ext uri="{BB962C8B-B14F-4D97-AF65-F5344CB8AC3E}">
        <p14:creationId xmlns:p14="http://schemas.microsoft.com/office/powerpoint/2010/main" val="315711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225"/>
            <a:ext cx="9144000" cy="467831"/>
          </a:xfrm>
        </p:spPr>
        <p:txBody>
          <a:bodyPr vert="horz" lIns="91438" tIns="45719" rIns="91438" bIns="45719" rtlCol="0" anchor="ctr">
            <a:normAutofit/>
          </a:bodyPr>
          <a:lstStyle/>
          <a:p>
            <a:r>
              <a:rPr lang="en-IN" sz="3400" b="1" baseline="3413" dirty="0" smtClean="0">
                <a:ea typeface="+mn-ea"/>
                <a:cs typeface="Calibri"/>
              </a:rPr>
              <a:t>VORICONAZOLE EXCIPIENTS COMPATIBILITY STUDY</a:t>
            </a:r>
            <a:endParaRPr lang="en-IN" sz="3400" b="1" baseline="3413" dirty="0">
              <a:ea typeface="+mn-ea"/>
              <a:cs typeface="Calibri"/>
            </a:endParaRPr>
          </a:p>
        </p:txBody>
      </p:sp>
      <p:pic>
        <p:nvPicPr>
          <p:cNvPr id="5" name="Content Placeholder 4" descr="E:\thesis\theis image\final figure\final stacked.TIF"/>
          <p:cNvPicPr>
            <a:picLocks noGrp="1"/>
          </p:cNvPicPr>
          <p:nvPr>
            <p:ph idx="1"/>
          </p:nvPr>
        </p:nvPicPr>
        <p:blipFill>
          <a:blip r:embed="rId2" cstate="print"/>
          <a:srcRect/>
          <a:stretch>
            <a:fillRect/>
          </a:stretch>
        </p:blipFill>
        <p:spPr bwMode="auto">
          <a:xfrm>
            <a:off x="0" y="897564"/>
            <a:ext cx="9144000" cy="307834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9026E01-29DD-44B1-B635-63F0E58F6D7A}" type="slidenum">
              <a:rPr lang="en-IN" smtClean="0"/>
              <a:pPr/>
              <a:t>8</a:t>
            </a:fld>
            <a:endParaRPr lang="en-IN"/>
          </a:p>
        </p:txBody>
      </p:sp>
      <p:sp>
        <p:nvSpPr>
          <p:cNvPr id="4" name="Rectangle 3"/>
          <p:cNvSpPr/>
          <p:nvPr/>
        </p:nvSpPr>
        <p:spPr>
          <a:xfrm>
            <a:off x="179512" y="3946995"/>
            <a:ext cx="8856984" cy="423449"/>
          </a:xfrm>
          <a:prstGeom prst="rect">
            <a:avLst/>
          </a:prstGeom>
        </p:spPr>
        <p:txBody>
          <a:bodyPr vert="horz" lIns="91438" tIns="45719" rIns="91438" bIns="45719" rtlCol="0">
            <a:noAutofit/>
          </a:bodyPr>
          <a:lstStyle/>
          <a:p>
            <a:pPr marL="342892" indent="-342892" algn="just" defTabSz="914378">
              <a:lnSpc>
                <a:spcPct val="150000"/>
              </a:lnSpc>
              <a:spcBef>
                <a:spcPts val="1000"/>
              </a:spcBef>
              <a:buFont typeface="Arial"/>
              <a:buChar char="•"/>
            </a:pPr>
            <a:r>
              <a:rPr lang="en-US" sz="1600" dirty="0" smtClean="0">
                <a:solidFill>
                  <a:sysClr val="windowText" lastClr="000000"/>
                </a:solidFill>
                <a:ea typeface="Arial" charset="0"/>
                <a:cs typeface="Arial" charset="0"/>
              </a:rPr>
              <a:t>The </a:t>
            </a:r>
            <a:r>
              <a:rPr lang="en-US" sz="1600" dirty="0">
                <a:solidFill>
                  <a:sysClr val="windowText" lastClr="000000"/>
                </a:solidFill>
                <a:ea typeface="Arial" charset="0"/>
                <a:cs typeface="Arial" charset="0"/>
              </a:rPr>
              <a:t>absence of chemical interaction between voriconazole and polymer (FTIR study)</a:t>
            </a:r>
          </a:p>
        </p:txBody>
      </p:sp>
    </p:spTree>
    <p:extLst>
      <p:ext uri="{BB962C8B-B14F-4D97-AF65-F5344CB8AC3E}">
        <p14:creationId xmlns:p14="http://schemas.microsoft.com/office/powerpoint/2010/main" val="1805257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0" y="0"/>
            <a:ext cx="8729331" cy="510363"/>
          </a:xfrm>
        </p:spPr>
        <p:txBody>
          <a:bodyPr vert="horz" lIns="91438" tIns="45719" rIns="91438" bIns="45719" rtlCol="0" anchor="ctr">
            <a:normAutofit/>
          </a:bodyPr>
          <a:lstStyle/>
          <a:p>
            <a:r>
              <a:rPr lang="en-IN" sz="3400" b="1" baseline="3413" dirty="0" smtClean="0">
                <a:solidFill>
                  <a:schemeClr val="tx1"/>
                </a:solidFill>
                <a:latin typeface="+mj-lt"/>
                <a:cs typeface="Calibri"/>
              </a:rPr>
              <a:t>CHARACTERIZATION OF OPTIMIZED BATCH </a:t>
            </a:r>
            <a:endParaRPr lang="en-IN" sz="3400" b="1" baseline="3413" dirty="0">
              <a:solidFill>
                <a:schemeClr val="tx1"/>
              </a:solidFill>
              <a:latin typeface="+mj-lt"/>
              <a:cs typeface="Calibri"/>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1989078"/>
              </p:ext>
            </p:extLst>
          </p:nvPr>
        </p:nvGraphicFramePr>
        <p:xfrm>
          <a:off x="107510" y="647274"/>
          <a:ext cx="5472607" cy="4416375"/>
        </p:xfrm>
        <a:graphic>
          <a:graphicData uri="http://schemas.openxmlformats.org/drawingml/2006/table">
            <a:tbl>
              <a:tblPr>
                <a:tableStyleId>{69CF1AB2-1976-4502-BF36-3FF5EA218861}</a:tableStyleId>
              </a:tblPr>
              <a:tblGrid>
                <a:gridCol w="3198482"/>
                <a:gridCol w="2274125"/>
              </a:tblGrid>
              <a:tr h="317164">
                <a:tc>
                  <a:txBody>
                    <a:bodyPr/>
                    <a:lstStyle/>
                    <a:p>
                      <a:pPr algn="ctr">
                        <a:lnSpc>
                          <a:spcPct val="150000"/>
                        </a:lnSpc>
                        <a:spcAft>
                          <a:spcPts val="0"/>
                        </a:spcAft>
                      </a:pPr>
                      <a:r>
                        <a:rPr lang="en-US" sz="1200" b="1" dirty="0"/>
                        <a:t>Tests parameter</a:t>
                      </a:r>
                      <a:endParaRPr lang="en-IN" sz="1200" b="1" dirty="0">
                        <a:solidFill>
                          <a:schemeClr val="tx1"/>
                        </a:solidFill>
                        <a:latin typeface="+mn-lt"/>
                        <a:ea typeface="Times New Roman"/>
                        <a:cs typeface="Times New Roman"/>
                      </a:endParaRPr>
                    </a:p>
                  </a:txBody>
                  <a:tcPr marL="68580" marR="68580" marT="0" marB="0"/>
                </a:tc>
                <a:tc>
                  <a:txBody>
                    <a:bodyPr/>
                    <a:lstStyle/>
                    <a:p>
                      <a:pPr algn="ctr">
                        <a:lnSpc>
                          <a:spcPct val="150000"/>
                        </a:lnSpc>
                        <a:spcAft>
                          <a:spcPts val="0"/>
                        </a:spcAft>
                      </a:pPr>
                      <a:r>
                        <a:rPr lang="en-US" sz="1200" b="1" dirty="0"/>
                        <a:t>Average results</a:t>
                      </a:r>
                      <a:endParaRPr lang="en-IN" sz="1200" b="1" dirty="0">
                        <a:solidFill>
                          <a:schemeClr val="tx1"/>
                        </a:solidFill>
                        <a:latin typeface="+mn-lt"/>
                        <a:ea typeface="Times New Roman"/>
                        <a:cs typeface="Times New Roman"/>
                      </a:endParaRPr>
                    </a:p>
                  </a:txBody>
                  <a:tcPr marL="68580" marR="68580" marT="0" marB="0"/>
                </a:tc>
              </a:tr>
              <a:tr h="385732">
                <a:tc>
                  <a:txBody>
                    <a:bodyPr/>
                    <a:lstStyle/>
                    <a:p>
                      <a:pPr algn="l">
                        <a:lnSpc>
                          <a:spcPct val="150000"/>
                        </a:lnSpc>
                        <a:spcAft>
                          <a:spcPts val="0"/>
                        </a:spcAft>
                      </a:pPr>
                      <a:r>
                        <a:rPr lang="en-US" sz="1200" dirty="0" smtClean="0"/>
                        <a:t>Viscosity (cP)</a:t>
                      </a:r>
                      <a:endParaRPr lang="en-IN" sz="1200" b="0" dirty="0">
                        <a:solidFill>
                          <a:schemeClr val="tx1"/>
                        </a:solidFill>
                        <a:latin typeface="+mn-lt"/>
                        <a:ea typeface="Times New Roman"/>
                        <a:cs typeface="Times New Roman"/>
                      </a:endParaRPr>
                    </a:p>
                  </a:txBody>
                  <a:tcPr marL="68580" marR="68580" marT="0" marB="0" anchor="ctr"/>
                </a:tc>
                <a:tc>
                  <a:txBody>
                    <a:bodyPr/>
                    <a:lstStyle/>
                    <a:p>
                      <a:pPr algn="ctr">
                        <a:lnSpc>
                          <a:spcPct val="150000"/>
                        </a:lnSpc>
                        <a:spcAft>
                          <a:spcPts val="0"/>
                        </a:spcAft>
                      </a:pPr>
                      <a:r>
                        <a:rPr lang="en-US" sz="1200" dirty="0" smtClean="0"/>
                        <a:t>31.9 ± 0.2</a:t>
                      </a:r>
                      <a:endParaRPr lang="en-IN" sz="1200" b="0" dirty="0">
                        <a:solidFill>
                          <a:schemeClr val="tx1"/>
                        </a:solidFill>
                        <a:latin typeface="+mn-lt"/>
                        <a:ea typeface="Times New Roman"/>
                        <a:cs typeface="Times New Roman"/>
                      </a:endParaRPr>
                    </a:p>
                  </a:txBody>
                  <a:tcPr marL="68580" marR="68580" marT="0" marB="0" anchor="ctr"/>
                </a:tc>
              </a:tr>
              <a:tr h="354317">
                <a:tc>
                  <a:txBody>
                    <a:bodyPr/>
                    <a:lstStyle/>
                    <a:p>
                      <a:pPr algn="l">
                        <a:lnSpc>
                          <a:spcPct val="150000"/>
                        </a:lnSpc>
                        <a:spcAft>
                          <a:spcPts val="0"/>
                        </a:spcAft>
                      </a:pPr>
                      <a:r>
                        <a:rPr lang="en-US" sz="1200" dirty="0"/>
                        <a:t>Amount </a:t>
                      </a:r>
                      <a:r>
                        <a:rPr lang="en-US" sz="1200" dirty="0" smtClean="0"/>
                        <a:t>delivered </a:t>
                      </a:r>
                      <a:r>
                        <a:rPr lang="en-US" sz="1200" dirty="0"/>
                        <a:t>upon each actuation</a:t>
                      </a:r>
                      <a:endParaRPr lang="en-IN" sz="1200" b="0" dirty="0">
                        <a:latin typeface="+mn-lt"/>
                        <a:ea typeface="Times New Roman"/>
                        <a:cs typeface="Times New Roman"/>
                      </a:endParaRPr>
                    </a:p>
                  </a:txBody>
                  <a:tcPr marL="68580" marR="68580" marT="0" marB="0" anchor="ctr"/>
                </a:tc>
                <a:tc>
                  <a:txBody>
                    <a:bodyPr/>
                    <a:lstStyle/>
                    <a:p>
                      <a:pPr algn="ctr">
                        <a:lnSpc>
                          <a:spcPct val="150000"/>
                        </a:lnSpc>
                        <a:spcAft>
                          <a:spcPts val="0"/>
                        </a:spcAft>
                      </a:pPr>
                      <a:r>
                        <a:rPr lang="en-US" sz="1200" dirty="0" smtClean="0"/>
                        <a:t>0.29 ± 0.043 </a:t>
                      </a:r>
                      <a:r>
                        <a:rPr lang="en-US" sz="1200" dirty="0"/>
                        <a:t>ml</a:t>
                      </a:r>
                      <a:endParaRPr lang="en-IN" sz="1200" b="0" dirty="0">
                        <a:latin typeface="+mn-lt"/>
                        <a:ea typeface="Times New Roman"/>
                        <a:cs typeface="Times New Roman"/>
                      </a:endParaRPr>
                    </a:p>
                  </a:txBody>
                  <a:tcPr marL="68580" marR="68580" marT="0" marB="0" anchor="ctr"/>
                </a:tc>
              </a:tr>
              <a:tr h="302065">
                <a:tc>
                  <a:txBody>
                    <a:bodyPr/>
                    <a:lstStyle/>
                    <a:p>
                      <a:pPr algn="l">
                        <a:lnSpc>
                          <a:spcPct val="150000"/>
                        </a:lnSpc>
                        <a:spcAft>
                          <a:spcPts val="0"/>
                        </a:spcAft>
                      </a:pPr>
                      <a:r>
                        <a:rPr lang="en-US" sz="1200" dirty="0"/>
                        <a:t>Spray angle </a:t>
                      </a:r>
                      <a:endParaRPr lang="en-IN" sz="1200" b="0" dirty="0">
                        <a:latin typeface="+mn-lt"/>
                        <a:ea typeface="Times New Roman"/>
                        <a:cs typeface="Times New Roman"/>
                      </a:endParaRPr>
                    </a:p>
                  </a:txBody>
                  <a:tcPr marL="68580" marR="68580" marT="0" marB="0" anchor="ctr"/>
                </a:tc>
                <a:tc>
                  <a:txBody>
                    <a:bodyPr/>
                    <a:lstStyle/>
                    <a:p>
                      <a:pPr algn="ctr">
                        <a:lnSpc>
                          <a:spcPct val="150000"/>
                        </a:lnSpc>
                        <a:spcAft>
                          <a:spcPts val="0"/>
                        </a:spcAft>
                      </a:pPr>
                      <a:r>
                        <a:rPr lang="en-US" sz="1200" dirty="0" smtClean="0"/>
                        <a:t>78.69</a:t>
                      </a:r>
                      <a:r>
                        <a:rPr lang="en-US" sz="1200" baseline="30000" dirty="0" smtClean="0"/>
                        <a:t>0  </a:t>
                      </a:r>
                      <a:r>
                        <a:rPr lang="en-US" sz="1200" dirty="0" smtClean="0"/>
                        <a:t>± 1.59</a:t>
                      </a:r>
                      <a:r>
                        <a:rPr lang="en-US" sz="1200" baseline="30000" dirty="0" smtClean="0"/>
                        <a:t>0 </a:t>
                      </a:r>
                      <a:endParaRPr lang="en-IN" sz="1200" b="0" dirty="0">
                        <a:latin typeface="+mn-lt"/>
                        <a:ea typeface="Times New Roman"/>
                        <a:cs typeface="Times New Roman"/>
                      </a:endParaRPr>
                    </a:p>
                  </a:txBody>
                  <a:tcPr marL="68580" marR="68580" marT="0" marB="0" anchor="ctr"/>
                </a:tc>
              </a:tr>
              <a:tr h="302065">
                <a:tc>
                  <a:txBody>
                    <a:bodyPr/>
                    <a:lstStyle/>
                    <a:p>
                      <a:pPr algn="l">
                        <a:lnSpc>
                          <a:spcPct val="150000"/>
                        </a:lnSpc>
                        <a:spcAft>
                          <a:spcPts val="0"/>
                        </a:spcAft>
                      </a:pPr>
                      <a:r>
                        <a:rPr lang="en-US" sz="1200" dirty="0"/>
                        <a:t>Leak test</a:t>
                      </a:r>
                      <a:endParaRPr lang="en-IN" sz="1200" b="0" dirty="0">
                        <a:latin typeface="+mn-lt"/>
                        <a:ea typeface="Times New Roman"/>
                        <a:cs typeface="Times New Roman"/>
                      </a:endParaRPr>
                    </a:p>
                  </a:txBody>
                  <a:tcPr marL="68580" marR="68580" marT="0" marB="0" anchor="ctr"/>
                </a:tc>
                <a:tc>
                  <a:txBody>
                    <a:bodyPr/>
                    <a:lstStyle/>
                    <a:p>
                      <a:pPr algn="ctr">
                        <a:lnSpc>
                          <a:spcPct val="150000"/>
                        </a:lnSpc>
                        <a:spcAft>
                          <a:spcPts val="0"/>
                        </a:spcAft>
                      </a:pPr>
                      <a:r>
                        <a:rPr lang="en-US" sz="1200" dirty="0"/>
                        <a:t>No leak after </a:t>
                      </a:r>
                      <a:r>
                        <a:rPr lang="en-US" sz="1200" dirty="0" smtClean="0"/>
                        <a:t>feeling</a:t>
                      </a:r>
                      <a:endParaRPr lang="en-IN" sz="1200" b="0" dirty="0">
                        <a:latin typeface="+mn-lt"/>
                        <a:ea typeface="Times New Roman"/>
                        <a:cs typeface="Times New Roman"/>
                      </a:endParaRPr>
                    </a:p>
                  </a:txBody>
                  <a:tcPr marL="68580" marR="68580" marT="0" marB="0" anchor="ctr"/>
                </a:tc>
              </a:tr>
              <a:tr h="302065">
                <a:tc>
                  <a:txBody>
                    <a:bodyPr/>
                    <a:lstStyle/>
                    <a:p>
                      <a:pPr algn="l">
                        <a:lnSpc>
                          <a:spcPct val="150000"/>
                        </a:lnSpc>
                        <a:spcAft>
                          <a:spcPts val="0"/>
                        </a:spcAft>
                      </a:pPr>
                      <a:r>
                        <a:rPr lang="en-US" sz="1200" dirty="0"/>
                        <a:t>Appearance of the film</a:t>
                      </a:r>
                      <a:endParaRPr lang="en-IN" sz="1200" b="0" dirty="0">
                        <a:latin typeface="+mn-lt"/>
                        <a:ea typeface="Times New Roman"/>
                        <a:cs typeface="Times New Roman"/>
                      </a:endParaRPr>
                    </a:p>
                  </a:txBody>
                  <a:tcPr marL="68580" marR="68580" marT="0" marB="0" anchor="ctr"/>
                </a:tc>
                <a:tc>
                  <a:txBody>
                    <a:bodyPr/>
                    <a:lstStyle/>
                    <a:p>
                      <a:pPr algn="ctr">
                        <a:lnSpc>
                          <a:spcPct val="150000"/>
                        </a:lnSpc>
                        <a:spcAft>
                          <a:spcPts val="0"/>
                        </a:spcAft>
                      </a:pPr>
                      <a:r>
                        <a:rPr lang="en-US" sz="1200" dirty="0"/>
                        <a:t>Transparent </a:t>
                      </a:r>
                      <a:endParaRPr lang="en-IN" sz="1200" b="0" dirty="0">
                        <a:latin typeface="+mn-lt"/>
                        <a:ea typeface="Times New Roman"/>
                        <a:cs typeface="Times New Roman"/>
                      </a:endParaRPr>
                    </a:p>
                  </a:txBody>
                  <a:tcPr marL="68580" marR="68580" marT="0" marB="0" anchor="ctr"/>
                </a:tc>
              </a:tr>
              <a:tr h="302065">
                <a:tc>
                  <a:txBody>
                    <a:bodyPr/>
                    <a:lstStyle/>
                    <a:p>
                      <a:pPr algn="l">
                        <a:lnSpc>
                          <a:spcPct val="150000"/>
                        </a:lnSpc>
                        <a:spcAft>
                          <a:spcPts val="0"/>
                        </a:spcAft>
                      </a:pPr>
                      <a:r>
                        <a:rPr lang="en-US" sz="1200" dirty="0"/>
                        <a:t>Mucoadhesive and flexibility of film</a:t>
                      </a:r>
                      <a:endParaRPr lang="en-IN" sz="1200" b="0" dirty="0">
                        <a:latin typeface="+mn-lt"/>
                        <a:ea typeface="Times New Roman"/>
                        <a:cs typeface="Times New Roman"/>
                      </a:endParaRPr>
                    </a:p>
                  </a:txBody>
                  <a:tcPr marL="68580" marR="68580" marT="0" marB="0" anchor="ctr"/>
                </a:tc>
                <a:tc>
                  <a:txBody>
                    <a:bodyPr/>
                    <a:lstStyle/>
                    <a:p>
                      <a:pPr algn="ctr">
                        <a:lnSpc>
                          <a:spcPct val="150000"/>
                        </a:lnSpc>
                        <a:spcAft>
                          <a:spcPts val="0"/>
                        </a:spcAft>
                      </a:pPr>
                      <a:r>
                        <a:rPr lang="en-US" sz="1200" dirty="0"/>
                        <a:t>++</a:t>
                      </a:r>
                      <a:endParaRPr lang="en-IN" sz="1200" b="0" dirty="0">
                        <a:latin typeface="+mn-lt"/>
                        <a:ea typeface="Times New Roman"/>
                        <a:cs typeface="Times New Roman"/>
                      </a:endParaRPr>
                    </a:p>
                  </a:txBody>
                  <a:tcPr marL="68580" marR="68580" marT="0" marB="0" anchor="ctr"/>
                </a:tc>
              </a:tr>
              <a:tr h="302065">
                <a:tc>
                  <a:txBody>
                    <a:bodyPr/>
                    <a:lstStyle/>
                    <a:p>
                      <a:pPr algn="l">
                        <a:lnSpc>
                          <a:spcPct val="150000"/>
                        </a:lnSpc>
                        <a:spcAft>
                          <a:spcPts val="0"/>
                        </a:spcAft>
                      </a:pPr>
                      <a:r>
                        <a:rPr lang="en-US" sz="1200" dirty="0"/>
                        <a:t>Water </a:t>
                      </a:r>
                      <a:r>
                        <a:rPr lang="en-US" sz="1200" dirty="0" smtClean="0"/>
                        <a:t>wash ability</a:t>
                      </a:r>
                      <a:endParaRPr lang="en-IN" sz="1200" b="0" dirty="0">
                        <a:latin typeface="+mn-lt"/>
                        <a:ea typeface="Times New Roman"/>
                        <a:cs typeface="Times New Roman"/>
                      </a:endParaRPr>
                    </a:p>
                  </a:txBody>
                  <a:tcPr marL="68580" marR="68580" marT="0" marB="0" anchor="ctr"/>
                </a:tc>
                <a:tc>
                  <a:txBody>
                    <a:bodyPr/>
                    <a:lstStyle/>
                    <a:p>
                      <a:pPr algn="ctr">
                        <a:lnSpc>
                          <a:spcPct val="150000"/>
                        </a:lnSpc>
                        <a:spcAft>
                          <a:spcPts val="0"/>
                        </a:spcAft>
                      </a:pPr>
                      <a:r>
                        <a:rPr lang="en-US" sz="1200" dirty="0"/>
                        <a:t>+++</a:t>
                      </a:r>
                      <a:endParaRPr lang="en-IN" sz="1200" b="0" dirty="0">
                        <a:latin typeface="+mn-lt"/>
                        <a:ea typeface="Times New Roman"/>
                        <a:cs typeface="Times New Roman"/>
                      </a:endParaRPr>
                    </a:p>
                  </a:txBody>
                  <a:tcPr marL="68580" marR="68580" marT="0" marB="0" anchor="ctr"/>
                </a:tc>
              </a:tr>
              <a:tr h="603664">
                <a:tc>
                  <a:txBody>
                    <a:bodyPr/>
                    <a:lstStyle/>
                    <a:p>
                      <a:pPr algn="l">
                        <a:lnSpc>
                          <a:spcPct val="150000"/>
                        </a:lnSpc>
                        <a:spcAft>
                          <a:spcPts val="0"/>
                        </a:spcAft>
                      </a:pPr>
                      <a:r>
                        <a:rPr lang="en-US" sz="1200" dirty="0"/>
                        <a:t>Ex vivo film formation </a:t>
                      </a:r>
                      <a:r>
                        <a:rPr lang="en-US" sz="1200" dirty="0" smtClean="0"/>
                        <a:t>time (sec)</a:t>
                      </a:r>
                      <a:endParaRPr lang="en-IN" sz="1200" b="0" dirty="0">
                        <a:latin typeface="+mn-lt"/>
                        <a:ea typeface="Times New Roman"/>
                        <a:cs typeface="Times New Roman"/>
                      </a:endParaRPr>
                    </a:p>
                  </a:txBody>
                  <a:tcPr marL="68580" marR="68580" marT="0" marB="0" anchor="ctr"/>
                </a:tc>
                <a:tc>
                  <a:txBody>
                    <a:bodyPr/>
                    <a:lstStyle/>
                    <a:p>
                      <a:pPr algn="ctr">
                        <a:lnSpc>
                          <a:spcPct val="150000"/>
                        </a:lnSpc>
                        <a:spcAft>
                          <a:spcPts val="0"/>
                        </a:spcAft>
                      </a:pPr>
                      <a:r>
                        <a:rPr lang="en-US" sz="1200" dirty="0"/>
                        <a:t>247 </a:t>
                      </a:r>
                      <a:r>
                        <a:rPr lang="en-US" sz="1200" dirty="0" smtClean="0"/>
                        <a:t> ± 4.04</a:t>
                      </a:r>
                      <a:endParaRPr lang="en-IN" sz="1200" b="0" dirty="0">
                        <a:latin typeface="+mn-lt"/>
                        <a:ea typeface="Times New Roman"/>
                        <a:cs typeface="Times New Roman"/>
                      </a:endParaRPr>
                    </a:p>
                  </a:txBody>
                  <a:tcPr marL="68580" marR="68580" marT="0" marB="0" anchor="ctr"/>
                </a:tc>
              </a:tr>
              <a:tr h="302065">
                <a:tc>
                  <a:txBody>
                    <a:bodyPr/>
                    <a:lstStyle/>
                    <a:p>
                      <a:pPr algn="l">
                        <a:lnSpc>
                          <a:spcPct val="150000"/>
                        </a:lnSpc>
                        <a:spcAft>
                          <a:spcPts val="0"/>
                        </a:spcAft>
                      </a:pPr>
                      <a:r>
                        <a:rPr lang="en-IN" sz="1200" dirty="0" smtClean="0"/>
                        <a:t>pH</a:t>
                      </a:r>
                      <a:endParaRPr lang="en-IN" sz="1200" b="0" dirty="0">
                        <a:latin typeface="+mn-lt"/>
                        <a:ea typeface="Times New Roman"/>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dirty="0" smtClean="0"/>
                        <a:t>6.2 ± 0.2</a:t>
                      </a:r>
                      <a:endParaRPr lang="en-IN" sz="1200" b="0" dirty="0">
                        <a:latin typeface="+mn-lt"/>
                        <a:ea typeface="Times New Roman"/>
                        <a:cs typeface="Times New Roman" panose="02020603050405020304" pitchFamily="18" charset="0"/>
                      </a:endParaRPr>
                    </a:p>
                  </a:txBody>
                  <a:tcPr marL="68580" marR="68580" marT="0" marB="0" anchor="ctr"/>
                </a:tc>
              </a:tr>
              <a:tr h="258990">
                <a:tc>
                  <a:txBody>
                    <a:bodyPr/>
                    <a:lstStyle/>
                    <a:p>
                      <a:pPr algn="l">
                        <a:lnSpc>
                          <a:spcPct val="115000"/>
                        </a:lnSpc>
                        <a:spcAft>
                          <a:spcPts val="0"/>
                        </a:spcAft>
                      </a:pPr>
                      <a:r>
                        <a:rPr lang="en-US" sz="1200" dirty="0" smtClean="0">
                          <a:effectLst/>
                        </a:rPr>
                        <a:t>Ex-vivo Flux</a:t>
                      </a:r>
                      <a:r>
                        <a:rPr lang="en-US" sz="1200" dirty="0">
                          <a:effectLst/>
                        </a:rPr>
                        <a:t>, </a:t>
                      </a:r>
                      <a:r>
                        <a:rPr lang="en-US" sz="1200" dirty="0" err="1">
                          <a:effectLst/>
                        </a:rPr>
                        <a:t>J</a:t>
                      </a:r>
                      <a:r>
                        <a:rPr lang="en-US" sz="1200" baseline="-25000" dirty="0" err="1">
                          <a:effectLst/>
                        </a:rPr>
                        <a:t>ss</a:t>
                      </a:r>
                      <a:r>
                        <a:rPr lang="en-US" sz="1200" dirty="0">
                          <a:effectLst/>
                        </a:rPr>
                        <a:t> (</a:t>
                      </a:r>
                      <a:r>
                        <a:rPr lang="en-US" sz="1200" dirty="0" smtClean="0">
                          <a:effectLst/>
                        </a:rPr>
                        <a:t>µg/cm</a:t>
                      </a:r>
                      <a:r>
                        <a:rPr lang="en-US" sz="1200" baseline="30000" dirty="0" smtClean="0">
                          <a:effectLst/>
                        </a:rPr>
                        <a:t>2</a:t>
                      </a:r>
                      <a:r>
                        <a:rPr lang="en-US" sz="1200" dirty="0" smtClean="0">
                          <a:effectLst/>
                        </a:rPr>
                        <a:t>/h)</a:t>
                      </a:r>
                      <a:endParaRPr lang="en-US" sz="1200" b="0" dirty="0">
                        <a:effectLst/>
                        <a:latin typeface="+mn-lt"/>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smtClean="0">
                          <a:effectLst/>
                        </a:rPr>
                        <a:t>65.8 ± 0.98</a:t>
                      </a:r>
                      <a:endParaRPr lang="en-US" sz="1200" b="0" dirty="0">
                        <a:effectLst/>
                        <a:latin typeface="+mn-lt"/>
                        <a:ea typeface="Times New Roman"/>
                        <a:cs typeface="Times New Roman" panose="02020603050405020304" pitchFamily="18" charset="0"/>
                      </a:endParaRPr>
                    </a:p>
                  </a:txBody>
                  <a:tcPr marL="68580" marR="68580" marT="0" marB="0"/>
                </a:tc>
              </a:tr>
              <a:tr h="258990">
                <a:tc>
                  <a:txBody>
                    <a:bodyPr/>
                    <a:lstStyle/>
                    <a:p>
                      <a:pPr algn="l">
                        <a:lnSpc>
                          <a:spcPct val="115000"/>
                        </a:lnSpc>
                        <a:spcAft>
                          <a:spcPts val="0"/>
                        </a:spcAft>
                      </a:pPr>
                      <a:r>
                        <a:rPr lang="en-US" sz="1200" dirty="0" smtClean="0">
                          <a:effectLst/>
                        </a:rPr>
                        <a:t>Kinetics of model fitting</a:t>
                      </a:r>
                      <a:endParaRPr lang="en-US" sz="1200" b="0" dirty="0">
                        <a:effectLst/>
                        <a:latin typeface="+mn-lt"/>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err="1" smtClean="0">
                          <a:effectLst/>
                        </a:rPr>
                        <a:t>Korshmeyer</a:t>
                      </a:r>
                      <a:r>
                        <a:rPr lang="en-US" sz="1200" dirty="0" smtClean="0">
                          <a:effectLst/>
                        </a:rPr>
                        <a:t> </a:t>
                      </a:r>
                      <a:r>
                        <a:rPr lang="en-US" sz="1200" dirty="0" err="1" smtClean="0">
                          <a:effectLst/>
                        </a:rPr>
                        <a:t>peppas</a:t>
                      </a:r>
                      <a:endParaRPr lang="en-US" sz="1200" b="0" dirty="0" smtClean="0">
                        <a:effectLst/>
                        <a:latin typeface="+mn-lt"/>
                        <a:ea typeface="Times New Roman"/>
                        <a:cs typeface="Times New Roman" panose="02020603050405020304" pitchFamily="18" charset="0"/>
                      </a:endParaRPr>
                    </a:p>
                  </a:txBody>
                  <a:tcPr marL="68580" marR="68580" marT="0" marB="0"/>
                </a:tc>
              </a:tr>
              <a:tr h="425128">
                <a:tc>
                  <a:txBody>
                    <a:bodyPr/>
                    <a:lstStyle/>
                    <a:p>
                      <a:pPr algn="l">
                        <a:lnSpc>
                          <a:spcPct val="100000"/>
                        </a:lnSpc>
                        <a:spcAft>
                          <a:spcPts val="0"/>
                        </a:spcAft>
                      </a:pPr>
                      <a:r>
                        <a:rPr lang="en-IN" sz="1200" dirty="0" smtClean="0">
                          <a:effectLst/>
                        </a:rPr>
                        <a:t>Six</a:t>
                      </a:r>
                      <a:r>
                        <a:rPr lang="en-IN" sz="1200" baseline="0" dirty="0" smtClean="0">
                          <a:effectLst/>
                        </a:rPr>
                        <a:t> </a:t>
                      </a:r>
                      <a:r>
                        <a:rPr lang="en-IN" sz="1200" dirty="0" smtClean="0">
                          <a:effectLst/>
                        </a:rPr>
                        <a:t>months short term Stability Study</a:t>
                      </a:r>
                      <a:endParaRPr lang="en-US" sz="1200" b="0" dirty="0">
                        <a:effectLst/>
                        <a:latin typeface="+mn-lt"/>
                        <a:ea typeface="Times New Roman"/>
                        <a:cs typeface="Times New Roman" panose="02020603050405020304" pitchFamily="18" charset="0"/>
                      </a:endParaRPr>
                    </a:p>
                  </a:txBody>
                  <a:tcPr marL="68580" marR="68580" marT="0" marB="0"/>
                </a:tc>
                <a:tc>
                  <a:txBody>
                    <a:bodyPr/>
                    <a:lstStyle/>
                    <a:p>
                      <a:pPr algn="ctr">
                        <a:lnSpc>
                          <a:spcPct val="100000"/>
                        </a:lnSpc>
                        <a:spcAft>
                          <a:spcPts val="0"/>
                        </a:spcAft>
                      </a:pPr>
                      <a:r>
                        <a:rPr lang="en-IN" sz="1200" dirty="0" smtClean="0">
                          <a:effectLst/>
                        </a:rPr>
                        <a:t>Identical &amp; superimposable</a:t>
                      </a:r>
                      <a:endParaRPr lang="en-US" sz="1200" b="0" dirty="0" smtClean="0">
                        <a:effectLst/>
                        <a:latin typeface="+mn-lt"/>
                        <a:ea typeface="Times New Roman"/>
                        <a:cs typeface="Times New Roman" panose="02020603050405020304" pitchFamily="18" charset="0"/>
                      </a:endParaRPr>
                    </a:p>
                  </a:txBody>
                  <a:tcPr marL="68580" marR="68580" marT="0" marB="0"/>
                </a:tc>
              </a:tr>
            </a:tbl>
          </a:graphicData>
        </a:graphic>
      </p:graphicFrame>
      <p:pic>
        <p:nvPicPr>
          <p:cNvPr id="4097" name="Picture 1" descr="E:\thesis\project images\DSC09486.jpg patter of spray.jpg"/>
          <p:cNvPicPr>
            <a:picLocks noChangeAspect="1" noChangeArrowheads="1"/>
          </p:cNvPicPr>
          <p:nvPr/>
        </p:nvPicPr>
        <p:blipFill>
          <a:blip r:embed="rId2" cstate="print"/>
          <a:srcRect/>
          <a:stretch>
            <a:fillRect/>
          </a:stretch>
        </p:blipFill>
        <p:spPr bwMode="auto">
          <a:xfrm>
            <a:off x="5872990" y="544152"/>
            <a:ext cx="2792547" cy="2039556"/>
          </a:xfrm>
          <a:prstGeom prst="rect">
            <a:avLst/>
          </a:prstGeom>
          <a:ln/>
        </p:spPr>
        <p:style>
          <a:lnRef idx="2">
            <a:schemeClr val="dk1"/>
          </a:lnRef>
          <a:fillRef idx="1">
            <a:schemeClr val="lt1"/>
          </a:fillRef>
          <a:effectRef idx="0">
            <a:schemeClr val="dk1"/>
          </a:effectRef>
          <a:fontRef idx="minor">
            <a:schemeClr val="dk1"/>
          </a:fontRef>
        </p:style>
      </p:pic>
      <p:pic>
        <p:nvPicPr>
          <p:cNvPr id="4098" name="Picture 2" descr="E:\thesis\project images\DSC0947612.jpg"/>
          <p:cNvPicPr>
            <a:picLocks noChangeAspect="1" noChangeArrowheads="1"/>
          </p:cNvPicPr>
          <p:nvPr/>
        </p:nvPicPr>
        <p:blipFill>
          <a:blip r:embed="rId3" cstate="print"/>
          <a:srcRect/>
          <a:stretch>
            <a:fillRect/>
          </a:stretch>
        </p:blipFill>
        <p:spPr bwMode="auto">
          <a:xfrm>
            <a:off x="5826647" y="2828644"/>
            <a:ext cx="2892056" cy="1798698"/>
          </a:xfrm>
          <a:prstGeom prst="rect">
            <a:avLst/>
          </a:prstGeom>
          <a:ln/>
        </p:spPr>
        <p:style>
          <a:lnRef idx="2">
            <a:schemeClr val="dk1"/>
          </a:lnRef>
          <a:fillRef idx="1">
            <a:schemeClr val="lt1"/>
          </a:fillRef>
          <a:effectRef idx="0">
            <a:schemeClr val="dk1"/>
          </a:effectRef>
          <a:fontRef idx="minor">
            <a:schemeClr val="dk1"/>
          </a:fontRef>
        </p:style>
      </p:pic>
      <p:sp>
        <p:nvSpPr>
          <p:cNvPr id="8" name="Slide Number Placeholder 7"/>
          <p:cNvSpPr>
            <a:spLocks noGrp="1"/>
          </p:cNvSpPr>
          <p:nvPr>
            <p:ph type="sldNum" sz="quarter" idx="12"/>
          </p:nvPr>
        </p:nvSpPr>
        <p:spPr/>
        <p:txBody>
          <a:bodyPr/>
          <a:lstStyle/>
          <a:p>
            <a:fld id="{B9026E01-29DD-44B1-B635-63F0E58F6D7A}" type="slidenum">
              <a:rPr lang="en-IN" smtClean="0"/>
              <a:pPr/>
              <a:t>9</a:t>
            </a:fld>
            <a:endParaRPr lang="en-IN"/>
          </a:p>
        </p:txBody>
      </p:sp>
      <p:sp>
        <p:nvSpPr>
          <p:cNvPr id="4" name="Rectangle 3"/>
          <p:cNvSpPr/>
          <p:nvPr/>
        </p:nvSpPr>
        <p:spPr>
          <a:xfrm>
            <a:off x="6067225" y="2520867"/>
            <a:ext cx="2308709" cy="307777"/>
          </a:xfrm>
          <a:prstGeom prst="rect">
            <a:avLst/>
          </a:prstGeom>
        </p:spPr>
        <p:txBody>
          <a:bodyPr wrap="none">
            <a:spAutoFit/>
          </a:bodyPr>
          <a:lstStyle/>
          <a:p>
            <a:r>
              <a:rPr lang="en-US" sz="1400" b="1" dirty="0">
                <a:latin typeface="+mj-lt"/>
                <a:cs typeface="Times New Roman" panose="02020603050405020304" pitchFamily="18" charset="0"/>
              </a:rPr>
              <a:t>Spray pattern of formulation</a:t>
            </a:r>
          </a:p>
        </p:txBody>
      </p:sp>
      <p:sp>
        <p:nvSpPr>
          <p:cNvPr id="5" name="Rectangle 4"/>
          <p:cNvSpPr/>
          <p:nvPr/>
        </p:nvSpPr>
        <p:spPr>
          <a:xfrm>
            <a:off x="5526952" y="4616171"/>
            <a:ext cx="3528387" cy="523220"/>
          </a:xfrm>
          <a:prstGeom prst="rect">
            <a:avLst/>
          </a:prstGeom>
        </p:spPr>
        <p:txBody>
          <a:bodyPr wrap="square">
            <a:spAutoFit/>
          </a:bodyPr>
          <a:lstStyle/>
          <a:p>
            <a:pPr algn="ctr"/>
            <a:r>
              <a:rPr lang="en-US" sz="1400" b="1" dirty="0" smtClean="0">
                <a:latin typeface="+mj-lt"/>
                <a:cs typeface="Times New Roman" panose="02020603050405020304" pitchFamily="18" charset="0"/>
              </a:rPr>
              <a:t>Observed film </a:t>
            </a:r>
            <a:r>
              <a:rPr lang="en-US" sz="1400" b="1" dirty="0">
                <a:latin typeface="+mj-lt"/>
                <a:cs typeface="Times New Roman" panose="02020603050405020304" pitchFamily="18" charset="0"/>
              </a:rPr>
              <a:t>pattern present of color solution of safranin dye</a:t>
            </a:r>
          </a:p>
        </p:txBody>
      </p:sp>
    </p:spTree>
    <p:extLst>
      <p:ext uri="{BB962C8B-B14F-4D97-AF65-F5344CB8AC3E}">
        <p14:creationId xmlns:p14="http://schemas.microsoft.com/office/powerpoint/2010/main" val="2930742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10265</TotalTime>
  <Words>916</Words>
  <Application>Microsoft Office PowerPoint</Application>
  <PresentationFormat>On-screen Show (16:9)</PresentationFormat>
  <Paragraphs>159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DELHI. MUMBAI. BANGLORE. PUNE. INDORE. HYDERABAD. CALIFORNIA</vt:lpstr>
      <vt:lpstr>INTRODUCTION</vt:lpstr>
      <vt:lpstr>INTRODUCTION</vt:lpstr>
      <vt:lpstr>TRANSDERMAL SPRAY</vt:lpstr>
      <vt:lpstr>FORMULATION OF VORICONAZOLE TRANSDERMAL SPRAY</vt:lpstr>
      <vt:lpstr>COMPOSITION: TRANSDERMAL SPRAY</vt:lpstr>
      <vt:lpstr>PowerPoint Presentation</vt:lpstr>
      <vt:lpstr>VORICONAZOLE EXCIPIENTS COMPATIBILITY STUDY</vt:lpstr>
      <vt:lpstr>CHARACTERIZATION OF OPTIMIZED BATCH </vt:lpstr>
      <vt:lpstr>EX-VIVO ANTIFUNGAL ACTIVITY (MICROBIAL ASSAY)</vt:lpstr>
      <vt:lpstr>IN-VIVO DERMATODYNAMICS STUDY</vt:lpstr>
      <vt:lpstr>HISTOPATHOLOGY</vt:lpstr>
      <vt:lpstr>  ADVANTAGES OF PROPOSED TECHNOLOGY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c:creator>
  <cp:lastModifiedBy>dell</cp:lastModifiedBy>
  <cp:revision>207</cp:revision>
  <dcterms:created xsi:type="dcterms:W3CDTF">2016-08-14T17:13:07Z</dcterms:created>
  <dcterms:modified xsi:type="dcterms:W3CDTF">2016-12-07T05:00:33Z</dcterms:modified>
</cp:coreProperties>
</file>