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sldIdLst>
    <p:sldId id="288" r:id="rId2"/>
    <p:sldId id="292" r:id="rId3"/>
    <p:sldId id="291" r:id="rId4"/>
    <p:sldId id="299" r:id="rId5"/>
    <p:sldId id="294" r:id="rId6"/>
    <p:sldId id="300" r:id="rId7"/>
    <p:sldId id="306" r:id="rId8"/>
    <p:sldId id="307" r:id="rId9"/>
    <p:sldId id="301" r:id="rId10"/>
    <p:sldId id="302" r:id="rId11"/>
    <p:sldId id="303" r:id="rId12"/>
    <p:sldId id="304" r:id="rId13"/>
    <p:sldId id="305" r:id="rId14"/>
    <p:sldId id="293" r:id="rId15"/>
    <p:sldId id="289" r:id="rId16"/>
    <p:sldId id="290" r:id="rId17"/>
  </p:sldIdLst>
  <p:sldSz cx="9144000" cy="5143500" type="screen16x9"/>
  <p:notesSz cx="6858000" cy="9144000"/>
  <p:defaultText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E6F0"/>
    <a:srgbClr val="C8F0EF"/>
    <a:srgbClr val="7E9799"/>
    <a:srgbClr val="17375F"/>
    <a:srgbClr val="2C2C2C"/>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55" autoAdjust="0"/>
    <p:restoredTop sz="94662" autoAdjust="0"/>
  </p:normalViewPr>
  <p:slideViewPr>
    <p:cSldViewPr snapToGrid="0" snapToObjects="1">
      <p:cViewPr>
        <p:scale>
          <a:sx n="90" d="100"/>
          <a:sy n="90" d="100"/>
        </p:scale>
        <p:origin x="-792" y="-144"/>
      </p:cViewPr>
      <p:guideLst>
        <p:guide orient="horz" pos="1620"/>
        <p:guide pos="2880"/>
      </p:guideLst>
    </p:cSldViewPr>
  </p:slideViewPr>
  <p:outlineViewPr>
    <p:cViewPr>
      <p:scale>
        <a:sx n="33" d="100"/>
        <a:sy n="33" d="100"/>
      </p:scale>
      <p:origin x="0" y="5646"/>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3.xml.rels><?xml version="1.0" encoding="UTF-8" standalone="yes"?>
<Relationships xmlns="http://schemas.openxmlformats.org/package/2006/relationships"><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3.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10CE68-5767-4C72-84A6-422150A01417}"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IN"/>
        </a:p>
      </dgm:t>
    </dgm:pt>
    <dgm:pt modelId="{749BE0FD-F19D-4E7F-972F-B1E78D958DCE}">
      <dgm:prSet phldrT="[Text]" custT="1"/>
      <dgm:spPr>
        <a:blipFill rotWithShape="0">
          <a:blip xmlns:r="http://schemas.openxmlformats.org/officeDocument/2006/relationships" r:embed="rId1"/>
          <a:stretch>
            <a:fillRect/>
          </a:stretch>
        </a:blipFill>
      </dgm:spPr>
      <dgm:t>
        <a:bodyPr/>
        <a:lstStyle/>
        <a:p>
          <a:pPr algn="ctr"/>
          <a:r>
            <a:rPr lang="en-IN" sz="1200" b="1" dirty="0" err="1" smtClean="0">
              <a:solidFill>
                <a:sysClr val="windowText" lastClr="000000"/>
              </a:solidFill>
              <a:latin typeface="+mn-lt"/>
              <a:cs typeface="Times New Roman" pitchFamily="18" charset="0"/>
            </a:rPr>
            <a:t>Voriconazole</a:t>
          </a:r>
          <a:r>
            <a:rPr lang="en-IN" sz="1200" b="1" dirty="0" smtClean="0">
              <a:solidFill>
                <a:sysClr val="windowText" lastClr="000000"/>
              </a:solidFill>
              <a:latin typeface="+mn-lt"/>
              <a:cs typeface="Times New Roman" pitchFamily="18" charset="0"/>
            </a:rPr>
            <a:t> </a:t>
          </a:r>
          <a:r>
            <a:rPr lang="en-IN" sz="1200" b="1" dirty="0" err="1" smtClean="0">
              <a:solidFill>
                <a:sysClr val="windowText" lastClr="000000"/>
              </a:solidFill>
              <a:latin typeface="+mn-lt"/>
              <a:cs typeface="Times New Roman" pitchFamily="18" charset="0"/>
            </a:rPr>
            <a:t>Microemulsion</a:t>
          </a:r>
          <a:endParaRPr lang="en-IN" sz="1200" b="1" dirty="0">
            <a:solidFill>
              <a:sysClr val="windowText" lastClr="000000"/>
            </a:solidFill>
            <a:latin typeface="+mn-lt"/>
            <a:cs typeface="Times New Roman" pitchFamily="18" charset="0"/>
          </a:endParaRPr>
        </a:p>
      </dgm:t>
    </dgm:pt>
    <dgm:pt modelId="{EA63DD04-8127-4275-BC5E-920EA17859CE}" type="parTrans" cxnId="{4DEDD76F-857B-4232-B2A1-1B79B92B2BA0}">
      <dgm:prSet/>
      <dgm:spPr/>
      <dgm:t>
        <a:bodyPr/>
        <a:lstStyle/>
        <a:p>
          <a:endParaRPr lang="en-IN"/>
        </a:p>
      </dgm:t>
    </dgm:pt>
    <dgm:pt modelId="{92173D2B-DF08-4F19-928D-DC067BFA456A}" type="sibTrans" cxnId="{4DEDD76F-857B-4232-B2A1-1B79B92B2BA0}">
      <dgm:prSet/>
      <dgm:spPr/>
      <dgm:t>
        <a:bodyPr/>
        <a:lstStyle/>
        <a:p>
          <a:endParaRPr lang="en-IN"/>
        </a:p>
      </dgm:t>
    </dgm:pt>
    <dgm:pt modelId="{E0BFD0E1-7F26-46B0-876D-7FDE31E1FCF0}">
      <dgm:prSet phldrT="[Text]" custT="1"/>
      <dgm:spPr>
        <a:solidFill>
          <a:schemeClr val="bg1"/>
        </a:solidFill>
        <a:ln>
          <a:solidFill>
            <a:schemeClr val="tx1"/>
          </a:solidFill>
        </a:ln>
      </dgm:spPr>
      <dgm:t>
        <a:bodyPr/>
        <a:lstStyle/>
        <a:p>
          <a:pPr algn="ctr"/>
          <a:r>
            <a:rPr lang="en-IN" sz="1200" b="1" dirty="0">
              <a:solidFill>
                <a:sysClr val="windowText" lastClr="000000"/>
              </a:solidFill>
              <a:latin typeface="+mn-lt"/>
              <a:cs typeface="Times New Roman" pitchFamily="18" charset="0"/>
            </a:rPr>
            <a:t>Incorporated in Carbomer 934P gel base</a:t>
          </a:r>
        </a:p>
      </dgm:t>
    </dgm:pt>
    <dgm:pt modelId="{31E22BCE-5A3D-438B-802E-0900220741F1}" type="parTrans" cxnId="{3BC4BC12-7EE1-4241-BB0B-DACB2CEF23D7}">
      <dgm:prSet/>
      <dgm:spPr/>
      <dgm:t>
        <a:bodyPr/>
        <a:lstStyle/>
        <a:p>
          <a:endParaRPr lang="en-IN"/>
        </a:p>
      </dgm:t>
    </dgm:pt>
    <dgm:pt modelId="{AEFD6AF1-F617-4D69-9DB1-7B45BB733CA2}" type="sibTrans" cxnId="{3BC4BC12-7EE1-4241-BB0B-DACB2CEF23D7}">
      <dgm:prSet/>
      <dgm:spPr/>
      <dgm:t>
        <a:bodyPr/>
        <a:lstStyle/>
        <a:p>
          <a:endParaRPr lang="en-IN"/>
        </a:p>
      </dgm:t>
    </dgm:pt>
    <dgm:pt modelId="{670A93EA-5789-4C45-A663-C5FB9610D5AE}">
      <dgm:prSet phldrT="[Text]" custT="1"/>
      <dgm:spPr>
        <a:blipFill rotWithShape="0">
          <a:blip xmlns:r="http://schemas.openxmlformats.org/officeDocument/2006/relationships" r:embed="rId2">
            <a:lum bright="10000"/>
          </a:blip>
          <a:stretch>
            <a:fillRect/>
          </a:stretch>
        </a:blipFill>
        <a:ln>
          <a:solidFill>
            <a:schemeClr val="bg1"/>
          </a:solidFill>
        </a:ln>
      </dgm:spPr>
      <dgm:t>
        <a:bodyPr anchor="ctr"/>
        <a:lstStyle/>
        <a:p>
          <a:pPr algn="ctr"/>
          <a:r>
            <a:rPr lang="en-IN" sz="1200" b="1" dirty="0">
              <a:solidFill>
                <a:sysClr val="windowText" lastClr="000000"/>
              </a:solidFill>
              <a:latin typeface="+mn-lt"/>
              <a:cs typeface="Times New Roman" pitchFamily="18" charset="0"/>
            </a:rPr>
            <a:t>   </a:t>
          </a:r>
          <a:r>
            <a:rPr lang="en-IN" sz="1200" b="1" dirty="0" smtClean="0">
              <a:solidFill>
                <a:sysClr val="windowText" lastClr="000000"/>
              </a:solidFill>
              <a:latin typeface="+mn-lt"/>
              <a:cs typeface="Times New Roman" pitchFamily="18" charset="0"/>
            </a:rPr>
            <a:t>Voriconazole </a:t>
          </a:r>
          <a:r>
            <a:rPr lang="en-IN" sz="1200" b="1" dirty="0">
              <a:solidFill>
                <a:sysClr val="windowText" lastClr="000000"/>
              </a:solidFill>
              <a:latin typeface="+mn-lt"/>
              <a:cs typeface="Times New Roman" pitchFamily="18" charset="0"/>
            </a:rPr>
            <a:t>microemulgel</a:t>
          </a:r>
        </a:p>
      </dgm:t>
    </dgm:pt>
    <dgm:pt modelId="{7034A540-5C60-422C-9680-A728F72EC625}" type="parTrans" cxnId="{69BF63EA-741F-4F55-9FEB-7FD1F333E51B}">
      <dgm:prSet/>
      <dgm:spPr/>
      <dgm:t>
        <a:bodyPr/>
        <a:lstStyle/>
        <a:p>
          <a:endParaRPr lang="en-IN"/>
        </a:p>
      </dgm:t>
    </dgm:pt>
    <dgm:pt modelId="{81594A9F-08EA-419C-B03F-27CF978FC5AC}" type="sibTrans" cxnId="{69BF63EA-741F-4F55-9FEB-7FD1F333E51B}">
      <dgm:prSet/>
      <dgm:spPr/>
      <dgm:t>
        <a:bodyPr/>
        <a:lstStyle/>
        <a:p>
          <a:endParaRPr lang="en-IN"/>
        </a:p>
      </dgm:t>
    </dgm:pt>
    <dgm:pt modelId="{C8E3069E-0019-4666-8D16-65A4BD2740AB}" type="pres">
      <dgm:prSet presAssocID="{3D10CE68-5767-4C72-84A6-422150A01417}" presName="diagram" presStyleCnt="0">
        <dgm:presLayoutVars>
          <dgm:dir/>
          <dgm:resizeHandles val="exact"/>
        </dgm:presLayoutVars>
      </dgm:prSet>
      <dgm:spPr/>
      <dgm:t>
        <a:bodyPr/>
        <a:lstStyle/>
        <a:p>
          <a:endParaRPr lang="en-IN"/>
        </a:p>
      </dgm:t>
    </dgm:pt>
    <dgm:pt modelId="{701C805F-09F9-4E4A-985D-C341E3398C1A}" type="pres">
      <dgm:prSet presAssocID="{749BE0FD-F19D-4E7F-972F-B1E78D958DCE}" presName="node" presStyleLbl="node1" presStyleIdx="0" presStyleCnt="3" custScaleX="219467" custScaleY="365639" custLinFactNeighborX="-51435" custLinFactNeighborY="56342">
        <dgm:presLayoutVars>
          <dgm:bulletEnabled val="1"/>
        </dgm:presLayoutVars>
      </dgm:prSet>
      <dgm:spPr/>
      <dgm:t>
        <a:bodyPr/>
        <a:lstStyle/>
        <a:p>
          <a:endParaRPr lang="en-IN"/>
        </a:p>
      </dgm:t>
    </dgm:pt>
    <dgm:pt modelId="{C1337D9B-C1F2-4F4B-9EB6-C83574484D55}" type="pres">
      <dgm:prSet presAssocID="{92173D2B-DF08-4F19-928D-DC067BFA456A}" presName="sibTrans" presStyleLbl="sibTrans2D1" presStyleIdx="0" presStyleCnt="2"/>
      <dgm:spPr/>
      <dgm:t>
        <a:bodyPr/>
        <a:lstStyle/>
        <a:p>
          <a:endParaRPr lang="en-IN"/>
        </a:p>
      </dgm:t>
    </dgm:pt>
    <dgm:pt modelId="{084C9222-11F5-4178-B7F8-9C3153371AA8}" type="pres">
      <dgm:prSet presAssocID="{92173D2B-DF08-4F19-928D-DC067BFA456A}" presName="connectorText" presStyleLbl="sibTrans2D1" presStyleIdx="0" presStyleCnt="2"/>
      <dgm:spPr/>
      <dgm:t>
        <a:bodyPr/>
        <a:lstStyle/>
        <a:p>
          <a:endParaRPr lang="en-IN"/>
        </a:p>
      </dgm:t>
    </dgm:pt>
    <dgm:pt modelId="{F6169E37-37D5-4244-8E76-E1DEC6FE6243}" type="pres">
      <dgm:prSet presAssocID="{E0BFD0E1-7F26-46B0-876D-7FDE31E1FCF0}" presName="node" presStyleLbl="node1" presStyleIdx="1" presStyleCnt="3" custScaleX="141589" custScaleY="197909">
        <dgm:presLayoutVars>
          <dgm:bulletEnabled val="1"/>
        </dgm:presLayoutVars>
      </dgm:prSet>
      <dgm:spPr/>
      <dgm:t>
        <a:bodyPr/>
        <a:lstStyle/>
        <a:p>
          <a:endParaRPr lang="en-IN"/>
        </a:p>
      </dgm:t>
    </dgm:pt>
    <dgm:pt modelId="{2F9335FB-55CA-42D8-9796-5ECA243470C3}" type="pres">
      <dgm:prSet presAssocID="{AEFD6AF1-F617-4D69-9DB1-7B45BB733CA2}" presName="sibTrans" presStyleLbl="sibTrans2D1" presStyleIdx="1" presStyleCnt="2"/>
      <dgm:spPr/>
      <dgm:t>
        <a:bodyPr/>
        <a:lstStyle/>
        <a:p>
          <a:endParaRPr lang="en-IN"/>
        </a:p>
      </dgm:t>
    </dgm:pt>
    <dgm:pt modelId="{06BAA986-E984-4298-BE75-00C02F75ECF5}" type="pres">
      <dgm:prSet presAssocID="{AEFD6AF1-F617-4D69-9DB1-7B45BB733CA2}" presName="connectorText" presStyleLbl="sibTrans2D1" presStyleIdx="1" presStyleCnt="2"/>
      <dgm:spPr/>
      <dgm:t>
        <a:bodyPr/>
        <a:lstStyle/>
        <a:p>
          <a:endParaRPr lang="en-IN"/>
        </a:p>
      </dgm:t>
    </dgm:pt>
    <dgm:pt modelId="{26F95039-19FD-4440-9BEA-4E02B40DB8F5}" type="pres">
      <dgm:prSet presAssocID="{670A93EA-5789-4C45-A663-C5FB9610D5AE}" presName="node" presStyleLbl="node1" presStyleIdx="2" presStyleCnt="3" custScaleX="152419" custScaleY="205350">
        <dgm:presLayoutVars>
          <dgm:bulletEnabled val="1"/>
        </dgm:presLayoutVars>
      </dgm:prSet>
      <dgm:spPr/>
      <dgm:t>
        <a:bodyPr/>
        <a:lstStyle/>
        <a:p>
          <a:endParaRPr lang="en-IN"/>
        </a:p>
      </dgm:t>
    </dgm:pt>
  </dgm:ptLst>
  <dgm:cxnLst>
    <dgm:cxn modelId="{69BF63EA-741F-4F55-9FEB-7FD1F333E51B}" srcId="{3D10CE68-5767-4C72-84A6-422150A01417}" destId="{670A93EA-5789-4C45-A663-C5FB9610D5AE}" srcOrd="2" destOrd="0" parTransId="{7034A540-5C60-422C-9680-A728F72EC625}" sibTransId="{81594A9F-08EA-419C-B03F-27CF978FC5AC}"/>
    <dgm:cxn modelId="{FD447B05-19D6-43FC-86E2-EF27295E8DD6}" type="presOf" srcId="{749BE0FD-F19D-4E7F-972F-B1E78D958DCE}" destId="{701C805F-09F9-4E4A-985D-C341E3398C1A}" srcOrd="0" destOrd="0" presId="urn:microsoft.com/office/officeart/2005/8/layout/process5"/>
    <dgm:cxn modelId="{CEF3D4B1-B032-4AFD-BD05-E9DB31EE2E64}" type="presOf" srcId="{92173D2B-DF08-4F19-928D-DC067BFA456A}" destId="{C1337D9B-C1F2-4F4B-9EB6-C83574484D55}" srcOrd="0" destOrd="0" presId="urn:microsoft.com/office/officeart/2005/8/layout/process5"/>
    <dgm:cxn modelId="{4DEDD76F-857B-4232-B2A1-1B79B92B2BA0}" srcId="{3D10CE68-5767-4C72-84A6-422150A01417}" destId="{749BE0FD-F19D-4E7F-972F-B1E78D958DCE}" srcOrd="0" destOrd="0" parTransId="{EA63DD04-8127-4275-BC5E-920EA17859CE}" sibTransId="{92173D2B-DF08-4F19-928D-DC067BFA456A}"/>
    <dgm:cxn modelId="{80CD2F45-A34E-4419-94C2-87B0539BD9C3}" type="presOf" srcId="{AEFD6AF1-F617-4D69-9DB1-7B45BB733CA2}" destId="{2F9335FB-55CA-42D8-9796-5ECA243470C3}" srcOrd="0" destOrd="0" presId="urn:microsoft.com/office/officeart/2005/8/layout/process5"/>
    <dgm:cxn modelId="{1A2197AE-FD9C-4EA5-A25E-DE0D3AD6DE4D}" type="presOf" srcId="{670A93EA-5789-4C45-A663-C5FB9610D5AE}" destId="{26F95039-19FD-4440-9BEA-4E02B40DB8F5}" srcOrd="0" destOrd="0" presId="urn:microsoft.com/office/officeart/2005/8/layout/process5"/>
    <dgm:cxn modelId="{F6D370BD-BC85-41CC-876F-44BF823054E8}" type="presOf" srcId="{92173D2B-DF08-4F19-928D-DC067BFA456A}" destId="{084C9222-11F5-4178-B7F8-9C3153371AA8}" srcOrd="1" destOrd="0" presId="urn:microsoft.com/office/officeart/2005/8/layout/process5"/>
    <dgm:cxn modelId="{AA10CB17-C34C-4151-BCA3-999587B5220A}" type="presOf" srcId="{AEFD6AF1-F617-4D69-9DB1-7B45BB733CA2}" destId="{06BAA986-E984-4298-BE75-00C02F75ECF5}" srcOrd="1" destOrd="0" presId="urn:microsoft.com/office/officeart/2005/8/layout/process5"/>
    <dgm:cxn modelId="{8DDF6193-174B-4D22-B3F6-08279F717506}" type="presOf" srcId="{3D10CE68-5767-4C72-84A6-422150A01417}" destId="{C8E3069E-0019-4666-8D16-65A4BD2740AB}" srcOrd="0" destOrd="0" presId="urn:microsoft.com/office/officeart/2005/8/layout/process5"/>
    <dgm:cxn modelId="{3BC4BC12-7EE1-4241-BB0B-DACB2CEF23D7}" srcId="{3D10CE68-5767-4C72-84A6-422150A01417}" destId="{E0BFD0E1-7F26-46B0-876D-7FDE31E1FCF0}" srcOrd="1" destOrd="0" parTransId="{31E22BCE-5A3D-438B-802E-0900220741F1}" sibTransId="{AEFD6AF1-F617-4D69-9DB1-7B45BB733CA2}"/>
    <dgm:cxn modelId="{696C6C1D-7AC2-4D63-93CA-A805876B2C08}" type="presOf" srcId="{E0BFD0E1-7F26-46B0-876D-7FDE31E1FCF0}" destId="{F6169E37-37D5-4244-8E76-E1DEC6FE6243}" srcOrd="0" destOrd="0" presId="urn:microsoft.com/office/officeart/2005/8/layout/process5"/>
    <dgm:cxn modelId="{94D75ECB-A615-4E00-9C80-29EBEED8A1A2}" type="presParOf" srcId="{C8E3069E-0019-4666-8D16-65A4BD2740AB}" destId="{701C805F-09F9-4E4A-985D-C341E3398C1A}" srcOrd="0" destOrd="0" presId="urn:microsoft.com/office/officeart/2005/8/layout/process5"/>
    <dgm:cxn modelId="{F4DD5C71-5740-4FBC-BC22-4D3DB9EBB564}" type="presParOf" srcId="{C8E3069E-0019-4666-8D16-65A4BD2740AB}" destId="{C1337D9B-C1F2-4F4B-9EB6-C83574484D55}" srcOrd="1" destOrd="0" presId="urn:microsoft.com/office/officeart/2005/8/layout/process5"/>
    <dgm:cxn modelId="{331AC99C-2A5D-4DF7-975F-37D7A9C4C5AB}" type="presParOf" srcId="{C1337D9B-C1F2-4F4B-9EB6-C83574484D55}" destId="{084C9222-11F5-4178-B7F8-9C3153371AA8}" srcOrd="0" destOrd="0" presId="urn:microsoft.com/office/officeart/2005/8/layout/process5"/>
    <dgm:cxn modelId="{5145BA44-611E-4FD7-9F59-BE982ACBCA6A}" type="presParOf" srcId="{C8E3069E-0019-4666-8D16-65A4BD2740AB}" destId="{F6169E37-37D5-4244-8E76-E1DEC6FE6243}" srcOrd="2" destOrd="0" presId="urn:microsoft.com/office/officeart/2005/8/layout/process5"/>
    <dgm:cxn modelId="{B0AF93FE-B7C4-46F9-A25B-5C5D8F876611}" type="presParOf" srcId="{C8E3069E-0019-4666-8D16-65A4BD2740AB}" destId="{2F9335FB-55CA-42D8-9796-5ECA243470C3}" srcOrd="3" destOrd="0" presId="urn:microsoft.com/office/officeart/2005/8/layout/process5"/>
    <dgm:cxn modelId="{929630E3-B05B-460A-8E0E-A1B1B88828D4}" type="presParOf" srcId="{2F9335FB-55CA-42D8-9796-5ECA243470C3}" destId="{06BAA986-E984-4298-BE75-00C02F75ECF5}" srcOrd="0" destOrd="0" presId="urn:microsoft.com/office/officeart/2005/8/layout/process5"/>
    <dgm:cxn modelId="{D97A9BE6-5B51-4EFA-BE63-2441081D1AF7}" type="presParOf" srcId="{C8E3069E-0019-4666-8D16-65A4BD2740AB}" destId="{26F95039-19FD-4440-9BEA-4E02B40DB8F5}" srcOrd="4"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F44CE38-7990-4D61-9E57-8C922EB7FDCA}"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2D26A9D2-07A7-4089-AE3A-BF3613336545}">
      <dgm:prSet phldrT="[Text]" custT="1"/>
      <dgm:spPr/>
      <dgm:t>
        <a:bodyPr/>
        <a:lstStyle/>
        <a:p>
          <a:r>
            <a:rPr lang="en-IN" sz="2400" b="1" dirty="0" err="1" smtClean="0">
              <a:solidFill>
                <a:srgbClr val="FFFF00"/>
              </a:solidFill>
            </a:rPr>
            <a:t>Voriconazole</a:t>
          </a:r>
          <a:r>
            <a:rPr lang="en-IN" sz="2400" dirty="0" smtClean="0"/>
            <a:t>               </a:t>
          </a:r>
        </a:p>
        <a:p>
          <a:r>
            <a:rPr lang="en-IN" sz="2000" dirty="0" smtClean="0"/>
            <a:t>Active Pharmaceutical Ingredient</a:t>
          </a:r>
          <a:endParaRPr lang="en-IN" sz="2000" dirty="0"/>
        </a:p>
      </dgm:t>
    </dgm:pt>
    <dgm:pt modelId="{4AC7E0CC-CCB3-4497-84AA-696CDD924C4F}" type="parTrans" cxnId="{1467A90A-3228-4374-9361-78C793783F60}">
      <dgm:prSet/>
      <dgm:spPr/>
      <dgm:t>
        <a:bodyPr/>
        <a:lstStyle/>
        <a:p>
          <a:endParaRPr lang="en-IN"/>
        </a:p>
      </dgm:t>
    </dgm:pt>
    <dgm:pt modelId="{93CEBCB9-96CF-40D7-AE39-99F0490AA3AE}" type="sibTrans" cxnId="{1467A90A-3228-4374-9361-78C793783F60}">
      <dgm:prSet/>
      <dgm:spPr/>
      <dgm:t>
        <a:bodyPr/>
        <a:lstStyle/>
        <a:p>
          <a:endParaRPr lang="en-IN"/>
        </a:p>
      </dgm:t>
    </dgm:pt>
    <dgm:pt modelId="{CB4E6585-C81E-4C98-A268-46C85A5ECC31}">
      <dgm:prSet phldrT="[Text]" custT="1"/>
      <dgm:spPr/>
      <dgm:t>
        <a:bodyPr/>
        <a:lstStyle/>
        <a:p>
          <a:r>
            <a:rPr lang="en-IN" sz="2400" b="1" dirty="0" err="1" smtClean="0">
              <a:solidFill>
                <a:srgbClr val="FFFF00"/>
              </a:solidFill>
            </a:rPr>
            <a:t>Microemulgel</a:t>
          </a:r>
          <a:r>
            <a:rPr lang="en-IN" sz="2400" b="1" dirty="0" smtClean="0">
              <a:solidFill>
                <a:srgbClr val="FFFF00"/>
              </a:solidFill>
            </a:rPr>
            <a:t>   </a:t>
          </a:r>
          <a:r>
            <a:rPr lang="en-IN" sz="2400" dirty="0" smtClean="0"/>
            <a:t>       </a:t>
          </a:r>
        </a:p>
        <a:p>
          <a:r>
            <a:rPr lang="en-IN" sz="2000" dirty="0" smtClean="0"/>
            <a:t>-</a:t>
          </a:r>
          <a:r>
            <a:rPr lang="en-IN" sz="2000" dirty="0" err="1" smtClean="0"/>
            <a:t>Neem</a:t>
          </a:r>
          <a:r>
            <a:rPr lang="en-IN" sz="2000" dirty="0" smtClean="0"/>
            <a:t> oil   </a:t>
          </a:r>
        </a:p>
        <a:p>
          <a:r>
            <a:rPr lang="en-IN" sz="2000" dirty="0" smtClean="0"/>
            <a:t>  -Emulsifier            </a:t>
          </a:r>
        </a:p>
        <a:p>
          <a:r>
            <a:rPr lang="en-IN" sz="2000" dirty="0" smtClean="0"/>
            <a:t>   -Co-emulsifier</a:t>
          </a:r>
          <a:endParaRPr lang="en-IN" sz="2400" dirty="0"/>
        </a:p>
      </dgm:t>
    </dgm:pt>
    <dgm:pt modelId="{F7A797C9-04D1-4418-9457-CA3FC1205D37}" type="sibTrans" cxnId="{95B537F8-2A32-41BD-9AA4-88F223CD0B5A}">
      <dgm:prSet/>
      <dgm:spPr/>
      <dgm:t>
        <a:bodyPr/>
        <a:lstStyle/>
        <a:p>
          <a:endParaRPr lang="en-IN"/>
        </a:p>
      </dgm:t>
    </dgm:pt>
    <dgm:pt modelId="{205A0AE7-6BDD-4D4A-B792-239DC0670304}" type="parTrans" cxnId="{95B537F8-2A32-41BD-9AA4-88F223CD0B5A}">
      <dgm:prSet/>
      <dgm:spPr/>
      <dgm:t>
        <a:bodyPr/>
        <a:lstStyle/>
        <a:p>
          <a:endParaRPr lang="en-IN"/>
        </a:p>
      </dgm:t>
    </dgm:pt>
    <dgm:pt modelId="{69AA9625-0C7A-4CE1-AD9C-78823A21701F}">
      <dgm:prSet phldrT="[Text]" custT="1"/>
      <dgm:spPr/>
      <dgm:t>
        <a:bodyPr/>
        <a:lstStyle/>
        <a:p>
          <a:pPr algn="ctr"/>
          <a:r>
            <a:rPr lang="en-IN" sz="2400" b="1" dirty="0" err="1" smtClean="0">
              <a:solidFill>
                <a:srgbClr val="FFFF00"/>
              </a:solidFill>
            </a:rPr>
            <a:t>Voriconazole</a:t>
          </a:r>
          <a:r>
            <a:rPr lang="en-IN" sz="2400" b="1" dirty="0" smtClean="0">
              <a:solidFill>
                <a:srgbClr val="FFFF00"/>
              </a:solidFill>
            </a:rPr>
            <a:t> </a:t>
          </a:r>
          <a:r>
            <a:rPr lang="en-IN" sz="2400" b="1" dirty="0" err="1" smtClean="0">
              <a:solidFill>
                <a:srgbClr val="FFFF00"/>
              </a:solidFill>
            </a:rPr>
            <a:t>Microemulgel</a:t>
          </a:r>
          <a:r>
            <a:rPr lang="en-IN" sz="2400" b="1" dirty="0" smtClean="0">
              <a:solidFill>
                <a:srgbClr val="FFFF00"/>
              </a:solidFill>
            </a:rPr>
            <a:t> </a:t>
          </a:r>
          <a:r>
            <a:rPr lang="en-IN" sz="2400" b="1" dirty="0" smtClean="0"/>
            <a:t> </a:t>
          </a:r>
          <a:r>
            <a:rPr lang="en-IN" sz="2400" dirty="0" smtClean="0"/>
            <a:t>         -</a:t>
          </a:r>
          <a:r>
            <a:rPr lang="en-IN" sz="2000" dirty="0" smtClean="0"/>
            <a:t>Micelle size &lt; 500nm                       -Better absorption          -Better penetration        -Better Efficiency             -No Side Effects</a:t>
          </a:r>
          <a:endParaRPr lang="en-IN" sz="2000" dirty="0"/>
        </a:p>
      </dgm:t>
    </dgm:pt>
    <dgm:pt modelId="{367E3FB9-657B-4835-95FB-F4A81CE5DCF1}" type="sibTrans" cxnId="{DD459FE2-29CC-4ED8-A1AA-3E693CE57183}">
      <dgm:prSet/>
      <dgm:spPr/>
      <dgm:t>
        <a:bodyPr/>
        <a:lstStyle/>
        <a:p>
          <a:endParaRPr lang="en-IN"/>
        </a:p>
      </dgm:t>
    </dgm:pt>
    <dgm:pt modelId="{D766DCBF-AAAE-4160-B9C7-D66D031D015E}" type="parTrans" cxnId="{DD459FE2-29CC-4ED8-A1AA-3E693CE57183}">
      <dgm:prSet/>
      <dgm:spPr/>
      <dgm:t>
        <a:bodyPr/>
        <a:lstStyle/>
        <a:p>
          <a:endParaRPr lang="en-IN"/>
        </a:p>
      </dgm:t>
    </dgm:pt>
    <dgm:pt modelId="{36FC1220-5FCC-489A-934D-7AF3B324BE81}" type="pres">
      <dgm:prSet presAssocID="{0F44CE38-7990-4D61-9E57-8C922EB7FDCA}" presName="Name0" presStyleCnt="0">
        <dgm:presLayoutVars>
          <dgm:dir/>
          <dgm:resizeHandles val="exact"/>
        </dgm:presLayoutVars>
      </dgm:prSet>
      <dgm:spPr/>
    </dgm:pt>
    <dgm:pt modelId="{7691F881-302D-4358-AB15-4A8E36439B86}" type="pres">
      <dgm:prSet presAssocID="{0F44CE38-7990-4D61-9E57-8C922EB7FDCA}" presName="vNodes" presStyleCnt="0"/>
      <dgm:spPr/>
    </dgm:pt>
    <dgm:pt modelId="{D8724AB4-06F8-48F7-B677-BE3690629AF7}" type="pres">
      <dgm:prSet presAssocID="{2D26A9D2-07A7-4089-AE3A-BF3613336545}" presName="node" presStyleLbl="node1" presStyleIdx="0" presStyleCnt="3" custScaleX="268633" custScaleY="138646" custLinFactNeighborX="-62140">
        <dgm:presLayoutVars>
          <dgm:bulletEnabled val="1"/>
        </dgm:presLayoutVars>
      </dgm:prSet>
      <dgm:spPr>
        <a:prstGeom prst="chevron">
          <a:avLst/>
        </a:prstGeom>
      </dgm:spPr>
      <dgm:t>
        <a:bodyPr/>
        <a:lstStyle/>
        <a:p>
          <a:endParaRPr lang="en-IN"/>
        </a:p>
      </dgm:t>
    </dgm:pt>
    <dgm:pt modelId="{D1DC9C3C-DB00-4457-8E73-CA8E498BFC6D}" type="pres">
      <dgm:prSet presAssocID="{93CEBCB9-96CF-40D7-AE39-99F0490AA3AE}" presName="spacerT" presStyleCnt="0"/>
      <dgm:spPr/>
    </dgm:pt>
    <dgm:pt modelId="{0BD842B6-5D64-40B1-9E34-D87F8526CE50}" type="pres">
      <dgm:prSet presAssocID="{93CEBCB9-96CF-40D7-AE39-99F0490AA3AE}" presName="sibTrans" presStyleLbl="sibTrans2D1" presStyleIdx="0" presStyleCnt="2" custLinFactNeighborX="-12818" custLinFactNeighborY="-4491"/>
      <dgm:spPr/>
      <dgm:t>
        <a:bodyPr/>
        <a:lstStyle/>
        <a:p>
          <a:endParaRPr lang="en-IN"/>
        </a:p>
      </dgm:t>
    </dgm:pt>
    <dgm:pt modelId="{CE0D18DB-54CA-406C-BA44-1D327CECAC3F}" type="pres">
      <dgm:prSet presAssocID="{93CEBCB9-96CF-40D7-AE39-99F0490AA3AE}" presName="spacerB" presStyleCnt="0"/>
      <dgm:spPr/>
    </dgm:pt>
    <dgm:pt modelId="{D0BCCF7E-6824-40A2-8835-308F349F45E0}" type="pres">
      <dgm:prSet presAssocID="{CB4E6585-C81E-4C98-A268-46C85A5ECC31}" presName="node" presStyleLbl="node1" presStyleIdx="1" presStyleCnt="3" custScaleX="268633" custScaleY="138646" custLinFactNeighborX="-62140">
        <dgm:presLayoutVars>
          <dgm:bulletEnabled val="1"/>
        </dgm:presLayoutVars>
      </dgm:prSet>
      <dgm:spPr>
        <a:prstGeom prst="chevron">
          <a:avLst/>
        </a:prstGeom>
      </dgm:spPr>
      <dgm:t>
        <a:bodyPr/>
        <a:lstStyle/>
        <a:p>
          <a:endParaRPr lang="en-IN"/>
        </a:p>
      </dgm:t>
    </dgm:pt>
    <dgm:pt modelId="{4D55658C-6B06-4C34-8328-E434880F7980}" type="pres">
      <dgm:prSet presAssocID="{0F44CE38-7990-4D61-9E57-8C922EB7FDCA}" presName="sibTransLast" presStyleLbl="sibTrans2D1" presStyleIdx="1" presStyleCnt="2" custScaleX="220359" custLinFactNeighborX="-86175" custLinFactNeighborY="-2737"/>
      <dgm:spPr/>
      <dgm:t>
        <a:bodyPr/>
        <a:lstStyle/>
        <a:p>
          <a:endParaRPr lang="en-IN"/>
        </a:p>
      </dgm:t>
    </dgm:pt>
    <dgm:pt modelId="{063DEE4B-A3E2-4CD0-87A1-402B7343D3B8}" type="pres">
      <dgm:prSet presAssocID="{0F44CE38-7990-4D61-9E57-8C922EB7FDCA}" presName="connectorText" presStyleLbl="sibTrans2D1" presStyleIdx="1" presStyleCnt="2"/>
      <dgm:spPr/>
      <dgm:t>
        <a:bodyPr/>
        <a:lstStyle/>
        <a:p>
          <a:endParaRPr lang="en-IN"/>
        </a:p>
      </dgm:t>
    </dgm:pt>
    <dgm:pt modelId="{6595E6D6-112B-4629-ACB9-DE46C2A1E95D}" type="pres">
      <dgm:prSet presAssocID="{0F44CE38-7990-4D61-9E57-8C922EB7FDCA}" presName="lastNode" presStyleLbl="node1" presStyleIdx="2" presStyleCnt="3" custScaleX="127394" custScaleY="110412">
        <dgm:presLayoutVars>
          <dgm:bulletEnabled val="1"/>
        </dgm:presLayoutVars>
      </dgm:prSet>
      <dgm:spPr/>
      <dgm:t>
        <a:bodyPr/>
        <a:lstStyle/>
        <a:p>
          <a:endParaRPr lang="en-IN"/>
        </a:p>
      </dgm:t>
    </dgm:pt>
  </dgm:ptLst>
  <dgm:cxnLst>
    <dgm:cxn modelId="{3C442AF2-E430-4B37-9636-5D939BFAE193}" type="presOf" srcId="{F7A797C9-04D1-4418-9457-CA3FC1205D37}" destId="{063DEE4B-A3E2-4CD0-87A1-402B7343D3B8}" srcOrd="1" destOrd="0" presId="urn:microsoft.com/office/officeart/2005/8/layout/equation2"/>
    <dgm:cxn modelId="{91E24674-32E4-436C-AE71-33AADCCE5E4A}" type="presOf" srcId="{0F44CE38-7990-4D61-9E57-8C922EB7FDCA}" destId="{36FC1220-5FCC-489A-934D-7AF3B324BE81}" srcOrd="0" destOrd="0" presId="urn:microsoft.com/office/officeart/2005/8/layout/equation2"/>
    <dgm:cxn modelId="{82868302-949F-4658-9B74-CDBFF9D3CF50}" type="presOf" srcId="{2D26A9D2-07A7-4089-AE3A-BF3613336545}" destId="{D8724AB4-06F8-48F7-B677-BE3690629AF7}" srcOrd="0" destOrd="0" presId="urn:microsoft.com/office/officeart/2005/8/layout/equation2"/>
    <dgm:cxn modelId="{95B537F8-2A32-41BD-9AA4-88F223CD0B5A}" srcId="{0F44CE38-7990-4D61-9E57-8C922EB7FDCA}" destId="{CB4E6585-C81E-4C98-A268-46C85A5ECC31}" srcOrd="1" destOrd="0" parTransId="{205A0AE7-6BDD-4D4A-B792-239DC0670304}" sibTransId="{F7A797C9-04D1-4418-9457-CA3FC1205D37}"/>
    <dgm:cxn modelId="{0EB92419-3A67-4566-9D4B-2798DE13FEB3}" type="presOf" srcId="{F7A797C9-04D1-4418-9457-CA3FC1205D37}" destId="{4D55658C-6B06-4C34-8328-E434880F7980}" srcOrd="0" destOrd="0" presId="urn:microsoft.com/office/officeart/2005/8/layout/equation2"/>
    <dgm:cxn modelId="{93B0AEDB-E168-434B-B572-A38D957CB069}" type="presOf" srcId="{93CEBCB9-96CF-40D7-AE39-99F0490AA3AE}" destId="{0BD842B6-5D64-40B1-9E34-D87F8526CE50}" srcOrd="0" destOrd="0" presId="urn:microsoft.com/office/officeart/2005/8/layout/equation2"/>
    <dgm:cxn modelId="{1467A90A-3228-4374-9361-78C793783F60}" srcId="{0F44CE38-7990-4D61-9E57-8C922EB7FDCA}" destId="{2D26A9D2-07A7-4089-AE3A-BF3613336545}" srcOrd="0" destOrd="0" parTransId="{4AC7E0CC-CCB3-4497-84AA-696CDD924C4F}" sibTransId="{93CEBCB9-96CF-40D7-AE39-99F0490AA3AE}"/>
    <dgm:cxn modelId="{02968914-3761-44F9-8FF5-E9A7CDAECFA4}" type="presOf" srcId="{69AA9625-0C7A-4CE1-AD9C-78823A21701F}" destId="{6595E6D6-112B-4629-ACB9-DE46C2A1E95D}" srcOrd="0" destOrd="0" presId="urn:microsoft.com/office/officeart/2005/8/layout/equation2"/>
    <dgm:cxn modelId="{6A30F960-F3D7-4E94-ACB5-F445F02DFCE8}" type="presOf" srcId="{CB4E6585-C81E-4C98-A268-46C85A5ECC31}" destId="{D0BCCF7E-6824-40A2-8835-308F349F45E0}" srcOrd="0" destOrd="0" presId="urn:microsoft.com/office/officeart/2005/8/layout/equation2"/>
    <dgm:cxn modelId="{DD459FE2-29CC-4ED8-A1AA-3E693CE57183}" srcId="{0F44CE38-7990-4D61-9E57-8C922EB7FDCA}" destId="{69AA9625-0C7A-4CE1-AD9C-78823A21701F}" srcOrd="2" destOrd="0" parTransId="{D766DCBF-AAAE-4160-B9C7-D66D031D015E}" sibTransId="{367E3FB9-657B-4835-95FB-F4A81CE5DCF1}"/>
    <dgm:cxn modelId="{9A35B84C-5E37-4DD8-8CBA-775F603D8DB7}" type="presParOf" srcId="{36FC1220-5FCC-489A-934D-7AF3B324BE81}" destId="{7691F881-302D-4358-AB15-4A8E36439B86}" srcOrd="0" destOrd="0" presId="urn:microsoft.com/office/officeart/2005/8/layout/equation2"/>
    <dgm:cxn modelId="{4247A866-231C-465E-BBBD-BAC48D66F509}" type="presParOf" srcId="{7691F881-302D-4358-AB15-4A8E36439B86}" destId="{D8724AB4-06F8-48F7-B677-BE3690629AF7}" srcOrd="0" destOrd="0" presId="urn:microsoft.com/office/officeart/2005/8/layout/equation2"/>
    <dgm:cxn modelId="{900E389B-8B50-461C-AD27-957BA85B9798}" type="presParOf" srcId="{7691F881-302D-4358-AB15-4A8E36439B86}" destId="{D1DC9C3C-DB00-4457-8E73-CA8E498BFC6D}" srcOrd="1" destOrd="0" presId="urn:microsoft.com/office/officeart/2005/8/layout/equation2"/>
    <dgm:cxn modelId="{31AFEC8F-443F-48DC-9B75-F4E6B50B7CBA}" type="presParOf" srcId="{7691F881-302D-4358-AB15-4A8E36439B86}" destId="{0BD842B6-5D64-40B1-9E34-D87F8526CE50}" srcOrd="2" destOrd="0" presId="urn:microsoft.com/office/officeart/2005/8/layout/equation2"/>
    <dgm:cxn modelId="{C2F4E1D6-01D5-4DAA-A5F5-9B8FBEA5B027}" type="presParOf" srcId="{7691F881-302D-4358-AB15-4A8E36439B86}" destId="{CE0D18DB-54CA-406C-BA44-1D327CECAC3F}" srcOrd="3" destOrd="0" presId="urn:microsoft.com/office/officeart/2005/8/layout/equation2"/>
    <dgm:cxn modelId="{2DFA2798-6442-49DB-BCDE-57DF13CDE993}" type="presParOf" srcId="{7691F881-302D-4358-AB15-4A8E36439B86}" destId="{D0BCCF7E-6824-40A2-8835-308F349F45E0}" srcOrd="4" destOrd="0" presId="urn:microsoft.com/office/officeart/2005/8/layout/equation2"/>
    <dgm:cxn modelId="{343A9C17-C597-4BCA-B4C3-B07A3F9A5CE0}" type="presParOf" srcId="{36FC1220-5FCC-489A-934D-7AF3B324BE81}" destId="{4D55658C-6B06-4C34-8328-E434880F7980}" srcOrd="1" destOrd="0" presId="urn:microsoft.com/office/officeart/2005/8/layout/equation2"/>
    <dgm:cxn modelId="{18C7BF83-6320-44BA-AEE2-98D035C23DE2}" type="presParOf" srcId="{4D55658C-6B06-4C34-8328-E434880F7980}" destId="{063DEE4B-A3E2-4CD0-87A1-402B7343D3B8}" srcOrd="0" destOrd="0" presId="urn:microsoft.com/office/officeart/2005/8/layout/equation2"/>
    <dgm:cxn modelId="{C81A1A7A-ABF4-440D-92EC-5A2228132F99}" type="presParOf" srcId="{36FC1220-5FCC-489A-934D-7AF3B324BE81}" destId="{6595E6D6-112B-4629-ACB9-DE46C2A1E95D}"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AF6D42-7E0C-4CFC-8D62-09BE81D2DC22}"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IN"/>
        </a:p>
      </dgm:t>
    </dgm:pt>
    <dgm:pt modelId="{9FBC44DB-28EB-461F-9BDF-CF5F7B88AAF0}">
      <dgm:prSet phldrT="[Text]" custT="1"/>
      <dgm:spPr>
        <a:blipFill rotWithShape="0">
          <a:blip xmlns:r="http://schemas.openxmlformats.org/officeDocument/2006/relationships" r:embed="rId1"/>
          <a:stretch>
            <a:fillRect/>
          </a:stretch>
        </a:blipFill>
      </dgm:spPr>
      <dgm:t>
        <a:bodyPr/>
        <a:lstStyle/>
        <a:p>
          <a:r>
            <a:rPr lang="en-IN" sz="200" dirty="0" smtClean="0">
              <a:latin typeface="Agency FB" pitchFamily="34" charset="0"/>
            </a:rPr>
            <a:t>.</a:t>
          </a:r>
          <a:endParaRPr lang="en-IN" sz="200" dirty="0">
            <a:latin typeface="Agency FB" pitchFamily="34" charset="0"/>
          </a:endParaRPr>
        </a:p>
      </dgm:t>
    </dgm:pt>
    <dgm:pt modelId="{45954CB9-AD0D-4425-9412-4373FC34F051}" type="parTrans" cxnId="{05F00848-B1E7-4CC1-8EC4-F242FA4E9CDD}">
      <dgm:prSet/>
      <dgm:spPr/>
      <dgm:t>
        <a:bodyPr/>
        <a:lstStyle/>
        <a:p>
          <a:endParaRPr lang="en-IN"/>
        </a:p>
      </dgm:t>
    </dgm:pt>
    <dgm:pt modelId="{24F1ACDB-A937-4DB7-9CC9-EEC209441C8D}" type="sibTrans" cxnId="{05F00848-B1E7-4CC1-8EC4-F242FA4E9CDD}">
      <dgm:prSet/>
      <dgm:spPr/>
      <dgm:t>
        <a:bodyPr/>
        <a:lstStyle/>
        <a:p>
          <a:endParaRPr lang="en-IN"/>
        </a:p>
      </dgm:t>
    </dgm:pt>
    <dgm:pt modelId="{53C65491-ACA0-4BF8-A6C7-EDD234957A14}" type="pres">
      <dgm:prSet presAssocID="{FCAF6D42-7E0C-4CFC-8D62-09BE81D2DC22}" presName="diagram" presStyleCnt="0">
        <dgm:presLayoutVars>
          <dgm:dir/>
          <dgm:resizeHandles val="exact"/>
        </dgm:presLayoutVars>
      </dgm:prSet>
      <dgm:spPr/>
      <dgm:t>
        <a:bodyPr/>
        <a:lstStyle/>
        <a:p>
          <a:endParaRPr lang="en-IN"/>
        </a:p>
      </dgm:t>
    </dgm:pt>
    <dgm:pt modelId="{D2240461-14AF-4CA7-A4E9-498CF4C3F0CF}" type="pres">
      <dgm:prSet presAssocID="{9FBC44DB-28EB-461F-9BDF-CF5F7B88AAF0}" presName="node" presStyleLbl="node1" presStyleIdx="0" presStyleCnt="1" custScaleY="137255" custLinFactNeighborY="8023">
        <dgm:presLayoutVars>
          <dgm:bulletEnabled val="1"/>
        </dgm:presLayoutVars>
      </dgm:prSet>
      <dgm:spPr/>
      <dgm:t>
        <a:bodyPr/>
        <a:lstStyle/>
        <a:p>
          <a:endParaRPr lang="en-IN"/>
        </a:p>
      </dgm:t>
    </dgm:pt>
  </dgm:ptLst>
  <dgm:cxnLst>
    <dgm:cxn modelId="{05F00848-B1E7-4CC1-8EC4-F242FA4E9CDD}" srcId="{FCAF6D42-7E0C-4CFC-8D62-09BE81D2DC22}" destId="{9FBC44DB-28EB-461F-9BDF-CF5F7B88AAF0}" srcOrd="0" destOrd="0" parTransId="{45954CB9-AD0D-4425-9412-4373FC34F051}" sibTransId="{24F1ACDB-A937-4DB7-9CC9-EEC209441C8D}"/>
    <dgm:cxn modelId="{9BBBB2FC-C775-46A3-9388-F01733FAAB3E}" type="presOf" srcId="{9FBC44DB-28EB-461F-9BDF-CF5F7B88AAF0}" destId="{D2240461-14AF-4CA7-A4E9-498CF4C3F0CF}" srcOrd="0" destOrd="0" presId="urn:microsoft.com/office/officeart/2005/8/layout/default#1"/>
    <dgm:cxn modelId="{73DEC101-B40D-45E8-8A42-0A46E907A5A1}" type="presOf" srcId="{FCAF6D42-7E0C-4CFC-8D62-09BE81D2DC22}" destId="{53C65491-ACA0-4BF8-A6C7-EDD234957A14}" srcOrd="0" destOrd="0" presId="urn:microsoft.com/office/officeart/2005/8/layout/default#1"/>
    <dgm:cxn modelId="{82C4D594-51C4-4726-80E6-25FD6FF13BD5}" type="presParOf" srcId="{53C65491-ACA0-4BF8-A6C7-EDD234957A14}" destId="{D2240461-14AF-4CA7-A4E9-498CF4C3F0CF}" srcOrd="0"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1C805F-09F9-4E4A-985D-C341E3398C1A}">
      <dsp:nvSpPr>
        <dsp:cNvPr id="0" name=""/>
        <dsp:cNvSpPr/>
      </dsp:nvSpPr>
      <dsp:spPr>
        <a:xfrm>
          <a:off x="7371" y="285263"/>
          <a:ext cx="1845751" cy="1845048"/>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1" kern="1200" dirty="0" err="1" smtClean="0">
              <a:solidFill>
                <a:sysClr val="windowText" lastClr="000000"/>
              </a:solidFill>
              <a:latin typeface="+mn-lt"/>
              <a:cs typeface="Times New Roman" pitchFamily="18" charset="0"/>
            </a:rPr>
            <a:t>Voriconazole</a:t>
          </a:r>
          <a:r>
            <a:rPr lang="en-IN" sz="1200" b="1" kern="1200" dirty="0" smtClean="0">
              <a:solidFill>
                <a:sysClr val="windowText" lastClr="000000"/>
              </a:solidFill>
              <a:latin typeface="+mn-lt"/>
              <a:cs typeface="Times New Roman" pitchFamily="18" charset="0"/>
            </a:rPr>
            <a:t> </a:t>
          </a:r>
          <a:r>
            <a:rPr lang="en-IN" sz="1200" b="1" kern="1200" dirty="0" err="1" smtClean="0">
              <a:solidFill>
                <a:sysClr val="windowText" lastClr="000000"/>
              </a:solidFill>
              <a:latin typeface="+mn-lt"/>
              <a:cs typeface="Times New Roman" pitchFamily="18" charset="0"/>
            </a:rPr>
            <a:t>Microemulsion</a:t>
          </a:r>
          <a:endParaRPr lang="en-IN" sz="1200" b="1" kern="1200" dirty="0">
            <a:solidFill>
              <a:sysClr val="windowText" lastClr="000000"/>
            </a:solidFill>
            <a:latin typeface="+mn-lt"/>
            <a:cs typeface="Times New Roman" pitchFamily="18" charset="0"/>
          </a:endParaRPr>
        </a:p>
      </dsp:txBody>
      <dsp:txXfrm>
        <a:off x="61411" y="339303"/>
        <a:ext cx="1737671" cy="1736968"/>
      </dsp:txXfrm>
    </dsp:sp>
    <dsp:sp modelId="{C1337D9B-C1F2-4F4B-9EB6-C83574484D55}">
      <dsp:nvSpPr>
        <dsp:cNvPr id="0" name=""/>
        <dsp:cNvSpPr/>
      </dsp:nvSpPr>
      <dsp:spPr>
        <a:xfrm rot="21174866">
          <a:off x="2020731" y="942428"/>
          <a:ext cx="410697" cy="2085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IN" sz="800" kern="1200"/>
        </a:p>
      </dsp:txBody>
      <dsp:txXfrm>
        <a:off x="2020970" y="988001"/>
        <a:ext cx="348126" cy="125143"/>
      </dsp:txXfrm>
    </dsp:sp>
    <dsp:sp modelId="{F6169E37-37D5-4244-8E76-E1DEC6FE6243}">
      <dsp:nvSpPr>
        <dsp:cNvPr id="0" name=""/>
        <dsp:cNvSpPr/>
      </dsp:nvSpPr>
      <dsp:spPr>
        <a:xfrm>
          <a:off x="2622105" y="424147"/>
          <a:ext cx="1190785" cy="998667"/>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1" kern="1200" dirty="0">
              <a:solidFill>
                <a:sysClr val="windowText" lastClr="000000"/>
              </a:solidFill>
              <a:latin typeface="+mn-lt"/>
              <a:cs typeface="Times New Roman" pitchFamily="18" charset="0"/>
            </a:rPr>
            <a:t>Incorporated in Carbomer 934P gel base</a:t>
          </a:r>
        </a:p>
      </dsp:txBody>
      <dsp:txXfrm>
        <a:off x="2651355" y="453397"/>
        <a:ext cx="1132285" cy="940167"/>
      </dsp:txXfrm>
    </dsp:sp>
    <dsp:sp modelId="{2F9335FB-55CA-42D8-9796-5ECA243470C3}">
      <dsp:nvSpPr>
        <dsp:cNvPr id="0" name=""/>
        <dsp:cNvSpPr/>
      </dsp:nvSpPr>
      <dsp:spPr>
        <a:xfrm rot="5488081">
          <a:off x="2993901" y="1686932"/>
          <a:ext cx="402718" cy="20857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IN" sz="2400" kern="1200"/>
        </a:p>
      </dsp:txBody>
      <dsp:txXfrm rot="-5400000">
        <a:off x="3133490" y="1589869"/>
        <a:ext cx="125143" cy="340147"/>
      </dsp:txXfrm>
    </dsp:sp>
    <dsp:sp modelId="{26F95039-19FD-4440-9BEA-4E02B40DB8F5}">
      <dsp:nvSpPr>
        <dsp:cNvPr id="0" name=""/>
        <dsp:cNvSpPr/>
      </dsp:nvSpPr>
      <dsp:spPr>
        <a:xfrm>
          <a:off x="2531023" y="2182411"/>
          <a:ext cx="1281867" cy="1036215"/>
        </a:xfrm>
        <a:prstGeom prst="roundRect">
          <a:avLst>
            <a:gd name="adj" fmla="val 10000"/>
          </a:avLst>
        </a:prstGeom>
        <a:blipFill rotWithShape="0">
          <a:blip xmlns:r="http://schemas.openxmlformats.org/officeDocument/2006/relationships" r:embed="rId2">
            <a:lum bright="10000"/>
          </a:blip>
          <a:stretch>
            <a:fillRect/>
          </a:stretch>
        </a:blip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IN" sz="1200" b="1" kern="1200" dirty="0">
              <a:solidFill>
                <a:sysClr val="windowText" lastClr="000000"/>
              </a:solidFill>
              <a:latin typeface="+mn-lt"/>
              <a:cs typeface="Times New Roman" pitchFamily="18" charset="0"/>
            </a:rPr>
            <a:t>   </a:t>
          </a:r>
          <a:r>
            <a:rPr lang="en-IN" sz="1200" b="1" kern="1200" dirty="0" smtClean="0">
              <a:solidFill>
                <a:sysClr val="windowText" lastClr="000000"/>
              </a:solidFill>
              <a:latin typeface="+mn-lt"/>
              <a:cs typeface="Times New Roman" pitchFamily="18" charset="0"/>
            </a:rPr>
            <a:t>Voriconazole </a:t>
          </a:r>
          <a:r>
            <a:rPr lang="en-IN" sz="1200" b="1" kern="1200" dirty="0">
              <a:solidFill>
                <a:sysClr val="windowText" lastClr="000000"/>
              </a:solidFill>
              <a:latin typeface="+mn-lt"/>
              <a:cs typeface="Times New Roman" pitchFamily="18" charset="0"/>
            </a:rPr>
            <a:t>microemulgel</a:t>
          </a:r>
        </a:p>
      </dsp:txBody>
      <dsp:txXfrm>
        <a:off x="2561373" y="2212761"/>
        <a:ext cx="1221167" cy="9755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24AB4-06F8-48F7-B677-BE3690629AF7}">
      <dsp:nvSpPr>
        <dsp:cNvPr id="0" name=""/>
        <dsp:cNvSpPr/>
      </dsp:nvSpPr>
      <dsp:spPr>
        <a:xfrm>
          <a:off x="0" y="2906"/>
          <a:ext cx="3861106" cy="199278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b="1" kern="1200" dirty="0" err="1" smtClean="0">
              <a:solidFill>
                <a:srgbClr val="FFFF00"/>
              </a:solidFill>
            </a:rPr>
            <a:t>Voriconazole</a:t>
          </a:r>
          <a:r>
            <a:rPr lang="en-IN" sz="2400" kern="1200" dirty="0" smtClean="0"/>
            <a:t>               </a:t>
          </a:r>
        </a:p>
        <a:p>
          <a:pPr lvl="0" algn="ctr" defTabSz="1066800">
            <a:lnSpc>
              <a:spcPct val="90000"/>
            </a:lnSpc>
            <a:spcBef>
              <a:spcPct val="0"/>
            </a:spcBef>
            <a:spcAft>
              <a:spcPct val="35000"/>
            </a:spcAft>
          </a:pPr>
          <a:r>
            <a:rPr lang="en-IN" sz="2000" kern="1200" dirty="0" smtClean="0"/>
            <a:t>Active Pharmaceutical Ingredient</a:t>
          </a:r>
          <a:endParaRPr lang="en-IN" sz="2000" kern="1200" dirty="0"/>
        </a:p>
      </dsp:txBody>
      <dsp:txXfrm>
        <a:off x="996391" y="2906"/>
        <a:ext cx="1868325" cy="1992781"/>
      </dsp:txXfrm>
    </dsp:sp>
    <dsp:sp modelId="{0BD842B6-5D64-40B1-9E34-D87F8526CE50}">
      <dsp:nvSpPr>
        <dsp:cNvPr id="0" name=""/>
        <dsp:cNvSpPr/>
      </dsp:nvSpPr>
      <dsp:spPr>
        <a:xfrm>
          <a:off x="1419249" y="2107156"/>
          <a:ext cx="833643" cy="83364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IN" sz="1400" kern="1200"/>
        </a:p>
      </dsp:txBody>
      <dsp:txXfrm>
        <a:off x="1529748" y="2425941"/>
        <a:ext cx="612645" cy="196073"/>
      </dsp:txXfrm>
    </dsp:sp>
    <dsp:sp modelId="{D0BCCF7E-6824-40A2-8835-308F349F45E0}">
      <dsp:nvSpPr>
        <dsp:cNvPr id="0" name=""/>
        <dsp:cNvSpPr/>
      </dsp:nvSpPr>
      <dsp:spPr>
        <a:xfrm>
          <a:off x="0" y="3062751"/>
          <a:ext cx="3861106" cy="1992781"/>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b="1" kern="1200" dirty="0" err="1" smtClean="0">
              <a:solidFill>
                <a:srgbClr val="FFFF00"/>
              </a:solidFill>
            </a:rPr>
            <a:t>Microemulgel</a:t>
          </a:r>
          <a:r>
            <a:rPr lang="en-IN" sz="2400" b="1" kern="1200" dirty="0" smtClean="0">
              <a:solidFill>
                <a:srgbClr val="FFFF00"/>
              </a:solidFill>
            </a:rPr>
            <a:t>   </a:t>
          </a:r>
          <a:r>
            <a:rPr lang="en-IN" sz="2400" kern="1200" dirty="0" smtClean="0"/>
            <a:t>       </a:t>
          </a:r>
        </a:p>
        <a:p>
          <a:pPr lvl="0" algn="ctr" defTabSz="1066800">
            <a:lnSpc>
              <a:spcPct val="90000"/>
            </a:lnSpc>
            <a:spcBef>
              <a:spcPct val="0"/>
            </a:spcBef>
            <a:spcAft>
              <a:spcPct val="35000"/>
            </a:spcAft>
          </a:pPr>
          <a:r>
            <a:rPr lang="en-IN" sz="2000" kern="1200" dirty="0" smtClean="0"/>
            <a:t>-</a:t>
          </a:r>
          <a:r>
            <a:rPr lang="en-IN" sz="2000" kern="1200" dirty="0" err="1" smtClean="0"/>
            <a:t>Neem</a:t>
          </a:r>
          <a:r>
            <a:rPr lang="en-IN" sz="2000" kern="1200" dirty="0" smtClean="0"/>
            <a:t> oil   </a:t>
          </a:r>
        </a:p>
        <a:p>
          <a:pPr lvl="0" algn="ctr" defTabSz="1066800">
            <a:lnSpc>
              <a:spcPct val="90000"/>
            </a:lnSpc>
            <a:spcBef>
              <a:spcPct val="0"/>
            </a:spcBef>
            <a:spcAft>
              <a:spcPct val="35000"/>
            </a:spcAft>
          </a:pPr>
          <a:r>
            <a:rPr lang="en-IN" sz="2000" kern="1200" dirty="0" smtClean="0"/>
            <a:t>  -Emulsifier            </a:t>
          </a:r>
        </a:p>
        <a:p>
          <a:pPr lvl="0" algn="ctr" defTabSz="1066800">
            <a:lnSpc>
              <a:spcPct val="90000"/>
            </a:lnSpc>
            <a:spcBef>
              <a:spcPct val="0"/>
            </a:spcBef>
            <a:spcAft>
              <a:spcPct val="35000"/>
            </a:spcAft>
          </a:pPr>
          <a:r>
            <a:rPr lang="en-IN" sz="2000" kern="1200" dirty="0" smtClean="0"/>
            <a:t>   -Co-emulsifier</a:t>
          </a:r>
          <a:endParaRPr lang="en-IN" sz="2400" kern="1200" dirty="0"/>
        </a:p>
      </dsp:txBody>
      <dsp:txXfrm>
        <a:off x="996391" y="3062751"/>
        <a:ext cx="1868325" cy="1992781"/>
      </dsp:txXfrm>
    </dsp:sp>
    <dsp:sp modelId="{4D55658C-6B06-4C34-8328-E434880F7980}">
      <dsp:nvSpPr>
        <dsp:cNvPr id="0" name=""/>
        <dsp:cNvSpPr/>
      </dsp:nvSpPr>
      <dsp:spPr>
        <a:xfrm>
          <a:off x="3401261" y="2247244"/>
          <a:ext cx="1021639" cy="53468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IN" sz="2200" kern="1200"/>
        </a:p>
      </dsp:txBody>
      <dsp:txXfrm>
        <a:off x="3401261" y="2354180"/>
        <a:ext cx="861235" cy="320809"/>
      </dsp:txXfrm>
    </dsp:sp>
    <dsp:sp modelId="{6595E6D6-112B-4629-ACB9-DE46C2A1E95D}">
      <dsp:nvSpPr>
        <dsp:cNvPr id="0" name=""/>
        <dsp:cNvSpPr/>
      </dsp:nvSpPr>
      <dsp:spPr>
        <a:xfrm>
          <a:off x="4735870" y="942250"/>
          <a:ext cx="3662109" cy="317393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IN" sz="2400" b="1" kern="1200" dirty="0" err="1" smtClean="0">
              <a:solidFill>
                <a:srgbClr val="FFFF00"/>
              </a:solidFill>
            </a:rPr>
            <a:t>Voriconazole</a:t>
          </a:r>
          <a:r>
            <a:rPr lang="en-IN" sz="2400" b="1" kern="1200" dirty="0" smtClean="0">
              <a:solidFill>
                <a:srgbClr val="FFFF00"/>
              </a:solidFill>
            </a:rPr>
            <a:t> </a:t>
          </a:r>
          <a:r>
            <a:rPr lang="en-IN" sz="2400" b="1" kern="1200" dirty="0" err="1" smtClean="0">
              <a:solidFill>
                <a:srgbClr val="FFFF00"/>
              </a:solidFill>
            </a:rPr>
            <a:t>Microemulgel</a:t>
          </a:r>
          <a:r>
            <a:rPr lang="en-IN" sz="2400" b="1" kern="1200" dirty="0" smtClean="0">
              <a:solidFill>
                <a:srgbClr val="FFFF00"/>
              </a:solidFill>
            </a:rPr>
            <a:t> </a:t>
          </a:r>
          <a:r>
            <a:rPr lang="en-IN" sz="2400" b="1" kern="1200" dirty="0" smtClean="0"/>
            <a:t> </a:t>
          </a:r>
          <a:r>
            <a:rPr lang="en-IN" sz="2400" kern="1200" dirty="0" smtClean="0"/>
            <a:t>         -</a:t>
          </a:r>
          <a:r>
            <a:rPr lang="en-IN" sz="2000" kern="1200" dirty="0" smtClean="0"/>
            <a:t>Micelle size &lt; 500nm                       -Better absorption          -Better penetration        -Better Efficiency             -No Side Effects</a:t>
          </a:r>
          <a:endParaRPr lang="en-IN" sz="2000" kern="1200" dirty="0"/>
        </a:p>
      </dsp:txBody>
      <dsp:txXfrm>
        <a:off x="5272173" y="1407063"/>
        <a:ext cx="2589503" cy="22443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40461-14AF-4CA7-A4E9-498CF4C3F0CF}">
      <dsp:nvSpPr>
        <dsp:cNvPr id="0" name=""/>
        <dsp:cNvSpPr/>
      </dsp:nvSpPr>
      <dsp:spPr>
        <a:xfrm>
          <a:off x="672331" y="225"/>
          <a:ext cx="3608337" cy="2971574"/>
        </a:xfrm>
        <a:prstGeom prst="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88900">
            <a:lnSpc>
              <a:spcPct val="90000"/>
            </a:lnSpc>
            <a:spcBef>
              <a:spcPct val="0"/>
            </a:spcBef>
            <a:spcAft>
              <a:spcPct val="35000"/>
            </a:spcAft>
          </a:pPr>
          <a:r>
            <a:rPr lang="en-IN" sz="200" kern="1200" dirty="0" smtClean="0">
              <a:latin typeface="Agency FB" pitchFamily="34" charset="0"/>
            </a:rPr>
            <a:t>.</a:t>
          </a:r>
          <a:endParaRPr lang="en-IN" sz="200" kern="1200" dirty="0">
            <a:latin typeface="Agency FB" pitchFamily="34" charset="0"/>
          </a:endParaRPr>
        </a:p>
      </dsp:txBody>
      <dsp:txXfrm>
        <a:off x="672331" y="225"/>
        <a:ext cx="3608337" cy="29715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0CEDAF-677A-4794-B7AB-D812BE5BA8E8}" type="datetimeFigureOut">
              <a:rPr lang="en-IN" smtClean="0"/>
              <a:t>07-12-2016</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386C5F-7541-4E78-ADD2-A449308E14DE}" type="slidenum">
              <a:rPr lang="en-IN" smtClean="0"/>
              <a:t>‹#›</a:t>
            </a:fld>
            <a:endParaRPr lang="en-IN"/>
          </a:p>
        </p:txBody>
      </p:sp>
    </p:spTree>
    <p:extLst>
      <p:ext uri="{BB962C8B-B14F-4D97-AF65-F5344CB8AC3E}">
        <p14:creationId xmlns:p14="http://schemas.microsoft.com/office/powerpoint/2010/main" val="98075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366FBDA1-7A94-4B15-AF81-2E26AC0B406E}" type="slidenum">
              <a:rPr lang="en-US" smtClean="0"/>
              <a:pPr>
                <a:defRPr/>
              </a:pPr>
              <a:t>11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D8386C5F-7541-4E78-ADD2-A449308E14DE}" type="slidenum">
              <a:rPr lang="en-IN" smtClean="0"/>
              <a:t>13</a:t>
            </a:fld>
            <a:endParaRPr lang="en-IN"/>
          </a:p>
        </p:txBody>
      </p:sp>
    </p:spTree>
    <p:extLst>
      <p:ext uri="{BB962C8B-B14F-4D97-AF65-F5344CB8AC3E}">
        <p14:creationId xmlns:p14="http://schemas.microsoft.com/office/powerpoint/2010/main" val="2726295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EA8F4F-A04F-42C1-B9AA-1248CA792871}"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38423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AC357E-E04C-4F65-BF55-CB9672912F03}"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2532245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1ACBC3-FF3E-422F-A07D-243A6328EF48}"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5701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BC74D-D314-4296-BB7A-B22707158A10}"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2835819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341ED-D8CB-4918-AC88-447C6C5F36B9}" type="datetime1">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25523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05D29B-B96F-48F3-9356-D3AD656DDEF5}" type="datetime1">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354433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E175FC-8079-495E-B5A7-862BFF003CA2}" type="datetime1">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292703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0D4D30-6DF1-4070-9536-494BF5D376DA}" type="datetime1">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204684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7FECDC-5D51-4BE7-9571-833B00B792A5}" type="datetime1">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008723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4F1BB-1BD0-47AD-952E-9B8D131683D0}" type="datetime1">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4208812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C6094A-1DFA-4390-8B88-A5385F529F6A}" type="datetime1">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22BE74-D939-9D47-879A-EDE656A6A3FF}" type="slidenum">
              <a:rPr lang="en-US" smtClean="0"/>
              <a:t>‹#›</a:t>
            </a:fld>
            <a:endParaRPr lang="en-US"/>
          </a:p>
        </p:txBody>
      </p:sp>
    </p:spTree>
    <p:extLst>
      <p:ext uri="{BB962C8B-B14F-4D97-AF65-F5344CB8AC3E}">
        <p14:creationId xmlns:p14="http://schemas.microsoft.com/office/powerpoint/2010/main" val="38439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8" tIns="45719" rIns="91438" bIns="4571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954C0BF4-5836-4356-B363-35AAFFF5C57F}" type="datetime1">
              <a:rPr lang="en-US" smtClean="0"/>
              <a:t>12/7/2016</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DF22BE74-D939-9D47-879A-EDE656A6A3FF}" type="slidenum">
              <a:rPr lang="en-US" smtClean="0"/>
              <a:t>‹#›</a:t>
            </a:fld>
            <a:endParaRPr lang="en-US"/>
          </a:p>
        </p:txBody>
      </p:sp>
    </p:spTree>
    <p:extLst>
      <p:ext uri="{BB962C8B-B14F-4D97-AF65-F5344CB8AC3E}">
        <p14:creationId xmlns:p14="http://schemas.microsoft.com/office/powerpoint/2010/main" val="38400348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6.png"/><Relationship Id="rId4" Type="http://schemas.openxmlformats.org/officeDocument/2006/relationships/diagramData" Target="../diagrams/data3.xml"/><Relationship Id="rId9"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hyperlink" Target="http://www.khuranaandkhurana.com/" TargetMode="External"/><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hyperlink" Target="http://www.iiprd.com/" TargetMode="External"/><Relationship Id="rId5" Type="http://schemas.openxmlformats.org/officeDocument/2006/relationships/hyperlink" Target="mailto:info@khuranaandkhurana.com" TargetMode="External"/><Relationship Id="rId4" Type="http://schemas.openxmlformats.org/officeDocument/2006/relationships/hyperlink" Target="mailto:iiprd@iiprd.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2136" y="1035088"/>
            <a:ext cx="8463515" cy="342708"/>
          </a:xfrm>
        </p:spPr>
        <p:txBody>
          <a:bodyPr wrap="square" lIns="0" tIns="0" rIns="0" bIns="0" rtlCol="0">
            <a:noAutofit/>
          </a:bodyPr>
          <a:lstStyle/>
          <a:p>
            <a:pPr marL="12700" algn="l">
              <a:lnSpc>
                <a:spcPts val="2545"/>
              </a:lnSpc>
              <a:spcBef>
                <a:spcPts val="127"/>
              </a:spcBef>
            </a:pPr>
            <a:r>
              <a:rPr lang="en-IN" sz="3400" baseline="3413" dirty="0" smtClean="0">
                <a:latin typeface="Calibri"/>
                <a:ea typeface="+mn-ea"/>
                <a:cs typeface="Calibri"/>
              </a:rPr>
              <a:t> </a:t>
            </a:r>
            <a:r>
              <a:rPr lang="en-IN" sz="3400" baseline="3413" dirty="0" smtClean="0">
                <a:latin typeface="Calibri"/>
                <a:ea typeface="+mn-ea"/>
                <a:cs typeface="Calibri"/>
              </a:rPr>
              <a:t>DELHI</a:t>
            </a:r>
            <a:r>
              <a:rPr lang="en-IN" sz="3400" baseline="3413" dirty="0">
                <a:latin typeface="Calibri"/>
                <a:ea typeface="+mn-ea"/>
                <a:cs typeface="Calibri"/>
              </a:rPr>
              <a:t>. MUMBAI. BANGLORE. PUNE. INDORE</a:t>
            </a:r>
            <a:r>
              <a:rPr lang="en-IN" sz="3400" baseline="3413" dirty="0" smtClean="0">
                <a:latin typeface="Calibri"/>
                <a:ea typeface="+mn-ea"/>
                <a:cs typeface="Calibri"/>
              </a:rPr>
              <a:t>. HYDERABAD. </a:t>
            </a:r>
            <a:r>
              <a:rPr lang="en-IN" sz="3400" baseline="3413" dirty="0">
                <a:latin typeface="Calibri"/>
                <a:ea typeface="+mn-ea"/>
                <a:cs typeface="Calibri"/>
              </a:rPr>
              <a:t>CALIFORNIA</a:t>
            </a:r>
          </a:p>
        </p:txBody>
      </p:sp>
      <p:sp>
        <p:nvSpPr>
          <p:cNvPr id="3" name="Subtitle 2"/>
          <p:cNvSpPr>
            <a:spLocks noGrp="1"/>
          </p:cNvSpPr>
          <p:nvPr>
            <p:ph type="subTitle" idx="1"/>
          </p:nvPr>
        </p:nvSpPr>
        <p:spPr>
          <a:xfrm>
            <a:off x="1296952" y="3959722"/>
            <a:ext cx="6400800" cy="1314450"/>
          </a:xfrm>
        </p:spPr>
        <p:txBody>
          <a:bodyPr>
            <a:noAutofit/>
          </a:bodyPr>
          <a:lstStyle/>
          <a:p>
            <a:r>
              <a:rPr lang="en-IN" sz="2200" b="1" dirty="0">
                <a:solidFill>
                  <a:schemeClr val="tx1"/>
                </a:solidFill>
              </a:rPr>
              <a:t>Identifying Licensee/Buyout Prospects </a:t>
            </a:r>
          </a:p>
          <a:p>
            <a:r>
              <a:rPr lang="en-IN" sz="2200" b="1" dirty="0">
                <a:solidFill>
                  <a:schemeClr val="tx1"/>
                </a:solidFill>
              </a:rPr>
              <a:t>Indian Patent Application 3169/MUM/2014 </a:t>
            </a:r>
          </a:p>
        </p:txBody>
      </p:sp>
      <p:sp>
        <p:nvSpPr>
          <p:cNvPr id="6" name="TextBox 5"/>
          <p:cNvSpPr txBox="1"/>
          <p:nvPr/>
        </p:nvSpPr>
        <p:spPr>
          <a:xfrm>
            <a:off x="659219" y="1983482"/>
            <a:ext cx="7857460" cy="643892"/>
          </a:xfrm>
          <a:prstGeom prst="rect">
            <a:avLst/>
          </a:prstGeom>
          <a:noFill/>
        </p:spPr>
        <p:txBody>
          <a:bodyPr vert="horz" wrap="square" lIns="91438" tIns="45719" rIns="91438" bIns="45719" rtlCol="0" anchor="ctr">
            <a:spAutoFit/>
          </a:bodyPr>
          <a:lstStyle>
            <a:lvl1pPr algn="ctr">
              <a:lnSpc>
                <a:spcPct val="120000"/>
              </a:lnSpc>
              <a:spcBef>
                <a:spcPct val="0"/>
              </a:spcBef>
              <a:buNone/>
            </a:lvl1pPr>
          </a:lstStyle>
          <a:p>
            <a:r>
              <a:rPr lang="en-IN" sz="3200" b="1" dirty="0" smtClean="0">
                <a:solidFill>
                  <a:schemeClr val="accent2">
                    <a:lumMod val="75000"/>
                  </a:schemeClr>
                </a:solidFill>
                <a:latin typeface="+mj-lt"/>
              </a:rPr>
              <a:t> TOPICAL </a:t>
            </a:r>
            <a:r>
              <a:rPr lang="en-IN" sz="3200" b="1" dirty="0">
                <a:solidFill>
                  <a:schemeClr val="accent2">
                    <a:lumMod val="75000"/>
                  </a:schemeClr>
                </a:solidFill>
                <a:latin typeface="+mj-lt"/>
              </a:rPr>
              <a:t>ANTIFUNGAL MICROEMULGEL</a:t>
            </a:r>
          </a:p>
        </p:txBody>
      </p:sp>
      <p:sp>
        <p:nvSpPr>
          <p:cNvPr id="7" name="object 32"/>
          <p:cNvSpPr/>
          <p:nvPr/>
        </p:nvSpPr>
        <p:spPr>
          <a:xfrm>
            <a:off x="3598471" y="342948"/>
            <a:ext cx="1834640" cy="549348"/>
          </a:xfrm>
          <a:prstGeom prst="rect">
            <a:avLst/>
          </a:prstGeom>
          <a:blipFill>
            <a:blip r:embed="rId2"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12684605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52400" y="57150"/>
            <a:ext cx="9525000" cy="457200"/>
          </a:xfrm>
        </p:spPr>
        <p:txBody>
          <a:bodyPr vert="horz" lIns="91438" tIns="45719" rIns="91438" bIns="45719" rtlCol="0" anchor="ctr">
            <a:noAutofit/>
          </a:bodyPr>
          <a:lstStyle/>
          <a:p>
            <a:r>
              <a:rPr lang="en-US" altLang="en-US" sz="3200" b="1" baseline="3413" dirty="0" smtClean="0">
                <a:latin typeface="Calibri"/>
                <a:ea typeface="+mn-ea"/>
                <a:cs typeface="Calibri"/>
              </a:rPr>
              <a:t>FORMULATION</a:t>
            </a:r>
            <a:r>
              <a:rPr lang="en-US" altLang="en-US" sz="3200" b="1" dirty="0" smtClean="0">
                <a:latin typeface="Calibri"/>
                <a:ea typeface="+mn-ea"/>
                <a:cs typeface="Calibri"/>
              </a:rPr>
              <a:t> </a:t>
            </a:r>
            <a:r>
              <a:rPr lang="en-US" altLang="en-US" sz="3200" b="1" baseline="3413" dirty="0">
                <a:latin typeface="Calibri"/>
                <a:ea typeface="+mn-ea"/>
                <a:cs typeface="Calibri"/>
              </a:rPr>
              <a:t>AND</a:t>
            </a:r>
            <a:r>
              <a:rPr lang="en-US" altLang="en-US" sz="3200" b="1" baseline="3413" dirty="0" smtClean="0">
                <a:latin typeface="Calibri"/>
                <a:ea typeface="+mn-ea"/>
                <a:cs typeface="Calibri"/>
              </a:rPr>
              <a:t> EVALUATION OF OPTIMIZED BATCHES OF MICRO-EMULSION</a:t>
            </a:r>
            <a:endParaRPr lang="en-IN" altLang="en-US" sz="3200" b="1" baseline="3413" dirty="0">
              <a:latin typeface="Calibri"/>
              <a:ea typeface="+mn-ea"/>
              <a:cs typeface="Calibri"/>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val="4033530301"/>
              </p:ext>
            </p:extLst>
          </p:nvPr>
        </p:nvGraphicFramePr>
        <p:xfrm>
          <a:off x="486457" y="545622"/>
          <a:ext cx="8008957" cy="4015755"/>
        </p:xfrm>
        <a:graphic>
          <a:graphicData uri="http://schemas.openxmlformats.org/drawingml/2006/table">
            <a:tbl>
              <a:tblPr firstRow="1" bandRow="1">
                <a:tableStyleId>{5C22544A-7EE6-4342-B048-85BDC9FD1C3A}</a:tableStyleId>
              </a:tblPr>
              <a:tblGrid>
                <a:gridCol w="2419688"/>
                <a:gridCol w="2305573"/>
                <a:gridCol w="3283696"/>
              </a:tblGrid>
              <a:tr h="267717">
                <a:tc gridSpan="2">
                  <a:txBody>
                    <a:bodyPr/>
                    <a:lstStyle/>
                    <a:p>
                      <a:pPr algn="l"/>
                      <a:r>
                        <a:rPr lang="en-IN" sz="1200" b="0" dirty="0" smtClean="0">
                          <a:latin typeface="+mn-lt"/>
                          <a:cs typeface="Times New Roman" pitchFamily="18" charset="0"/>
                        </a:rPr>
                        <a:t>Formulation /Evaluation</a:t>
                      </a:r>
                      <a:endParaRPr lang="en-IN" sz="1200" b="0" dirty="0">
                        <a:latin typeface="+mn-lt"/>
                        <a:cs typeface="Times New Roman" pitchFamily="18" charset="0"/>
                      </a:endParaRPr>
                    </a:p>
                  </a:txBody>
                  <a:tcPr marL="91433" marR="91433" marT="34288" marB="34288" anchor="ctr"/>
                </a:tc>
                <a:tc hMerge="1">
                  <a:txBody>
                    <a:bodyPr/>
                    <a:lstStyle/>
                    <a:p>
                      <a:endParaRPr lang="en-IN" dirty="0"/>
                    </a:p>
                  </a:txBody>
                  <a:tcPr/>
                </a:tc>
                <a:tc>
                  <a:txBody>
                    <a:bodyPr/>
                    <a:lstStyle/>
                    <a:p>
                      <a:pPr algn="l"/>
                      <a:r>
                        <a:rPr lang="en-IN" sz="1200" b="0" dirty="0" smtClean="0">
                          <a:latin typeface="+mn-lt"/>
                          <a:cs typeface="Times New Roman" pitchFamily="18" charset="0"/>
                        </a:rPr>
                        <a:t>Optimized</a:t>
                      </a:r>
                      <a:r>
                        <a:rPr lang="en-IN" sz="1200" b="0" baseline="0" dirty="0" smtClean="0">
                          <a:latin typeface="+mn-lt"/>
                          <a:cs typeface="Times New Roman" pitchFamily="18" charset="0"/>
                        </a:rPr>
                        <a:t> batch</a:t>
                      </a:r>
                      <a:endParaRPr lang="en-IN" sz="1200" b="0" dirty="0">
                        <a:latin typeface="+mn-lt"/>
                        <a:cs typeface="Times New Roman" pitchFamily="18" charset="0"/>
                      </a:endParaRPr>
                    </a:p>
                  </a:txBody>
                  <a:tcPr marL="91433" marR="91433" marT="34288" marB="34288" anchor="ctr"/>
                </a:tc>
              </a:tr>
              <a:tr h="267717">
                <a:tc gridSpan="2">
                  <a:txBody>
                    <a:bodyPr/>
                    <a:lstStyle/>
                    <a:p>
                      <a:pPr algn="l"/>
                      <a:r>
                        <a:rPr lang="en-US" sz="1200" b="0" dirty="0" smtClean="0">
                          <a:latin typeface="+mn-lt"/>
                          <a:cs typeface="Times New Roman" pitchFamily="18" charset="0"/>
                        </a:rPr>
                        <a:t>Acrysol™ </a:t>
                      </a:r>
                      <a:r>
                        <a:rPr lang="en-US" sz="1200" b="0" baseline="0" dirty="0" smtClean="0">
                          <a:latin typeface="+mn-lt"/>
                          <a:cs typeface="Times New Roman" pitchFamily="18" charset="0"/>
                        </a:rPr>
                        <a:t>K-150 </a:t>
                      </a:r>
                      <a:r>
                        <a:rPr lang="en-US" sz="1200" b="0" dirty="0" smtClean="0">
                          <a:latin typeface="+mn-lt"/>
                          <a:cs typeface="Times New Roman" pitchFamily="18" charset="0"/>
                        </a:rPr>
                        <a:t>/ PEG-400 </a:t>
                      </a:r>
                      <a:r>
                        <a:rPr lang="en-US" sz="1200" b="0" baseline="0" dirty="0" smtClean="0">
                          <a:latin typeface="+mn-lt"/>
                          <a:cs typeface="Times New Roman" pitchFamily="18" charset="0"/>
                        </a:rPr>
                        <a:t> </a:t>
                      </a:r>
                      <a:r>
                        <a:rPr lang="en-US" sz="1200" b="0" dirty="0" smtClean="0">
                          <a:latin typeface="+mn-lt"/>
                          <a:cs typeface="Times New Roman" pitchFamily="18" charset="0"/>
                        </a:rPr>
                        <a:t>Mix (4:1)</a:t>
                      </a:r>
                    </a:p>
                  </a:txBody>
                  <a:tcPr marL="91433" marR="91433" marT="34288" marB="34288" anchor="ct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dirty="0" smtClean="0">
                          <a:latin typeface="+mn-lt"/>
                          <a:cs typeface="Times New Roman" pitchFamily="18" charset="0"/>
                        </a:rPr>
                        <a:t>77%</a:t>
                      </a:r>
                    </a:p>
                  </a:txBody>
                  <a:tcPr marL="91433" marR="91433" marT="34288" marB="34288" anchor="ctr"/>
                </a:tc>
              </a:tr>
              <a:tr h="267717">
                <a:tc gridSpan="2">
                  <a:txBody>
                    <a:bodyPr/>
                    <a:lstStyle/>
                    <a:p>
                      <a:pPr lvl="0" algn="l"/>
                      <a:r>
                        <a:rPr lang="en-US" sz="1200" b="0" dirty="0" smtClean="0">
                          <a:solidFill>
                            <a:schemeClr val="tx1"/>
                          </a:solidFill>
                          <a:latin typeface="+mn-lt"/>
                          <a:cs typeface="Times New Roman" pitchFamily="18" charset="0"/>
                        </a:rPr>
                        <a:t>Parker </a:t>
                      </a:r>
                      <a:r>
                        <a:rPr lang="en-US" sz="1200" b="0" baseline="0" dirty="0" smtClean="0">
                          <a:solidFill>
                            <a:schemeClr val="tx1"/>
                          </a:solidFill>
                          <a:latin typeface="+mn-lt"/>
                          <a:cs typeface="Times New Roman" pitchFamily="18" charset="0"/>
                        </a:rPr>
                        <a:t> </a:t>
                      </a:r>
                      <a:r>
                        <a:rPr lang="en-US" sz="1200" b="0" dirty="0" smtClean="0">
                          <a:solidFill>
                            <a:schemeClr val="tx1"/>
                          </a:solidFill>
                          <a:latin typeface="+mn-lt"/>
                          <a:cs typeface="Times New Roman" pitchFamily="18" charset="0"/>
                        </a:rPr>
                        <a:t>Neem</a:t>
                      </a:r>
                      <a:r>
                        <a:rPr lang="en-US" sz="1200" b="0" baseline="30000" dirty="0" smtClean="0">
                          <a:solidFill>
                            <a:schemeClr val="tx1"/>
                          </a:solidFill>
                          <a:latin typeface="+mn-lt"/>
                          <a:cs typeface="Times New Roman" pitchFamily="18" charset="0"/>
                        </a:rPr>
                        <a:t>®</a:t>
                      </a:r>
                      <a:r>
                        <a:rPr lang="en-US" sz="1200" b="0" dirty="0" smtClean="0">
                          <a:solidFill>
                            <a:schemeClr val="tx1"/>
                          </a:solidFill>
                          <a:latin typeface="+mn-lt"/>
                          <a:cs typeface="Times New Roman" pitchFamily="18" charset="0"/>
                        </a:rPr>
                        <a:t> </a:t>
                      </a:r>
                      <a:r>
                        <a:rPr lang="en-US" sz="1200" b="0" baseline="0" dirty="0" smtClean="0">
                          <a:solidFill>
                            <a:schemeClr val="tx1"/>
                          </a:solidFill>
                          <a:latin typeface="+mn-lt"/>
                          <a:cs typeface="Times New Roman" pitchFamily="18" charset="0"/>
                        </a:rPr>
                        <a:t> </a:t>
                      </a:r>
                      <a:r>
                        <a:rPr lang="en-US" sz="1200" b="0" dirty="0" smtClean="0">
                          <a:solidFill>
                            <a:schemeClr val="tx1"/>
                          </a:solidFill>
                          <a:latin typeface="+mn-lt"/>
                          <a:cs typeface="Times New Roman" pitchFamily="18" charset="0"/>
                        </a:rPr>
                        <a:t>Oil</a:t>
                      </a:r>
                      <a:endParaRPr lang="en-IN" sz="1200" b="0" dirty="0">
                        <a:latin typeface="+mn-lt"/>
                        <a:cs typeface="Times New Roman" pitchFamily="18" charset="0"/>
                      </a:endParaRPr>
                    </a:p>
                  </a:txBody>
                  <a:tcPr marL="91433" marR="91433" marT="34288" marB="34288" anchor="ctr"/>
                </a:tc>
                <a:tc hMerge="1">
                  <a:txBody>
                    <a:bodyPr/>
                    <a:lstStyle/>
                    <a:p>
                      <a:endParaRPr lang="en-US"/>
                    </a:p>
                  </a:txBody>
                  <a:tcPr/>
                </a:tc>
                <a:tc>
                  <a:txBody>
                    <a:bodyPr/>
                    <a:lstStyle/>
                    <a:p>
                      <a:pPr algn="l"/>
                      <a:r>
                        <a:rPr lang="en-IN" sz="1200" b="0" dirty="0" smtClean="0">
                          <a:latin typeface="+mn-lt"/>
                          <a:cs typeface="Times New Roman" pitchFamily="18" charset="0"/>
                        </a:rPr>
                        <a:t>8%</a:t>
                      </a:r>
                      <a:endParaRPr lang="en-IN" sz="1200" b="0" dirty="0">
                        <a:latin typeface="+mn-lt"/>
                        <a:cs typeface="Times New Roman" pitchFamily="18" charset="0"/>
                      </a:endParaRPr>
                    </a:p>
                  </a:txBody>
                  <a:tcPr marL="91433" marR="91433" marT="34288" marB="34288" anchor="ctr"/>
                </a:tc>
              </a:tr>
              <a:tr h="267717">
                <a:tc gridSpan="2">
                  <a:txBody>
                    <a:bodyPr/>
                    <a:lstStyle/>
                    <a:p>
                      <a:pPr algn="l"/>
                      <a:r>
                        <a:rPr lang="en-US" sz="1200" b="0" dirty="0" smtClean="0">
                          <a:latin typeface="+mn-lt"/>
                          <a:cs typeface="Times New Roman" pitchFamily="18" charset="0"/>
                        </a:rPr>
                        <a:t>Rose water</a:t>
                      </a:r>
                      <a:endParaRPr lang="en-IN" sz="1200" b="0" dirty="0">
                        <a:latin typeface="+mn-lt"/>
                        <a:cs typeface="Times New Roman" pitchFamily="18" charset="0"/>
                      </a:endParaRPr>
                    </a:p>
                  </a:txBody>
                  <a:tcPr marL="91433" marR="91433" marT="34288" marB="34288" anchor="ctr"/>
                </a:tc>
                <a:tc hMerge="1">
                  <a:txBody>
                    <a:bodyPr/>
                    <a:lstStyle/>
                    <a:p>
                      <a:endParaRPr lang="en-US"/>
                    </a:p>
                  </a:txBody>
                  <a:tcPr/>
                </a:tc>
                <a:tc>
                  <a:txBody>
                    <a:bodyPr/>
                    <a:lstStyle/>
                    <a:p>
                      <a:pPr algn="l"/>
                      <a:r>
                        <a:rPr lang="en-IN" sz="1200" b="0" dirty="0" smtClean="0">
                          <a:latin typeface="+mn-lt"/>
                          <a:cs typeface="Times New Roman" pitchFamily="18" charset="0"/>
                        </a:rPr>
                        <a:t>15%</a:t>
                      </a:r>
                      <a:endParaRPr lang="en-IN" sz="1200" b="0" dirty="0">
                        <a:latin typeface="+mn-lt"/>
                        <a:cs typeface="Times New Roman" pitchFamily="18" charset="0"/>
                      </a:endParaRPr>
                    </a:p>
                  </a:txBody>
                  <a:tcPr marL="91433" marR="91433" marT="34288" marB="34288" anchor="ctr"/>
                </a:tc>
              </a:tr>
              <a:tr h="267717">
                <a:tc gridSpan="2">
                  <a:txBody>
                    <a:bodyPr/>
                    <a:lstStyle/>
                    <a:p>
                      <a:pPr algn="l"/>
                      <a:r>
                        <a:rPr lang="en-US" sz="1200" b="0" dirty="0" smtClean="0">
                          <a:latin typeface="+mn-lt"/>
                          <a:cs typeface="Times New Roman" pitchFamily="18" charset="0"/>
                        </a:rPr>
                        <a:t>pH</a:t>
                      </a:r>
                      <a:endParaRPr lang="en-US" sz="1200" b="0" dirty="0">
                        <a:latin typeface="+mn-lt"/>
                        <a:cs typeface="Times New Roman" pitchFamily="18" charset="0"/>
                      </a:endParaRPr>
                    </a:p>
                  </a:txBody>
                  <a:tcPr marL="68544" marR="68544" marT="34288" marB="34288" anchor="ctr"/>
                </a:tc>
                <a:tc hMerge="1">
                  <a:txBody>
                    <a:bodyPr/>
                    <a:lstStyle/>
                    <a:p>
                      <a:endParaRPr lang="en-IN" dirty="0"/>
                    </a:p>
                  </a:txBody>
                  <a:tcPr/>
                </a:tc>
                <a:tc>
                  <a:txBody>
                    <a:bodyPr/>
                    <a:lstStyle/>
                    <a:p>
                      <a:pPr algn="l"/>
                      <a:r>
                        <a:rPr lang="en-US" sz="1200" b="0" dirty="0" smtClean="0">
                          <a:latin typeface="+mn-lt"/>
                          <a:cs typeface="Times New Roman" pitchFamily="18" charset="0"/>
                        </a:rPr>
                        <a:t>5.83 ± 0.29</a:t>
                      </a:r>
                      <a:r>
                        <a:rPr lang="en-US" sz="1200" b="0" baseline="30000" dirty="0" smtClean="0">
                          <a:latin typeface="+mn-lt"/>
                          <a:cs typeface="Times New Roman" pitchFamily="18" charset="0"/>
                        </a:rPr>
                        <a:t>*</a:t>
                      </a:r>
                    </a:p>
                  </a:txBody>
                  <a:tcPr marL="68544" marR="68544" marT="34288" marB="34288" anchor="ctr"/>
                </a:tc>
              </a:tr>
              <a:tr h="267717">
                <a:tc gridSpan="2">
                  <a:txBody>
                    <a:bodyPr/>
                    <a:lstStyle/>
                    <a:p>
                      <a:pPr algn="l"/>
                      <a:r>
                        <a:rPr lang="en-US" sz="1200" dirty="0" smtClean="0">
                          <a:latin typeface="+mn-lt"/>
                          <a:cs typeface="Times New Roman" pitchFamily="18" charset="0"/>
                        </a:rPr>
                        <a:t>Desirability</a:t>
                      </a:r>
                      <a:endParaRPr lang="en-US" sz="1200" b="0" dirty="0">
                        <a:latin typeface="+mn-lt"/>
                        <a:cs typeface="Times New Roman" pitchFamily="18" charset="0"/>
                      </a:endParaRPr>
                    </a:p>
                  </a:txBody>
                  <a:tcPr marL="68544" marR="68544" marT="34288" marB="34288" anchor="ctr"/>
                </a:tc>
                <a:tc hMerge="1">
                  <a:txBody>
                    <a:bodyPr/>
                    <a:lstStyle/>
                    <a:p>
                      <a:endParaRPr lang="en-US"/>
                    </a:p>
                  </a:txBody>
                  <a:tcPr/>
                </a:tc>
                <a:tc>
                  <a:txBody>
                    <a:bodyPr/>
                    <a:lstStyle/>
                    <a:p>
                      <a:pPr algn="l"/>
                      <a:r>
                        <a:rPr lang="en-IN" sz="1200" b="0" dirty="0" smtClean="0">
                          <a:latin typeface="+mn-lt"/>
                          <a:cs typeface="Times New Roman" pitchFamily="18" charset="0"/>
                        </a:rPr>
                        <a:t>0.65</a:t>
                      </a:r>
                      <a:endParaRPr lang="en-US" sz="1200" b="0" dirty="0" smtClean="0">
                        <a:latin typeface="+mn-lt"/>
                        <a:cs typeface="Times New Roman" pitchFamily="18" charset="0"/>
                      </a:endParaRPr>
                    </a:p>
                  </a:txBody>
                  <a:tcPr marL="68544" marR="68544" marT="34288" marB="34288" anchor="ctr"/>
                </a:tc>
              </a:tr>
              <a:tr h="267717">
                <a:tc gridSpan="2">
                  <a:txBody>
                    <a:bodyPr/>
                    <a:lstStyle/>
                    <a:p>
                      <a:pPr algn="l"/>
                      <a:r>
                        <a:rPr lang="en-US" sz="1200" b="0" dirty="0" smtClean="0">
                          <a:latin typeface="+mn-lt"/>
                          <a:cs typeface="Times New Roman" pitchFamily="18" charset="0"/>
                        </a:rPr>
                        <a:t>Dilution</a:t>
                      </a:r>
                      <a:r>
                        <a:rPr lang="en-US" sz="1200" b="0" baseline="0" dirty="0" smtClean="0">
                          <a:latin typeface="+mn-lt"/>
                          <a:cs typeface="Times New Roman" pitchFamily="18" charset="0"/>
                        </a:rPr>
                        <a:t> Potential</a:t>
                      </a:r>
                      <a:endParaRPr lang="en-US" sz="1200" b="0" baseline="30000" dirty="0">
                        <a:latin typeface="+mn-lt"/>
                        <a:cs typeface="Times New Roman" pitchFamily="18" charset="0"/>
                      </a:endParaRPr>
                    </a:p>
                  </a:txBody>
                  <a:tcPr marL="68544" marR="68544" marT="34288" marB="34288" anchor="ctr"/>
                </a:tc>
                <a:tc h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dirty="0" smtClean="0">
                          <a:latin typeface="+mn-lt"/>
                          <a:cs typeface="Times New Roman" pitchFamily="18" charset="0"/>
                        </a:rPr>
                        <a:t>130 Times</a:t>
                      </a:r>
                    </a:p>
                  </a:txBody>
                  <a:tcPr marL="91433" marR="91433" marT="34288" marB="34288" anchor="ctr"/>
                </a:tc>
              </a:tr>
              <a:tr h="267717">
                <a:tc gridSpan="2">
                  <a:txBody>
                    <a:bodyPr/>
                    <a:lstStyle/>
                    <a:p>
                      <a:pPr algn="l"/>
                      <a:r>
                        <a:rPr kumimoji="0" lang="en-US" sz="1200" b="0" kern="1200" dirty="0" smtClean="0">
                          <a:solidFill>
                            <a:schemeClr val="dk1"/>
                          </a:solidFill>
                          <a:latin typeface="+mn-lt"/>
                          <a:ea typeface="+mn-ea"/>
                          <a:cs typeface="Times New Roman" pitchFamily="18" charset="0"/>
                        </a:rPr>
                        <a:t>Physical Stability by Centrifugation</a:t>
                      </a:r>
                      <a:endParaRPr kumimoji="0" lang="en-US" sz="1200" b="0" kern="1200" dirty="0">
                        <a:solidFill>
                          <a:schemeClr val="dk1"/>
                        </a:solidFill>
                        <a:latin typeface="+mn-lt"/>
                        <a:ea typeface="+mn-ea"/>
                        <a:cs typeface="Times New Roman" pitchFamily="18" charset="0"/>
                      </a:endParaRPr>
                    </a:p>
                  </a:txBody>
                  <a:tcPr marL="68544" marR="68544" marT="34288" marB="34288" anchor="ctr"/>
                </a:tc>
                <a:tc hMerge="1">
                  <a:txBody>
                    <a:bodyPr/>
                    <a:lstStyle/>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mn-lt"/>
                          <a:cs typeface="Times New Roman" pitchFamily="18" charset="0"/>
                        </a:rPr>
                        <a:t>No Creaming or Phase Separation</a:t>
                      </a:r>
                    </a:p>
                  </a:txBody>
                  <a:tcPr marL="91433" marR="91433" marT="34288" marB="34288" anchor="ctr"/>
                </a:tc>
              </a:tr>
              <a:tr h="267717">
                <a:tc gridSpan="2">
                  <a:txBody>
                    <a:bodyPr/>
                    <a:lstStyle/>
                    <a:p>
                      <a:pPr marL="0" algn="l" rtl="0" eaLnBrk="1" latinLnBrk="0" hangingPunct="1"/>
                      <a:r>
                        <a:rPr kumimoji="0" lang="en-US" sz="1200" b="0" kern="1200" dirty="0" smtClean="0">
                          <a:solidFill>
                            <a:schemeClr val="dk1"/>
                          </a:solidFill>
                          <a:latin typeface="+mn-lt"/>
                          <a:ea typeface="+mn-ea"/>
                          <a:cs typeface="Times New Roman" pitchFamily="18" charset="0"/>
                        </a:rPr>
                        <a:t>Conductivity (µS/cm)</a:t>
                      </a:r>
                      <a:endParaRPr kumimoji="0" lang="en-US" sz="1200" b="0" kern="1200" dirty="0">
                        <a:solidFill>
                          <a:schemeClr val="dk1"/>
                        </a:solidFill>
                        <a:latin typeface="+mn-lt"/>
                        <a:ea typeface="+mn-ea"/>
                        <a:cs typeface="Times New Roman" pitchFamily="18" charset="0"/>
                      </a:endParaRPr>
                    </a:p>
                  </a:txBody>
                  <a:tcPr marL="68544" marR="68544" marT="34288" marB="34288" anchor="ctr"/>
                </a:tc>
                <a:tc hMerge="1">
                  <a:txBody>
                    <a:bodyPr/>
                    <a:lstStyle/>
                    <a:p>
                      <a:endParaRPr lang="en-US" dirty="0"/>
                    </a:p>
                  </a:txBody>
                  <a:tcPr marL="68549" marR="68549" anchor="ctr"/>
                </a:tc>
                <a:tc>
                  <a:txBody>
                    <a:bodyPr/>
                    <a:lstStyle/>
                    <a:p>
                      <a:pPr algn="l"/>
                      <a:r>
                        <a:rPr lang="en-IN" sz="1200" b="0" dirty="0" smtClean="0">
                          <a:latin typeface="+mn-lt"/>
                          <a:cs typeface="Times New Roman" pitchFamily="18" charset="0"/>
                        </a:rPr>
                        <a:t>59</a:t>
                      </a:r>
                      <a:endParaRPr lang="en-IN" sz="1200" b="0" dirty="0">
                        <a:latin typeface="+mn-lt"/>
                        <a:cs typeface="Times New Roman" pitchFamily="18" charset="0"/>
                      </a:endParaRPr>
                    </a:p>
                  </a:txBody>
                  <a:tcPr marL="91433" marR="91433" marT="34288" marB="34288" anchor="ctr"/>
                </a:tc>
              </a:tr>
              <a:tr h="267717">
                <a:tc gridSpan="2">
                  <a:txBody>
                    <a:bodyPr/>
                    <a:lstStyle/>
                    <a:p>
                      <a:pPr algn="l"/>
                      <a:r>
                        <a:rPr lang="en-US" sz="1200" b="0" dirty="0" smtClean="0">
                          <a:solidFill>
                            <a:schemeClr val="tx1"/>
                          </a:solidFill>
                          <a:latin typeface="+mn-lt"/>
                          <a:cs typeface="Times New Roman" pitchFamily="18" charset="0"/>
                        </a:rPr>
                        <a:t>%</a:t>
                      </a:r>
                      <a:r>
                        <a:rPr lang="en-US" sz="1200" b="0" baseline="0" dirty="0" smtClean="0">
                          <a:solidFill>
                            <a:schemeClr val="tx1"/>
                          </a:solidFill>
                          <a:latin typeface="+mn-lt"/>
                          <a:cs typeface="Times New Roman" pitchFamily="18" charset="0"/>
                        </a:rPr>
                        <a:t> </a:t>
                      </a:r>
                      <a:r>
                        <a:rPr lang="en-US" sz="1200" b="0" dirty="0" smtClean="0">
                          <a:solidFill>
                            <a:schemeClr val="tx1"/>
                          </a:solidFill>
                          <a:latin typeface="+mn-lt"/>
                          <a:cs typeface="Times New Roman" pitchFamily="18" charset="0"/>
                        </a:rPr>
                        <a:t>Transmittance</a:t>
                      </a:r>
                      <a:r>
                        <a:rPr lang="en-US" sz="1200" b="0" baseline="0" dirty="0" smtClean="0">
                          <a:solidFill>
                            <a:schemeClr val="tx1"/>
                          </a:solidFill>
                          <a:latin typeface="+mn-lt"/>
                          <a:cs typeface="Times New Roman" pitchFamily="18" charset="0"/>
                        </a:rPr>
                        <a:t> </a:t>
                      </a:r>
                      <a:endParaRPr lang="en-US" sz="1200" b="0" baseline="30000" dirty="0">
                        <a:solidFill>
                          <a:schemeClr val="tx1"/>
                        </a:solidFill>
                        <a:latin typeface="+mn-lt"/>
                        <a:cs typeface="Times New Roman" pitchFamily="18" charset="0"/>
                      </a:endParaRPr>
                    </a:p>
                  </a:txBody>
                  <a:tcPr marL="68544" marR="68544" marT="34288" marB="34288" anchor="ctr"/>
                </a:tc>
                <a:tc hMerge="1">
                  <a:txBody>
                    <a:bodyPr/>
                    <a:lstStyle/>
                    <a:p>
                      <a:endParaRPr lang="en-US"/>
                    </a:p>
                  </a:txBody>
                  <a:tcPr/>
                </a:tc>
                <a:tc>
                  <a:txBody>
                    <a:bodyPr/>
                    <a:lstStyle/>
                    <a:p>
                      <a:pPr algn="l"/>
                      <a:r>
                        <a:rPr lang="en-IN" sz="1200" b="0" dirty="0" smtClean="0">
                          <a:latin typeface="+mn-lt"/>
                          <a:cs typeface="Times New Roman" pitchFamily="18" charset="0"/>
                        </a:rPr>
                        <a:t>97.1</a:t>
                      </a:r>
                      <a:endParaRPr lang="en-IN" sz="1200" b="0" dirty="0">
                        <a:latin typeface="+mn-lt"/>
                        <a:cs typeface="Times New Roman" pitchFamily="18" charset="0"/>
                      </a:endParaRPr>
                    </a:p>
                  </a:txBody>
                  <a:tcPr marL="91433" marR="91433" marT="34288" marB="34288" anchor="ctr"/>
                </a:tc>
              </a:tr>
              <a:tr h="267717">
                <a:tc rowSpan="3">
                  <a:txBody>
                    <a:bodyPr/>
                    <a:lstStyle/>
                    <a:p>
                      <a:pPr algn="l"/>
                      <a:r>
                        <a:rPr kumimoji="0" lang="en-US" sz="1200" b="0" kern="1200" dirty="0" smtClean="0">
                          <a:solidFill>
                            <a:schemeClr val="dk1"/>
                          </a:solidFill>
                          <a:latin typeface="+mn-lt"/>
                          <a:ea typeface="+mn-ea"/>
                          <a:cs typeface="Times New Roman" pitchFamily="18" charset="0"/>
                        </a:rPr>
                        <a:t>Micelle Size  </a:t>
                      </a:r>
                      <a:r>
                        <a:rPr lang="en-US" sz="1200" b="0" dirty="0" smtClean="0">
                          <a:latin typeface="+mn-lt"/>
                          <a:cs typeface="Times New Roman" pitchFamily="18" charset="0"/>
                        </a:rPr>
                        <a:t>Analysis</a:t>
                      </a:r>
                      <a:endParaRPr lang="en-US" sz="1200" b="0" baseline="30000" dirty="0">
                        <a:latin typeface="+mn-lt"/>
                        <a:cs typeface="Times New Roman" pitchFamily="18" charset="0"/>
                      </a:endParaRPr>
                    </a:p>
                  </a:txBody>
                  <a:tcPr marL="68544" marR="68544" marT="34288" marB="34288"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200" b="0" kern="1200" dirty="0" smtClean="0">
                          <a:solidFill>
                            <a:schemeClr val="dk1"/>
                          </a:solidFill>
                          <a:latin typeface="+mn-lt"/>
                          <a:ea typeface="+mn-ea"/>
                          <a:cs typeface="Times New Roman" pitchFamily="18" charset="0"/>
                        </a:rPr>
                        <a:t>Micelle Size</a:t>
                      </a:r>
                      <a:r>
                        <a:rPr lang="en-US" sz="1200" b="0" dirty="0" smtClean="0">
                          <a:latin typeface="+mn-lt"/>
                          <a:cs typeface="Times New Roman" pitchFamily="18" charset="0"/>
                        </a:rPr>
                        <a:t> (nm) </a:t>
                      </a:r>
                      <a:endParaRPr lang="en-US" sz="1200" b="0" baseline="30000" dirty="0" smtClean="0">
                        <a:latin typeface="+mn-lt"/>
                        <a:cs typeface="Times New Roman" pitchFamily="18" charset="0"/>
                      </a:endParaRPr>
                    </a:p>
                  </a:txBody>
                  <a:tcPr marL="68544" marR="68544" marT="34288" marB="34288" anchor="ctr"/>
                </a:tc>
                <a:tc>
                  <a:txBody>
                    <a:bodyPr/>
                    <a:lstStyle/>
                    <a:p>
                      <a:pPr algn="l"/>
                      <a:r>
                        <a:rPr lang="en-IN" sz="1200" b="0" dirty="0" smtClean="0">
                          <a:latin typeface="+mn-lt"/>
                          <a:cs typeface="Times New Roman" pitchFamily="18" charset="0"/>
                        </a:rPr>
                        <a:t>59.8</a:t>
                      </a:r>
                      <a:endParaRPr lang="en-IN" sz="1200" b="0" dirty="0">
                        <a:latin typeface="+mn-lt"/>
                        <a:cs typeface="Times New Roman" pitchFamily="18" charset="0"/>
                      </a:endParaRPr>
                    </a:p>
                  </a:txBody>
                  <a:tcPr marL="91433" marR="91433" marT="34288" marB="34288" anchor="ctr"/>
                </a:tc>
              </a:tr>
              <a:tr h="267717">
                <a:tc vMerge="1">
                  <a:txBody>
                    <a:bodyPr/>
                    <a:lstStyle/>
                    <a:p>
                      <a:pPr algn="ctr"/>
                      <a:endParaRPr lang="en-US" sz="1800" baseline="30000" dirty="0">
                        <a:latin typeface="Times New Roman" pitchFamily="18" charset="0"/>
                        <a:cs typeface="Times New Roman" pitchFamily="18" charset="0"/>
                      </a:endParaRPr>
                    </a:p>
                  </a:txBody>
                  <a:tcPr marL="68549" marR="68549" anchor="ctr"/>
                </a:tc>
                <a:tc>
                  <a:txBody>
                    <a:bodyPr/>
                    <a:lstStyle/>
                    <a:p>
                      <a:pPr algn="l"/>
                      <a:r>
                        <a:rPr kumimoji="0" lang="en-US" sz="1200" b="0" kern="1200" dirty="0" smtClean="0">
                          <a:solidFill>
                            <a:schemeClr val="dk1"/>
                          </a:solidFill>
                          <a:latin typeface="+mn-lt"/>
                          <a:ea typeface="+mn-ea"/>
                          <a:cs typeface="Times New Roman" pitchFamily="18" charset="0"/>
                        </a:rPr>
                        <a:t>Zeta</a:t>
                      </a:r>
                      <a:r>
                        <a:rPr kumimoji="0" lang="en-US" sz="1200" b="0" kern="1200" baseline="0" dirty="0" smtClean="0">
                          <a:solidFill>
                            <a:schemeClr val="dk1"/>
                          </a:solidFill>
                          <a:latin typeface="+mn-lt"/>
                          <a:ea typeface="+mn-ea"/>
                          <a:cs typeface="Times New Roman" pitchFamily="18" charset="0"/>
                        </a:rPr>
                        <a:t> potential </a:t>
                      </a:r>
                      <a:r>
                        <a:rPr kumimoji="0" lang="en-US" sz="1200" b="0" kern="1200" dirty="0" smtClean="0">
                          <a:solidFill>
                            <a:schemeClr val="dk1"/>
                          </a:solidFill>
                          <a:latin typeface="+mn-lt"/>
                          <a:ea typeface="+mn-ea"/>
                          <a:cs typeface="Times New Roman" pitchFamily="18" charset="0"/>
                        </a:rPr>
                        <a:t>(mv)</a:t>
                      </a:r>
                      <a:endParaRPr kumimoji="0" lang="en-US" sz="1200" b="0" kern="1200" dirty="0">
                        <a:solidFill>
                          <a:schemeClr val="dk1"/>
                        </a:solidFill>
                        <a:latin typeface="+mn-lt"/>
                        <a:ea typeface="+mn-ea"/>
                        <a:cs typeface="Times New Roman" pitchFamily="18" charset="0"/>
                      </a:endParaRPr>
                    </a:p>
                  </a:txBody>
                  <a:tcPr marL="68544" marR="68544" marT="34288" marB="34288" anchor="ctr"/>
                </a:tc>
                <a:tc>
                  <a:txBody>
                    <a:bodyPr/>
                    <a:lstStyle/>
                    <a:p>
                      <a:pPr algn="l"/>
                      <a:r>
                        <a:rPr lang="en-IN" sz="1200" b="0" dirty="0" smtClean="0">
                          <a:latin typeface="+mn-lt"/>
                          <a:cs typeface="Times New Roman" pitchFamily="18" charset="0"/>
                        </a:rPr>
                        <a:t>0.53</a:t>
                      </a:r>
                      <a:endParaRPr lang="en-IN" sz="1200" b="0" dirty="0">
                        <a:latin typeface="+mn-lt"/>
                        <a:cs typeface="Times New Roman" pitchFamily="18" charset="0"/>
                      </a:endParaRPr>
                    </a:p>
                  </a:txBody>
                  <a:tcPr marL="91433" marR="91433" marT="34288" marB="34288" anchor="ctr"/>
                </a:tc>
              </a:tr>
              <a:tr h="267717">
                <a:tc vMerge="1">
                  <a:txBody>
                    <a:bodyPr/>
                    <a:lstStyle/>
                    <a:p>
                      <a:pPr algn="ctr"/>
                      <a:endParaRPr lang="en-US" sz="1800" b="0" baseline="30000" dirty="0">
                        <a:latin typeface="Times New Roman" pitchFamily="18" charset="0"/>
                        <a:cs typeface="Times New Roman" pitchFamily="18" charset="0"/>
                      </a:endParaRPr>
                    </a:p>
                  </a:txBody>
                  <a:tcPr marL="68549" marR="68549" vert="vert" anchor="ctr"/>
                </a:tc>
                <a:tc>
                  <a:txBody>
                    <a:bodyPr/>
                    <a:lstStyle/>
                    <a:p>
                      <a:pPr algn="l"/>
                      <a:r>
                        <a:rPr kumimoji="0" lang="en-US" sz="1200" b="0" kern="1200" dirty="0" smtClean="0">
                          <a:solidFill>
                            <a:schemeClr val="dk1"/>
                          </a:solidFill>
                          <a:latin typeface="+mn-lt"/>
                          <a:ea typeface="+mn-ea"/>
                          <a:cs typeface="Times New Roman" pitchFamily="18" charset="0"/>
                        </a:rPr>
                        <a:t>Poly Dispersity Index</a:t>
                      </a:r>
                      <a:endParaRPr kumimoji="0" lang="en-US" sz="1200" b="0" kern="1200" dirty="0">
                        <a:solidFill>
                          <a:schemeClr val="dk1"/>
                        </a:solidFill>
                        <a:latin typeface="+mn-lt"/>
                        <a:ea typeface="+mn-ea"/>
                        <a:cs typeface="Times New Roman" pitchFamily="18" charset="0"/>
                      </a:endParaRPr>
                    </a:p>
                  </a:txBody>
                  <a:tcPr marL="68544" marR="68544" marT="34288" marB="34288" anchor="ctr"/>
                </a:tc>
                <a:tc>
                  <a:txBody>
                    <a:bodyPr/>
                    <a:lstStyle/>
                    <a:p>
                      <a:pPr algn="l"/>
                      <a:r>
                        <a:rPr lang="en-IN" sz="1200" b="0" dirty="0" smtClean="0">
                          <a:latin typeface="+mn-lt"/>
                          <a:cs typeface="Times New Roman" pitchFamily="18" charset="0"/>
                        </a:rPr>
                        <a:t>1.596</a:t>
                      </a:r>
                      <a:endParaRPr lang="en-IN" sz="1200" b="0" dirty="0">
                        <a:latin typeface="+mn-lt"/>
                        <a:cs typeface="Times New Roman" pitchFamily="18" charset="0"/>
                      </a:endParaRPr>
                    </a:p>
                  </a:txBody>
                  <a:tcPr marL="91433" marR="91433" marT="34288" marB="34288" anchor="ctr"/>
                </a:tc>
              </a:tr>
              <a:tr h="267717">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smtClean="0">
                          <a:latin typeface="+mn-lt"/>
                          <a:cs typeface="Times New Roman" pitchFamily="18" charset="0"/>
                        </a:rPr>
                        <a:t>Time required for 90% drug release (t</a:t>
                      </a:r>
                      <a:r>
                        <a:rPr lang="en-US" sz="1200" b="0" baseline="-25000" dirty="0" smtClean="0">
                          <a:latin typeface="+mn-lt"/>
                          <a:cs typeface="Times New Roman" pitchFamily="18" charset="0"/>
                        </a:rPr>
                        <a:t>90</a:t>
                      </a:r>
                      <a:r>
                        <a:rPr lang="en-US" sz="1200" b="0" baseline="0" dirty="0" smtClean="0">
                          <a:latin typeface="+mn-lt"/>
                          <a:cs typeface="Times New Roman" pitchFamily="18" charset="0"/>
                        </a:rPr>
                        <a:t>; </a:t>
                      </a:r>
                      <a:r>
                        <a:rPr lang="en-US" sz="1200" b="0" dirty="0" smtClean="0">
                          <a:latin typeface="+mn-lt"/>
                          <a:cs typeface="Times New Roman" pitchFamily="18" charset="0"/>
                        </a:rPr>
                        <a:t>min)</a:t>
                      </a:r>
                    </a:p>
                  </a:txBody>
                  <a:tcPr marL="68544" marR="68544" marT="34288" marB="34288" anchor="ctr"/>
                </a:tc>
                <a:tc hMerge="1">
                  <a:txBody>
                    <a:bodyPr/>
                    <a:lstStyle/>
                    <a:p>
                      <a:endParaRPr lang="en-US" dirty="0"/>
                    </a:p>
                  </a:txBody>
                  <a:tcPr marL="68549" marR="68549" anchor="ctr"/>
                </a:tc>
                <a:tc>
                  <a:txBody>
                    <a:bodyPr/>
                    <a:lstStyle/>
                    <a:p>
                      <a:pPr algn="l"/>
                      <a:r>
                        <a:rPr lang="en-IN" sz="1200" b="0" dirty="0" smtClean="0">
                          <a:latin typeface="+mn-lt"/>
                          <a:cs typeface="Times New Roman" pitchFamily="18" charset="0"/>
                        </a:rPr>
                        <a:t>75</a:t>
                      </a:r>
                      <a:endParaRPr lang="en-IN" sz="1200" b="0" dirty="0">
                        <a:latin typeface="+mn-lt"/>
                        <a:cs typeface="Times New Roman" pitchFamily="18" charset="0"/>
                      </a:endParaRPr>
                    </a:p>
                  </a:txBody>
                  <a:tcPr marL="91433" marR="91433" marT="34288" marB="34288" anchor="ctr"/>
                </a:tc>
              </a:tr>
              <a:tr h="267717">
                <a:tc gridSpan="2">
                  <a:txBody>
                    <a:bodyPr/>
                    <a:lstStyle/>
                    <a:p>
                      <a:pPr marL="0" algn="l" rtl="0" eaLnBrk="1" latinLnBrk="0" hangingPunct="1"/>
                      <a:r>
                        <a:rPr kumimoji="0" lang="en-IN" sz="1200" b="0" kern="1200" dirty="0" smtClean="0">
                          <a:solidFill>
                            <a:schemeClr val="dk1"/>
                          </a:solidFill>
                          <a:latin typeface="+mn-lt"/>
                          <a:ea typeface="+mn-ea"/>
                          <a:cs typeface="Times New Roman" pitchFamily="18" charset="0"/>
                        </a:rPr>
                        <a:t>Density</a:t>
                      </a:r>
                      <a:r>
                        <a:rPr kumimoji="0" lang="en-IN" sz="1200" b="0" kern="1200" baseline="0" dirty="0" smtClean="0">
                          <a:solidFill>
                            <a:schemeClr val="dk1"/>
                          </a:solidFill>
                          <a:latin typeface="+mn-lt"/>
                          <a:ea typeface="+mn-ea"/>
                          <a:cs typeface="Times New Roman" pitchFamily="18" charset="0"/>
                        </a:rPr>
                        <a:t> </a:t>
                      </a:r>
                      <a:r>
                        <a:rPr kumimoji="0" lang="en-IN" sz="1200" b="0" kern="1200" dirty="0" smtClean="0">
                          <a:solidFill>
                            <a:schemeClr val="dk1"/>
                          </a:solidFill>
                          <a:latin typeface="+mn-lt"/>
                          <a:ea typeface="+mn-ea"/>
                          <a:cs typeface="Times New Roman" pitchFamily="18" charset="0"/>
                        </a:rPr>
                        <a:t>(mg/ml)</a:t>
                      </a:r>
                      <a:endParaRPr kumimoji="0" lang="en-US" sz="1200" b="0" kern="1200" dirty="0">
                        <a:solidFill>
                          <a:schemeClr val="dk1"/>
                        </a:solidFill>
                        <a:latin typeface="+mn-lt"/>
                        <a:ea typeface="+mn-ea"/>
                        <a:cs typeface="Times New Roman" pitchFamily="18" charset="0"/>
                      </a:endParaRPr>
                    </a:p>
                  </a:txBody>
                  <a:tcPr marL="68544" marR="68544" marT="34288" marB="34288" anchor="ctr"/>
                </a:tc>
                <a:tc hMerge="1">
                  <a:txBody>
                    <a:bodyPr/>
                    <a:lstStyle/>
                    <a:p>
                      <a:pPr algn="ctr"/>
                      <a:endParaRPr lang="en-US" b="0" dirty="0"/>
                    </a:p>
                  </a:txBody>
                  <a:tcPr marL="68549" marR="68549" anchor="ctr"/>
                </a:tc>
                <a:tc>
                  <a:txBody>
                    <a:bodyPr/>
                    <a:lstStyle/>
                    <a:p>
                      <a:pPr algn="l"/>
                      <a:r>
                        <a:rPr lang="en-IN" sz="1200" b="0" dirty="0" smtClean="0">
                          <a:latin typeface="+mn-lt"/>
                          <a:cs typeface="Times New Roman" pitchFamily="18" charset="0"/>
                        </a:rPr>
                        <a:t>1.12</a:t>
                      </a:r>
                      <a:endParaRPr lang="en-IN" sz="1200" b="0" dirty="0">
                        <a:latin typeface="+mn-lt"/>
                        <a:cs typeface="Times New Roman" pitchFamily="18" charset="0"/>
                      </a:endParaRPr>
                    </a:p>
                  </a:txBody>
                  <a:tcPr marL="91433" marR="91433" marT="34288" marB="34288" anchor="ctr"/>
                </a:tc>
              </a:tr>
            </a:tbl>
          </a:graphicData>
        </a:graphic>
      </p:graphicFrame>
      <p:sp>
        <p:nvSpPr>
          <p:cNvPr id="6" name="Rectangle 5"/>
          <p:cNvSpPr/>
          <p:nvPr/>
        </p:nvSpPr>
        <p:spPr>
          <a:xfrm>
            <a:off x="517460" y="4800600"/>
            <a:ext cx="8153400" cy="228600"/>
          </a:xfrm>
          <a:prstGeom prst="rect">
            <a:avLst/>
          </a:prstGeom>
          <a:solidFill>
            <a:schemeClr val="bg1">
              <a:alpha val="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200" baseline="30000" dirty="0">
                <a:solidFill>
                  <a:schemeClr val="tx1"/>
                </a:solidFill>
                <a:cs typeface="Times New Roman" pitchFamily="18" charset="0"/>
              </a:rPr>
              <a:t>*</a:t>
            </a:r>
            <a:r>
              <a:rPr lang="en-IN" sz="1200" dirty="0">
                <a:solidFill>
                  <a:schemeClr val="tx1"/>
                </a:solidFill>
                <a:cs typeface="Times New Roman" pitchFamily="18" charset="0"/>
              </a:rPr>
              <a:t>n=3;  Mean ± SD; Optimized batch used for microemulgel preparation. Optimization did by constrained simplex lattice design and Design Expert</a:t>
            </a:r>
            <a:r>
              <a:rPr lang="en-IN" sz="1200" baseline="30000" dirty="0">
                <a:solidFill>
                  <a:schemeClr val="tx1"/>
                </a:solidFill>
                <a:cs typeface="Times New Roman" pitchFamily="18" charset="0"/>
              </a:rPr>
              <a:t>®</a:t>
            </a:r>
            <a:r>
              <a:rPr lang="en-IN" sz="1200" dirty="0">
                <a:solidFill>
                  <a:schemeClr val="tx1"/>
                </a:solidFill>
                <a:cs typeface="Times New Roman" pitchFamily="18" charset="0"/>
              </a:rPr>
              <a:t> </a:t>
            </a:r>
            <a:r>
              <a:rPr lang="en-IN" sz="1200" dirty="0" smtClean="0">
                <a:solidFill>
                  <a:schemeClr val="tx1"/>
                </a:solidFill>
                <a:cs typeface="Times New Roman" pitchFamily="18" charset="0"/>
              </a:rPr>
              <a:t>Software</a:t>
            </a:r>
            <a:endParaRPr lang="en-IN" sz="1200" dirty="0">
              <a:solidFill>
                <a:schemeClr val="tx1"/>
              </a:solidFill>
              <a:cs typeface="Times New Roman" pitchFamily="18" charset="0"/>
            </a:endParaRPr>
          </a:p>
        </p:txBody>
      </p:sp>
      <p:sp>
        <p:nvSpPr>
          <p:cNvPr id="2" name="Slide Number Placeholder 1"/>
          <p:cNvSpPr>
            <a:spLocks noGrp="1"/>
          </p:cNvSpPr>
          <p:nvPr>
            <p:ph type="sldNum" sz="quarter" idx="12"/>
          </p:nvPr>
        </p:nvSpPr>
        <p:spPr/>
        <p:txBody>
          <a:bodyPr/>
          <a:lstStyle/>
          <a:p>
            <a:fld id="{DF22BE74-D939-9D47-879A-EDE656A6A3FF}" type="slidenum">
              <a:rPr lang="en-US" smtClean="0"/>
              <a:t>10</a:t>
            </a:fld>
            <a:endParaRPr lang="en-US"/>
          </a:p>
        </p:txBody>
      </p:sp>
    </p:spTree>
    <p:extLst>
      <p:ext uri="{BB962C8B-B14F-4D97-AF65-F5344CB8AC3E}">
        <p14:creationId xmlns:p14="http://schemas.microsoft.com/office/powerpoint/2010/main" val="40502032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52400" y="320278"/>
            <a:ext cx="8915400" cy="365522"/>
          </a:xfrm>
        </p:spPr>
        <p:txBody>
          <a:bodyPr vert="horz" lIns="91438" tIns="45719" rIns="91438" bIns="45719" rtlCol="0" anchor="ctr">
            <a:noAutofit/>
          </a:bodyPr>
          <a:lstStyle/>
          <a:p>
            <a:r>
              <a:rPr lang="en-IN" altLang="en-US" sz="3400" b="1" baseline="3413" dirty="0">
                <a:ea typeface="+mn-ea"/>
                <a:cs typeface="Calibri"/>
              </a:rPr>
              <a:t>   MICROBIAL ASSAY OF OPTIMIZED BATCH OF MICROEMULGEL </a:t>
            </a:r>
          </a:p>
        </p:txBody>
      </p:sp>
      <p:graphicFrame>
        <p:nvGraphicFramePr>
          <p:cNvPr id="8" name="Content Placeholder 7"/>
          <p:cNvGraphicFramePr>
            <a:graphicFrameLocks noGrp="1"/>
          </p:cNvGraphicFramePr>
          <p:nvPr>
            <p:ph sz="quarter" idx="1"/>
          </p:nvPr>
        </p:nvGraphicFramePr>
        <p:xfrm>
          <a:off x="304800" y="1143000"/>
          <a:ext cx="4953000" cy="297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2772" name="Object 1"/>
          <p:cNvGraphicFramePr>
            <a:graphicFrameLocks/>
          </p:cNvGraphicFramePr>
          <p:nvPr>
            <p:extLst>
              <p:ext uri="{D42A27DB-BD31-4B8C-83A1-F6EECF244321}">
                <p14:modId xmlns:p14="http://schemas.microsoft.com/office/powerpoint/2010/main" val="2375355410"/>
              </p:ext>
            </p:extLst>
          </p:nvPr>
        </p:nvGraphicFramePr>
        <p:xfrm>
          <a:off x="4805916" y="1212109"/>
          <a:ext cx="4088218" cy="2626242"/>
        </p:xfrm>
        <a:graphic>
          <a:graphicData uri="http://schemas.openxmlformats.org/presentationml/2006/ole">
            <mc:AlternateContent xmlns:mc="http://schemas.openxmlformats.org/markup-compatibility/2006">
              <mc:Choice xmlns:v="urn:schemas-microsoft-com:vml" Requires="v">
                <p:oleObj spid="_x0000_s1142" r:id="rId9" imgW="7925487" imgH="4194412" progId="Excel.Chart.8">
                  <p:embed/>
                </p:oleObj>
              </mc:Choice>
              <mc:Fallback>
                <p:oleObj r:id="rId9" imgW="7925487" imgH="4194412" progId="Excel.Chart.8">
                  <p:embed/>
                  <p:pic>
                    <p:nvPicPr>
                      <p:cNvPr id="0" name=""/>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5916" y="1212109"/>
                        <a:ext cx="4088218" cy="2626242"/>
                      </a:xfrm>
                      <a:prstGeom prst="rect">
                        <a:avLst/>
                      </a:prstGeom>
                      <a:noFill/>
                      <a:ln>
                        <a:noFill/>
                      </a:ln>
                      <a:extLst/>
                    </p:spPr>
                  </p:pic>
                </p:oleObj>
              </mc:Fallback>
            </mc:AlternateContent>
          </a:graphicData>
        </a:graphic>
      </p:graphicFrame>
      <p:sp>
        <p:nvSpPr>
          <p:cNvPr id="6" name="Rectangle 5"/>
          <p:cNvSpPr/>
          <p:nvPr/>
        </p:nvSpPr>
        <p:spPr>
          <a:xfrm>
            <a:off x="5518299" y="3887522"/>
            <a:ext cx="25908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400" dirty="0">
                <a:solidFill>
                  <a:schemeClr val="tx1"/>
                </a:solidFill>
                <a:cs typeface="Times New Roman" pitchFamily="18" charset="0"/>
              </a:rPr>
              <a:t>n=3;  Mean ± SD </a:t>
            </a:r>
          </a:p>
        </p:txBody>
      </p:sp>
      <p:sp>
        <p:nvSpPr>
          <p:cNvPr id="2" name="Slide Number Placeholder 1"/>
          <p:cNvSpPr>
            <a:spLocks noGrp="1"/>
          </p:cNvSpPr>
          <p:nvPr>
            <p:ph type="sldNum" sz="quarter" idx="12"/>
          </p:nvPr>
        </p:nvSpPr>
        <p:spPr/>
        <p:txBody>
          <a:bodyPr/>
          <a:lstStyle/>
          <a:p>
            <a:fld id="{DF22BE74-D939-9D47-879A-EDE656A6A3FF}" type="slidenum">
              <a:rPr lang="en-US" smtClean="0"/>
              <a:t>11</a:t>
            </a:fld>
            <a:endParaRPr lang="en-US"/>
          </a:p>
        </p:txBody>
      </p:sp>
    </p:spTree>
    <p:extLst>
      <p:ext uri="{BB962C8B-B14F-4D97-AF65-F5344CB8AC3E}">
        <p14:creationId xmlns:p14="http://schemas.microsoft.com/office/powerpoint/2010/main" val="3076464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5"/>
          <p:cNvSpPr>
            <a:spLocks noChangeArrowheads="1"/>
          </p:cNvSpPr>
          <p:nvPr/>
        </p:nvSpPr>
        <p:spPr bwMode="auto">
          <a:xfrm>
            <a:off x="357966" y="654548"/>
            <a:ext cx="8424532" cy="443847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38" tIns="45719" rIns="91438" bIns="45719" rtlCol="0">
            <a:noAutofit/>
          </a:bodyPr>
          <a:lstStyle/>
          <a:p>
            <a:pPr marL="228594" indent="-228594" algn="just" defTabSz="914378">
              <a:lnSpc>
                <a:spcPct val="150000"/>
              </a:lnSpc>
              <a:spcBef>
                <a:spcPts val="1000"/>
              </a:spcBef>
              <a:buFont typeface="Arial"/>
              <a:buChar char="•"/>
            </a:pPr>
            <a:r>
              <a:rPr lang="en-US" altLang="en-US" sz="1600" dirty="0">
                <a:solidFill>
                  <a:sysClr val="windowText" lastClr="000000"/>
                </a:solidFill>
                <a:ea typeface="Arial" charset="0"/>
                <a:cs typeface="Arial" charset="0"/>
              </a:rPr>
              <a:t>Ex-vivo skin penetration of </a:t>
            </a:r>
            <a:r>
              <a:rPr lang="en-US" altLang="en-US" sz="1600" dirty="0" err="1">
                <a:solidFill>
                  <a:sysClr val="windowText" lastClr="000000"/>
                </a:solidFill>
                <a:ea typeface="Arial" charset="0"/>
                <a:cs typeface="Arial" charset="0"/>
              </a:rPr>
              <a:t>voriconazole</a:t>
            </a:r>
            <a:r>
              <a:rPr lang="en-US" altLang="en-US" sz="1600" dirty="0">
                <a:solidFill>
                  <a:sysClr val="windowText" lastClr="000000"/>
                </a:solidFill>
                <a:ea typeface="Arial" charset="0"/>
                <a:cs typeface="Arial" charset="0"/>
              </a:rPr>
              <a:t> was carried out up to 6 h with </a:t>
            </a:r>
            <a:r>
              <a:rPr lang="en-US" altLang="en-US" sz="1600" dirty="0" err="1">
                <a:solidFill>
                  <a:sysClr val="windowText" lastClr="000000"/>
                </a:solidFill>
                <a:ea typeface="Arial" charset="0"/>
                <a:cs typeface="Arial" charset="0"/>
              </a:rPr>
              <a:t>wister</a:t>
            </a:r>
            <a:r>
              <a:rPr lang="en-US" altLang="en-US" sz="1600" dirty="0">
                <a:solidFill>
                  <a:sysClr val="windowText" lastClr="000000"/>
                </a:solidFill>
                <a:ea typeface="Arial" charset="0"/>
                <a:cs typeface="Arial" charset="0"/>
              </a:rPr>
              <a:t> female rat skin. Permeability coefficient, drug flux, % </a:t>
            </a:r>
            <a:r>
              <a:rPr lang="en-US" altLang="en-US" sz="1600" dirty="0" err="1">
                <a:solidFill>
                  <a:sysClr val="windowText" lastClr="000000"/>
                </a:solidFill>
                <a:ea typeface="Arial" charset="0"/>
                <a:cs typeface="Arial" charset="0"/>
              </a:rPr>
              <a:t>voriconazole</a:t>
            </a:r>
            <a:r>
              <a:rPr lang="en-US" altLang="en-US" sz="1600" dirty="0">
                <a:solidFill>
                  <a:sysClr val="windowText" lastClr="000000"/>
                </a:solidFill>
                <a:ea typeface="Arial" charset="0"/>
                <a:cs typeface="Arial" charset="0"/>
              </a:rPr>
              <a:t> penetrate, % </a:t>
            </a:r>
            <a:r>
              <a:rPr lang="en-US" altLang="en-US" sz="1600" dirty="0" err="1">
                <a:solidFill>
                  <a:sysClr val="windowText" lastClr="000000"/>
                </a:solidFill>
                <a:ea typeface="Arial" charset="0"/>
                <a:cs typeface="Arial" charset="0"/>
              </a:rPr>
              <a:t>voriconazole</a:t>
            </a:r>
            <a:r>
              <a:rPr lang="en-US" altLang="en-US" sz="1600" dirty="0">
                <a:solidFill>
                  <a:sysClr val="windowText" lastClr="000000"/>
                </a:solidFill>
                <a:ea typeface="Arial" charset="0"/>
                <a:cs typeface="Arial" charset="0"/>
              </a:rPr>
              <a:t> permeable, local accumulation of </a:t>
            </a:r>
            <a:r>
              <a:rPr lang="en-US" altLang="en-US" sz="1600" dirty="0" err="1">
                <a:solidFill>
                  <a:sysClr val="windowText" lastClr="000000"/>
                </a:solidFill>
                <a:ea typeface="Arial" charset="0"/>
                <a:cs typeface="Arial" charset="0"/>
              </a:rPr>
              <a:t>voriconazole</a:t>
            </a:r>
            <a:r>
              <a:rPr lang="en-US" altLang="en-US" sz="1600" dirty="0">
                <a:solidFill>
                  <a:sysClr val="windowText" lastClr="000000"/>
                </a:solidFill>
                <a:ea typeface="Arial" charset="0"/>
                <a:cs typeface="Arial" charset="0"/>
              </a:rPr>
              <a:t> were found. % </a:t>
            </a:r>
            <a:r>
              <a:rPr lang="en-US" altLang="en-US" sz="1600" dirty="0" err="1">
                <a:solidFill>
                  <a:sysClr val="windowText" lastClr="000000"/>
                </a:solidFill>
                <a:ea typeface="Arial" charset="0"/>
                <a:cs typeface="Arial" charset="0"/>
              </a:rPr>
              <a:t>Voriconazole</a:t>
            </a:r>
            <a:r>
              <a:rPr lang="en-US" altLang="en-US" sz="1600" dirty="0">
                <a:solidFill>
                  <a:sysClr val="windowText" lastClr="000000"/>
                </a:solidFill>
                <a:ea typeface="Arial" charset="0"/>
                <a:cs typeface="Arial" charset="0"/>
              </a:rPr>
              <a:t> retained within skin after 6 h were found more than 90%, so provide better local action (Protocol No.: RKCP/COL/RP/16/74)</a:t>
            </a:r>
          </a:p>
          <a:p>
            <a:pPr marL="228594" indent="-228594" algn="just" defTabSz="914378">
              <a:lnSpc>
                <a:spcPct val="150000"/>
              </a:lnSpc>
              <a:spcBef>
                <a:spcPts val="1000"/>
              </a:spcBef>
              <a:buFont typeface="Arial"/>
              <a:buChar char="•"/>
            </a:pPr>
            <a:r>
              <a:rPr lang="en-IN" altLang="en-US" sz="1600" dirty="0">
                <a:solidFill>
                  <a:sysClr val="windowText" lastClr="000000"/>
                </a:solidFill>
                <a:ea typeface="Arial" charset="0"/>
                <a:cs typeface="Arial" charset="0"/>
              </a:rPr>
              <a:t>Optimized batch of </a:t>
            </a:r>
            <a:r>
              <a:rPr lang="en-IN" altLang="en-US" sz="1600" dirty="0" err="1">
                <a:solidFill>
                  <a:sysClr val="windowText" lastClr="000000"/>
                </a:solidFill>
                <a:ea typeface="Arial" charset="0"/>
                <a:cs typeface="Arial" charset="0"/>
              </a:rPr>
              <a:t>microemulgel</a:t>
            </a:r>
            <a:r>
              <a:rPr lang="en-IN" altLang="en-US" sz="1600" dirty="0">
                <a:solidFill>
                  <a:sysClr val="windowText" lastClr="000000"/>
                </a:solidFill>
                <a:ea typeface="Arial" charset="0"/>
                <a:cs typeface="Arial" charset="0"/>
              </a:rPr>
              <a:t> followed </a:t>
            </a:r>
            <a:r>
              <a:rPr lang="en-IN" altLang="en-US" sz="1600" dirty="0" err="1">
                <a:solidFill>
                  <a:sysClr val="windowText" lastClr="000000"/>
                </a:solidFill>
                <a:ea typeface="Arial" charset="0"/>
                <a:cs typeface="Arial" charset="0"/>
              </a:rPr>
              <a:t>Korsmeyer</a:t>
            </a:r>
            <a:r>
              <a:rPr lang="en-IN" altLang="en-US" sz="1600" dirty="0">
                <a:solidFill>
                  <a:sysClr val="windowText" lastClr="000000"/>
                </a:solidFill>
                <a:ea typeface="Arial" charset="0"/>
                <a:cs typeface="Arial" charset="0"/>
              </a:rPr>
              <a:t> </a:t>
            </a:r>
            <a:r>
              <a:rPr lang="en-IN" altLang="en-US" sz="1600" dirty="0" err="1">
                <a:solidFill>
                  <a:sysClr val="windowText" lastClr="000000"/>
                </a:solidFill>
                <a:ea typeface="Arial" charset="0"/>
                <a:cs typeface="Arial" charset="0"/>
              </a:rPr>
              <a:t>Peppas</a:t>
            </a:r>
            <a:r>
              <a:rPr lang="en-IN" altLang="en-US" sz="1600" dirty="0">
                <a:solidFill>
                  <a:sysClr val="windowText" lastClr="000000"/>
                </a:solidFill>
                <a:ea typeface="Arial" charset="0"/>
                <a:cs typeface="Arial" charset="0"/>
              </a:rPr>
              <a:t> model of kinetics, anomalous transport and rate as function of time were tn-1 (n=release exponent) </a:t>
            </a:r>
          </a:p>
          <a:p>
            <a:pPr marL="228594" indent="-228594" algn="just" defTabSz="914378">
              <a:lnSpc>
                <a:spcPct val="150000"/>
              </a:lnSpc>
              <a:spcBef>
                <a:spcPts val="1000"/>
              </a:spcBef>
              <a:buFont typeface="Arial"/>
              <a:buChar char="•"/>
            </a:pPr>
            <a:r>
              <a:rPr lang="en-IN" altLang="en-US" sz="1600" dirty="0">
                <a:solidFill>
                  <a:sysClr val="windowText" lastClr="000000"/>
                </a:solidFill>
                <a:ea typeface="Arial" charset="0"/>
                <a:cs typeface="Arial" charset="0"/>
              </a:rPr>
              <a:t>Skin irritation study:† After a 72 h exposure, the </a:t>
            </a:r>
            <a:r>
              <a:rPr lang="en-IN" altLang="en-US" sz="1600" dirty="0" err="1">
                <a:solidFill>
                  <a:sysClr val="windowText" lastClr="000000"/>
                </a:solidFill>
                <a:ea typeface="Arial" charset="0"/>
                <a:cs typeface="Arial" charset="0"/>
              </a:rPr>
              <a:t>emulgel</a:t>
            </a:r>
            <a:r>
              <a:rPr lang="en-IN" altLang="en-US" sz="1600" dirty="0">
                <a:solidFill>
                  <a:sysClr val="windowText" lastClr="000000"/>
                </a:solidFill>
                <a:ea typeface="Arial" charset="0"/>
                <a:cs typeface="Arial" charset="0"/>
              </a:rPr>
              <a:t> was removed. The test sites were wiped with tap water to remove any remaining test article residue. The itching was observed at 1h, 3 h, 1 day, and 3 days. No observations of any visualized sign of </a:t>
            </a:r>
            <a:r>
              <a:rPr lang="en-IN" altLang="en-US" sz="1600" dirty="0" err="1">
                <a:solidFill>
                  <a:sysClr val="windowText" lastClr="000000"/>
                </a:solidFill>
                <a:ea typeface="Arial" charset="0"/>
                <a:cs typeface="Arial" charset="0"/>
              </a:rPr>
              <a:t>edema</a:t>
            </a:r>
            <a:r>
              <a:rPr lang="en-IN" altLang="en-US" sz="1600" dirty="0">
                <a:solidFill>
                  <a:sysClr val="windowText" lastClr="000000"/>
                </a:solidFill>
                <a:ea typeface="Arial" charset="0"/>
                <a:cs typeface="Arial" charset="0"/>
              </a:rPr>
              <a:t>, erythema.</a:t>
            </a:r>
          </a:p>
          <a:p>
            <a:pPr algn="just" defTabSz="914378">
              <a:lnSpc>
                <a:spcPct val="150000"/>
              </a:lnSpc>
              <a:spcBef>
                <a:spcPts val="1000"/>
              </a:spcBef>
            </a:pPr>
            <a:endParaRPr lang="en-IN" altLang="en-US" sz="1600" dirty="0" smtClean="0">
              <a:solidFill>
                <a:sysClr val="windowText" lastClr="000000"/>
              </a:solidFill>
              <a:ea typeface="Arial" charset="0"/>
              <a:cs typeface="Arial" charset="0"/>
            </a:endParaRPr>
          </a:p>
          <a:p>
            <a:pPr algn="just" defTabSz="914378">
              <a:lnSpc>
                <a:spcPct val="150000"/>
              </a:lnSpc>
              <a:spcBef>
                <a:spcPts val="1000"/>
              </a:spcBef>
            </a:pPr>
            <a:endParaRPr lang="en-IN" altLang="en-US" sz="1600" dirty="0">
              <a:solidFill>
                <a:sysClr val="windowText" lastClr="000000"/>
              </a:solidFill>
              <a:ea typeface="Arial" charset="0"/>
              <a:cs typeface="Arial" charset="0"/>
            </a:endParaRPr>
          </a:p>
        </p:txBody>
      </p:sp>
      <p:sp>
        <p:nvSpPr>
          <p:cNvPr id="2" name="Slide Number Placeholder 1"/>
          <p:cNvSpPr>
            <a:spLocks noGrp="1"/>
          </p:cNvSpPr>
          <p:nvPr>
            <p:ph type="sldNum" sz="quarter" idx="12"/>
          </p:nvPr>
        </p:nvSpPr>
        <p:spPr/>
        <p:txBody>
          <a:bodyPr/>
          <a:lstStyle/>
          <a:p>
            <a:fld id="{DF22BE74-D939-9D47-879A-EDE656A6A3FF}" type="slidenum">
              <a:rPr lang="en-US" smtClean="0"/>
              <a:t>12</a:t>
            </a:fld>
            <a:endParaRPr lang="en-US"/>
          </a:p>
        </p:txBody>
      </p:sp>
    </p:spTree>
    <p:extLst>
      <p:ext uri="{BB962C8B-B14F-4D97-AF65-F5344CB8AC3E}">
        <p14:creationId xmlns:p14="http://schemas.microsoft.com/office/powerpoint/2010/main" val="6078732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746649" y="139002"/>
            <a:ext cx="3296256" cy="467591"/>
          </a:xfrm>
        </p:spPr>
        <p:txBody>
          <a:bodyPr vert="horz" lIns="91438" tIns="45719" rIns="91438" bIns="45719" rtlCol="0" anchor="ctr">
            <a:normAutofit/>
          </a:bodyPr>
          <a:lstStyle/>
          <a:p>
            <a:r>
              <a:rPr lang="en-IN" altLang="en-US" sz="3400" b="1" baseline="3413" dirty="0" smtClean="0">
                <a:ea typeface="+mn-ea"/>
                <a:cs typeface="Calibri"/>
              </a:rPr>
              <a:t>IN-VIVO HUMAN STUDY </a:t>
            </a:r>
            <a:endParaRPr lang="en-US" altLang="en-US" sz="3400" b="1" baseline="3413" dirty="0">
              <a:ea typeface="+mn-ea"/>
              <a:cs typeface="Calibri"/>
            </a:endParaRPr>
          </a:p>
        </p:txBody>
      </p:sp>
      <p:pic>
        <p:nvPicPr>
          <p:cNvPr id="34820"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754906" y="527626"/>
            <a:ext cx="7219507" cy="2268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1" name="Rectangle 4"/>
          <p:cNvSpPr>
            <a:spLocks noChangeArrowheads="1"/>
          </p:cNvSpPr>
          <p:nvPr/>
        </p:nvSpPr>
        <p:spPr bwMode="auto">
          <a:xfrm>
            <a:off x="5720289" y="2748931"/>
            <a:ext cx="2222225"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IN" altLang="en-US" sz="1200" b="1" dirty="0" smtClean="0">
                <a:cs typeface="Times New Roman" pitchFamily="18" charset="0"/>
              </a:rPr>
              <a:t>C</a:t>
            </a:r>
            <a:r>
              <a:rPr lang="en-IN" altLang="en-US" sz="1200" b="1" dirty="0">
                <a:cs typeface="Times New Roman" pitchFamily="18" charset="0"/>
              </a:rPr>
              <a:t>: in-vivo studies with </a:t>
            </a:r>
            <a:r>
              <a:rPr lang="en-IN" altLang="en-US" sz="1200" b="1" dirty="0" smtClean="0">
                <a:cs typeface="Times New Roman" pitchFamily="18" charset="0"/>
              </a:rPr>
              <a:t>a leading commercial brand</a:t>
            </a:r>
            <a:endParaRPr lang="en-US" altLang="en-US" sz="1200" b="1" dirty="0">
              <a:cs typeface="Times New Roman" pitchFamily="18" charset="0"/>
            </a:endParaRPr>
          </a:p>
        </p:txBody>
      </p:sp>
      <p:sp>
        <p:nvSpPr>
          <p:cNvPr id="3" name="Rectangle 2"/>
          <p:cNvSpPr/>
          <p:nvPr/>
        </p:nvSpPr>
        <p:spPr>
          <a:xfrm>
            <a:off x="382769" y="3428036"/>
            <a:ext cx="8420986" cy="880369"/>
          </a:xfrm>
          <a:prstGeom prst="rect">
            <a:avLst/>
          </a:prstGeom>
        </p:spPr>
        <p:txBody>
          <a:bodyPr vert="horz" lIns="91438" tIns="45719" rIns="91438" bIns="45719" rtlCol="0">
            <a:noAutofit/>
          </a:bodyPr>
          <a:lstStyle/>
          <a:p>
            <a:pPr marL="228594" indent="-228594" algn="just" defTabSz="914378">
              <a:lnSpc>
                <a:spcPct val="150000"/>
              </a:lnSpc>
              <a:spcBef>
                <a:spcPts val="1000"/>
              </a:spcBef>
              <a:buFont typeface="Arial"/>
              <a:buChar char="•"/>
            </a:pPr>
            <a:r>
              <a:rPr lang="en-IN" sz="1600" dirty="0">
                <a:solidFill>
                  <a:sysClr val="windowText" lastClr="000000"/>
                </a:solidFill>
                <a:ea typeface="Arial" charset="0"/>
                <a:cs typeface="Arial" charset="0"/>
              </a:rPr>
              <a:t>The absorption of drug presented in </a:t>
            </a:r>
            <a:r>
              <a:rPr lang="en-IN" sz="1600" dirty="0" err="1">
                <a:solidFill>
                  <a:sysClr val="windowText" lastClr="000000"/>
                </a:solidFill>
                <a:ea typeface="Arial" charset="0"/>
                <a:cs typeface="Arial" charset="0"/>
              </a:rPr>
              <a:t>microgel</a:t>
            </a:r>
            <a:r>
              <a:rPr lang="en-IN" sz="1600" dirty="0">
                <a:solidFill>
                  <a:sysClr val="windowText" lastClr="000000"/>
                </a:solidFill>
                <a:ea typeface="Arial" charset="0"/>
                <a:cs typeface="Arial" charset="0"/>
              </a:rPr>
              <a:t> form is enhanced, thereby presumably  enhancing its therapeutic activity with no skin irritation and side effects reported. </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87" y="2765477"/>
            <a:ext cx="2365375"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381142" y="2752241"/>
            <a:ext cx="2498683" cy="461665"/>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r>
              <a:rPr lang="en-IN" altLang="en-US" sz="1200" b="1" dirty="0">
                <a:solidFill>
                  <a:prstClr val="black"/>
                </a:solidFill>
                <a:cs typeface="Times New Roman" pitchFamily="18" charset="0"/>
              </a:rPr>
              <a:t>B: in-vivo studies with optimized batch of </a:t>
            </a:r>
            <a:r>
              <a:rPr lang="en-IN" altLang="en-US" sz="1200" b="1" dirty="0" err="1">
                <a:solidFill>
                  <a:prstClr val="black"/>
                </a:solidFill>
                <a:cs typeface="Times New Roman" pitchFamily="18" charset="0"/>
              </a:rPr>
              <a:t>microemulgel</a:t>
            </a:r>
            <a:r>
              <a:rPr lang="en-IN" altLang="en-US" sz="1200" b="1" dirty="0">
                <a:solidFill>
                  <a:prstClr val="black"/>
                </a:solidFill>
                <a:cs typeface="Times New Roman" pitchFamily="18" charset="0"/>
              </a:rPr>
              <a:t> </a:t>
            </a:r>
          </a:p>
        </p:txBody>
      </p:sp>
      <p:sp>
        <p:nvSpPr>
          <p:cNvPr id="7" name="Slide Number Placeholder 6"/>
          <p:cNvSpPr>
            <a:spLocks noGrp="1"/>
          </p:cNvSpPr>
          <p:nvPr>
            <p:ph type="sldNum" sz="quarter" idx="12"/>
          </p:nvPr>
        </p:nvSpPr>
        <p:spPr/>
        <p:txBody>
          <a:bodyPr/>
          <a:lstStyle/>
          <a:p>
            <a:fld id="{DF22BE74-D939-9D47-879A-EDE656A6A3FF}" type="slidenum">
              <a:rPr lang="en-US" smtClean="0"/>
              <a:t>13</a:t>
            </a:fld>
            <a:endParaRPr lang="en-US"/>
          </a:p>
        </p:txBody>
      </p:sp>
    </p:spTree>
    <p:extLst>
      <p:ext uri="{BB962C8B-B14F-4D97-AF65-F5344CB8AC3E}">
        <p14:creationId xmlns:p14="http://schemas.microsoft.com/office/powerpoint/2010/main" val="1732473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4223" y="182352"/>
            <a:ext cx="3838353" cy="585514"/>
          </a:xfrm>
        </p:spPr>
        <p:txBody>
          <a:bodyPr vert="horz" lIns="91438" tIns="45719" rIns="91438" bIns="45719" rtlCol="0" anchor="ctr">
            <a:noAutofit/>
          </a:bodyPr>
          <a:lstStyle/>
          <a:p>
            <a:r>
              <a:rPr lang="en-IN" sz="3400" b="1" baseline="3413" dirty="0">
                <a:ea typeface="+mn-ea"/>
                <a:cs typeface="Calibri"/>
              </a:rPr>
              <a:t/>
            </a:r>
            <a:br>
              <a:rPr lang="en-IN" sz="3400" b="1" baseline="3413" dirty="0">
                <a:ea typeface="+mn-ea"/>
                <a:cs typeface="Calibri"/>
              </a:rPr>
            </a:br>
            <a:r>
              <a:rPr lang="en-IN" sz="3400" b="1" baseline="3413" dirty="0" smtClean="0">
                <a:ea typeface="+mn-ea"/>
                <a:cs typeface="Calibri"/>
              </a:rPr>
              <a:t>PROPOSED TECHNOLOGY</a:t>
            </a:r>
            <a:r>
              <a:rPr lang="en-IN" sz="3400" b="1" baseline="3413" dirty="0">
                <a:ea typeface="+mn-ea"/>
                <a:cs typeface="Calibri"/>
              </a:rPr>
              <a:t/>
            </a:r>
            <a:br>
              <a:rPr lang="en-IN" sz="3400" b="1" baseline="3413" dirty="0">
                <a:ea typeface="+mn-ea"/>
                <a:cs typeface="Calibri"/>
              </a:rPr>
            </a:br>
            <a:endParaRPr lang="en-IN" sz="3400" b="1" baseline="3413" dirty="0">
              <a:ea typeface="+mn-ea"/>
              <a:cs typeface="Calibri"/>
            </a:endParaRPr>
          </a:p>
        </p:txBody>
      </p:sp>
      <p:sp>
        <p:nvSpPr>
          <p:cNvPr id="3" name="Content Placeholder 2"/>
          <p:cNvSpPr>
            <a:spLocks noGrp="1"/>
          </p:cNvSpPr>
          <p:nvPr>
            <p:ph idx="1"/>
          </p:nvPr>
        </p:nvSpPr>
        <p:spPr>
          <a:xfrm>
            <a:off x="276447" y="956931"/>
            <a:ext cx="8527311" cy="3427156"/>
          </a:xfrm>
        </p:spPr>
        <p:txBody>
          <a:bodyPr vert="horz" lIns="91438" tIns="45719" rIns="91438" bIns="45719" rtlCol="0">
            <a:noAutofit/>
          </a:bodyPr>
          <a:lstStyle/>
          <a:p>
            <a:pPr marL="228594" indent="-228594" algn="just" defTabSz="914378">
              <a:lnSpc>
                <a:spcPct val="150000"/>
              </a:lnSpc>
              <a:spcBef>
                <a:spcPts val="1000"/>
              </a:spcBef>
            </a:pPr>
            <a:r>
              <a:rPr lang="en-IN" sz="1600" dirty="0" err="1">
                <a:solidFill>
                  <a:sysClr val="windowText" lastClr="000000"/>
                </a:solidFill>
                <a:ea typeface="Arial" charset="0"/>
                <a:cs typeface="Arial" charset="0"/>
              </a:rPr>
              <a:t>Microemulgel</a:t>
            </a:r>
            <a:r>
              <a:rPr lang="en-IN" sz="1600" dirty="0">
                <a:solidFill>
                  <a:sysClr val="windowText" lastClr="000000"/>
                </a:solidFill>
                <a:ea typeface="Arial" charset="0"/>
                <a:cs typeface="Arial" charset="0"/>
              </a:rPr>
              <a:t> has an advantage of </a:t>
            </a:r>
            <a:r>
              <a:rPr lang="en-IN" sz="1600" dirty="0" err="1">
                <a:solidFill>
                  <a:sysClr val="windowText" lastClr="000000"/>
                </a:solidFill>
                <a:ea typeface="Arial" charset="0"/>
                <a:cs typeface="Arial" charset="0"/>
              </a:rPr>
              <a:t>emulgel</a:t>
            </a:r>
            <a:r>
              <a:rPr lang="en-IN" sz="1600" dirty="0">
                <a:solidFill>
                  <a:sysClr val="windowText" lastClr="000000"/>
                </a:solidFill>
                <a:ea typeface="Arial" charset="0"/>
                <a:cs typeface="Arial" charset="0"/>
              </a:rPr>
              <a:t> and micro-emulsion; combining several desirable properties like good consistency, thyrotrophic, greaseless, easily spreadable as well as removable, emollient, non-staining, water soluble, longer shelf-life, bio-friendly, transparent with a pleasant appearance.</a:t>
            </a:r>
          </a:p>
          <a:p>
            <a:pPr marL="228594" indent="-228594" algn="just" defTabSz="914378">
              <a:lnSpc>
                <a:spcPct val="150000"/>
              </a:lnSpc>
              <a:spcBef>
                <a:spcPts val="1000"/>
              </a:spcBef>
            </a:pPr>
            <a:r>
              <a:rPr lang="en-IN" sz="1600" dirty="0" err="1">
                <a:solidFill>
                  <a:sysClr val="windowText" lastClr="000000"/>
                </a:solidFill>
                <a:ea typeface="Arial" charset="0"/>
                <a:cs typeface="Arial" charset="0"/>
              </a:rPr>
              <a:t>Microemulgel</a:t>
            </a:r>
            <a:r>
              <a:rPr lang="en-IN" sz="1600" dirty="0">
                <a:solidFill>
                  <a:sysClr val="windowText" lastClr="000000"/>
                </a:solidFill>
                <a:ea typeface="Arial" charset="0"/>
                <a:cs typeface="Arial" charset="0"/>
              </a:rPr>
              <a:t> has been prepared by screening of oils, emulsifier, and co-emulsifier on bases of solubility of a desirable API in it. </a:t>
            </a:r>
          </a:p>
          <a:p>
            <a:pPr marL="228594" indent="-228594" algn="just" defTabSz="914378">
              <a:lnSpc>
                <a:spcPct val="150000"/>
              </a:lnSpc>
              <a:spcBef>
                <a:spcPts val="1000"/>
              </a:spcBef>
            </a:pPr>
            <a:r>
              <a:rPr lang="en-IN" sz="1600" dirty="0">
                <a:solidFill>
                  <a:sysClr val="windowText" lastClr="000000"/>
                </a:solidFill>
                <a:ea typeface="Arial" charset="0"/>
                <a:cs typeface="Arial" charset="0"/>
              </a:rPr>
              <a:t>An API has high solubility in </a:t>
            </a:r>
            <a:r>
              <a:rPr lang="en-IN" sz="1600" dirty="0" err="1">
                <a:solidFill>
                  <a:sysClr val="windowText" lastClr="000000"/>
                </a:solidFill>
                <a:ea typeface="Arial" charset="0"/>
                <a:cs typeface="Arial" charset="0"/>
              </a:rPr>
              <a:t>Neem</a:t>
            </a:r>
            <a:r>
              <a:rPr lang="en-IN" sz="1600" dirty="0">
                <a:solidFill>
                  <a:sysClr val="windowText" lastClr="000000"/>
                </a:solidFill>
                <a:ea typeface="Arial" charset="0"/>
                <a:cs typeface="Arial" charset="0"/>
              </a:rPr>
              <a:t> oil which also assist its therapeutic action. Presence of oil portion, facilitates better penetration of API in the skin. Oil Micelle Size being less than 500 nm provides more area for absorption of API in the skin enhancing its efficacy. </a:t>
            </a:r>
          </a:p>
        </p:txBody>
      </p:sp>
      <p:sp>
        <p:nvSpPr>
          <p:cNvPr id="4" name="Slide Number Placeholder 3"/>
          <p:cNvSpPr>
            <a:spLocks noGrp="1"/>
          </p:cNvSpPr>
          <p:nvPr>
            <p:ph type="sldNum" sz="quarter" idx="12"/>
          </p:nvPr>
        </p:nvSpPr>
        <p:spPr/>
        <p:txBody>
          <a:bodyPr/>
          <a:lstStyle/>
          <a:p>
            <a:fld id="{DF22BE74-D939-9D47-879A-EDE656A6A3FF}" type="slidenum">
              <a:rPr lang="en-US" smtClean="0"/>
              <a:t>14</a:t>
            </a:fld>
            <a:endParaRPr lang="en-US"/>
          </a:p>
        </p:txBody>
      </p:sp>
    </p:spTree>
    <p:extLst>
      <p:ext uri="{BB962C8B-B14F-4D97-AF65-F5344CB8AC3E}">
        <p14:creationId xmlns:p14="http://schemas.microsoft.com/office/powerpoint/2010/main" val="3217506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1724" y="1546029"/>
            <a:ext cx="7315245" cy="2313602"/>
          </a:xfrm>
          <a:prstGeom prst="rect">
            <a:avLst/>
          </a:prstGeom>
        </p:spPr>
        <p:txBody>
          <a:bodyPr vert="horz" lIns="91438" tIns="45719" rIns="91438" bIns="45719" rtlCol="0">
            <a:noAutofit/>
          </a:bodyPr>
          <a:lstStyle>
            <a:lvl1pPr marL="228594" indent="-228594" algn="just" defTabSz="914378">
              <a:lnSpc>
                <a:spcPct val="150000"/>
              </a:lnSpc>
              <a:spcBef>
                <a:spcPts val="1000"/>
              </a:spcBef>
              <a:buFont typeface="Arial"/>
              <a:buChar char="•"/>
              <a:defRPr sz="1600">
                <a:solidFill>
                  <a:sysClr val="windowText" lastClr="000000"/>
                </a:solidFill>
                <a:ea typeface="Arial" charset="0"/>
                <a:cs typeface="Arial" charset="0"/>
              </a:defRPr>
            </a:lvl1pPr>
            <a:lvl2pPr marL="742931" indent="-285743">
              <a:spcBef>
                <a:spcPct val="20000"/>
              </a:spcBef>
              <a:buFont typeface="Arial"/>
              <a:buChar char="–"/>
              <a:defRPr sz="2800"/>
            </a:lvl2pPr>
            <a:lvl3pPr marL="1142972" indent="-228594">
              <a:spcBef>
                <a:spcPct val="20000"/>
              </a:spcBef>
              <a:buFont typeface="Arial"/>
              <a:buChar char="•"/>
              <a:defRPr sz="2400"/>
            </a:lvl3pPr>
            <a:lvl4pPr marL="1600160" indent="-228594">
              <a:spcBef>
                <a:spcPct val="20000"/>
              </a:spcBef>
              <a:buFont typeface="Arial"/>
              <a:buChar char="–"/>
              <a:defRPr sz="2000"/>
            </a:lvl4pPr>
            <a:lvl5pPr marL="2057348" indent="-228594">
              <a:spcBef>
                <a:spcPct val="20000"/>
              </a:spcBef>
              <a:buFont typeface="Arial"/>
              <a:buChar char="»"/>
              <a:defRPr sz="2000"/>
            </a:lvl5pPr>
            <a:lvl6pPr marL="2514537" indent="-228594">
              <a:spcBef>
                <a:spcPct val="20000"/>
              </a:spcBef>
              <a:buFont typeface="Arial"/>
              <a:buChar char="•"/>
              <a:defRPr sz="2000"/>
            </a:lvl6pPr>
            <a:lvl7pPr marL="2971726" indent="-228594">
              <a:spcBef>
                <a:spcPct val="20000"/>
              </a:spcBef>
              <a:buFont typeface="Arial"/>
              <a:buChar char="•"/>
              <a:defRPr sz="2000"/>
            </a:lvl7pPr>
            <a:lvl8pPr marL="3428915" indent="-228594">
              <a:spcBef>
                <a:spcPct val="20000"/>
              </a:spcBef>
              <a:buFont typeface="Arial"/>
              <a:buChar char="•"/>
              <a:defRPr sz="2000"/>
            </a:lvl8pPr>
            <a:lvl9pPr marL="3886103" indent="-228594">
              <a:spcBef>
                <a:spcPct val="20000"/>
              </a:spcBef>
              <a:buFont typeface="Arial"/>
              <a:buChar char="•"/>
              <a:defRPr sz="2000"/>
            </a:lvl9pPr>
          </a:lstStyle>
          <a:p>
            <a:r>
              <a:rPr lang="en-IN" sz="2400" dirty="0"/>
              <a:t>Indian Application Number: 3169/MUM/2014 A </a:t>
            </a:r>
          </a:p>
          <a:p>
            <a:r>
              <a:rPr lang="en-IN" sz="2400" dirty="0"/>
              <a:t>Application Status: Patent Pending</a:t>
            </a:r>
          </a:p>
          <a:p>
            <a:r>
              <a:rPr lang="en-IN" sz="2400" dirty="0"/>
              <a:t>Publication date: </a:t>
            </a:r>
            <a:r>
              <a:rPr lang="en-IN" altLang="en-US" sz="2400" dirty="0"/>
              <a:t>08/04/2016</a:t>
            </a:r>
            <a:endParaRPr lang="en-IN" sz="2400" dirty="0"/>
          </a:p>
          <a:p>
            <a:r>
              <a:rPr lang="en-IN" sz="2400" dirty="0"/>
              <a:t>Priority Date: </a:t>
            </a:r>
            <a:r>
              <a:rPr lang="en-IN" altLang="en-US" sz="2400" dirty="0"/>
              <a:t>07/10/2014</a:t>
            </a:r>
          </a:p>
        </p:txBody>
      </p:sp>
      <p:sp>
        <p:nvSpPr>
          <p:cNvPr id="4" name="Title 1"/>
          <p:cNvSpPr txBox="1">
            <a:spLocks/>
          </p:cNvSpPr>
          <p:nvPr/>
        </p:nvSpPr>
        <p:spPr>
          <a:xfrm>
            <a:off x="957350" y="230090"/>
            <a:ext cx="7285503" cy="734625"/>
          </a:xfrm>
          <a:prstGeom prst="rect">
            <a:avLst/>
          </a:prstGeom>
        </p:spPr>
        <p:txBody>
          <a:bodyPr vert="horz" wrap="square" lIns="0" tIns="0" rIns="0" bIns="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2700">
              <a:lnSpc>
                <a:spcPts val="2545"/>
              </a:lnSpc>
              <a:spcBef>
                <a:spcPts val="127"/>
              </a:spcBef>
            </a:pPr>
            <a:r>
              <a:rPr lang="en-IN" sz="3400" b="1" baseline="3413" dirty="0">
                <a:ea typeface="+mn-ea"/>
                <a:cs typeface="Calibri"/>
              </a:rPr>
              <a:t>PATENT/IP STATUS</a:t>
            </a:r>
          </a:p>
        </p:txBody>
      </p:sp>
      <p:sp>
        <p:nvSpPr>
          <p:cNvPr id="2" name="Slide Number Placeholder 1"/>
          <p:cNvSpPr>
            <a:spLocks noGrp="1"/>
          </p:cNvSpPr>
          <p:nvPr>
            <p:ph type="sldNum" sz="quarter" idx="12"/>
          </p:nvPr>
        </p:nvSpPr>
        <p:spPr/>
        <p:txBody>
          <a:bodyPr/>
          <a:lstStyle/>
          <a:p>
            <a:fld id="{DF22BE74-D939-9D47-879A-EDE656A6A3FF}" type="slidenum">
              <a:rPr lang="en-US" smtClean="0"/>
              <a:t>15</a:t>
            </a:fld>
            <a:endParaRPr lang="en-US"/>
          </a:p>
        </p:txBody>
      </p:sp>
    </p:spTree>
    <p:extLst>
      <p:ext uri="{BB962C8B-B14F-4D97-AF65-F5344CB8AC3E}">
        <p14:creationId xmlns:p14="http://schemas.microsoft.com/office/powerpoint/2010/main" val="20410665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object 33"/>
          <p:cNvSpPr/>
          <p:nvPr/>
        </p:nvSpPr>
        <p:spPr>
          <a:xfrm>
            <a:off x="500922" y="1421457"/>
            <a:ext cx="8077200" cy="3314700"/>
          </a:xfrm>
          <a:custGeom>
            <a:avLst/>
            <a:gdLst/>
            <a:ahLst/>
            <a:cxnLst/>
            <a:rect l="l" t="t" r="r" b="b"/>
            <a:pathLst>
              <a:path w="8077200" h="4419600">
                <a:moveTo>
                  <a:pt x="0" y="736600"/>
                </a:moveTo>
                <a:lnTo>
                  <a:pt x="2441" y="676191"/>
                </a:lnTo>
                <a:lnTo>
                  <a:pt x="9641" y="617127"/>
                </a:lnTo>
                <a:lnTo>
                  <a:pt x="21407" y="559596"/>
                </a:lnTo>
                <a:lnTo>
                  <a:pt x="37553" y="503789"/>
                </a:lnTo>
                <a:lnTo>
                  <a:pt x="57886" y="449895"/>
                </a:lnTo>
                <a:lnTo>
                  <a:pt x="82219" y="398103"/>
                </a:lnTo>
                <a:lnTo>
                  <a:pt x="110361" y="348604"/>
                </a:lnTo>
                <a:lnTo>
                  <a:pt x="142123" y="301587"/>
                </a:lnTo>
                <a:lnTo>
                  <a:pt x="177316" y="257241"/>
                </a:lnTo>
                <a:lnTo>
                  <a:pt x="215749" y="215757"/>
                </a:lnTo>
                <a:lnTo>
                  <a:pt x="257233" y="177323"/>
                </a:lnTo>
                <a:lnTo>
                  <a:pt x="301579" y="142130"/>
                </a:lnTo>
                <a:lnTo>
                  <a:pt x="348596" y="110367"/>
                </a:lnTo>
                <a:lnTo>
                  <a:pt x="398097" y="82223"/>
                </a:lnTo>
                <a:lnTo>
                  <a:pt x="449890" y="57890"/>
                </a:lnTo>
                <a:lnTo>
                  <a:pt x="503786" y="37555"/>
                </a:lnTo>
                <a:lnTo>
                  <a:pt x="559596" y="21409"/>
                </a:lnTo>
                <a:lnTo>
                  <a:pt x="617130" y="9641"/>
                </a:lnTo>
                <a:lnTo>
                  <a:pt x="676199" y="2442"/>
                </a:lnTo>
                <a:lnTo>
                  <a:pt x="736612" y="0"/>
                </a:lnTo>
                <a:lnTo>
                  <a:pt x="7340600" y="0"/>
                </a:lnTo>
                <a:lnTo>
                  <a:pt x="7401008" y="2442"/>
                </a:lnTo>
                <a:lnTo>
                  <a:pt x="7460072" y="9641"/>
                </a:lnTo>
                <a:lnTo>
                  <a:pt x="7517603" y="21409"/>
                </a:lnTo>
                <a:lnTo>
                  <a:pt x="7573410" y="37555"/>
                </a:lnTo>
                <a:lnTo>
                  <a:pt x="7627304" y="57890"/>
                </a:lnTo>
                <a:lnTo>
                  <a:pt x="7679096" y="82223"/>
                </a:lnTo>
                <a:lnTo>
                  <a:pt x="7728595" y="110367"/>
                </a:lnTo>
                <a:lnTo>
                  <a:pt x="7775612" y="142130"/>
                </a:lnTo>
                <a:lnTo>
                  <a:pt x="7819958" y="177323"/>
                </a:lnTo>
                <a:lnTo>
                  <a:pt x="7861442" y="215757"/>
                </a:lnTo>
                <a:lnTo>
                  <a:pt x="7899876" y="257241"/>
                </a:lnTo>
                <a:lnTo>
                  <a:pt x="7935069" y="301587"/>
                </a:lnTo>
                <a:lnTo>
                  <a:pt x="7966832" y="348604"/>
                </a:lnTo>
                <a:lnTo>
                  <a:pt x="7994976" y="398103"/>
                </a:lnTo>
                <a:lnTo>
                  <a:pt x="8019309" y="449895"/>
                </a:lnTo>
                <a:lnTo>
                  <a:pt x="8039644" y="503789"/>
                </a:lnTo>
                <a:lnTo>
                  <a:pt x="8055790" y="559596"/>
                </a:lnTo>
                <a:lnTo>
                  <a:pt x="8067558" y="617127"/>
                </a:lnTo>
                <a:lnTo>
                  <a:pt x="8074757" y="676191"/>
                </a:lnTo>
                <a:lnTo>
                  <a:pt x="8077200" y="736600"/>
                </a:lnTo>
                <a:lnTo>
                  <a:pt x="8077200" y="3682987"/>
                </a:lnTo>
                <a:lnTo>
                  <a:pt x="8074757" y="3743400"/>
                </a:lnTo>
                <a:lnTo>
                  <a:pt x="8067558" y="3802469"/>
                </a:lnTo>
                <a:lnTo>
                  <a:pt x="8055790" y="3860003"/>
                </a:lnTo>
                <a:lnTo>
                  <a:pt x="8039644" y="3915813"/>
                </a:lnTo>
                <a:lnTo>
                  <a:pt x="8019309" y="3969709"/>
                </a:lnTo>
                <a:lnTo>
                  <a:pt x="7994976" y="4021502"/>
                </a:lnTo>
                <a:lnTo>
                  <a:pt x="7966832" y="4071003"/>
                </a:lnTo>
                <a:lnTo>
                  <a:pt x="7935069" y="4118020"/>
                </a:lnTo>
                <a:lnTo>
                  <a:pt x="7899876" y="4162366"/>
                </a:lnTo>
                <a:lnTo>
                  <a:pt x="7861442" y="4203850"/>
                </a:lnTo>
                <a:lnTo>
                  <a:pt x="7819958" y="4242283"/>
                </a:lnTo>
                <a:lnTo>
                  <a:pt x="7775612" y="4277476"/>
                </a:lnTo>
                <a:lnTo>
                  <a:pt x="7728595" y="4309238"/>
                </a:lnTo>
                <a:lnTo>
                  <a:pt x="7679096" y="4337380"/>
                </a:lnTo>
                <a:lnTo>
                  <a:pt x="7627304" y="4361713"/>
                </a:lnTo>
                <a:lnTo>
                  <a:pt x="7573410" y="4382046"/>
                </a:lnTo>
                <a:lnTo>
                  <a:pt x="7517603" y="4398192"/>
                </a:lnTo>
                <a:lnTo>
                  <a:pt x="7460072" y="4409958"/>
                </a:lnTo>
                <a:lnTo>
                  <a:pt x="7401008" y="4417158"/>
                </a:lnTo>
                <a:lnTo>
                  <a:pt x="7340600" y="4419600"/>
                </a:lnTo>
                <a:lnTo>
                  <a:pt x="736612" y="4419600"/>
                </a:lnTo>
                <a:lnTo>
                  <a:pt x="676199" y="4417158"/>
                </a:lnTo>
                <a:lnTo>
                  <a:pt x="617130" y="4409958"/>
                </a:lnTo>
                <a:lnTo>
                  <a:pt x="559596" y="4398192"/>
                </a:lnTo>
                <a:lnTo>
                  <a:pt x="503786" y="4382046"/>
                </a:lnTo>
                <a:lnTo>
                  <a:pt x="449890" y="4361713"/>
                </a:lnTo>
                <a:lnTo>
                  <a:pt x="398097" y="4337380"/>
                </a:lnTo>
                <a:lnTo>
                  <a:pt x="348596" y="4309238"/>
                </a:lnTo>
                <a:lnTo>
                  <a:pt x="301579" y="4277476"/>
                </a:lnTo>
                <a:lnTo>
                  <a:pt x="257233" y="4242283"/>
                </a:lnTo>
                <a:lnTo>
                  <a:pt x="215749" y="4203850"/>
                </a:lnTo>
                <a:lnTo>
                  <a:pt x="177316" y="4162366"/>
                </a:lnTo>
                <a:lnTo>
                  <a:pt x="142123" y="4118020"/>
                </a:lnTo>
                <a:lnTo>
                  <a:pt x="110361" y="4071003"/>
                </a:lnTo>
                <a:lnTo>
                  <a:pt x="82219" y="4021502"/>
                </a:lnTo>
                <a:lnTo>
                  <a:pt x="57886" y="3969709"/>
                </a:lnTo>
                <a:lnTo>
                  <a:pt x="37553" y="3915813"/>
                </a:lnTo>
                <a:lnTo>
                  <a:pt x="21407" y="3860003"/>
                </a:lnTo>
                <a:lnTo>
                  <a:pt x="9641" y="3802469"/>
                </a:lnTo>
                <a:lnTo>
                  <a:pt x="2441" y="3743400"/>
                </a:lnTo>
                <a:lnTo>
                  <a:pt x="0" y="3682987"/>
                </a:lnTo>
                <a:lnTo>
                  <a:pt x="0" y="736600"/>
                </a:lnTo>
                <a:close/>
              </a:path>
            </a:pathLst>
          </a:custGeom>
          <a:ln w="25400">
            <a:solidFill>
              <a:srgbClr val="8063A1"/>
            </a:solidFill>
          </a:ln>
        </p:spPr>
        <p:txBody>
          <a:bodyPr wrap="square" lIns="0" tIns="0" rIns="0" bIns="0" rtlCol="0">
            <a:noAutofit/>
          </a:bodyPr>
          <a:lstStyle/>
          <a:p>
            <a:endParaRPr/>
          </a:p>
        </p:txBody>
      </p:sp>
      <p:sp>
        <p:nvSpPr>
          <p:cNvPr id="19" name="object 19"/>
          <p:cNvSpPr/>
          <p:nvPr/>
        </p:nvSpPr>
        <p:spPr>
          <a:xfrm>
            <a:off x="2615184" y="965834"/>
            <a:ext cx="477012" cy="374904"/>
          </a:xfrm>
          <a:prstGeom prst="rect">
            <a:avLst/>
          </a:prstGeom>
          <a:blipFill>
            <a:blip r:embed="rId2" cstate="print"/>
            <a:stretch>
              <a:fillRect/>
            </a:stretch>
          </a:blipFill>
        </p:spPr>
        <p:txBody>
          <a:bodyPr wrap="square" lIns="0" tIns="0" rIns="0" bIns="0" rtlCol="0">
            <a:noAutofit/>
          </a:bodyPr>
          <a:lstStyle/>
          <a:p>
            <a:endParaRPr/>
          </a:p>
        </p:txBody>
      </p:sp>
      <p:sp>
        <p:nvSpPr>
          <p:cNvPr id="22" name="object 22"/>
          <p:cNvSpPr/>
          <p:nvPr/>
        </p:nvSpPr>
        <p:spPr>
          <a:xfrm>
            <a:off x="3787140" y="965834"/>
            <a:ext cx="477012" cy="374904"/>
          </a:xfrm>
          <a:prstGeom prst="rect">
            <a:avLst/>
          </a:prstGeom>
          <a:blipFill>
            <a:blip r:embed="rId2" cstate="print"/>
            <a:stretch>
              <a:fillRect/>
            </a:stretch>
          </a:blipFill>
        </p:spPr>
        <p:txBody>
          <a:bodyPr wrap="square" lIns="0" tIns="0" rIns="0" bIns="0" rtlCol="0">
            <a:noAutofit/>
          </a:bodyPr>
          <a:lstStyle/>
          <a:p>
            <a:endParaRPr/>
          </a:p>
        </p:txBody>
      </p:sp>
      <p:sp>
        <p:nvSpPr>
          <p:cNvPr id="25" name="object 25"/>
          <p:cNvSpPr/>
          <p:nvPr/>
        </p:nvSpPr>
        <p:spPr>
          <a:xfrm>
            <a:off x="5268468" y="965834"/>
            <a:ext cx="475488" cy="374904"/>
          </a:xfrm>
          <a:prstGeom prst="rect">
            <a:avLst/>
          </a:prstGeom>
          <a:blipFill>
            <a:blip r:embed="rId2" cstate="print"/>
            <a:stretch>
              <a:fillRect/>
            </a:stretch>
          </a:blipFill>
        </p:spPr>
        <p:txBody>
          <a:bodyPr wrap="square" lIns="0" tIns="0" rIns="0" bIns="0" rtlCol="0">
            <a:noAutofit/>
          </a:bodyPr>
          <a:lstStyle/>
          <a:p>
            <a:endParaRPr/>
          </a:p>
        </p:txBody>
      </p:sp>
      <p:sp>
        <p:nvSpPr>
          <p:cNvPr id="32" name="object 32"/>
          <p:cNvSpPr/>
          <p:nvPr/>
        </p:nvSpPr>
        <p:spPr>
          <a:xfrm>
            <a:off x="3509196" y="311048"/>
            <a:ext cx="1690127" cy="528923"/>
          </a:xfrm>
          <a:prstGeom prst="rect">
            <a:avLst/>
          </a:prstGeom>
          <a:blipFill>
            <a:blip r:embed="rId3" cstate="print"/>
            <a:stretch>
              <a:fillRect/>
            </a:stretch>
          </a:blipFill>
        </p:spPr>
        <p:txBody>
          <a:bodyPr wrap="square" lIns="0" tIns="0" rIns="0" bIns="0" rtlCol="0">
            <a:noAutofit/>
          </a:bodyPr>
          <a:lstStyle/>
          <a:p>
            <a:endParaRPr/>
          </a:p>
        </p:txBody>
      </p:sp>
      <p:sp>
        <p:nvSpPr>
          <p:cNvPr id="7" name="object 7"/>
          <p:cNvSpPr txBox="1"/>
          <p:nvPr/>
        </p:nvSpPr>
        <p:spPr>
          <a:xfrm>
            <a:off x="750521" y="2027143"/>
            <a:ext cx="1780028" cy="190500"/>
          </a:xfrm>
          <a:prstGeom prst="rect">
            <a:avLst/>
          </a:prstGeom>
        </p:spPr>
        <p:txBody>
          <a:bodyPr wrap="square" lIns="0" tIns="0" rIns="0" bIns="0" rtlCol="0">
            <a:noAutofit/>
          </a:bodyPr>
          <a:lstStyle/>
          <a:p>
            <a:pPr marL="12700">
              <a:lnSpc>
                <a:spcPts val="1935"/>
              </a:lnSpc>
              <a:spcBef>
                <a:spcPts val="96"/>
              </a:spcBef>
            </a:pPr>
            <a:r>
              <a:rPr sz="2800" b="1" baseline="3034" dirty="0">
                <a:latin typeface="Calibri"/>
                <a:cs typeface="Calibri"/>
              </a:rPr>
              <a:t>Co</a:t>
            </a:r>
            <a:r>
              <a:rPr sz="2800" b="1" spc="-4" baseline="3034" dirty="0">
                <a:latin typeface="Calibri"/>
                <a:cs typeface="Calibri"/>
              </a:rPr>
              <a:t>n</a:t>
            </a:r>
            <a:r>
              <a:rPr sz="2800" b="1" spc="-9" baseline="3034" dirty="0">
                <a:latin typeface="Calibri"/>
                <a:cs typeface="Calibri"/>
              </a:rPr>
              <a:t>t</a:t>
            </a:r>
            <a:r>
              <a:rPr sz="2800" b="1" baseline="3034" dirty="0">
                <a:latin typeface="Calibri"/>
                <a:cs typeface="Calibri"/>
              </a:rPr>
              <a:t>act</a:t>
            </a:r>
            <a:r>
              <a:rPr sz="2800" b="1" spc="-29" baseline="3034" dirty="0">
                <a:latin typeface="Calibri"/>
                <a:cs typeface="Calibri"/>
              </a:rPr>
              <a:t> </a:t>
            </a:r>
            <a:r>
              <a:rPr sz="2800" b="1" spc="4" baseline="3034" dirty="0">
                <a:latin typeface="Calibri"/>
                <a:cs typeface="Calibri"/>
              </a:rPr>
              <a:t>D</a:t>
            </a:r>
            <a:r>
              <a:rPr sz="2800" b="1" spc="-4" baseline="3034" dirty="0">
                <a:latin typeface="Calibri"/>
                <a:cs typeface="Calibri"/>
              </a:rPr>
              <a:t>e</a:t>
            </a:r>
            <a:r>
              <a:rPr sz="2800" b="1" spc="-9" baseline="3034" dirty="0">
                <a:latin typeface="Calibri"/>
                <a:cs typeface="Calibri"/>
              </a:rPr>
              <a:t>t</a:t>
            </a:r>
            <a:r>
              <a:rPr sz="2800" b="1" baseline="3034" dirty="0">
                <a:latin typeface="Calibri"/>
                <a:cs typeface="Calibri"/>
              </a:rPr>
              <a:t>ails</a:t>
            </a:r>
            <a:endParaRPr sz="2000" dirty="0">
              <a:latin typeface="Calibri"/>
              <a:cs typeface="Calibri"/>
            </a:endParaRPr>
          </a:p>
        </p:txBody>
      </p:sp>
      <p:sp>
        <p:nvSpPr>
          <p:cNvPr id="6" name="object 6"/>
          <p:cNvSpPr txBox="1"/>
          <p:nvPr/>
        </p:nvSpPr>
        <p:spPr>
          <a:xfrm>
            <a:off x="750519" y="2343119"/>
            <a:ext cx="3289200" cy="396239"/>
          </a:xfrm>
          <a:prstGeom prst="rect">
            <a:avLst/>
          </a:prstGeom>
        </p:spPr>
        <p:txBody>
          <a:bodyPr wrap="square" lIns="0" tIns="0" rIns="0" bIns="0" rtlCol="0">
            <a:noAutofit/>
          </a:bodyPr>
          <a:lstStyle/>
          <a:p>
            <a:pPr marL="12700" marR="34289">
              <a:lnSpc>
                <a:spcPts val="1935"/>
              </a:lnSpc>
              <a:spcBef>
                <a:spcPts val="96"/>
              </a:spcBef>
            </a:pPr>
            <a:r>
              <a:rPr sz="2700" baseline="3034" dirty="0">
                <a:latin typeface="Calibri"/>
                <a:cs typeface="Calibri"/>
              </a:rPr>
              <a:t>No</a:t>
            </a:r>
            <a:r>
              <a:rPr sz="2700" spc="-4" baseline="3034" dirty="0">
                <a:latin typeface="Calibri"/>
                <a:cs typeface="Calibri"/>
              </a:rPr>
              <a:t>i</a:t>
            </a:r>
            <a:r>
              <a:rPr sz="2700" baseline="3034" dirty="0">
                <a:latin typeface="Calibri"/>
                <a:cs typeface="Calibri"/>
              </a:rPr>
              <a:t>da (NC</a:t>
            </a:r>
            <a:r>
              <a:rPr sz="2700" spc="-9" baseline="3034" dirty="0">
                <a:latin typeface="Calibri"/>
                <a:cs typeface="Calibri"/>
              </a:rPr>
              <a:t>R</a:t>
            </a:r>
            <a:r>
              <a:rPr sz="2700" baseline="3034" dirty="0">
                <a:latin typeface="Calibri"/>
                <a:cs typeface="Calibri"/>
              </a:rPr>
              <a:t>)</a:t>
            </a:r>
            <a:r>
              <a:rPr sz="2700" spc="19" baseline="3034" dirty="0">
                <a:latin typeface="Calibri"/>
                <a:cs typeface="Calibri"/>
              </a:rPr>
              <a:t> </a:t>
            </a:r>
            <a:r>
              <a:rPr sz="2700" baseline="3034" dirty="0">
                <a:latin typeface="Calibri"/>
                <a:cs typeface="Calibri"/>
              </a:rPr>
              <a:t>O</a:t>
            </a:r>
            <a:r>
              <a:rPr sz="2700" spc="-14" baseline="3034" dirty="0">
                <a:latin typeface="Calibri"/>
                <a:cs typeface="Calibri"/>
              </a:rPr>
              <a:t>f</a:t>
            </a:r>
            <a:r>
              <a:rPr sz="2700" baseline="3034" dirty="0">
                <a:latin typeface="Calibri"/>
                <a:cs typeface="Calibri"/>
              </a:rPr>
              <a:t>fi</a:t>
            </a:r>
            <a:r>
              <a:rPr sz="2700" spc="-9" baseline="3034" dirty="0">
                <a:latin typeface="Calibri"/>
                <a:cs typeface="Calibri"/>
              </a:rPr>
              <a:t>c</a:t>
            </a:r>
            <a:r>
              <a:rPr sz="2700" baseline="3034" dirty="0">
                <a:latin typeface="Calibri"/>
                <a:cs typeface="Calibri"/>
              </a:rPr>
              <a:t>e</a:t>
            </a:r>
            <a:endParaRPr dirty="0">
              <a:latin typeface="Calibri"/>
              <a:cs typeface="Calibri"/>
            </a:endParaRPr>
          </a:p>
          <a:p>
            <a:pPr marL="12700">
              <a:lnSpc>
                <a:spcPts val="2160"/>
              </a:lnSpc>
              <a:spcBef>
                <a:spcPts val="11"/>
              </a:spcBef>
            </a:pPr>
            <a:r>
              <a:rPr sz="2700" spc="-4" baseline="1517" dirty="0">
                <a:latin typeface="Calibri"/>
                <a:cs typeface="Calibri"/>
              </a:rPr>
              <a:t>E</a:t>
            </a:r>
            <a:r>
              <a:rPr sz="2700" baseline="1517" dirty="0">
                <a:latin typeface="Calibri"/>
                <a:cs typeface="Calibri"/>
              </a:rPr>
              <a:t>-13,</a:t>
            </a:r>
            <a:r>
              <a:rPr sz="2700" spc="-4" baseline="1517" dirty="0">
                <a:latin typeface="Calibri"/>
                <a:cs typeface="Calibri"/>
              </a:rPr>
              <a:t> </a:t>
            </a:r>
            <a:r>
              <a:rPr sz="2700" baseline="1517" dirty="0">
                <a:latin typeface="Calibri"/>
                <a:cs typeface="Calibri"/>
              </a:rPr>
              <a:t>U</a:t>
            </a:r>
            <a:r>
              <a:rPr sz="2700" spc="-9" baseline="1517" dirty="0">
                <a:latin typeface="Calibri"/>
                <a:cs typeface="Calibri"/>
              </a:rPr>
              <a:t>P</a:t>
            </a:r>
            <a:r>
              <a:rPr sz="2700" baseline="1517" dirty="0">
                <a:latin typeface="Calibri"/>
                <a:cs typeface="Calibri"/>
              </a:rPr>
              <a:t>SIDC Si</a:t>
            </a:r>
            <a:r>
              <a:rPr sz="2700" spc="-29" baseline="1517" dirty="0">
                <a:latin typeface="Calibri"/>
                <a:cs typeface="Calibri"/>
              </a:rPr>
              <a:t>t</a:t>
            </a:r>
            <a:r>
              <a:rPr sz="2700" spc="4" baseline="1517" dirty="0">
                <a:latin typeface="Calibri"/>
                <a:cs typeface="Calibri"/>
              </a:rPr>
              <a:t>e</a:t>
            </a:r>
            <a:r>
              <a:rPr sz="2700" baseline="1517" dirty="0">
                <a:latin typeface="Calibri"/>
                <a:cs typeface="Calibri"/>
              </a:rPr>
              <a:t>-I</a:t>
            </a:r>
            <a:r>
              <a:rPr sz="2700" spc="-139" baseline="1517" dirty="0">
                <a:latin typeface="Calibri"/>
                <a:cs typeface="Calibri"/>
              </a:rPr>
              <a:t>V</a:t>
            </a:r>
            <a:r>
              <a:rPr sz="2700" baseline="1517" dirty="0">
                <a:latin typeface="Calibri"/>
                <a:cs typeface="Calibri"/>
              </a:rPr>
              <a:t>,</a:t>
            </a:r>
            <a:r>
              <a:rPr sz="2700" spc="4" baseline="1517" dirty="0">
                <a:latin typeface="Calibri"/>
                <a:cs typeface="Calibri"/>
              </a:rPr>
              <a:t> </a:t>
            </a:r>
            <a:r>
              <a:rPr sz="2700" baseline="1517" dirty="0">
                <a:latin typeface="Calibri"/>
                <a:cs typeface="Calibri"/>
              </a:rPr>
              <a:t>B</a:t>
            </a:r>
            <a:r>
              <a:rPr sz="2700" spc="9" baseline="1517" dirty="0">
                <a:latin typeface="Calibri"/>
                <a:cs typeface="Calibri"/>
              </a:rPr>
              <a:t>e</a:t>
            </a:r>
            <a:r>
              <a:rPr sz="2700" baseline="1517" dirty="0">
                <a:latin typeface="Calibri"/>
                <a:cs typeface="Calibri"/>
              </a:rPr>
              <a:t>hind</a:t>
            </a:r>
            <a:r>
              <a:rPr sz="2700" spc="14" baseline="1517" dirty="0">
                <a:latin typeface="Calibri"/>
                <a:cs typeface="Calibri"/>
              </a:rPr>
              <a:t> </a:t>
            </a:r>
            <a:r>
              <a:rPr sz="2700" baseline="1517" dirty="0">
                <a:latin typeface="Calibri"/>
                <a:cs typeface="Calibri"/>
              </a:rPr>
              <a:t>G</a:t>
            </a:r>
            <a:r>
              <a:rPr sz="2700" spc="-34" baseline="1517" dirty="0">
                <a:latin typeface="Calibri"/>
                <a:cs typeface="Calibri"/>
              </a:rPr>
              <a:t>r</a:t>
            </a:r>
            <a:r>
              <a:rPr sz="2700" baseline="1517" dirty="0">
                <a:latin typeface="Calibri"/>
                <a:cs typeface="Calibri"/>
              </a:rPr>
              <a:t>and</a:t>
            </a:r>
            <a:endParaRPr dirty="0">
              <a:latin typeface="Calibri"/>
              <a:cs typeface="Calibri"/>
            </a:endParaRPr>
          </a:p>
        </p:txBody>
      </p:sp>
      <p:sp>
        <p:nvSpPr>
          <p:cNvPr id="5" name="object 5"/>
          <p:cNvSpPr txBox="1"/>
          <p:nvPr/>
        </p:nvSpPr>
        <p:spPr>
          <a:xfrm>
            <a:off x="4032201" y="2602239"/>
            <a:ext cx="1496713" cy="190500"/>
          </a:xfrm>
          <a:prstGeom prst="rect">
            <a:avLst/>
          </a:prstGeom>
        </p:spPr>
        <p:txBody>
          <a:bodyPr wrap="square" lIns="0" tIns="0" rIns="0" bIns="0" rtlCol="0">
            <a:noAutofit/>
          </a:bodyPr>
          <a:lstStyle/>
          <a:p>
            <a:pPr marL="12700">
              <a:lnSpc>
                <a:spcPts val="1935"/>
              </a:lnSpc>
              <a:spcBef>
                <a:spcPts val="96"/>
              </a:spcBef>
            </a:pPr>
            <a:r>
              <a:rPr sz="2700" spc="-84" baseline="3034" dirty="0">
                <a:latin typeface="Calibri"/>
                <a:cs typeface="Calibri"/>
              </a:rPr>
              <a:t>V</a:t>
            </a:r>
            <a:r>
              <a:rPr sz="2700" baseline="3034" dirty="0">
                <a:latin typeface="Calibri"/>
                <a:cs typeface="Calibri"/>
              </a:rPr>
              <a:t>e</a:t>
            </a:r>
            <a:r>
              <a:rPr sz="2700" spc="4" baseline="3034" dirty="0">
                <a:latin typeface="Calibri"/>
                <a:cs typeface="Calibri"/>
              </a:rPr>
              <a:t>n</a:t>
            </a:r>
            <a:r>
              <a:rPr sz="2700" spc="-4" baseline="3034" dirty="0">
                <a:latin typeface="Calibri"/>
                <a:cs typeface="Calibri"/>
              </a:rPr>
              <a:t>ic</a:t>
            </a:r>
            <a:r>
              <a:rPr sz="2700" baseline="3034" dirty="0">
                <a:latin typeface="Calibri"/>
                <a:cs typeface="Calibri"/>
              </a:rPr>
              <a:t>e,</a:t>
            </a:r>
            <a:r>
              <a:rPr sz="2700" spc="24" baseline="3034" dirty="0">
                <a:latin typeface="Calibri"/>
                <a:cs typeface="Calibri"/>
              </a:rPr>
              <a:t> </a:t>
            </a:r>
            <a:r>
              <a:rPr sz="2700" baseline="3034" dirty="0">
                <a:latin typeface="Calibri"/>
                <a:cs typeface="Calibri"/>
              </a:rPr>
              <a:t>G</a:t>
            </a:r>
            <a:r>
              <a:rPr sz="2700" spc="-19" baseline="3034" dirty="0">
                <a:latin typeface="Calibri"/>
                <a:cs typeface="Calibri"/>
              </a:rPr>
              <a:t>r</a:t>
            </a:r>
            <a:r>
              <a:rPr sz="2700" baseline="3034" dirty="0">
                <a:latin typeface="Calibri"/>
                <a:cs typeface="Calibri"/>
              </a:rPr>
              <a:t>e</a:t>
            </a:r>
            <a:r>
              <a:rPr sz="2700" spc="-4" baseline="3034" dirty="0">
                <a:latin typeface="Calibri"/>
                <a:cs typeface="Calibri"/>
              </a:rPr>
              <a:t>a</a:t>
            </a:r>
            <a:r>
              <a:rPr sz="2700" spc="-25" baseline="3034" dirty="0">
                <a:latin typeface="Calibri"/>
                <a:cs typeface="Calibri"/>
              </a:rPr>
              <a:t>t</a:t>
            </a:r>
            <a:r>
              <a:rPr sz="2700" baseline="3034" dirty="0">
                <a:latin typeface="Calibri"/>
                <a:cs typeface="Calibri"/>
              </a:rPr>
              <a:t>er</a:t>
            </a:r>
            <a:endParaRPr dirty="0">
              <a:latin typeface="Calibri"/>
              <a:cs typeface="Calibri"/>
            </a:endParaRPr>
          </a:p>
        </p:txBody>
      </p:sp>
      <p:sp>
        <p:nvSpPr>
          <p:cNvPr id="4" name="object 4"/>
          <p:cNvSpPr txBox="1"/>
          <p:nvPr/>
        </p:nvSpPr>
        <p:spPr>
          <a:xfrm>
            <a:off x="5521072" y="2615476"/>
            <a:ext cx="1416205" cy="190500"/>
          </a:xfrm>
          <a:prstGeom prst="rect">
            <a:avLst/>
          </a:prstGeom>
        </p:spPr>
        <p:txBody>
          <a:bodyPr wrap="square" lIns="0" tIns="0" rIns="0" bIns="0" rtlCol="0">
            <a:noAutofit/>
          </a:bodyPr>
          <a:lstStyle/>
          <a:p>
            <a:pPr marL="12700">
              <a:lnSpc>
                <a:spcPts val="1935"/>
              </a:lnSpc>
              <a:spcBef>
                <a:spcPts val="96"/>
              </a:spcBef>
            </a:pPr>
            <a:r>
              <a:rPr sz="2700" baseline="3034" dirty="0">
                <a:latin typeface="Calibri"/>
                <a:cs typeface="Calibri"/>
              </a:rPr>
              <a:t>Noida,</a:t>
            </a:r>
            <a:r>
              <a:rPr sz="2700" spc="19" baseline="3034" dirty="0">
                <a:latin typeface="Calibri"/>
                <a:cs typeface="Calibri"/>
              </a:rPr>
              <a:t> </a:t>
            </a:r>
            <a:r>
              <a:rPr sz="2700" baseline="3034" dirty="0">
                <a:latin typeface="Calibri"/>
                <a:cs typeface="Calibri"/>
              </a:rPr>
              <a:t>201308</a:t>
            </a:r>
            <a:endParaRPr dirty="0">
              <a:latin typeface="Calibri"/>
              <a:cs typeface="Calibri"/>
            </a:endParaRPr>
          </a:p>
        </p:txBody>
      </p:sp>
      <p:sp>
        <p:nvSpPr>
          <p:cNvPr id="3" name="object 3"/>
          <p:cNvSpPr txBox="1"/>
          <p:nvPr/>
        </p:nvSpPr>
        <p:spPr>
          <a:xfrm>
            <a:off x="750520" y="3045402"/>
            <a:ext cx="5692810" cy="396583"/>
          </a:xfrm>
          <a:prstGeom prst="rect">
            <a:avLst/>
          </a:prstGeom>
        </p:spPr>
        <p:txBody>
          <a:bodyPr wrap="square" lIns="0" tIns="0" rIns="0" bIns="0" rtlCol="0">
            <a:noAutofit/>
          </a:bodyPr>
          <a:lstStyle/>
          <a:p>
            <a:pPr marL="12700" marR="34334">
              <a:lnSpc>
                <a:spcPts val="1935"/>
              </a:lnSpc>
              <a:spcBef>
                <a:spcPts val="96"/>
              </a:spcBef>
            </a:pPr>
            <a:r>
              <a:rPr sz="2700" baseline="3034" dirty="0">
                <a:latin typeface="Calibri"/>
                <a:cs typeface="Calibri"/>
              </a:rPr>
              <a:t>Co</a:t>
            </a:r>
            <a:r>
              <a:rPr sz="2700" spc="-9" baseline="3034" dirty="0">
                <a:latin typeface="Calibri"/>
                <a:cs typeface="Calibri"/>
              </a:rPr>
              <a:t>n</a:t>
            </a:r>
            <a:r>
              <a:rPr sz="2700" spc="-25" baseline="3034" dirty="0">
                <a:latin typeface="Calibri"/>
                <a:cs typeface="Calibri"/>
              </a:rPr>
              <a:t>t</a:t>
            </a:r>
            <a:r>
              <a:rPr sz="2700" baseline="3034" dirty="0">
                <a:latin typeface="Calibri"/>
                <a:cs typeface="Calibri"/>
              </a:rPr>
              <a:t>act</a:t>
            </a:r>
            <a:r>
              <a:rPr sz="2700" spc="-4" baseline="3034" dirty="0">
                <a:latin typeface="Calibri"/>
                <a:cs typeface="Calibri"/>
              </a:rPr>
              <a:t> </a:t>
            </a:r>
            <a:r>
              <a:rPr sz="2700" spc="-39" baseline="3034" dirty="0">
                <a:latin typeface="Calibri"/>
                <a:cs typeface="Calibri"/>
              </a:rPr>
              <a:t>P</a:t>
            </a:r>
            <a:r>
              <a:rPr sz="2700" baseline="3034" dirty="0">
                <a:latin typeface="Calibri"/>
                <a:cs typeface="Calibri"/>
              </a:rPr>
              <a:t>e</a:t>
            </a:r>
            <a:r>
              <a:rPr sz="2700" spc="-34" baseline="3034" dirty="0">
                <a:latin typeface="Calibri"/>
                <a:cs typeface="Calibri"/>
              </a:rPr>
              <a:t>r</a:t>
            </a:r>
            <a:r>
              <a:rPr sz="2700" baseline="3034" dirty="0">
                <a:latin typeface="Calibri"/>
                <a:cs typeface="Calibri"/>
              </a:rPr>
              <a:t>so</a:t>
            </a:r>
            <a:r>
              <a:rPr sz="2700" spc="4" baseline="3034" dirty="0">
                <a:latin typeface="Calibri"/>
                <a:cs typeface="Calibri"/>
              </a:rPr>
              <a:t>n</a:t>
            </a:r>
            <a:r>
              <a:rPr sz="2700" baseline="3034" dirty="0">
                <a:latin typeface="Calibri"/>
                <a:cs typeface="Calibri"/>
              </a:rPr>
              <a:t>:</a:t>
            </a:r>
            <a:r>
              <a:rPr sz="2700" spc="9" baseline="3034" dirty="0">
                <a:latin typeface="Calibri"/>
                <a:cs typeface="Calibri"/>
              </a:rPr>
              <a:t> </a:t>
            </a:r>
            <a:r>
              <a:rPr sz="2700" spc="-144" baseline="3034" dirty="0">
                <a:latin typeface="Calibri"/>
                <a:cs typeface="Calibri"/>
              </a:rPr>
              <a:t>T</a:t>
            </a:r>
            <a:r>
              <a:rPr sz="2700" baseline="3034" dirty="0">
                <a:latin typeface="Calibri"/>
                <a:cs typeface="Calibri"/>
              </a:rPr>
              <a:t>arun</a:t>
            </a:r>
            <a:r>
              <a:rPr sz="2700" spc="14" baseline="3034" dirty="0">
                <a:latin typeface="Calibri"/>
                <a:cs typeface="Calibri"/>
              </a:rPr>
              <a:t> </a:t>
            </a:r>
            <a:r>
              <a:rPr sz="2700" baseline="3034" dirty="0">
                <a:latin typeface="Calibri"/>
                <a:cs typeface="Calibri"/>
              </a:rPr>
              <a:t>Kh</a:t>
            </a:r>
            <a:r>
              <a:rPr sz="2700" spc="4" baseline="3034" dirty="0">
                <a:latin typeface="Calibri"/>
                <a:cs typeface="Calibri"/>
              </a:rPr>
              <a:t>u</a:t>
            </a:r>
            <a:r>
              <a:rPr sz="2700" spc="-39" baseline="3034" dirty="0">
                <a:latin typeface="Calibri"/>
                <a:cs typeface="Calibri"/>
              </a:rPr>
              <a:t>r</a:t>
            </a:r>
            <a:r>
              <a:rPr sz="2700" baseline="3034" dirty="0">
                <a:latin typeface="Calibri"/>
                <a:cs typeface="Calibri"/>
              </a:rPr>
              <a:t>ana</a:t>
            </a:r>
            <a:endParaRPr dirty="0">
              <a:latin typeface="Calibri"/>
              <a:cs typeface="Calibri"/>
            </a:endParaRPr>
          </a:p>
          <a:p>
            <a:pPr marL="12700">
              <a:lnSpc>
                <a:spcPts val="2165"/>
              </a:lnSpc>
              <a:spcBef>
                <a:spcPts val="11"/>
              </a:spcBef>
            </a:pPr>
            <a:r>
              <a:rPr sz="2700" baseline="1517" dirty="0">
                <a:latin typeface="Calibri"/>
                <a:cs typeface="Calibri"/>
              </a:rPr>
              <a:t>Co</a:t>
            </a:r>
            <a:r>
              <a:rPr sz="2700" spc="-14" baseline="1517" dirty="0">
                <a:latin typeface="Calibri"/>
                <a:cs typeface="Calibri"/>
              </a:rPr>
              <a:t>n</a:t>
            </a:r>
            <a:r>
              <a:rPr sz="2700" spc="-25" baseline="1517" dirty="0">
                <a:latin typeface="Calibri"/>
                <a:cs typeface="Calibri"/>
              </a:rPr>
              <a:t>t</a:t>
            </a:r>
            <a:r>
              <a:rPr sz="2700" baseline="1517" dirty="0">
                <a:latin typeface="Calibri"/>
                <a:cs typeface="Calibri"/>
              </a:rPr>
              <a:t>a</a:t>
            </a:r>
            <a:r>
              <a:rPr sz="2700" spc="-4" baseline="1517" dirty="0">
                <a:latin typeface="Calibri"/>
                <a:cs typeface="Calibri"/>
              </a:rPr>
              <a:t>c</a:t>
            </a:r>
            <a:r>
              <a:rPr sz="2700" baseline="1517" dirty="0">
                <a:latin typeface="Calibri"/>
                <a:cs typeface="Calibri"/>
              </a:rPr>
              <a:t>t No.:</a:t>
            </a:r>
            <a:r>
              <a:rPr sz="2700" spc="4" baseline="1517" dirty="0">
                <a:latin typeface="Calibri"/>
                <a:cs typeface="Calibri"/>
              </a:rPr>
              <a:t> </a:t>
            </a:r>
            <a:r>
              <a:rPr lang="en-IN" sz="2700" spc="4" baseline="1517" dirty="0" err="1">
                <a:cs typeface="Calibri"/>
              </a:rPr>
              <a:t>Ph</a:t>
            </a:r>
            <a:r>
              <a:rPr lang="en-IN" sz="2700" spc="4" baseline="1517" dirty="0">
                <a:cs typeface="Calibri"/>
              </a:rPr>
              <a:t> (IN):+91 120 4296878, 4909201, 2399113 </a:t>
            </a:r>
            <a:endParaRPr dirty="0">
              <a:latin typeface="Calibri"/>
              <a:cs typeface="Calibri"/>
            </a:endParaRPr>
          </a:p>
        </p:txBody>
      </p:sp>
      <p:sp>
        <p:nvSpPr>
          <p:cNvPr id="2" name="object 2"/>
          <p:cNvSpPr txBox="1"/>
          <p:nvPr/>
        </p:nvSpPr>
        <p:spPr>
          <a:xfrm>
            <a:off x="750519" y="3769237"/>
            <a:ext cx="5411026" cy="396202"/>
          </a:xfrm>
          <a:prstGeom prst="rect">
            <a:avLst/>
          </a:prstGeom>
        </p:spPr>
        <p:txBody>
          <a:bodyPr wrap="square" lIns="0" tIns="0" rIns="0" bIns="0" rtlCol="0">
            <a:noAutofit/>
          </a:bodyPr>
          <a:lstStyle/>
          <a:p>
            <a:pPr marL="12700" marR="34289">
              <a:lnSpc>
                <a:spcPts val="1935"/>
              </a:lnSpc>
              <a:spcBef>
                <a:spcPts val="96"/>
              </a:spcBef>
            </a:pPr>
            <a:r>
              <a:rPr sz="2700" spc="-4" baseline="3034" dirty="0">
                <a:latin typeface="Calibri"/>
                <a:cs typeface="Calibri"/>
              </a:rPr>
              <a:t>E</a:t>
            </a:r>
            <a:r>
              <a:rPr sz="2700" baseline="3034" dirty="0">
                <a:latin typeface="Calibri"/>
                <a:cs typeface="Calibri"/>
              </a:rPr>
              <a:t>-Ma</a:t>
            </a:r>
            <a:r>
              <a:rPr sz="2700" spc="-4" baseline="3034" dirty="0">
                <a:latin typeface="Calibri"/>
                <a:cs typeface="Calibri"/>
              </a:rPr>
              <a:t>il</a:t>
            </a:r>
            <a:r>
              <a:rPr sz="2700" baseline="3034" dirty="0">
                <a:latin typeface="Calibri"/>
                <a:cs typeface="Calibri"/>
              </a:rPr>
              <a:t>: </a:t>
            </a:r>
            <a:r>
              <a:rPr sz="2700" u="heavy" spc="-4" baseline="3034" dirty="0">
                <a:solidFill>
                  <a:srgbClr val="0000FF"/>
                </a:solidFill>
                <a:latin typeface="Calibri"/>
                <a:cs typeface="Calibri"/>
                <a:hlinkClick r:id="rId4"/>
              </a:rPr>
              <a:t>ii</a:t>
            </a:r>
            <a:r>
              <a:rPr sz="2700" u="heavy" baseline="3034" dirty="0">
                <a:solidFill>
                  <a:srgbClr val="0000FF"/>
                </a:solidFill>
                <a:latin typeface="Calibri"/>
                <a:cs typeface="Calibri"/>
                <a:hlinkClick r:id="rId4"/>
              </a:rPr>
              <a:t>p</a:t>
            </a:r>
            <a:r>
              <a:rPr sz="2700" u="heavy" spc="-25" baseline="3034" dirty="0">
                <a:solidFill>
                  <a:srgbClr val="0000FF"/>
                </a:solidFill>
                <a:latin typeface="Calibri"/>
                <a:cs typeface="Calibri"/>
                <a:hlinkClick r:id="rId4"/>
              </a:rPr>
              <a:t>r</a:t>
            </a:r>
            <a:r>
              <a:rPr sz="2700" u="heavy" baseline="3034" dirty="0">
                <a:solidFill>
                  <a:srgbClr val="0000FF"/>
                </a:solidFill>
                <a:latin typeface="Calibri"/>
                <a:cs typeface="Calibri"/>
                <a:hlinkClick r:id="rId4"/>
              </a:rPr>
              <a:t>d@i</a:t>
            </a:r>
            <a:r>
              <a:rPr sz="2700" u="heavy" spc="-9" baseline="3034" dirty="0">
                <a:solidFill>
                  <a:srgbClr val="0000FF"/>
                </a:solidFill>
                <a:latin typeface="Calibri"/>
                <a:cs typeface="Calibri"/>
                <a:hlinkClick r:id="rId4"/>
              </a:rPr>
              <a:t>i</a:t>
            </a:r>
            <a:r>
              <a:rPr sz="2700" u="heavy" baseline="3034" dirty="0">
                <a:solidFill>
                  <a:srgbClr val="0000FF"/>
                </a:solidFill>
                <a:latin typeface="Calibri"/>
                <a:cs typeface="Calibri"/>
                <a:hlinkClick r:id="rId4"/>
              </a:rPr>
              <a:t>p</a:t>
            </a:r>
            <a:r>
              <a:rPr sz="2700" u="heavy" spc="-25" baseline="3034" dirty="0">
                <a:solidFill>
                  <a:srgbClr val="0000FF"/>
                </a:solidFill>
                <a:latin typeface="Calibri"/>
                <a:cs typeface="Calibri"/>
                <a:hlinkClick r:id="rId4"/>
              </a:rPr>
              <a:t>r</a:t>
            </a:r>
            <a:r>
              <a:rPr sz="2700" u="heavy" baseline="3034" dirty="0">
                <a:solidFill>
                  <a:srgbClr val="0000FF"/>
                </a:solidFill>
                <a:latin typeface="Calibri"/>
                <a:cs typeface="Calibri"/>
                <a:hlinkClick r:id="rId4"/>
              </a:rPr>
              <a:t>d.</a:t>
            </a:r>
            <a:r>
              <a:rPr sz="2700" u="heavy" spc="-19" baseline="3034" dirty="0">
                <a:solidFill>
                  <a:srgbClr val="0000FF"/>
                </a:solidFill>
                <a:latin typeface="Calibri"/>
                <a:cs typeface="Calibri"/>
                <a:hlinkClick r:id="rId4"/>
              </a:rPr>
              <a:t>c</a:t>
            </a:r>
            <a:r>
              <a:rPr sz="2700" u="heavy" baseline="3034" dirty="0">
                <a:solidFill>
                  <a:srgbClr val="0000FF"/>
                </a:solidFill>
                <a:latin typeface="Calibri"/>
                <a:cs typeface="Calibri"/>
                <a:hlinkClick r:id="rId4"/>
              </a:rPr>
              <a:t>o</a:t>
            </a:r>
            <a:r>
              <a:rPr sz="2700" u="heavy" spc="4" baseline="3034" dirty="0">
                <a:solidFill>
                  <a:srgbClr val="0000FF"/>
                </a:solidFill>
                <a:latin typeface="Calibri"/>
                <a:cs typeface="Calibri"/>
                <a:hlinkClick r:id="rId4"/>
              </a:rPr>
              <a:t>m</a:t>
            </a:r>
            <a:r>
              <a:rPr sz="2700" baseline="3034" dirty="0">
                <a:latin typeface="Calibri"/>
                <a:cs typeface="Calibri"/>
                <a:hlinkClick r:id="rId4"/>
              </a:rPr>
              <a:t>,</a:t>
            </a:r>
            <a:r>
              <a:rPr sz="2700" baseline="3034" dirty="0">
                <a:latin typeface="Calibri"/>
                <a:cs typeface="Calibri"/>
              </a:rPr>
              <a:t> </a:t>
            </a:r>
            <a:r>
              <a:rPr sz="2700" spc="-361" baseline="3034" dirty="0">
                <a:solidFill>
                  <a:srgbClr val="0000FF"/>
                </a:solidFill>
                <a:latin typeface="Calibri"/>
                <a:cs typeface="Calibri"/>
              </a:rPr>
              <a:t> </a:t>
            </a:r>
            <a:r>
              <a:rPr sz="2700" u="heavy" spc="-4" baseline="3034" dirty="0">
                <a:solidFill>
                  <a:srgbClr val="0000FF"/>
                </a:solidFill>
                <a:latin typeface="Calibri"/>
                <a:cs typeface="Calibri"/>
                <a:hlinkClick r:id="rId5"/>
              </a:rPr>
              <a:t>i</a:t>
            </a:r>
            <a:r>
              <a:rPr sz="2700" u="heavy" spc="-9" baseline="3034" dirty="0">
                <a:solidFill>
                  <a:srgbClr val="0000FF"/>
                </a:solidFill>
                <a:latin typeface="Calibri"/>
                <a:cs typeface="Calibri"/>
                <a:hlinkClick r:id="rId5"/>
              </a:rPr>
              <a:t>n</a:t>
            </a:r>
            <a:r>
              <a:rPr sz="2700" u="heavy" spc="-34" baseline="3034" dirty="0">
                <a:solidFill>
                  <a:srgbClr val="0000FF"/>
                </a:solidFill>
                <a:latin typeface="Calibri"/>
                <a:cs typeface="Calibri"/>
                <a:hlinkClick r:id="rId5"/>
              </a:rPr>
              <a:t>f</a:t>
            </a:r>
            <a:r>
              <a:rPr sz="2700" u="heavy" baseline="3034" dirty="0">
                <a:solidFill>
                  <a:srgbClr val="0000FF"/>
                </a:solidFill>
                <a:latin typeface="Calibri"/>
                <a:cs typeface="Calibri"/>
                <a:hlinkClick r:id="rId5"/>
              </a:rPr>
              <a:t>o@khu</a:t>
            </a:r>
            <a:r>
              <a:rPr sz="2700" u="heavy" spc="-39" baseline="3034" dirty="0">
                <a:solidFill>
                  <a:srgbClr val="0000FF"/>
                </a:solidFill>
                <a:latin typeface="Calibri"/>
                <a:cs typeface="Calibri"/>
                <a:hlinkClick r:id="rId5"/>
              </a:rPr>
              <a:t>r</a:t>
            </a:r>
            <a:r>
              <a:rPr sz="2700" u="heavy" baseline="3034" dirty="0">
                <a:solidFill>
                  <a:srgbClr val="0000FF"/>
                </a:solidFill>
                <a:latin typeface="Calibri"/>
                <a:cs typeface="Calibri"/>
                <a:hlinkClick r:id="rId5"/>
              </a:rPr>
              <a:t>an</a:t>
            </a:r>
            <a:r>
              <a:rPr sz="2700" u="heavy" spc="4" baseline="3034" dirty="0">
                <a:solidFill>
                  <a:srgbClr val="0000FF"/>
                </a:solidFill>
                <a:latin typeface="Calibri"/>
                <a:cs typeface="Calibri"/>
                <a:hlinkClick r:id="rId5"/>
              </a:rPr>
              <a:t>a</a:t>
            </a:r>
            <a:r>
              <a:rPr sz="2700" u="heavy" baseline="3034" dirty="0">
                <a:solidFill>
                  <a:srgbClr val="0000FF"/>
                </a:solidFill>
                <a:latin typeface="Calibri"/>
                <a:cs typeface="Calibri"/>
                <a:hlinkClick r:id="rId5"/>
              </a:rPr>
              <a:t>an</a:t>
            </a:r>
            <a:r>
              <a:rPr sz="2700" u="heavy" spc="4" baseline="3034" dirty="0">
                <a:solidFill>
                  <a:srgbClr val="0000FF"/>
                </a:solidFill>
                <a:latin typeface="Calibri"/>
                <a:cs typeface="Calibri"/>
                <a:hlinkClick r:id="rId5"/>
              </a:rPr>
              <a:t>d</a:t>
            </a:r>
            <a:r>
              <a:rPr sz="2700" u="heavy" baseline="3034" dirty="0">
                <a:solidFill>
                  <a:srgbClr val="0000FF"/>
                </a:solidFill>
                <a:latin typeface="Calibri"/>
                <a:cs typeface="Calibri"/>
                <a:hlinkClick r:id="rId5"/>
              </a:rPr>
              <a:t>khu</a:t>
            </a:r>
            <a:r>
              <a:rPr sz="2700" u="heavy" spc="-39" baseline="3034" dirty="0">
                <a:solidFill>
                  <a:srgbClr val="0000FF"/>
                </a:solidFill>
                <a:latin typeface="Calibri"/>
                <a:cs typeface="Calibri"/>
                <a:hlinkClick r:id="rId5"/>
              </a:rPr>
              <a:t>r</a:t>
            </a:r>
            <a:r>
              <a:rPr sz="2700" u="heavy" baseline="3034" dirty="0">
                <a:solidFill>
                  <a:srgbClr val="0000FF"/>
                </a:solidFill>
                <a:latin typeface="Calibri"/>
                <a:cs typeface="Calibri"/>
                <a:hlinkClick r:id="rId5"/>
              </a:rPr>
              <a:t>an</a:t>
            </a:r>
            <a:r>
              <a:rPr sz="2700" u="heavy" spc="4" baseline="3034" dirty="0">
                <a:solidFill>
                  <a:srgbClr val="0000FF"/>
                </a:solidFill>
                <a:latin typeface="Calibri"/>
                <a:cs typeface="Calibri"/>
                <a:hlinkClick r:id="rId5"/>
              </a:rPr>
              <a:t>a</a:t>
            </a:r>
            <a:r>
              <a:rPr sz="2700" u="heavy" baseline="3034" dirty="0">
                <a:solidFill>
                  <a:srgbClr val="0000FF"/>
                </a:solidFill>
                <a:latin typeface="Calibri"/>
                <a:cs typeface="Calibri"/>
                <a:hlinkClick r:id="rId5"/>
              </a:rPr>
              <a:t>.</a:t>
            </a:r>
            <a:r>
              <a:rPr sz="2700" u="heavy" spc="-14" baseline="3034" dirty="0">
                <a:solidFill>
                  <a:srgbClr val="0000FF"/>
                </a:solidFill>
                <a:latin typeface="Calibri"/>
                <a:cs typeface="Calibri"/>
                <a:hlinkClick r:id="rId5"/>
              </a:rPr>
              <a:t>c</a:t>
            </a:r>
            <a:r>
              <a:rPr sz="2700" u="heavy" baseline="3034" dirty="0">
                <a:solidFill>
                  <a:srgbClr val="0000FF"/>
                </a:solidFill>
                <a:latin typeface="Calibri"/>
                <a:cs typeface="Calibri"/>
                <a:hlinkClick r:id="rId5"/>
              </a:rPr>
              <a:t>om</a:t>
            </a:r>
            <a:endParaRPr dirty="0">
              <a:latin typeface="Calibri"/>
              <a:cs typeface="Calibri"/>
            </a:endParaRPr>
          </a:p>
          <a:p>
            <a:pPr marL="12700">
              <a:lnSpc>
                <a:spcPts val="2160"/>
              </a:lnSpc>
              <a:spcBef>
                <a:spcPts val="11"/>
              </a:spcBef>
            </a:pPr>
            <a:r>
              <a:rPr sz="2700" spc="-64" baseline="1517" dirty="0">
                <a:latin typeface="Calibri"/>
                <a:cs typeface="Calibri"/>
              </a:rPr>
              <a:t>W</a:t>
            </a:r>
            <a:r>
              <a:rPr sz="2700" baseline="1517" dirty="0">
                <a:latin typeface="Calibri"/>
                <a:cs typeface="Calibri"/>
              </a:rPr>
              <a:t>e</a:t>
            </a:r>
            <a:r>
              <a:rPr sz="2700" spc="-4" baseline="1517" dirty="0">
                <a:latin typeface="Calibri"/>
                <a:cs typeface="Calibri"/>
              </a:rPr>
              <a:t>b</a:t>
            </a:r>
            <a:r>
              <a:rPr sz="2700" baseline="1517" dirty="0">
                <a:latin typeface="Calibri"/>
                <a:cs typeface="Calibri"/>
              </a:rPr>
              <a:t>si</a:t>
            </a:r>
            <a:r>
              <a:rPr sz="2700" spc="-29" baseline="1517" dirty="0">
                <a:latin typeface="Calibri"/>
                <a:cs typeface="Calibri"/>
              </a:rPr>
              <a:t>t</a:t>
            </a:r>
            <a:r>
              <a:rPr sz="2700" baseline="1517" dirty="0">
                <a:latin typeface="Calibri"/>
                <a:cs typeface="Calibri"/>
              </a:rPr>
              <a:t>e: </a:t>
            </a:r>
            <a:r>
              <a:rPr sz="2700" spc="-401" baseline="1517" dirty="0">
                <a:solidFill>
                  <a:srgbClr val="0000FF"/>
                </a:solidFill>
                <a:latin typeface="Calibri"/>
                <a:cs typeface="Calibri"/>
              </a:rPr>
              <a:t> </a:t>
            </a:r>
            <a:r>
              <a:rPr sz="2700" u="heavy" spc="4" baseline="1517" dirty="0">
                <a:solidFill>
                  <a:srgbClr val="0000FF"/>
                </a:solidFill>
                <a:latin typeface="Calibri"/>
                <a:cs typeface="Calibri"/>
                <a:hlinkClick r:id="rId6"/>
              </a:rPr>
              <a:t>ww</a:t>
            </a:r>
            <a:r>
              <a:rPr sz="2700" u="heavy" spc="-119" baseline="1517" dirty="0">
                <a:solidFill>
                  <a:srgbClr val="0000FF"/>
                </a:solidFill>
                <a:latin typeface="Calibri"/>
                <a:cs typeface="Calibri"/>
                <a:hlinkClick r:id="rId6"/>
              </a:rPr>
              <a:t>w</a:t>
            </a:r>
            <a:r>
              <a:rPr sz="2700" u="heavy" baseline="1517" dirty="0">
                <a:solidFill>
                  <a:srgbClr val="0000FF"/>
                </a:solidFill>
                <a:latin typeface="Calibri"/>
                <a:cs typeface="Calibri"/>
                <a:hlinkClick r:id="rId6"/>
              </a:rPr>
              <a:t>.i</a:t>
            </a:r>
            <a:r>
              <a:rPr sz="2700" u="heavy" spc="-9" baseline="1517" dirty="0">
                <a:solidFill>
                  <a:srgbClr val="0000FF"/>
                </a:solidFill>
                <a:latin typeface="Calibri"/>
                <a:cs typeface="Calibri"/>
                <a:hlinkClick r:id="rId6"/>
              </a:rPr>
              <a:t>i</a:t>
            </a:r>
            <a:r>
              <a:rPr sz="2700" u="heavy" baseline="1517" dirty="0">
                <a:solidFill>
                  <a:srgbClr val="0000FF"/>
                </a:solidFill>
                <a:latin typeface="Calibri"/>
                <a:cs typeface="Calibri"/>
                <a:hlinkClick r:id="rId6"/>
              </a:rPr>
              <a:t>p</a:t>
            </a:r>
            <a:r>
              <a:rPr sz="2700" u="heavy" spc="-25" baseline="1517" dirty="0">
                <a:solidFill>
                  <a:srgbClr val="0000FF"/>
                </a:solidFill>
                <a:latin typeface="Calibri"/>
                <a:cs typeface="Calibri"/>
                <a:hlinkClick r:id="rId6"/>
              </a:rPr>
              <a:t>r</a:t>
            </a:r>
            <a:r>
              <a:rPr sz="2700" u="heavy" baseline="1517" dirty="0">
                <a:solidFill>
                  <a:srgbClr val="0000FF"/>
                </a:solidFill>
                <a:latin typeface="Calibri"/>
                <a:cs typeface="Calibri"/>
                <a:hlinkClick r:id="rId6"/>
              </a:rPr>
              <a:t>d.</a:t>
            </a:r>
            <a:r>
              <a:rPr sz="2700" u="heavy" spc="-19" baseline="1517" dirty="0">
                <a:solidFill>
                  <a:srgbClr val="0000FF"/>
                </a:solidFill>
                <a:latin typeface="Calibri"/>
                <a:cs typeface="Calibri"/>
                <a:hlinkClick r:id="rId6"/>
              </a:rPr>
              <a:t>c</a:t>
            </a:r>
            <a:r>
              <a:rPr sz="2700" u="heavy" baseline="1517" dirty="0">
                <a:solidFill>
                  <a:srgbClr val="0000FF"/>
                </a:solidFill>
                <a:latin typeface="Calibri"/>
                <a:cs typeface="Calibri"/>
                <a:hlinkClick r:id="rId6"/>
              </a:rPr>
              <a:t>om</a:t>
            </a:r>
            <a:r>
              <a:rPr sz="2700" spc="34" baseline="1517" dirty="0">
                <a:solidFill>
                  <a:srgbClr val="0000FF"/>
                </a:solidFill>
                <a:latin typeface="Calibri"/>
                <a:cs typeface="Calibri"/>
                <a:hlinkClick r:id="rId6"/>
              </a:rPr>
              <a:t> </a:t>
            </a:r>
            <a:r>
              <a:rPr sz="2700" baseline="1517" dirty="0">
                <a:latin typeface="Calibri"/>
                <a:cs typeface="Calibri"/>
                <a:hlinkClick r:id="rId6"/>
              </a:rPr>
              <a:t>|</a:t>
            </a:r>
            <a:r>
              <a:rPr sz="2700" baseline="1517" dirty="0">
                <a:latin typeface="Calibri"/>
                <a:cs typeface="Calibri"/>
              </a:rPr>
              <a:t> </a:t>
            </a:r>
            <a:r>
              <a:rPr sz="2700" u="heavy" spc="4" baseline="1517" dirty="0">
                <a:solidFill>
                  <a:srgbClr val="0000FF"/>
                </a:solidFill>
                <a:latin typeface="Calibri"/>
                <a:cs typeface="Calibri"/>
                <a:hlinkClick r:id="rId7"/>
              </a:rPr>
              <a:t>ww</a:t>
            </a:r>
            <a:r>
              <a:rPr sz="2700" u="heavy" spc="-119" baseline="1517" dirty="0">
                <a:solidFill>
                  <a:srgbClr val="0000FF"/>
                </a:solidFill>
                <a:latin typeface="Calibri"/>
                <a:cs typeface="Calibri"/>
                <a:hlinkClick r:id="rId7"/>
              </a:rPr>
              <a:t>w</a:t>
            </a:r>
            <a:r>
              <a:rPr sz="2700" u="heavy" baseline="1517" dirty="0">
                <a:solidFill>
                  <a:srgbClr val="0000FF"/>
                </a:solidFill>
                <a:latin typeface="Calibri"/>
                <a:cs typeface="Calibri"/>
                <a:hlinkClick r:id="rId7"/>
              </a:rPr>
              <a:t>.khu</a:t>
            </a:r>
            <a:r>
              <a:rPr sz="2700" u="heavy" spc="-39" baseline="1517" dirty="0">
                <a:solidFill>
                  <a:srgbClr val="0000FF"/>
                </a:solidFill>
                <a:latin typeface="Calibri"/>
                <a:cs typeface="Calibri"/>
                <a:hlinkClick r:id="rId7"/>
              </a:rPr>
              <a:t>r</a:t>
            </a:r>
            <a:r>
              <a:rPr sz="2700" u="heavy" baseline="1517" dirty="0">
                <a:solidFill>
                  <a:srgbClr val="0000FF"/>
                </a:solidFill>
                <a:latin typeface="Calibri"/>
                <a:cs typeface="Calibri"/>
                <a:hlinkClick r:id="rId7"/>
              </a:rPr>
              <a:t>an</a:t>
            </a:r>
            <a:r>
              <a:rPr sz="2700" u="heavy" spc="4" baseline="1517" dirty="0">
                <a:solidFill>
                  <a:srgbClr val="0000FF"/>
                </a:solidFill>
                <a:latin typeface="Calibri"/>
                <a:cs typeface="Calibri"/>
                <a:hlinkClick r:id="rId7"/>
              </a:rPr>
              <a:t>a</a:t>
            </a:r>
            <a:r>
              <a:rPr sz="2700" u="heavy" baseline="1517" dirty="0">
                <a:solidFill>
                  <a:srgbClr val="0000FF"/>
                </a:solidFill>
                <a:latin typeface="Calibri"/>
                <a:cs typeface="Calibri"/>
                <a:hlinkClick r:id="rId7"/>
              </a:rPr>
              <a:t>an</a:t>
            </a:r>
            <a:r>
              <a:rPr sz="2700" u="heavy" spc="4" baseline="1517" dirty="0">
                <a:solidFill>
                  <a:srgbClr val="0000FF"/>
                </a:solidFill>
                <a:latin typeface="Calibri"/>
                <a:cs typeface="Calibri"/>
                <a:hlinkClick r:id="rId7"/>
              </a:rPr>
              <a:t>d</a:t>
            </a:r>
            <a:r>
              <a:rPr sz="2700" u="heavy" baseline="1517" dirty="0">
                <a:solidFill>
                  <a:srgbClr val="0000FF"/>
                </a:solidFill>
                <a:latin typeface="Calibri"/>
                <a:cs typeface="Calibri"/>
                <a:hlinkClick r:id="rId7"/>
              </a:rPr>
              <a:t>khu</a:t>
            </a:r>
            <a:r>
              <a:rPr sz="2700" u="heavy" spc="-39" baseline="1517" dirty="0">
                <a:solidFill>
                  <a:srgbClr val="0000FF"/>
                </a:solidFill>
                <a:latin typeface="Calibri"/>
                <a:cs typeface="Calibri"/>
                <a:hlinkClick r:id="rId7"/>
              </a:rPr>
              <a:t>r</a:t>
            </a:r>
            <a:r>
              <a:rPr sz="2700" u="heavy" baseline="1517" dirty="0">
                <a:solidFill>
                  <a:srgbClr val="0000FF"/>
                </a:solidFill>
                <a:latin typeface="Calibri"/>
                <a:cs typeface="Calibri"/>
                <a:hlinkClick r:id="rId7"/>
              </a:rPr>
              <a:t>an</a:t>
            </a:r>
            <a:r>
              <a:rPr sz="2700" u="heavy" spc="4" baseline="1517" dirty="0">
                <a:solidFill>
                  <a:srgbClr val="0000FF"/>
                </a:solidFill>
                <a:latin typeface="Calibri"/>
                <a:cs typeface="Calibri"/>
                <a:hlinkClick r:id="rId7"/>
              </a:rPr>
              <a:t>a</a:t>
            </a:r>
            <a:r>
              <a:rPr sz="2700" u="heavy" baseline="1517" dirty="0">
                <a:solidFill>
                  <a:srgbClr val="0000FF"/>
                </a:solidFill>
                <a:latin typeface="Calibri"/>
                <a:cs typeface="Calibri"/>
                <a:hlinkClick r:id="rId7"/>
              </a:rPr>
              <a:t>.</a:t>
            </a:r>
            <a:r>
              <a:rPr sz="2700" u="heavy" spc="-14" baseline="1517" dirty="0">
                <a:solidFill>
                  <a:srgbClr val="0000FF"/>
                </a:solidFill>
                <a:latin typeface="Calibri"/>
                <a:cs typeface="Calibri"/>
                <a:hlinkClick r:id="rId7"/>
              </a:rPr>
              <a:t>c</a:t>
            </a:r>
            <a:r>
              <a:rPr sz="2700" u="heavy" baseline="1517" dirty="0">
                <a:solidFill>
                  <a:srgbClr val="0000FF"/>
                </a:solidFill>
                <a:latin typeface="Calibri"/>
                <a:cs typeface="Calibri"/>
                <a:hlinkClick r:id="rId7"/>
              </a:rPr>
              <a:t>om</a:t>
            </a:r>
            <a:endParaRPr dirty="0">
              <a:latin typeface="Calibri"/>
              <a:cs typeface="Calibri"/>
            </a:endParaRPr>
          </a:p>
        </p:txBody>
      </p:sp>
      <p:sp>
        <p:nvSpPr>
          <p:cNvPr id="8" name="Slide Number Placeholder 7"/>
          <p:cNvSpPr>
            <a:spLocks noGrp="1"/>
          </p:cNvSpPr>
          <p:nvPr>
            <p:ph type="sldNum" sz="quarter" idx="12"/>
          </p:nvPr>
        </p:nvSpPr>
        <p:spPr/>
        <p:txBody>
          <a:bodyPr/>
          <a:lstStyle/>
          <a:p>
            <a:fld id="{DF22BE74-D939-9D47-879A-EDE656A6A3FF}" type="slidenum">
              <a:rPr lang="en-US" smtClean="0"/>
              <a:t>16</a:t>
            </a:fld>
            <a:endParaRPr lang="en-US"/>
          </a:p>
        </p:txBody>
      </p:sp>
      <p:sp>
        <p:nvSpPr>
          <p:cNvPr id="15" name="Title 1"/>
          <p:cNvSpPr txBox="1">
            <a:spLocks/>
          </p:cNvSpPr>
          <p:nvPr/>
        </p:nvSpPr>
        <p:spPr>
          <a:xfrm>
            <a:off x="372136" y="950024"/>
            <a:ext cx="8463515" cy="342708"/>
          </a:xfrm>
          <a:prstGeom prst="rect">
            <a:avLst/>
          </a:prstGeom>
        </p:spPr>
        <p:txBody>
          <a:bodyPr wrap="square" lIns="0" tIns="0" rIns="0" bIns="0" rtlCol="0">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pPr marL="12700" algn="l">
              <a:lnSpc>
                <a:spcPts val="2545"/>
              </a:lnSpc>
              <a:spcBef>
                <a:spcPts val="127"/>
              </a:spcBef>
            </a:pPr>
            <a:r>
              <a:rPr lang="en-IN" sz="3400" baseline="3413" dirty="0" smtClean="0">
                <a:latin typeface="Calibri"/>
                <a:ea typeface="+mn-ea"/>
                <a:cs typeface="Calibri"/>
              </a:rPr>
              <a:t> DELHI. MUMBAI. BANGLORE. PUNE. INDORE. HYDERABAD. CALIFORNIA</a:t>
            </a:r>
            <a:endParaRPr lang="en-IN" sz="3400" baseline="3413" dirty="0">
              <a:latin typeface="Calibri"/>
              <a:ea typeface="+mn-ea"/>
              <a:cs typeface="Calibri"/>
            </a:endParaRPr>
          </a:p>
        </p:txBody>
      </p:sp>
    </p:spTree>
    <p:extLst>
      <p:ext uri="{BB962C8B-B14F-4D97-AF65-F5344CB8AC3E}">
        <p14:creationId xmlns:p14="http://schemas.microsoft.com/office/powerpoint/2010/main" val="1106699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923" y="392656"/>
            <a:ext cx="3490154" cy="483896"/>
          </a:xfrm>
        </p:spPr>
        <p:txBody>
          <a:bodyPr vert="horz" lIns="91438" tIns="45719" rIns="91438" bIns="45719" rtlCol="0" anchor="ctr">
            <a:normAutofit/>
          </a:bodyPr>
          <a:lstStyle/>
          <a:p>
            <a:r>
              <a:rPr lang="en-IN" sz="3400" b="1" baseline="3413" dirty="0">
                <a:ea typeface="+mn-ea"/>
                <a:cs typeface="Calibri"/>
              </a:rPr>
              <a:t>INTRODUCTION</a:t>
            </a:r>
          </a:p>
        </p:txBody>
      </p:sp>
      <p:sp>
        <p:nvSpPr>
          <p:cNvPr id="4" name="Content Placeholder 2"/>
          <p:cNvSpPr>
            <a:spLocks noGrp="1"/>
          </p:cNvSpPr>
          <p:nvPr>
            <p:ph idx="1"/>
          </p:nvPr>
        </p:nvSpPr>
        <p:spPr>
          <a:xfrm>
            <a:off x="457200" y="1455343"/>
            <a:ext cx="8229600" cy="3394472"/>
          </a:xfrm>
          <a:prstGeom prst="rect">
            <a:avLst/>
          </a:prstGeom>
        </p:spPr>
        <p:txBody>
          <a:bodyPr vert="horz" lIns="91438" tIns="45719" rIns="91438" bIns="45719"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594" indent="-228594" algn="just" defTabSz="914378">
              <a:lnSpc>
                <a:spcPct val="150000"/>
              </a:lnSpc>
              <a:defRPr/>
            </a:pPr>
            <a:r>
              <a:rPr lang="en-IN" sz="1600" dirty="0">
                <a:solidFill>
                  <a:sysClr val="windowText" lastClr="000000"/>
                </a:solidFill>
                <a:ea typeface="Arial" charset="0"/>
                <a:cs typeface="Arial" charset="0"/>
              </a:rPr>
              <a:t>Fungal infection is one of the most common disease reported world </a:t>
            </a:r>
            <a:r>
              <a:rPr lang="en-IN" sz="1600" dirty="0" smtClean="0">
                <a:solidFill>
                  <a:sysClr val="windowText" lastClr="000000"/>
                </a:solidFill>
                <a:ea typeface="Arial" charset="0"/>
                <a:cs typeface="Arial" charset="0"/>
              </a:rPr>
              <a:t>wide affecting approximately </a:t>
            </a:r>
            <a:r>
              <a:rPr lang="en-IN" sz="1600" dirty="0">
                <a:solidFill>
                  <a:sysClr val="windowText" lastClr="000000"/>
                </a:solidFill>
                <a:ea typeface="Arial" charset="0"/>
                <a:cs typeface="Arial" charset="0"/>
              </a:rPr>
              <a:t>25% of the population </a:t>
            </a:r>
            <a:r>
              <a:rPr lang="en-IN" sz="1600" dirty="0" smtClean="0">
                <a:solidFill>
                  <a:sysClr val="windowText" lastClr="000000"/>
                </a:solidFill>
                <a:ea typeface="Arial" charset="0"/>
                <a:cs typeface="Arial" charset="0"/>
              </a:rPr>
              <a:t>especially in tropical and subtropical countries</a:t>
            </a:r>
            <a:r>
              <a:rPr lang="en-US" sz="1600" dirty="0" smtClean="0">
                <a:solidFill>
                  <a:sysClr val="windowText" lastClr="000000"/>
                </a:solidFill>
                <a:ea typeface="Arial" charset="0"/>
                <a:cs typeface="Arial" charset="0"/>
              </a:rPr>
              <a:t>. </a:t>
            </a:r>
          </a:p>
          <a:p>
            <a:pPr marL="228594" indent="-228594" algn="just" defTabSz="914378">
              <a:lnSpc>
                <a:spcPct val="150000"/>
              </a:lnSpc>
              <a:defRPr/>
            </a:pPr>
            <a:r>
              <a:rPr lang="en-IN" sz="1600" dirty="0" smtClean="0">
                <a:solidFill>
                  <a:sysClr val="windowText" lastClr="000000"/>
                </a:solidFill>
                <a:ea typeface="Arial" charset="0"/>
                <a:cs typeface="Arial" charset="0"/>
              </a:rPr>
              <a:t>Infections caused by Candida species and Dermatophytes </a:t>
            </a:r>
            <a:r>
              <a:rPr lang="en-IN" sz="1600" dirty="0">
                <a:solidFill>
                  <a:sysClr val="windowText" lastClr="000000"/>
                </a:solidFill>
                <a:ea typeface="Arial" charset="0"/>
                <a:cs typeface="Arial" charset="0"/>
              </a:rPr>
              <a:t>are </a:t>
            </a:r>
            <a:r>
              <a:rPr lang="en-IN" sz="1600" dirty="0" smtClean="0">
                <a:solidFill>
                  <a:sysClr val="windowText" lastClr="000000"/>
                </a:solidFill>
                <a:ea typeface="Arial" charset="0"/>
                <a:cs typeface="Arial" charset="0"/>
              </a:rPr>
              <a:t>among </a:t>
            </a:r>
            <a:r>
              <a:rPr lang="en-IN" sz="1600" dirty="0">
                <a:solidFill>
                  <a:sysClr val="windowText" lastClr="000000"/>
                </a:solidFill>
                <a:ea typeface="Arial" charset="0"/>
                <a:cs typeface="Arial" charset="0"/>
              </a:rPr>
              <a:t>the most widespread superficial cutaneous fungal </a:t>
            </a:r>
            <a:r>
              <a:rPr lang="en-IN" sz="1600" dirty="0" smtClean="0">
                <a:solidFill>
                  <a:sysClr val="windowText" lastClr="000000"/>
                </a:solidFill>
                <a:ea typeface="Arial" charset="0"/>
                <a:cs typeface="Arial" charset="0"/>
              </a:rPr>
              <a:t>infections. </a:t>
            </a:r>
          </a:p>
          <a:p>
            <a:pPr marL="228594" indent="-228594" algn="just" defTabSz="914378">
              <a:lnSpc>
                <a:spcPct val="150000"/>
              </a:lnSpc>
              <a:defRPr/>
            </a:pPr>
            <a:r>
              <a:rPr lang="en-IN" sz="1600" dirty="0" smtClean="0">
                <a:solidFill>
                  <a:sysClr val="windowText" lastClr="000000"/>
                </a:solidFill>
                <a:ea typeface="Arial" charset="0"/>
                <a:cs typeface="Arial" charset="0"/>
              </a:rPr>
              <a:t>Candida </a:t>
            </a:r>
            <a:r>
              <a:rPr lang="en-IN" sz="1600" dirty="0">
                <a:solidFill>
                  <a:sysClr val="windowText" lastClr="000000"/>
                </a:solidFill>
                <a:ea typeface="Arial" charset="0"/>
                <a:cs typeface="Arial" charset="0"/>
              </a:rPr>
              <a:t>can </a:t>
            </a:r>
            <a:r>
              <a:rPr lang="en-IN" sz="1600" dirty="0" smtClean="0">
                <a:solidFill>
                  <a:sysClr val="windowText" lastClr="000000"/>
                </a:solidFill>
                <a:ea typeface="Arial" charset="0"/>
                <a:cs typeface="Arial" charset="0"/>
              </a:rPr>
              <a:t>potentially invade </a:t>
            </a:r>
            <a:r>
              <a:rPr lang="en-IN" sz="1600" dirty="0">
                <a:solidFill>
                  <a:sysClr val="windowText" lastClr="000000"/>
                </a:solidFill>
                <a:ea typeface="Arial" charset="0"/>
                <a:cs typeface="Arial" charset="0"/>
              </a:rPr>
              <a:t>deeper tissues as well as </a:t>
            </a:r>
            <a:r>
              <a:rPr lang="en-IN" sz="1600" dirty="0" smtClean="0">
                <a:solidFill>
                  <a:sysClr val="windowText" lastClr="000000"/>
                </a:solidFill>
                <a:ea typeface="Arial" charset="0"/>
                <a:cs typeface="Arial" charset="0"/>
              </a:rPr>
              <a:t>blood leading to </a:t>
            </a:r>
            <a:r>
              <a:rPr lang="en-IN" sz="1600" dirty="0">
                <a:solidFill>
                  <a:sysClr val="windowText" lastClr="000000"/>
                </a:solidFill>
                <a:ea typeface="Arial" charset="0"/>
                <a:cs typeface="Arial" charset="0"/>
              </a:rPr>
              <a:t>life threating systemic </a:t>
            </a:r>
            <a:r>
              <a:rPr lang="en-IN" sz="1600" dirty="0" smtClean="0">
                <a:solidFill>
                  <a:sysClr val="windowText" lastClr="000000"/>
                </a:solidFill>
                <a:ea typeface="Arial" charset="0"/>
                <a:cs typeface="Arial" charset="0"/>
              </a:rPr>
              <a:t>candidiasis.</a:t>
            </a:r>
            <a:endParaRPr lang="en-US" sz="1600" dirty="0">
              <a:solidFill>
                <a:sysClr val="windowText" lastClr="000000"/>
              </a:solidFill>
            </a:endParaRPr>
          </a:p>
        </p:txBody>
      </p:sp>
      <p:sp>
        <p:nvSpPr>
          <p:cNvPr id="3" name="Slide Number Placeholder 2"/>
          <p:cNvSpPr>
            <a:spLocks noGrp="1"/>
          </p:cNvSpPr>
          <p:nvPr>
            <p:ph type="sldNum" sz="quarter" idx="12"/>
          </p:nvPr>
        </p:nvSpPr>
        <p:spPr/>
        <p:txBody>
          <a:bodyPr/>
          <a:lstStyle/>
          <a:p>
            <a:fld id="{DF22BE74-D939-9D47-879A-EDE656A6A3FF}" type="slidenum">
              <a:rPr lang="en-US" smtClean="0"/>
              <a:t>2</a:t>
            </a:fld>
            <a:endParaRPr lang="en-US"/>
          </a:p>
        </p:txBody>
      </p:sp>
    </p:spTree>
    <p:extLst>
      <p:ext uri="{BB962C8B-B14F-4D97-AF65-F5344CB8AC3E}">
        <p14:creationId xmlns:p14="http://schemas.microsoft.com/office/powerpoint/2010/main" val="34879792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0898" y="392657"/>
            <a:ext cx="2622205" cy="483895"/>
          </a:xfrm>
        </p:spPr>
        <p:txBody>
          <a:bodyPr vert="horz" lIns="91438" tIns="45719" rIns="91438" bIns="45719" rtlCol="0" anchor="ctr">
            <a:normAutofit/>
          </a:bodyPr>
          <a:lstStyle/>
          <a:p>
            <a:r>
              <a:rPr lang="en-IN" sz="3400" b="1" baseline="3413" dirty="0">
                <a:ea typeface="+mn-ea"/>
                <a:cs typeface="Calibri"/>
              </a:rPr>
              <a:t>INTRODUCTION</a:t>
            </a:r>
          </a:p>
        </p:txBody>
      </p:sp>
      <p:sp>
        <p:nvSpPr>
          <p:cNvPr id="3" name="Content Placeholder 2"/>
          <p:cNvSpPr>
            <a:spLocks noGrp="1"/>
          </p:cNvSpPr>
          <p:nvPr>
            <p:ph idx="1"/>
          </p:nvPr>
        </p:nvSpPr>
        <p:spPr>
          <a:xfrm>
            <a:off x="536413" y="1125719"/>
            <a:ext cx="7781731" cy="3530470"/>
          </a:xfrm>
        </p:spPr>
        <p:txBody>
          <a:bodyPr vert="horz" lIns="91438" tIns="45719" rIns="91438" bIns="45719" rtlCol="0">
            <a:noAutofit/>
          </a:bodyPr>
          <a:lstStyle/>
          <a:p>
            <a:pPr marL="228594" indent="-228594" algn="just" defTabSz="914378">
              <a:lnSpc>
                <a:spcPct val="150000"/>
              </a:lnSpc>
              <a:spcBef>
                <a:spcPts val="1000"/>
              </a:spcBef>
            </a:pPr>
            <a:r>
              <a:rPr lang="en-IN" sz="1600" dirty="0" err="1" smtClean="0">
                <a:solidFill>
                  <a:sysClr val="windowText" lastClr="000000"/>
                </a:solidFill>
                <a:ea typeface="Arial" charset="0"/>
                <a:cs typeface="Arial" charset="0"/>
              </a:rPr>
              <a:t>Voriconazole</a:t>
            </a:r>
            <a:r>
              <a:rPr lang="en-IN" sz="1600" dirty="0" smtClean="0">
                <a:solidFill>
                  <a:sysClr val="windowText" lastClr="000000"/>
                </a:solidFill>
                <a:ea typeface="Arial" charset="0"/>
                <a:cs typeface="Arial" charset="0"/>
              </a:rPr>
              <a:t> is a </a:t>
            </a:r>
            <a:r>
              <a:rPr lang="en-IN" sz="1600" dirty="0" err="1" smtClean="0">
                <a:solidFill>
                  <a:sysClr val="windowText" lastClr="000000"/>
                </a:solidFill>
                <a:ea typeface="Arial" charset="0"/>
                <a:cs typeface="Arial" charset="0"/>
              </a:rPr>
              <a:t>triazole</a:t>
            </a:r>
            <a:r>
              <a:rPr lang="en-IN" sz="1600" dirty="0" smtClean="0">
                <a:solidFill>
                  <a:sysClr val="windowText" lastClr="000000"/>
                </a:solidFill>
                <a:ea typeface="Arial" charset="0"/>
                <a:cs typeface="Arial" charset="0"/>
              </a:rPr>
              <a:t> antifungal medication used to treat serious, invasive fungal infections like candidiasis , </a:t>
            </a:r>
            <a:r>
              <a:rPr lang="en-IN" sz="1600" dirty="0" err="1" smtClean="0">
                <a:solidFill>
                  <a:sysClr val="windowText" lastClr="000000"/>
                </a:solidFill>
                <a:ea typeface="Arial" charset="0"/>
                <a:cs typeface="Arial" charset="0"/>
              </a:rPr>
              <a:t>aspergillosis</a:t>
            </a:r>
            <a:r>
              <a:rPr lang="en-IN" sz="1600" dirty="0" smtClean="0">
                <a:solidFill>
                  <a:sysClr val="windowText" lastClr="000000"/>
                </a:solidFill>
                <a:ea typeface="Arial" charset="0"/>
                <a:cs typeface="Arial" charset="0"/>
              </a:rPr>
              <a:t> etc. </a:t>
            </a:r>
          </a:p>
          <a:p>
            <a:pPr marL="228594" indent="-228594" algn="just" defTabSz="914378">
              <a:lnSpc>
                <a:spcPct val="150000"/>
              </a:lnSpc>
              <a:spcBef>
                <a:spcPts val="1000"/>
              </a:spcBef>
            </a:pPr>
            <a:r>
              <a:rPr lang="en-IN" sz="1600" dirty="0" err="1" smtClean="0">
                <a:solidFill>
                  <a:sysClr val="windowText" lastClr="000000"/>
                </a:solidFill>
                <a:ea typeface="Arial" charset="0"/>
                <a:cs typeface="Arial" charset="0"/>
              </a:rPr>
              <a:t>Immuno</a:t>
            </a:r>
            <a:r>
              <a:rPr lang="en-IN" sz="1600" dirty="0" smtClean="0">
                <a:solidFill>
                  <a:sysClr val="windowText" lastClr="000000"/>
                </a:solidFill>
                <a:ea typeface="Arial" charset="0"/>
                <a:cs typeface="Arial" charset="0"/>
              </a:rPr>
              <a:t> </a:t>
            </a:r>
            <a:r>
              <a:rPr lang="en-IN" sz="1600" dirty="0">
                <a:solidFill>
                  <a:sysClr val="windowText" lastClr="000000"/>
                </a:solidFill>
                <a:ea typeface="Arial" charset="0"/>
                <a:cs typeface="Arial" charset="0"/>
              </a:rPr>
              <a:t>compromised patients are easy targets for these fungal species .</a:t>
            </a:r>
          </a:p>
          <a:p>
            <a:pPr marL="228594" indent="-228594" algn="just" defTabSz="914378">
              <a:lnSpc>
                <a:spcPct val="150000"/>
              </a:lnSpc>
              <a:spcBef>
                <a:spcPts val="1000"/>
              </a:spcBef>
            </a:pPr>
            <a:r>
              <a:rPr lang="en-IN" sz="1600" dirty="0">
                <a:solidFill>
                  <a:sysClr val="windowText" lastClr="000000"/>
                </a:solidFill>
                <a:ea typeface="Arial" charset="0"/>
                <a:cs typeface="Arial" charset="0"/>
              </a:rPr>
              <a:t>Delivering medicine to the general circulation through skin is seen as a desirable alternative to taking it orally.</a:t>
            </a:r>
          </a:p>
          <a:p>
            <a:pPr marL="228594" indent="-228594" algn="just" defTabSz="914378">
              <a:lnSpc>
                <a:spcPct val="150000"/>
              </a:lnSpc>
              <a:spcBef>
                <a:spcPts val="1000"/>
              </a:spcBef>
            </a:pPr>
            <a:r>
              <a:rPr lang="en-IN" sz="1600" dirty="0">
                <a:solidFill>
                  <a:sysClr val="windowText" lastClr="000000"/>
                </a:solidFill>
                <a:ea typeface="Arial" charset="0"/>
                <a:cs typeface="Arial" charset="0"/>
              </a:rPr>
              <a:t>Topical products for the treatment of dermatological diseases include a wide choice of vehicles ranging from creams, gels, ointments, pastes to aerosols,    </a:t>
            </a:r>
            <a:r>
              <a:rPr lang="en-IN" sz="1600" dirty="0" err="1">
                <a:solidFill>
                  <a:sysClr val="windowText" lastClr="000000"/>
                </a:solidFill>
                <a:ea typeface="Arial" charset="0"/>
                <a:cs typeface="Arial" charset="0"/>
              </a:rPr>
              <a:t>emulgels</a:t>
            </a:r>
            <a:r>
              <a:rPr lang="en-IN" sz="1600" dirty="0">
                <a:solidFill>
                  <a:sysClr val="windowText" lastClr="000000"/>
                </a:solidFill>
                <a:ea typeface="Arial" charset="0"/>
                <a:cs typeface="Arial" charset="0"/>
              </a:rPr>
              <a:t> and  </a:t>
            </a:r>
            <a:r>
              <a:rPr lang="en-IN" sz="1600" dirty="0" err="1">
                <a:solidFill>
                  <a:sysClr val="windowText" lastClr="000000"/>
                </a:solidFill>
                <a:ea typeface="Arial" charset="0"/>
                <a:cs typeface="Arial" charset="0"/>
              </a:rPr>
              <a:t>microemulgels</a:t>
            </a:r>
            <a:r>
              <a:rPr lang="en-IN" sz="1600" dirty="0">
                <a:solidFill>
                  <a:sysClr val="windowText" lastClr="000000"/>
                </a:solidFill>
                <a:ea typeface="Arial" charset="0"/>
                <a:cs typeface="Arial" charset="0"/>
              </a:rPr>
              <a:t> being the latest additions. </a:t>
            </a:r>
          </a:p>
          <a:p>
            <a:pPr marL="228594" indent="-228594" algn="just" defTabSz="914378">
              <a:lnSpc>
                <a:spcPct val="150000"/>
              </a:lnSpc>
              <a:spcBef>
                <a:spcPts val="1000"/>
              </a:spcBef>
            </a:pPr>
            <a:endParaRPr lang="en-IN" sz="1600" dirty="0">
              <a:solidFill>
                <a:sysClr val="windowText" lastClr="000000"/>
              </a:solidFill>
              <a:ea typeface="Arial" charset="0"/>
              <a:cs typeface="Arial" charset="0"/>
            </a:endParaRPr>
          </a:p>
          <a:p>
            <a:pPr marL="228594" indent="-228594" algn="just" defTabSz="914378">
              <a:lnSpc>
                <a:spcPct val="150000"/>
              </a:lnSpc>
              <a:spcBef>
                <a:spcPts val="1000"/>
              </a:spcBef>
            </a:pPr>
            <a:endParaRPr lang="en-IN" sz="1600" dirty="0">
              <a:solidFill>
                <a:sysClr val="windowText" lastClr="000000"/>
              </a:solidFill>
              <a:ea typeface="Arial" charset="0"/>
              <a:cs typeface="Arial" charset="0"/>
            </a:endParaRPr>
          </a:p>
          <a:p>
            <a:pPr marL="228594" indent="-228594" algn="just" defTabSz="914378">
              <a:lnSpc>
                <a:spcPct val="150000"/>
              </a:lnSpc>
              <a:spcBef>
                <a:spcPts val="1000"/>
              </a:spcBef>
            </a:pPr>
            <a:endParaRPr lang="en-IN" sz="1600" dirty="0">
              <a:solidFill>
                <a:sysClr val="windowText" lastClr="000000"/>
              </a:solidFill>
              <a:ea typeface="Arial" charset="0"/>
              <a:cs typeface="Arial" charset="0"/>
            </a:endParaRPr>
          </a:p>
        </p:txBody>
      </p:sp>
      <p:sp>
        <p:nvSpPr>
          <p:cNvPr id="4" name="Slide Number Placeholder 3"/>
          <p:cNvSpPr>
            <a:spLocks noGrp="1"/>
          </p:cNvSpPr>
          <p:nvPr>
            <p:ph type="sldNum" sz="quarter" idx="12"/>
          </p:nvPr>
        </p:nvSpPr>
        <p:spPr/>
        <p:txBody>
          <a:bodyPr/>
          <a:lstStyle/>
          <a:p>
            <a:fld id="{DF22BE74-D939-9D47-879A-EDE656A6A3FF}" type="slidenum">
              <a:rPr lang="en-US" smtClean="0"/>
              <a:t>3</a:t>
            </a:fld>
            <a:endParaRPr lang="en-US"/>
          </a:p>
        </p:txBody>
      </p:sp>
    </p:spTree>
    <p:extLst>
      <p:ext uri="{BB962C8B-B14F-4D97-AF65-F5344CB8AC3E}">
        <p14:creationId xmlns:p14="http://schemas.microsoft.com/office/powerpoint/2010/main" val="1553128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6923" y="70738"/>
            <a:ext cx="3490154" cy="532285"/>
          </a:xfrm>
        </p:spPr>
        <p:txBody>
          <a:bodyPr vert="horz" lIns="91438" tIns="45719" rIns="91438" bIns="45719" rtlCol="0" anchor="ctr">
            <a:normAutofit/>
          </a:bodyPr>
          <a:lstStyle/>
          <a:p>
            <a:r>
              <a:rPr lang="en-IN" sz="3400" b="1" baseline="3413" dirty="0">
                <a:ea typeface="+mn-ea"/>
                <a:cs typeface="Calibri"/>
              </a:rPr>
              <a:t>MICROEMULGELS</a:t>
            </a:r>
          </a:p>
        </p:txBody>
      </p:sp>
      <p:sp>
        <p:nvSpPr>
          <p:cNvPr id="3" name="Content Placeholder 2"/>
          <p:cNvSpPr>
            <a:spLocks noGrp="1"/>
          </p:cNvSpPr>
          <p:nvPr>
            <p:ph idx="1"/>
          </p:nvPr>
        </p:nvSpPr>
        <p:spPr>
          <a:xfrm>
            <a:off x="457200" y="574139"/>
            <a:ext cx="8229600" cy="3563265"/>
          </a:xfrm>
        </p:spPr>
        <p:txBody>
          <a:bodyPr vert="horz" lIns="91438" tIns="45719" rIns="91438" bIns="45719" rtlCol="0">
            <a:noAutofit/>
          </a:bodyPr>
          <a:lstStyle/>
          <a:p>
            <a:pPr marL="228594" indent="-228594" algn="just" defTabSz="914378">
              <a:lnSpc>
                <a:spcPct val="150000"/>
              </a:lnSpc>
              <a:spcBef>
                <a:spcPts val="1000"/>
              </a:spcBef>
            </a:pPr>
            <a:r>
              <a:rPr lang="en-IN" sz="1600" dirty="0">
                <a:solidFill>
                  <a:sysClr val="windowText" lastClr="000000"/>
                </a:solidFill>
                <a:ea typeface="Arial" charset="0"/>
                <a:cs typeface="Arial" charset="0"/>
              </a:rPr>
              <a:t>When both micro-emulsion and gel are used in combination dosage forms the prepared formulations are called as </a:t>
            </a:r>
            <a:r>
              <a:rPr lang="en-IN" sz="1600" dirty="0" err="1">
                <a:solidFill>
                  <a:sysClr val="windowText" lastClr="000000"/>
                </a:solidFill>
                <a:ea typeface="Arial" charset="0"/>
                <a:cs typeface="Arial" charset="0"/>
              </a:rPr>
              <a:t>microemulgel</a:t>
            </a:r>
            <a:r>
              <a:rPr lang="en-IN" sz="1600" dirty="0">
                <a:solidFill>
                  <a:sysClr val="windowText" lastClr="000000"/>
                </a:solidFill>
                <a:ea typeface="Arial" charset="0"/>
                <a:cs typeface="Arial" charset="0"/>
              </a:rPr>
              <a:t>, having the advantages of both </a:t>
            </a:r>
            <a:r>
              <a:rPr lang="en-IN" sz="1600" dirty="0" err="1">
                <a:solidFill>
                  <a:sysClr val="windowText" lastClr="000000"/>
                </a:solidFill>
                <a:ea typeface="Arial" charset="0"/>
                <a:cs typeface="Arial" charset="0"/>
              </a:rPr>
              <a:t>emulgel</a:t>
            </a:r>
            <a:r>
              <a:rPr lang="en-IN" sz="1600" dirty="0">
                <a:solidFill>
                  <a:sysClr val="windowText" lastClr="000000"/>
                </a:solidFill>
                <a:ea typeface="Arial" charset="0"/>
                <a:cs typeface="Arial" charset="0"/>
              </a:rPr>
              <a:t> as well as micro-emulsion. </a:t>
            </a:r>
          </a:p>
          <a:p>
            <a:pPr marL="228594" indent="-228594" algn="just" defTabSz="914378">
              <a:lnSpc>
                <a:spcPct val="150000"/>
              </a:lnSpc>
              <a:spcBef>
                <a:spcPts val="1000"/>
              </a:spcBef>
            </a:pPr>
            <a:r>
              <a:rPr lang="en-IN" sz="1600" dirty="0" err="1">
                <a:solidFill>
                  <a:sysClr val="windowText" lastClr="000000"/>
                </a:solidFill>
                <a:ea typeface="Arial" charset="0"/>
                <a:cs typeface="Arial" charset="0"/>
              </a:rPr>
              <a:t>Emulgels</a:t>
            </a:r>
            <a:r>
              <a:rPr lang="en-IN" sz="1600" dirty="0">
                <a:solidFill>
                  <a:sysClr val="windowText" lastClr="000000"/>
                </a:solidFill>
                <a:ea typeface="Arial" charset="0"/>
                <a:cs typeface="Arial" charset="0"/>
              </a:rPr>
              <a:t> ( combined form of emulsion and gel) have several desirable properties like, being thixotropic, greaseless, easily spreadable as well as removable, emollient, non-staining, water soluble, longer shelf-life, bio-friendly, transparent, with pleasant appearance</a:t>
            </a:r>
            <a:r>
              <a:rPr lang="en-IN" sz="1600" dirty="0" smtClean="0">
                <a:solidFill>
                  <a:sysClr val="windowText" lastClr="000000"/>
                </a:solidFill>
                <a:ea typeface="Arial" charset="0"/>
                <a:cs typeface="Arial" charset="0"/>
              </a:rPr>
              <a:t>.</a:t>
            </a:r>
          </a:p>
          <a:p>
            <a:pPr marL="228594" indent="-228594" algn="just" defTabSz="914378">
              <a:lnSpc>
                <a:spcPct val="150000"/>
              </a:lnSpc>
              <a:spcBef>
                <a:spcPts val="1000"/>
              </a:spcBef>
            </a:pPr>
            <a:r>
              <a:rPr lang="en-IN" sz="1600" dirty="0">
                <a:solidFill>
                  <a:sysClr val="windowText" lastClr="000000"/>
                </a:solidFill>
                <a:ea typeface="Arial" charset="0"/>
                <a:cs typeface="Arial" charset="0"/>
              </a:rPr>
              <a:t>Micro-emulsions are isotropic mixtures of oil, surfactant, co-surfactant and the active drug . Micro-emulsion keeps drug in solubilized form while the small sized formed droplets provide large interfacial area for drug absorption.</a:t>
            </a:r>
          </a:p>
          <a:p>
            <a:pPr marL="228594" indent="-228594" algn="just" defTabSz="914378">
              <a:lnSpc>
                <a:spcPct val="150000"/>
              </a:lnSpc>
              <a:spcBef>
                <a:spcPts val="1000"/>
              </a:spcBef>
            </a:pPr>
            <a:r>
              <a:rPr lang="en-IN" sz="1600" dirty="0">
                <a:solidFill>
                  <a:sysClr val="windowText" lastClr="000000"/>
                </a:solidFill>
                <a:ea typeface="Arial" charset="0"/>
                <a:cs typeface="Arial" charset="0"/>
              </a:rPr>
              <a:t>Presence of lipid in the formulation helps to improve bioavailability by enhancing permeability of the drug.</a:t>
            </a:r>
          </a:p>
          <a:p>
            <a:pPr marL="228594" indent="-228594" algn="just" defTabSz="914378">
              <a:lnSpc>
                <a:spcPct val="150000"/>
              </a:lnSpc>
              <a:spcBef>
                <a:spcPts val="1000"/>
              </a:spcBef>
            </a:pPr>
            <a:endParaRPr lang="en-IN" sz="1600" dirty="0">
              <a:solidFill>
                <a:sysClr val="windowText" lastClr="000000"/>
              </a:solidFill>
              <a:ea typeface="Arial" charset="0"/>
              <a:cs typeface="Arial" charset="0"/>
            </a:endParaRPr>
          </a:p>
        </p:txBody>
      </p:sp>
      <p:sp>
        <p:nvSpPr>
          <p:cNvPr id="4" name="Slide Number Placeholder 3"/>
          <p:cNvSpPr>
            <a:spLocks noGrp="1"/>
          </p:cNvSpPr>
          <p:nvPr>
            <p:ph type="sldNum" sz="quarter" idx="12"/>
          </p:nvPr>
        </p:nvSpPr>
        <p:spPr/>
        <p:txBody>
          <a:bodyPr/>
          <a:lstStyle/>
          <a:p>
            <a:fld id="{DF22BE74-D939-9D47-879A-EDE656A6A3FF}" type="slidenum">
              <a:rPr lang="en-US" smtClean="0"/>
              <a:t>4</a:t>
            </a:fld>
            <a:endParaRPr lang="en-US"/>
          </a:p>
        </p:txBody>
      </p:sp>
    </p:spTree>
    <p:extLst>
      <p:ext uri="{BB962C8B-B14F-4D97-AF65-F5344CB8AC3E}">
        <p14:creationId xmlns:p14="http://schemas.microsoft.com/office/powerpoint/2010/main" val="61105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9303" y="139820"/>
            <a:ext cx="4645395" cy="585514"/>
          </a:xfrm>
        </p:spPr>
        <p:txBody>
          <a:bodyPr vert="horz" lIns="91438" tIns="45719" rIns="91438" bIns="45719" rtlCol="0" anchor="ctr">
            <a:noAutofit/>
          </a:bodyPr>
          <a:lstStyle/>
          <a:p>
            <a:r>
              <a:rPr lang="en-IN" sz="3400" b="1" baseline="3413" dirty="0">
                <a:ea typeface="+mn-ea"/>
                <a:cs typeface="Calibri"/>
              </a:rPr>
              <a:t/>
            </a:r>
            <a:br>
              <a:rPr lang="en-IN" sz="3400" b="1" baseline="3413" dirty="0">
                <a:ea typeface="+mn-ea"/>
                <a:cs typeface="Calibri"/>
              </a:rPr>
            </a:br>
            <a:r>
              <a:rPr lang="en-IN" sz="3400" b="1" baseline="3413" dirty="0">
                <a:ea typeface="+mn-ea"/>
                <a:cs typeface="Calibri"/>
              </a:rPr>
              <a:t> ADVANTAGES OF MICROEMUGEL</a:t>
            </a:r>
            <a:br>
              <a:rPr lang="en-IN" sz="3400" b="1" baseline="3413" dirty="0">
                <a:ea typeface="+mn-ea"/>
                <a:cs typeface="Calibri"/>
              </a:rPr>
            </a:br>
            <a:endParaRPr lang="en-IN" sz="3400" b="1" baseline="3413" dirty="0">
              <a:ea typeface="+mn-ea"/>
              <a:cs typeface="Calibri"/>
            </a:endParaRPr>
          </a:p>
        </p:txBody>
      </p:sp>
      <p:sp>
        <p:nvSpPr>
          <p:cNvPr id="3" name="Content Placeholder 2"/>
          <p:cNvSpPr>
            <a:spLocks noGrp="1"/>
          </p:cNvSpPr>
          <p:nvPr>
            <p:ph idx="1"/>
          </p:nvPr>
        </p:nvSpPr>
        <p:spPr>
          <a:xfrm>
            <a:off x="457199" y="925000"/>
            <a:ext cx="8155173" cy="3538940"/>
          </a:xfrm>
        </p:spPr>
        <p:txBody>
          <a:bodyPr vert="horz" lIns="91438" tIns="45719" rIns="91438" bIns="45719" rtlCol="0">
            <a:noAutofit/>
          </a:bodyPr>
          <a:lstStyle/>
          <a:p>
            <a:pPr marL="228594" indent="-228594" algn="just" defTabSz="914378">
              <a:lnSpc>
                <a:spcPct val="150000"/>
              </a:lnSpc>
              <a:spcBef>
                <a:spcPts val="1000"/>
              </a:spcBef>
            </a:pPr>
            <a:r>
              <a:rPr lang="en-IN" sz="1600" dirty="0">
                <a:solidFill>
                  <a:sysClr val="windowText" lastClr="000000"/>
                </a:solidFill>
                <a:ea typeface="Arial" charset="0"/>
                <a:cs typeface="Arial" charset="0"/>
              </a:rPr>
              <a:t>Micro-emulsion keeps the drug in solubilized form and small sized formed droplets provide large interfacial area for drug absorption.</a:t>
            </a:r>
          </a:p>
          <a:p>
            <a:pPr marL="228594" indent="-228594" algn="just" defTabSz="914378">
              <a:lnSpc>
                <a:spcPct val="150000"/>
              </a:lnSpc>
              <a:spcBef>
                <a:spcPts val="1000"/>
              </a:spcBef>
            </a:pPr>
            <a:r>
              <a:rPr lang="en-IN" sz="1600" dirty="0">
                <a:solidFill>
                  <a:sysClr val="windowText" lastClr="000000"/>
                </a:solidFill>
                <a:ea typeface="Arial" charset="0"/>
                <a:cs typeface="Arial" charset="0"/>
              </a:rPr>
              <a:t>When the drug is delivered through lipid formulation, it remains in the dissolved state throughout its transit. The absorption of drug presented in solubilized form within a colloidal dispersion is enhanced. </a:t>
            </a:r>
          </a:p>
          <a:p>
            <a:pPr marL="228594" indent="-228594" algn="just" defTabSz="914378">
              <a:lnSpc>
                <a:spcPct val="150000"/>
              </a:lnSpc>
              <a:spcBef>
                <a:spcPts val="1000"/>
              </a:spcBef>
            </a:pPr>
            <a:r>
              <a:rPr lang="en-IN" sz="1600" dirty="0" smtClean="0">
                <a:solidFill>
                  <a:sysClr val="windowText" lastClr="000000"/>
                </a:solidFill>
                <a:ea typeface="Arial" charset="0"/>
                <a:cs typeface="Arial" charset="0"/>
              </a:rPr>
              <a:t>Micro-</a:t>
            </a:r>
            <a:r>
              <a:rPr lang="en-IN" sz="1600" dirty="0" err="1" smtClean="0">
                <a:solidFill>
                  <a:sysClr val="windowText" lastClr="000000"/>
                </a:solidFill>
                <a:ea typeface="Arial" charset="0"/>
                <a:cs typeface="Arial" charset="0"/>
              </a:rPr>
              <a:t>emulgel</a:t>
            </a:r>
            <a:r>
              <a:rPr lang="en-IN" sz="1600" dirty="0" smtClean="0">
                <a:solidFill>
                  <a:sysClr val="windowText" lastClr="000000"/>
                </a:solidFill>
                <a:ea typeface="Arial" charset="0"/>
                <a:cs typeface="Arial" charset="0"/>
              </a:rPr>
              <a:t> </a:t>
            </a:r>
            <a:r>
              <a:rPr lang="en-IN" sz="1600" dirty="0">
                <a:solidFill>
                  <a:sysClr val="windowText" lastClr="000000"/>
                </a:solidFill>
                <a:ea typeface="Arial" charset="0"/>
                <a:cs typeface="Arial" charset="0"/>
              </a:rPr>
              <a:t>provide a large surface area for drug </a:t>
            </a:r>
            <a:r>
              <a:rPr lang="en-IN" sz="1600" dirty="0" smtClean="0">
                <a:solidFill>
                  <a:sysClr val="windowText" lastClr="000000"/>
                </a:solidFill>
                <a:ea typeface="Arial" charset="0"/>
                <a:cs typeface="Arial" charset="0"/>
              </a:rPr>
              <a:t>absorption.</a:t>
            </a:r>
          </a:p>
          <a:p>
            <a:pPr marL="228594" indent="-228594" algn="just" defTabSz="914378">
              <a:lnSpc>
                <a:spcPct val="150000"/>
              </a:lnSpc>
              <a:spcBef>
                <a:spcPts val="1000"/>
              </a:spcBef>
            </a:pPr>
            <a:r>
              <a:rPr lang="en-IN" sz="1600" dirty="0">
                <a:solidFill>
                  <a:sysClr val="windowText" lastClr="000000"/>
                </a:solidFill>
                <a:ea typeface="Arial" charset="0"/>
                <a:cs typeface="Arial" charset="0"/>
              </a:rPr>
              <a:t>Oil portion increases the bioavailability by improving permeability of drugs. </a:t>
            </a:r>
          </a:p>
          <a:p>
            <a:pPr marL="228594" indent="-228594" algn="just" defTabSz="914378">
              <a:lnSpc>
                <a:spcPct val="150000"/>
              </a:lnSpc>
              <a:spcBef>
                <a:spcPts val="1000"/>
              </a:spcBef>
            </a:pPr>
            <a:r>
              <a:rPr lang="en-IN" sz="1600" dirty="0" smtClean="0">
                <a:solidFill>
                  <a:sysClr val="windowText" lastClr="000000"/>
                </a:solidFill>
                <a:ea typeface="Arial" charset="0"/>
                <a:cs typeface="Arial" charset="0"/>
              </a:rPr>
              <a:t>Reduction </a:t>
            </a:r>
            <a:r>
              <a:rPr lang="en-IN" sz="1600" dirty="0">
                <a:solidFill>
                  <a:sysClr val="windowText" lastClr="000000"/>
                </a:solidFill>
                <a:ea typeface="Arial" charset="0"/>
                <a:cs typeface="Arial" charset="0"/>
              </a:rPr>
              <a:t>in side effects </a:t>
            </a:r>
            <a:r>
              <a:rPr lang="en-IN" sz="1600" dirty="0" smtClean="0">
                <a:solidFill>
                  <a:sysClr val="windowText" lastClr="000000"/>
                </a:solidFill>
                <a:ea typeface="Arial" charset="0"/>
                <a:cs typeface="Arial" charset="0"/>
              </a:rPr>
              <a:t>of the drug with </a:t>
            </a:r>
            <a:r>
              <a:rPr lang="en-IN" sz="1600" dirty="0">
                <a:solidFill>
                  <a:sysClr val="windowText" lastClr="000000"/>
                </a:solidFill>
                <a:ea typeface="Arial" charset="0"/>
                <a:cs typeface="Arial" charset="0"/>
              </a:rPr>
              <a:t>advantages of </a:t>
            </a:r>
            <a:r>
              <a:rPr lang="en-IN" sz="1600" dirty="0" err="1" smtClean="0">
                <a:solidFill>
                  <a:sysClr val="windowText" lastClr="000000"/>
                </a:solidFill>
                <a:ea typeface="Arial" charset="0"/>
                <a:cs typeface="Arial" charset="0"/>
              </a:rPr>
              <a:t>emulgel</a:t>
            </a:r>
            <a:r>
              <a:rPr lang="en-IN" sz="1600" dirty="0" smtClean="0">
                <a:solidFill>
                  <a:sysClr val="windowText" lastClr="000000"/>
                </a:solidFill>
                <a:ea typeface="Arial" charset="0"/>
                <a:cs typeface="Arial" charset="0"/>
              </a:rPr>
              <a:t>. </a:t>
            </a:r>
            <a:endParaRPr lang="en-IN" sz="1600" dirty="0">
              <a:solidFill>
                <a:sysClr val="windowText" lastClr="000000"/>
              </a:solidFill>
              <a:ea typeface="Arial" charset="0"/>
              <a:cs typeface="Arial" charset="0"/>
            </a:endParaRPr>
          </a:p>
          <a:p>
            <a:pPr marL="228594" indent="-228594" algn="just" defTabSz="914378">
              <a:lnSpc>
                <a:spcPct val="150000"/>
              </a:lnSpc>
              <a:spcBef>
                <a:spcPts val="1000"/>
              </a:spcBef>
            </a:pPr>
            <a:endParaRPr lang="en-IN" sz="1600" dirty="0">
              <a:solidFill>
                <a:sysClr val="windowText" lastClr="000000"/>
              </a:solidFill>
              <a:ea typeface="Arial" charset="0"/>
              <a:cs typeface="Arial" charset="0"/>
            </a:endParaRPr>
          </a:p>
        </p:txBody>
      </p:sp>
      <p:sp>
        <p:nvSpPr>
          <p:cNvPr id="4" name="Slide Number Placeholder 3"/>
          <p:cNvSpPr>
            <a:spLocks noGrp="1"/>
          </p:cNvSpPr>
          <p:nvPr>
            <p:ph type="sldNum" sz="quarter" idx="12"/>
          </p:nvPr>
        </p:nvSpPr>
        <p:spPr/>
        <p:txBody>
          <a:bodyPr/>
          <a:lstStyle/>
          <a:p>
            <a:fld id="{DF22BE74-D939-9D47-879A-EDE656A6A3FF}" type="slidenum">
              <a:rPr lang="en-US" smtClean="0"/>
              <a:t>5</a:t>
            </a:fld>
            <a:endParaRPr lang="en-US"/>
          </a:p>
        </p:txBody>
      </p:sp>
    </p:spTree>
    <p:extLst>
      <p:ext uri="{BB962C8B-B14F-4D97-AF65-F5344CB8AC3E}">
        <p14:creationId xmlns:p14="http://schemas.microsoft.com/office/powerpoint/2010/main" val="1337044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7"/>
          <p:cNvSpPr>
            <a:spLocks noGrp="1"/>
          </p:cNvSpPr>
          <p:nvPr>
            <p:ph type="title"/>
          </p:nvPr>
        </p:nvSpPr>
        <p:spPr>
          <a:xfrm>
            <a:off x="1058613" y="183594"/>
            <a:ext cx="7179174" cy="466249"/>
          </a:xfrm>
        </p:spPr>
        <p:txBody>
          <a:bodyPr vert="horz" lIns="91438" tIns="45719" rIns="91438" bIns="45719" rtlCol="0" anchor="ctr">
            <a:normAutofit/>
          </a:bodyPr>
          <a:lstStyle/>
          <a:p>
            <a:r>
              <a:rPr lang="en-US" altLang="en-US" sz="3400" b="1" baseline="3413" dirty="0">
                <a:ea typeface="+mn-ea"/>
                <a:cs typeface="Calibri"/>
              </a:rPr>
              <a:t>VORICONAZOLE MICROEMULGEL</a:t>
            </a:r>
          </a:p>
        </p:txBody>
      </p:sp>
      <p:sp>
        <p:nvSpPr>
          <p:cNvPr id="9" name="Text Placeholder 8"/>
          <p:cNvSpPr>
            <a:spLocks noGrp="1"/>
          </p:cNvSpPr>
          <p:nvPr>
            <p:ph type="body" idx="1"/>
          </p:nvPr>
        </p:nvSpPr>
        <p:spPr>
          <a:xfrm>
            <a:off x="63806" y="872193"/>
            <a:ext cx="4167966" cy="661240"/>
          </a:xfrm>
        </p:spPr>
        <p:txBody>
          <a:bodyPr vert="horz" lIns="91438" tIns="45719" rIns="91438" bIns="45719" rtlCol="0" anchor="ctr">
            <a:noAutofit/>
          </a:bodyPr>
          <a:lstStyle/>
          <a:p>
            <a:pPr algn="ctr">
              <a:spcBef>
                <a:spcPct val="0"/>
              </a:spcBef>
            </a:pPr>
            <a:r>
              <a:rPr lang="en-US" sz="2200" baseline="3413" dirty="0">
                <a:latin typeface="+mj-lt"/>
                <a:ea typeface="+mj-ea"/>
                <a:cs typeface="Calibri"/>
              </a:rPr>
              <a:t>PREPARATION OF VORICONAZOLE MICROEMULGEL</a:t>
            </a:r>
          </a:p>
        </p:txBody>
      </p:sp>
      <p:sp>
        <p:nvSpPr>
          <p:cNvPr id="11" name="Text Placeholder 10"/>
          <p:cNvSpPr>
            <a:spLocks noGrp="1"/>
          </p:cNvSpPr>
          <p:nvPr>
            <p:ph type="body" sz="half" idx="3"/>
          </p:nvPr>
        </p:nvSpPr>
        <p:spPr>
          <a:xfrm>
            <a:off x="4353804" y="860417"/>
            <a:ext cx="4641339" cy="770739"/>
          </a:xfrm>
        </p:spPr>
        <p:txBody>
          <a:bodyPr vert="horz" lIns="91438" tIns="45719" rIns="91438" bIns="45719" rtlCol="0" anchor="ctr">
            <a:noAutofit/>
          </a:bodyPr>
          <a:lstStyle/>
          <a:p>
            <a:pPr algn="ctr">
              <a:spcBef>
                <a:spcPct val="0"/>
              </a:spcBef>
            </a:pPr>
            <a:r>
              <a:rPr lang="en-IN" sz="2200" baseline="3413" dirty="0">
                <a:latin typeface="+mj-lt"/>
                <a:ea typeface="+mj-ea"/>
                <a:cs typeface="Calibri"/>
              </a:rPr>
              <a:t>STRUCTURAL MODEL OF VORICONAZOLE LOADED </a:t>
            </a:r>
            <a:r>
              <a:rPr lang="en-IN" sz="2200" baseline="3413" dirty="0" smtClean="0">
                <a:latin typeface="+mj-lt"/>
                <a:ea typeface="+mj-ea"/>
                <a:cs typeface="Calibri"/>
              </a:rPr>
              <a:t>MICROEMULGEL</a:t>
            </a:r>
            <a:endParaRPr lang="en-US" sz="2200" baseline="3413" dirty="0">
              <a:latin typeface="+mj-lt"/>
              <a:ea typeface="+mj-ea"/>
              <a:cs typeface="Calibri"/>
            </a:endParaRPr>
          </a:p>
        </p:txBody>
      </p:sp>
      <p:pic>
        <p:nvPicPr>
          <p:cNvPr id="27654" name="Picture 9"/>
          <p:cNvPicPr>
            <a:picLocks noGrp="1" noChangeAspect="1" noChangeArrowheads="1"/>
          </p:cNvPicPr>
          <p:nvPr>
            <p:ph sz="half" idx="4"/>
          </p:nvPr>
        </p:nvPicPr>
        <p:blipFill>
          <a:blip r:embed="rId2">
            <a:extLst>
              <a:ext uri="{28A0092B-C50C-407E-A947-70E740481C1C}">
                <a14:useLocalDpi xmlns:a14="http://schemas.microsoft.com/office/drawing/2010/main" val="0"/>
              </a:ext>
            </a:extLst>
          </a:blip>
          <a:srcRect/>
          <a:stretch>
            <a:fillRect/>
          </a:stretch>
        </p:blipFill>
        <p:spPr>
          <a:xfrm>
            <a:off x="4497388" y="1847850"/>
            <a:ext cx="4189412" cy="2919414"/>
          </a:xfrm>
        </p:spPr>
        <p:style>
          <a:lnRef idx="2">
            <a:schemeClr val="dk1"/>
          </a:lnRef>
          <a:fillRef idx="1">
            <a:schemeClr val="lt1"/>
          </a:fillRef>
          <a:effectRef idx="0">
            <a:schemeClr val="dk1"/>
          </a:effectRef>
          <a:fontRef idx="minor">
            <a:schemeClr val="dk1"/>
          </a:fontRef>
        </p:style>
      </p:pic>
      <p:sp>
        <p:nvSpPr>
          <p:cNvPr id="19" name="Oval 18"/>
          <p:cNvSpPr/>
          <p:nvPr/>
        </p:nvSpPr>
        <p:spPr>
          <a:xfrm>
            <a:off x="5486400" y="2876550"/>
            <a:ext cx="1303337" cy="800100"/>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IN" sz="1000" dirty="0">
                <a:solidFill>
                  <a:schemeClr val="tx1"/>
                </a:solidFill>
                <a:latin typeface="Times New Roman" panose="02020603050405020304" pitchFamily="18" charset="0"/>
                <a:cs typeface="Times New Roman" panose="02020603050405020304" pitchFamily="18" charset="0"/>
              </a:rPr>
              <a:t>Voriconazole</a:t>
            </a:r>
          </a:p>
        </p:txBody>
      </p:sp>
      <p:sp>
        <p:nvSpPr>
          <p:cNvPr id="27656" name="Content Placeholder 9"/>
          <p:cNvSpPr>
            <a:spLocks noGrp="1"/>
          </p:cNvSpPr>
          <p:nvPr>
            <p:ph sz="half" idx="2"/>
          </p:nvPr>
        </p:nvSpPr>
        <p:spPr/>
        <p:txBody>
          <a:bodyPr/>
          <a:lstStyle/>
          <a:p>
            <a:pPr>
              <a:buFont typeface="Wingdings 2" pitchFamily="18" charset="2"/>
              <a:buNone/>
            </a:pPr>
            <a:r>
              <a:rPr lang="en-IN" altLang="en-US" sz="800" smtClean="0"/>
              <a:t>.</a:t>
            </a:r>
          </a:p>
        </p:txBody>
      </p:sp>
      <p:graphicFrame>
        <p:nvGraphicFramePr>
          <p:cNvPr id="12" name="Diagram 11"/>
          <p:cNvGraphicFramePr/>
          <p:nvPr>
            <p:extLst>
              <p:ext uri="{D42A27DB-BD31-4B8C-83A1-F6EECF244321}">
                <p14:modId xmlns:p14="http://schemas.microsoft.com/office/powerpoint/2010/main" val="625058168"/>
              </p:ext>
            </p:extLst>
          </p:nvPr>
        </p:nvGraphicFramePr>
        <p:xfrm>
          <a:off x="244549" y="1547680"/>
          <a:ext cx="4252839" cy="3219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DF22BE74-D939-9D47-879A-EDE656A6A3FF}" type="slidenum">
              <a:rPr lang="en-US" smtClean="0"/>
              <a:t>6</a:t>
            </a:fld>
            <a:endParaRPr lang="en-US"/>
          </a:p>
        </p:txBody>
      </p:sp>
    </p:spTree>
    <p:extLst>
      <p:ext uri="{BB962C8B-B14F-4D97-AF65-F5344CB8AC3E}">
        <p14:creationId xmlns:p14="http://schemas.microsoft.com/office/powerpoint/2010/main" val="3862738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sz="half" idx="2"/>
            <p:extLst>
              <p:ext uri="{D42A27DB-BD31-4B8C-83A1-F6EECF244321}">
                <p14:modId xmlns:p14="http://schemas.microsoft.com/office/powerpoint/2010/main" val="2386901274"/>
              </p:ext>
            </p:extLst>
          </p:nvPr>
        </p:nvGraphicFramePr>
        <p:xfrm>
          <a:off x="616688" y="53161"/>
          <a:ext cx="8410354" cy="50584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F22BE74-D939-9D47-879A-EDE656A6A3FF}" type="slidenum">
              <a:rPr lang="en-US" smtClean="0"/>
              <a:t>7</a:t>
            </a:fld>
            <a:endParaRPr lang="en-US"/>
          </a:p>
        </p:txBody>
      </p:sp>
    </p:spTree>
    <p:extLst>
      <p:ext uri="{BB962C8B-B14F-4D97-AF65-F5344CB8AC3E}">
        <p14:creationId xmlns:p14="http://schemas.microsoft.com/office/powerpoint/2010/main" val="42798766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052624" y="1111117"/>
            <a:ext cx="7166344" cy="267765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nchor="ctr" anchorCtr="0">
            <a:spAutoFit/>
          </a:bodyPr>
          <a:lstStyle/>
          <a:p>
            <a:pPr algn="ctr"/>
            <a:endParaRPr lang="da-DK" sz="2800" b="1" dirty="0" smtClean="0">
              <a:solidFill>
                <a:schemeClr val="bg1"/>
              </a:solidFill>
              <a:latin typeface="+mj-lt"/>
            </a:endParaRPr>
          </a:p>
          <a:p>
            <a:pPr algn="ctr"/>
            <a:endParaRPr lang="da-DK" sz="2800" b="1" dirty="0">
              <a:solidFill>
                <a:schemeClr val="bg1"/>
              </a:solidFill>
              <a:latin typeface="+mj-lt"/>
            </a:endParaRPr>
          </a:p>
          <a:p>
            <a:pPr algn="ctr"/>
            <a:r>
              <a:rPr lang="da-DK" sz="2800" dirty="0" smtClean="0">
                <a:solidFill>
                  <a:schemeClr val="bg1"/>
                </a:solidFill>
                <a:latin typeface="+mj-lt"/>
              </a:rPr>
              <a:t>VORICONAZOLE </a:t>
            </a:r>
            <a:r>
              <a:rPr lang="da-DK" sz="2800" dirty="0" smtClean="0">
                <a:latin typeface="+mj-lt"/>
              </a:rPr>
              <a:t> </a:t>
            </a:r>
            <a:r>
              <a:rPr lang="da-DK" sz="2800" dirty="0" smtClean="0">
                <a:solidFill>
                  <a:schemeClr val="bg1"/>
                </a:solidFill>
                <a:latin typeface="+mj-lt"/>
              </a:rPr>
              <a:t>MICROEMULGEL : A </a:t>
            </a:r>
            <a:r>
              <a:rPr lang="da-DK" sz="2800" dirty="0">
                <a:solidFill>
                  <a:schemeClr val="bg1"/>
                </a:solidFill>
                <a:latin typeface="+mj-lt"/>
              </a:rPr>
              <a:t>NOVEL </a:t>
            </a:r>
            <a:r>
              <a:rPr lang="da-DK" sz="2800" dirty="0" smtClean="0">
                <a:solidFill>
                  <a:schemeClr val="bg1"/>
                </a:solidFill>
                <a:latin typeface="+mj-lt"/>
              </a:rPr>
              <a:t>DRUG DELIVERY SYSTEM</a:t>
            </a:r>
          </a:p>
          <a:p>
            <a:pPr algn="ctr"/>
            <a:endParaRPr lang="da-DK" sz="2800" b="1" dirty="0">
              <a:solidFill>
                <a:schemeClr val="bg1"/>
              </a:solidFill>
              <a:latin typeface="+mj-lt"/>
            </a:endParaRPr>
          </a:p>
          <a:p>
            <a:pPr algn="ctr"/>
            <a:endParaRPr lang="en-IN" sz="2800" b="1" dirty="0">
              <a:solidFill>
                <a:schemeClr val="bg1"/>
              </a:solidFill>
              <a:latin typeface="+mj-lt"/>
            </a:endParaRPr>
          </a:p>
        </p:txBody>
      </p:sp>
      <p:sp>
        <p:nvSpPr>
          <p:cNvPr id="2" name="Slide Number Placeholder 1"/>
          <p:cNvSpPr>
            <a:spLocks noGrp="1"/>
          </p:cNvSpPr>
          <p:nvPr>
            <p:ph type="sldNum" sz="quarter" idx="12"/>
          </p:nvPr>
        </p:nvSpPr>
        <p:spPr/>
        <p:txBody>
          <a:bodyPr/>
          <a:lstStyle/>
          <a:p>
            <a:fld id="{DF22BE74-D939-9D47-879A-EDE656A6A3FF}" type="slidenum">
              <a:rPr lang="en-US" smtClean="0"/>
              <a:t>8</a:t>
            </a:fld>
            <a:endParaRPr lang="en-US"/>
          </a:p>
        </p:txBody>
      </p:sp>
    </p:spTree>
    <p:extLst>
      <p:ext uri="{BB962C8B-B14F-4D97-AF65-F5344CB8AC3E}">
        <p14:creationId xmlns:p14="http://schemas.microsoft.com/office/powerpoint/2010/main" val="31571169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71450"/>
            <a:ext cx="9144000" cy="342900"/>
          </a:xfrm>
        </p:spPr>
        <p:txBody>
          <a:bodyPr vert="horz" lIns="91438" tIns="45719" rIns="91438" bIns="45719" rtlCol="0" anchor="ctr">
            <a:noAutofit/>
          </a:bodyPr>
          <a:lstStyle/>
          <a:p>
            <a:r>
              <a:rPr lang="en-IN" altLang="en-US" sz="3400" b="1" baseline="3413" dirty="0" smtClean="0">
                <a:ea typeface="+mn-ea"/>
                <a:cs typeface="Calibri"/>
              </a:rPr>
              <a:t>VORICONAZOLE-EXCIPIENTS COMPATIBILITY STUDY†</a:t>
            </a:r>
            <a:endParaRPr lang="en-US" altLang="en-US" sz="3400" b="1" baseline="3413" dirty="0">
              <a:ea typeface="+mn-ea"/>
              <a:cs typeface="Calibri"/>
            </a:endParaRPr>
          </a:p>
        </p:txBody>
      </p:sp>
      <p:pic>
        <p:nvPicPr>
          <p:cNvPr id="29699" name="Content Placeholder 20" descr="FTIR of Voriconazole + Physical Mixture.jpg"/>
          <p:cNvPicPr>
            <a:picLocks noGrp="1" noChangeAspect="1"/>
          </p:cNvPicPr>
          <p:nvPr>
            <p:ph sz="quarter" idx="1"/>
          </p:nvPr>
        </p:nvPicPr>
        <p:blipFill>
          <a:blip r:embed="rId2">
            <a:lum contrast="20000"/>
            <a:extLst>
              <a:ext uri="{28A0092B-C50C-407E-A947-70E740481C1C}">
                <a14:useLocalDpi xmlns:a14="http://schemas.microsoft.com/office/drawing/2010/main" val="0"/>
              </a:ext>
            </a:extLst>
          </a:blip>
          <a:srcRect l="3510" t="21367" b="23077"/>
          <a:stretch>
            <a:fillRect/>
          </a:stretch>
        </p:blipFill>
        <p:spPr>
          <a:xfrm>
            <a:off x="0" y="1097824"/>
            <a:ext cx="9144000" cy="1828800"/>
          </a:xfrm>
        </p:spPr>
      </p:pic>
      <p:sp>
        <p:nvSpPr>
          <p:cNvPr id="22" name="Rectangle 21"/>
          <p:cNvSpPr/>
          <p:nvPr/>
        </p:nvSpPr>
        <p:spPr>
          <a:xfrm>
            <a:off x="381000" y="514350"/>
            <a:ext cx="81534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cs typeface="Times New Roman" pitchFamily="18" charset="0"/>
              </a:rPr>
              <a:t>PHYSICAL MIXTURE (Voriconazole + Carbomer 934P  + Acrysol K-150 + Neem oil + PEG-400+Propylene glycol+ TEA )</a:t>
            </a:r>
          </a:p>
        </p:txBody>
      </p:sp>
      <p:sp>
        <p:nvSpPr>
          <p:cNvPr id="23" name="Rectangle 22"/>
          <p:cNvSpPr/>
          <p:nvPr/>
        </p:nvSpPr>
        <p:spPr>
          <a:xfrm>
            <a:off x="3287252" y="773508"/>
            <a:ext cx="2133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chemeClr val="tx1"/>
                </a:solidFill>
                <a:cs typeface="Times New Roman" pitchFamily="18" charset="0"/>
              </a:rPr>
              <a:t>VORICONAZOLE</a:t>
            </a:r>
          </a:p>
        </p:txBody>
      </p:sp>
      <p:cxnSp>
        <p:nvCxnSpPr>
          <p:cNvPr id="25" name="Straight Arrow Connector 24"/>
          <p:cNvCxnSpPr/>
          <p:nvPr/>
        </p:nvCxnSpPr>
        <p:spPr>
          <a:xfrm flipH="1">
            <a:off x="762000" y="773508"/>
            <a:ext cx="2057400" cy="8266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3997842" y="773508"/>
            <a:ext cx="840858" cy="10552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30" name="Content Placeholder 5"/>
          <p:cNvGraphicFramePr>
            <a:graphicFrameLocks/>
          </p:cNvGraphicFramePr>
          <p:nvPr>
            <p:extLst>
              <p:ext uri="{D42A27DB-BD31-4B8C-83A1-F6EECF244321}">
                <p14:modId xmlns:p14="http://schemas.microsoft.com/office/powerpoint/2010/main" val="780169229"/>
              </p:ext>
            </p:extLst>
          </p:nvPr>
        </p:nvGraphicFramePr>
        <p:xfrm>
          <a:off x="381000" y="3026306"/>
          <a:ext cx="8153400" cy="1943380"/>
        </p:xfrm>
        <a:graphic>
          <a:graphicData uri="http://schemas.openxmlformats.org/drawingml/2006/table">
            <a:tbl>
              <a:tblPr firstRow="1" bandRow="1">
                <a:tableStyleId>{5C22544A-7EE6-4342-B048-85BDC9FD1C3A}</a:tableStyleId>
              </a:tblPr>
              <a:tblGrid>
                <a:gridCol w="4724400"/>
                <a:gridCol w="1905000"/>
                <a:gridCol w="1524000"/>
              </a:tblGrid>
              <a:tr h="242271">
                <a:tc rowSpan="2">
                  <a:txBody>
                    <a:bodyPr/>
                    <a:lstStyle/>
                    <a:p>
                      <a:pPr algn="l"/>
                      <a:r>
                        <a:rPr lang="en-US" sz="1200" b="1" dirty="0" smtClean="0">
                          <a:latin typeface="+mn-lt"/>
                          <a:cs typeface="Times New Roman" panose="02020603050405020304" pitchFamily="18" charset="0"/>
                        </a:rPr>
                        <a:t>Presence of functional group</a:t>
                      </a:r>
                      <a:endParaRPr lang="en-US" sz="1200" b="1" dirty="0">
                        <a:latin typeface="+mn-lt"/>
                        <a:cs typeface="Times New Roman" panose="02020603050405020304" pitchFamily="18" charset="0"/>
                      </a:endParaRPr>
                    </a:p>
                  </a:txBody>
                  <a:tcPr marT="34310" marB="34310" anchor="ctr"/>
                </a:tc>
                <a:tc gridSpan="2">
                  <a:txBody>
                    <a:bodyPr/>
                    <a:lstStyle/>
                    <a:p>
                      <a:pPr algn="l"/>
                      <a:r>
                        <a:rPr kumimoji="0" lang="en-US" sz="1200" b="1" i="0" u="none" strike="noStrike" kern="1200" baseline="0" dirty="0" smtClean="0">
                          <a:solidFill>
                            <a:schemeClr val="lt1"/>
                          </a:solidFill>
                          <a:latin typeface="Times New Roman" panose="02020603050405020304" pitchFamily="18" charset="0"/>
                          <a:ea typeface="+mn-ea"/>
                          <a:cs typeface="Times New Roman" panose="02020603050405020304" pitchFamily="18" charset="0"/>
                        </a:rPr>
                        <a:t>Observed frequency peak(cm</a:t>
                      </a:r>
                      <a:r>
                        <a:rPr kumimoji="0" lang="en-US" sz="1200" b="1" i="0" u="none" strike="noStrike" kern="1200" baseline="30000" dirty="0" smtClean="0">
                          <a:solidFill>
                            <a:schemeClr val="lt1"/>
                          </a:solidFill>
                          <a:latin typeface="Times New Roman" panose="02020603050405020304" pitchFamily="18" charset="0"/>
                          <a:ea typeface="+mn-ea"/>
                          <a:cs typeface="Times New Roman" panose="02020603050405020304" pitchFamily="18" charset="0"/>
                        </a:rPr>
                        <a:t>-1</a:t>
                      </a:r>
                      <a:r>
                        <a:rPr kumimoji="0" lang="en-US" sz="1200" b="1" i="0" u="none" strike="noStrike" kern="1200" baseline="0" dirty="0" smtClean="0">
                          <a:solidFill>
                            <a:schemeClr val="lt1"/>
                          </a:solidFill>
                          <a:latin typeface="Times New Roman" panose="02020603050405020304" pitchFamily="18" charset="0"/>
                          <a:ea typeface="+mn-ea"/>
                          <a:cs typeface="Times New Roman" panose="02020603050405020304" pitchFamily="18" charset="0"/>
                        </a:rPr>
                        <a:t>)</a:t>
                      </a:r>
                      <a:endParaRPr lang="en-US" sz="900" dirty="0">
                        <a:latin typeface="Times New Roman" panose="02020603050405020304" pitchFamily="18" charset="0"/>
                        <a:cs typeface="Times New Roman" panose="02020603050405020304" pitchFamily="18" charset="0"/>
                      </a:endParaRPr>
                    </a:p>
                  </a:txBody>
                  <a:tcPr marT="34310" marB="34310" anchor="ctr"/>
                </a:tc>
                <a:tc hMerge="1">
                  <a:txBody>
                    <a:bodyPr/>
                    <a:lstStyle/>
                    <a:p>
                      <a:endParaRPr lang="en-US" dirty="0"/>
                    </a:p>
                  </a:txBody>
                  <a:tcPr/>
                </a:tc>
              </a:tr>
              <a:tr h="343029">
                <a:tc vMerge="1">
                  <a:txBody>
                    <a:bodyPr/>
                    <a:lstStyle/>
                    <a:p>
                      <a:endParaRPr lang="en-US" dirty="0"/>
                    </a:p>
                  </a:txBody>
                  <a:tcPr/>
                </a:tc>
                <a:tc>
                  <a:txBody>
                    <a:bodyPr/>
                    <a:lstStyle/>
                    <a:p>
                      <a:pPr algn="l"/>
                      <a:r>
                        <a:rPr lang="en-US" sz="1200" b="1" i="0" u="none" strike="noStrike" baseline="0" dirty="0" smtClean="0">
                          <a:latin typeface="+mn-lt"/>
                          <a:cs typeface="Times New Roman" panose="02020603050405020304" pitchFamily="18" charset="0"/>
                        </a:rPr>
                        <a:t>Voriconazole Physical Mixture</a:t>
                      </a:r>
                      <a:endParaRPr lang="en-US" sz="1200" b="1" dirty="0">
                        <a:latin typeface="+mn-lt"/>
                        <a:cs typeface="Times New Roman" panose="02020603050405020304" pitchFamily="18" charset="0"/>
                      </a:endParaRPr>
                    </a:p>
                  </a:txBody>
                  <a:tcPr marT="34310" marB="34310" anchor="ctr"/>
                </a:tc>
                <a:tc>
                  <a:txBody>
                    <a:bodyPr/>
                    <a:lstStyle/>
                    <a:p>
                      <a:pPr algn="l"/>
                      <a:r>
                        <a:rPr lang="en-US" sz="1200" b="1" i="0" u="none" strike="noStrike" baseline="0" dirty="0" smtClean="0">
                          <a:latin typeface="+mn-lt"/>
                          <a:cs typeface="Times New Roman" panose="02020603050405020304" pitchFamily="18" charset="0"/>
                        </a:rPr>
                        <a:t>Voriconazole Physical Mixture</a:t>
                      </a:r>
                      <a:endParaRPr lang="en-US" sz="1200" b="1" dirty="0">
                        <a:latin typeface="+mn-lt"/>
                        <a:cs typeface="Times New Roman" panose="02020603050405020304" pitchFamily="18" charset="0"/>
                      </a:endParaRPr>
                    </a:p>
                  </a:txBody>
                  <a:tcPr marT="34310" marB="34310" anchor="ctr"/>
                </a:tc>
              </a:tr>
              <a:tr h="242271">
                <a:tc>
                  <a:txBody>
                    <a:bodyPr/>
                    <a:lstStyle/>
                    <a:p>
                      <a:pPr algn="l"/>
                      <a:r>
                        <a:rPr kumimoji="0" lang="en-US" sz="1200" b="1" i="0" u="none" strike="noStrike" kern="1200" baseline="0" dirty="0" smtClean="0">
                          <a:solidFill>
                            <a:schemeClr val="dk1"/>
                          </a:solidFill>
                          <a:latin typeface="+mn-lt"/>
                          <a:ea typeface="+mn-ea"/>
                          <a:cs typeface="Times New Roman" panose="02020603050405020304" pitchFamily="18" charset="0"/>
                        </a:rPr>
                        <a:t>Triazole ring</a:t>
                      </a:r>
                      <a:endParaRPr lang="en-US" sz="1200" b="1" dirty="0">
                        <a:latin typeface="+mn-lt"/>
                        <a:cs typeface="Times New Roman" panose="02020603050405020304" pitchFamily="18" charset="0"/>
                      </a:endParaRPr>
                    </a:p>
                  </a:txBody>
                  <a:tcPr marT="34310" marB="34310" anchor="ctr"/>
                </a:tc>
                <a:tc>
                  <a:txBody>
                    <a:bodyPr/>
                    <a:lstStyle/>
                    <a:p>
                      <a:pPr algn="l"/>
                      <a:r>
                        <a:rPr lang="en-US" sz="1200" b="1" dirty="0" smtClean="0">
                          <a:latin typeface="+mn-lt"/>
                          <a:cs typeface="Times New Roman" panose="02020603050405020304" pitchFamily="18" charset="0"/>
                        </a:rPr>
                        <a:t>2914.54</a:t>
                      </a:r>
                      <a:endParaRPr lang="en-US" sz="1200" b="1" dirty="0">
                        <a:latin typeface="+mn-lt"/>
                        <a:cs typeface="Times New Roman" panose="02020603050405020304" pitchFamily="18" charset="0"/>
                      </a:endParaRPr>
                    </a:p>
                  </a:txBody>
                  <a:tcPr marT="34310" marB="34310" anchor="ctr"/>
                </a:tc>
                <a:tc>
                  <a:txBody>
                    <a:bodyPr/>
                    <a:lstStyle/>
                    <a:p>
                      <a:pPr algn="l"/>
                      <a:r>
                        <a:rPr kumimoji="0" lang="en-US" sz="1200" b="1" i="0" u="none" strike="noStrike" kern="1200" baseline="0" dirty="0" smtClean="0">
                          <a:solidFill>
                            <a:schemeClr val="dk1"/>
                          </a:solidFill>
                          <a:latin typeface="+mn-lt"/>
                          <a:ea typeface="+mn-ea"/>
                          <a:cs typeface="Times New Roman" panose="02020603050405020304" pitchFamily="18" charset="0"/>
                        </a:rPr>
                        <a:t>2903.27</a:t>
                      </a:r>
                      <a:endParaRPr lang="en-US" sz="1200" b="1" dirty="0">
                        <a:latin typeface="+mn-lt"/>
                        <a:cs typeface="Times New Roman" panose="02020603050405020304" pitchFamily="18" charset="0"/>
                      </a:endParaRPr>
                    </a:p>
                  </a:txBody>
                  <a:tcPr marT="34310" marB="34310" anchor="ctr"/>
                </a:tc>
              </a:tr>
              <a:tr h="242271">
                <a:tc>
                  <a:txBody>
                    <a:bodyPr/>
                    <a:lstStyle/>
                    <a:p>
                      <a:pPr algn="l"/>
                      <a:r>
                        <a:rPr kumimoji="0" lang="en-US" sz="1200" b="1" i="0" u="none" strike="noStrike" kern="1200" baseline="0" dirty="0" smtClean="0">
                          <a:solidFill>
                            <a:schemeClr val="dk1"/>
                          </a:solidFill>
                          <a:latin typeface="+mn-lt"/>
                          <a:ea typeface="+mn-ea"/>
                          <a:cs typeface="Times New Roman" panose="02020603050405020304" pitchFamily="18" charset="0"/>
                        </a:rPr>
                        <a:t>C-N stretch of triazole</a:t>
                      </a:r>
                      <a:endParaRPr lang="en-US" sz="1200" b="1" dirty="0">
                        <a:latin typeface="+mn-lt"/>
                        <a:cs typeface="Times New Roman" panose="02020603050405020304" pitchFamily="18" charset="0"/>
                      </a:endParaRPr>
                    </a:p>
                  </a:txBody>
                  <a:tcPr marT="34310" marB="34310" anchor="ctr"/>
                </a:tc>
                <a:tc>
                  <a:txBody>
                    <a:bodyPr/>
                    <a:lstStyle/>
                    <a:p>
                      <a:pPr algn="l"/>
                      <a:r>
                        <a:rPr lang="en-US" sz="1200" b="1" i="0" u="none" strike="noStrike" baseline="0" smtClean="0">
                          <a:latin typeface="+mn-lt"/>
                          <a:cs typeface="Times New Roman" panose="02020603050405020304" pitchFamily="18" charset="0"/>
                        </a:rPr>
                        <a:t>1616.40</a:t>
                      </a:r>
                      <a:endParaRPr lang="en-US" sz="1200" b="1" dirty="0">
                        <a:latin typeface="+mn-lt"/>
                        <a:cs typeface="Times New Roman" panose="02020603050405020304" pitchFamily="18" charset="0"/>
                      </a:endParaRPr>
                    </a:p>
                  </a:txBody>
                  <a:tcPr marT="34310" marB="34310" anchor="ctr"/>
                </a:tc>
                <a:tc>
                  <a:txBody>
                    <a:bodyPr/>
                    <a:lstStyle/>
                    <a:p>
                      <a:pPr algn="l"/>
                      <a:r>
                        <a:rPr lang="en-US" sz="1200" b="1" i="0" u="none" strike="noStrike" baseline="0" dirty="0" smtClean="0">
                          <a:latin typeface="+mn-lt"/>
                          <a:cs typeface="Times New Roman" panose="02020603050405020304" pitchFamily="18" charset="0"/>
                        </a:rPr>
                        <a:t>1616.40</a:t>
                      </a:r>
                      <a:endParaRPr lang="en-US" sz="1200" b="1" dirty="0">
                        <a:latin typeface="+mn-lt"/>
                        <a:cs typeface="Times New Roman" panose="02020603050405020304" pitchFamily="18" charset="0"/>
                      </a:endParaRPr>
                    </a:p>
                  </a:txBody>
                  <a:tcPr marT="34310" marB="34310" anchor="ctr"/>
                </a:tc>
              </a:tr>
              <a:tr h="242271">
                <a:tc>
                  <a:txBody>
                    <a:bodyPr/>
                    <a:lstStyle/>
                    <a:p>
                      <a:pPr algn="l"/>
                      <a:r>
                        <a:rPr kumimoji="0" lang="en-US" sz="1200" b="1" i="0" u="none" strike="noStrike" kern="1200" baseline="0" dirty="0" smtClean="0">
                          <a:solidFill>
                            <a:schemeClr val="dk1"/>
                          </a:solidFill>
                          <a:latin typeface="+mn-lt"/>
                          <a:ea typeface="+mn-ea"/>
                          <a:cs typeface="Times New Roman" panose="02020603050405020304" pitchFamily="18" charset="0"/>
                        </a:rPr>
                        <a:t>-CH Stretch</a:t>
                      </a:r>
                      <a:endParaRPr lang="en-US" sz="1200" b="1" dirty="0">
                        <a:latin typeface="+mn-lt"/>
                        <a:cs typeface="Times New Roman" panose="02020603050405020304" pitchFamily="18" charset="0"/>
                      </a:endParaRPr>
                    </a:p>
                  </a:txBody>
                  <a:tcPr marT="34310" marB="34310" anchor="ctr"/>
                </a:tc>
                <a:tc>
                  <a:txBody>
                    <a:bodyPr/>
                    <a:lstStyle/>
                    <a:p>
                      <a:pPr algn="l"/>
                      <a:r>
                        <a:rPr lang="en-US" sz="1200" b="1" i="0" u="none" strike="noStrike" baseline="0" smtClean="0">
                          <a:latin typeface="+mn-lt"/>
                          <a:cs typeface="Times New Roman" panose="02020603050405020304" pitchFamily="18" charset="0"/>
                        </a:rPr>
                        <a:t>1469.81</a:t>
                      </a:r>
                      <a:endParaRPr lang="en-US" sz="1200" b="1" dirty="0">
                        <a:latin typeface="+mn-lt"/>
                        <a:cs typeface="Times New Roman" panose="02020603050405020304" pitchFamily="18" charset="0"/>
                      </a:endParaRPr>
                    </a:p>
                  </a:txBody>
                  <a:tcPr marT="34310" marB="34310" anchor="ctr"/>
                </a:tc>
                <a:tc>
                  <a:txBody>
                    <a:bodyPr/>
                    <a:lstStyle/>
                    <a:p>
                      <a:pPr algn="l"/>
                      <a:r>
                        <a:rPr lang="en-US" sz="1200" b="1" i="0" u="none" strike="noStrike" baseline="0" dirty="0" smtClean="0">
                          <a:latin typeface="+mn-lt"/>
                          <a:cs typeface="Times New Roman" panose="02020603050405020304" pitchFamily="18" charset="0"/>
                        </a:rPr>
                        <a:t>1469.81</a:t>
                      </a:r>
                      <a:endParaRPr lang="en-US" sz="1200" b="1" dirty="0">
                        <a:latin typeface="+mn-lt"/>
                        <a:cs typeface="Times New Roman" panose="02020603050405020304" pitchFamily="18" charset="0"/>
                      </a:endParaRPr>
                    </a:p>
                  </a:txBody>
                  <a:tcPr marT="34310" marB="34310" anchor="ctr"/>
                </a:tc>
              </a:tr>
              <a:tr h="242271">
                <a:tc>
                  <a:txBody>
                    <a:bodyPr/>
                    <a:lstStyle/>
                    <a:p>
                      <a:pPr algn="l"/>
                      <a:r>
                        <a:rPr kumimoji="0" lang="en-US" sz="1200" b="1" i="0" u="none" strike="noStrike" kern="1200" baseline="0" dirty="0" smtClean="0">
                          <a:solidFill>
                            <a:schemeClr val="dk1"/>
                          </a:solidFill>
                          <a:latin typeface="+mn-lt"/>
                          <a:ea typeface="+mn-ea"/>
                          <a:cs typeface="Times New Roman" panose="02020603050405020304" pitchFamily="18" charset="0"/>
                        </a:rPr>
                        <a:t>C-N stretching of pyrimidine</a:t>
                      </a:r>
                      <a:endParaRPr lang="en-US" sz="1200" b="1" dirty="0">
                        <a:latin typeface="+mn-lt"/>
                        <a:cs typeface="Times New Roman" panose="02020603050405020304" pitchFamily="18" charset="0"/>
                      </a:endParaRPr>
                    </a:p>
                  </a:txBody>
                  <a:tcPr marT="34310" marB="34310" anchor="ctr"/>
                </a:tc>
                <a:tc>
                  <a:txBody>
                    <a:bodyPr/>
                    <a:lstStyle/>
                    <a:p>
                      <a:pPr algn="l"/>
                      <a:r>
                        <a:rPr lang="en-US" sz="1200" b="1" i="0" u="none" strike="noStrike" baseline="0" dirty="0" smtClean="0">
                          <a:latin typeface="+mn-lt"/>
                          <a:cs typeface="Times New Roman" panose="02020603050405020304" pitchFamily="18" charset="0"/>
                        </a:rPr>
                        <a:t>1350.22</a:t>
                      </a:r>
                      <a:endParaRPr lang="en-US" sz="1200" b="1" dirty="0">
                        <a:latin typeface="+mn-lt"/>
                        <a:cs typeface="Times New Roman" panose="02020603050405020304" pitchFamily="18" charset="0"/>
                      </a:endParaRPr>
                    </a:p>
                  </a:txBody>
                  <a:tcPr marT="34310" marB="34310" anchor="ctr"/>
                </a:tc>
                <a:tc>
                  <a:txBody>
                    <a:bodyPr/>
                    <a:lstStyle/>
                    <a:p>
                      <a:pPr algn="l"/>
                      <a:r>
                        <a:rPr lang="en-US" sz="1200" b="1" i="0" u="none" strike="noStrike" baseline="0" dirty="0" smtClean="0">
                          <a:latin typeface="+mn-lt"/>
                          <a:cs typeface="Times New Roman" panose="02020603050405020304" pitchFamily="18" charset="0"/>
                        </a:rPr>
                        <a:t>1350.22</a:t>
                      </a:r>
                      <a:endParaRPr lang="en-US" sz="1200" b="1" dirty="0">
                        <a:latin typeface="+mn-lt"/>
                        <a:cs typeface="Times New Roman" panose="02020603050405020304" pitchFamily="18" charset="0"/>
                      </a:endParaRPr>
                    </a:p>
                  </a:txBody>
                  <a:tcPr marT="34310" marB="34310" anchor="ctr"/>
                </a:tc>
              </a:tr>
              <a:tr h="242271">
                <a:tc>
                  <a:txBody>
                    <a:bodyPr/>
                    <a:lstStyle/>
                    <a:p>
                      <a:pPr algn="l"/>
                      <a:r>
                        <a:rPr kumimoji="0" lang="en-IN" sz="1200" b="1" i="0" u="none" strike="noStrike" kern="1200" baseline="0" dirty="0" smtClean="0">
                          <a:solidFill>
                            <a:schemeClr val="dk1"/>
                          </a:solidFill>
                          <a:latin typeface="+mn-lt"/>
                          <a:ea typeface="+mn-ea"/>
                          <a:cs typeface="Times New Roman" panose="02020603050405020304" pitchFamily="18" charset="0"/>
                        </a:rPr>
                        <a:t>N(2), N(4), Co-ordination mode of </a:t>
                      </a:r>
                      <a:r>
                        <a:rPr kumimoji="0" lang="en-US" sz="1200" b="1" i="0" u="none" strike="noStrike" kern="1200" baseline="0" dirty="0" smtClean="0">
                          <a:solidFill>
                            <a:schemeClr val="dk1"/>
                          </a:solidFill>
                          <a:latin typeface="+mn-lt"/>
                          <a:ea typeface="+mn-ea"/>
                          <a:cs typeface="Times New Roman" panose="02020603050405020304" pitchFamily="18" charset="0"/>
                        </a:rPr>
                        <a:t>1H,1,2,4-triazole</a:t>
                      </a:r>
                      <a:endParaRPr lang="en-US" sz="1200" b="1" dirty="0">
                        <a:latin typeface="+mn-lt"/>
                        <a:cs typeface="Times New Roman" panose="02020603050405020304" pitchFamily="18" charset="0"/>
                      </a:endParaRPr>
                    </a:p>
                  </a:txBody>
                  <a:tcPr marT="34310" marB="34310" anchor="ctr"/>
                </a:tc>
                <a:tc>
                  <a:txBody>
                    <a:bodyPr/>
                    <a:lstStyle/>
                    <a:p>
                      <a:pPr algn="l"/>
                      <a:r>
                        <a:rPr kumimoji="0" lang="en-US" sz="1200" b="1" i="0" u="none" strike="noStrike" kern="1200" baseline="0" dirty="0" smtClean="0">
                          <a:solidFill>
                            <a:schemeClr val="dk1"/>
                          </a:solidFill>
                          <a:latin typeface="+mn-lt"/>
                          <a:ea typeface="+mn-ea"/>
                          <a:cs typeface="Times New Roman" panose="02020603050405020304" pitchFamily="18" charset="0"/>
                        </a:rPr>
                        <a:t>665.41</a:t>
                      </a:r>
                      <a:endParaRPr lang="en-US" sz="1200" b="1" dirty="0">
                        <a:latin typeface="+mn-lt"/>
                        <a:cs typeface="Times New Roman" panose="02020603050405020304" pitchFamily="18" charset="0"/>
                      </a:endParaRPr>
                    </a:p>
                  </a:txBody>
                  <a:tcPr marT="34310" marB="34310" anchor="ctr"/>
                </a:tc>
                <a:tc>
                  <a:txBody>
                    <a:bodyPr/>
                    <a:lstStyle/>
                    <a:p>
                      <a:pPr algn="l"/>
                      <a:r>
                        <a:rPr kumimoji="0" lang="en-US" sz="1200" b="1" i="0" u="none" strike="noStrike" kern="1200" baseline="0" dirty="0" smtClean="0">
                          <a:solidFill>
                            <a:schemeClr val="dk1"/>
                          </a:solidFill>
                          <a:latin typeface="+mn-lt"/>
                          <a:ea typeface="+mn-ea"/>
                          <a:cs typeface="Times New Roman" panose="02020603050405020304" pitchFamily="18" charset="0"/>
                        </a:rPr>
                        <a:t>661.61</a:t>
                      </a:r>
                      <a:endParaRPr lang="en-US" sz="1200" b="1" dirty="0">
                        <a:latin typeface="+mn-lt"/>
                        <a:cs typeface="Times New Roman" panose="02020603050405020304" pitchFamily="18" charset="0"/>
                      </a:endParaRPr>
                    </a:p>
                  </a:txBody>
                  <a:tcPr marT="34310" marB="34310" anchor="ctr"/>
                </a:tc>
              </a:tr>
            </a:tbl>
          </a:graphicData>
        </a:graphic>
      </p:graphicFrame>
      <p:sp>
        <p:nvSpPr>
          <p:cNvPr id="2" name="Slide Number Placeholder 1"/>
          <p:cNvSpPr>
            <a:spLocks noGrp="1"/>
          </p:cNvSpPr>
          <p:nvPr>
            <p:ph type="sldNum" sz="quarter" idx="12"/>
          </p:nvPr>
        </p:nvSpPr>
        <p:spPr/>
        <p:txBody>
          <a:bodyPr/>
          <a:lstStyle/>
          <a:p>
            <a:fld id="{DF22BE74-D939-9D47-879A-EDE656A6A3FF}" type="slidenum">
              <a:rPr lang="en-US" smtClean="0"/>
              <a:t>9</a:t>
            </a:fld>
            <a:endParaRPr lang="en-US"/>
          </a:p>
        </p:txBody>
      </p:sp>
    </p:spTree>
    <p:extLst>
      <p:ext uri="{BB962C8B-B14F-4D97-AF65-F5344CB8AC3E}">
        <p14:creationId xmlns:p14="http://schemas.microsoft.com/office/powerpoint/2010/main" val="3730553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10071</TotalTime>
  <Words>1072</Words>
  <Application>Microsoft Office PowerPoint</Application>
  <PresentationFormat>On-screen Show (16:9)</PresentationFormat>
  <Paragraphs>144</Paragraphs>
  <Slides>16</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Microsoft Excel Chart</vt:lpstr>
      <vt:lpstr> DELHI. MUMBAI. BANGLORE. PUNE. INDORE. HYDERABAD. CALIFORNIA</vt:lpstr>
      <vt:lpstr>INTRODUCTION</vt:lpstr>
      <vt:lpstr>INTRODUCTION</vt:lpstr>
      <vt:lpstr>MICROEMULGELS</vt:lpstr>
      <vt:lpstr>  ADVANTAGES OF MICROEMUGEL </vt:lpstr>
      <vt:lpstr>VORICONAZOLE MICROEMULGEL</vt:lpstr>
      <vt:lpstr>PowerPoint Presentation</vt:lpstr>
      <vt:lpstr>PowerPoint Presentation</vt:lpstr>
      <vt:lpstr>VORICONAZOLE-EXCIPIENTS COMPATIBILITY STUDY†</vt:lpstr>
      <vt:lpstr>FORMULATION AND EVALUATION OF OPTIMIZED BATCHES OF MICRO-EMULSION</vt:lpstr>
      <vt:lpstr>   MICROBIAL ASSAY OF OPTIMIZED BATCH OF MICROEMULGEL </vt:lpstr>
      <vt:lpstr>PowerPoint Presentation</vt:lpstr>
      <vt:lpstr>IN-VIVO HUMAN STUDY </vt:lpstr>
      <vt:lpstr> PROPOSED TECHNOLOGY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dc:creator>
  <cp:lastModifiedBy>dell</cp:lastModifiedBy>
  <cp:revision>208</cp:revision>
  <dcterms:created xsi:type="dcterms:W3CDTF">2016-08-14T17:13:07Z</dcterms:created>
  <dcterms:modified xsi:type="dcterms:W3CDTF">2016-12-07T05:00:21Z</dcterms:modified>
</cp:coreProperties>
</file>