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65" r:id="rId5"/>
    <p:sldId id="262" r:id="rId6"/>
    <p:sldId id="268" r:id="rId7"/>
    <p:sldId id="270" r:id="rId8"/>
    <p:sldId id="267"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8EA4"/>
    <a:srgbClr val="C55A11"/>
    <a:srgbClr val="866688"/>
    <a:srgbClr val="2DB3C1"/>
    <a:srgbClr val="ED85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8" d="100"/>
          <a:sy n="68" d="100"/>
        </p:scale>
        <p:origin x="61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DC92C-3069-4198-AC2B-538BF43111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BF66A30-836D-477C-A6C8-8C4DD8526F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033F147-A7B0-4893-9983-CC3F6A530CE6}"/>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DC8E1951-8983-4AF7-A98A-F04930933A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B495397-3A53-458D-BE9D-707A4F58D13D}"/>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306303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E20D0-52B9-409D-9BAA-1875B2EC9F6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86E5E5D-2DE3-42D3-9830-7290B989B6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D8E4EAB-FCE3-4FD7-BBF4-E849D58338F0}"/>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D0EE1AF8-72A8-4E2F-9108-8A4165CAC6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C05368F-DC60-457D-9483-4D93AA95010D}"/>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4051762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35772F-6D56-4D21-B9BB-EEE3B9889D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51A3DBB-0A92-4685-A58E-0E55100D06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27C75BC-D2BF-4F01-B6B6-1369DF92C280}"/>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15FF3DD8-F189-4B5A-B068-890600E9C08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28CAC2C-68F4-4DE9-9C9D-EE9C8F2B2BDF}"/>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3909099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10D36-C8AA-4A88-9D74-47E41BF5125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9630E6A-898F-4068-9C23-38F9AD66B6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8D21AB-3D85-41F5-83BF-2B601F42E8D5}"/>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7F31470D-D585-48E9-ADF4-D7931BDCACC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9076D32-BF49-408D-9A90-697E06353B84}"/>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1110697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7833-ADA3-455B-9AEB-85BEA1354D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FC61FDF-4490-4B1E-BE69-B4F1905996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797C04-06FD-4E37-90BA-5524C966CADC}"/>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060C953E-1127-4B4B-A6A3-30221086CCD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6FEA0D-A5D7-44C9-ACBF-A8D3FB788614}"/>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384161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79E18-41A4-4815-BCD1-BB9A17B28B2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398B6A8-4FDC-4C0F-A016-5A55A7063BB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4BD316E-5959-40B9-9CE4-85CA765C1B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EF4D9C0-B19E-4262-84F3-2AC69EE3F2BA}"/>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6" name="Footer Placeholder 5">
            <a:extLst>
              <a:ext uri="{FF2B5EF4-FFF2-40B4-BE49-F238E27FC236}">
                <a16:creationId xmlns:a16="http://schemas.microsoft.com/office/drawing/2014/main" id="{50B22350-9B73-40B6-B2ED-EE4326A301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27A7D97-FD90-4CA3-9760-7E0EBF21E08D}"/>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1867354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5C325-ACC6-4B36-948D-7CFFA2C813C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B88DA77-4A72-46AE-A206-256F9A325F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252CA7-F536-49EB-9BCB-D59B97E3B4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83D744F-95C5-4402-9EFF-ED9722BFD1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767B6C-51BC-4DDB-8B3E-819627300E8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EEFF513-09EE-4CDB-8FBC-D26D0449B7CB}"/>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8" name="Footer Placeholder 7">
            <a:extLst>
              <a:ext uri="{FF2B5EF4-FFF2-40B4-BE49-F238E27FC236}">
                <a16:creationId xmlns:a16="http://schemas.microsoft.com/office/drawing/2014/main" id="{7AFBDA5F-6A9A-4962-B3BB-ED73B3BA6FC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F975782-7C5E-43FD-B329-BE0C57E23F45}"/>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267936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A9EF3-8470-471B-986F-65C8E1DB45E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64CD2F-84B8-4873-B5D1-50F65ABBB1AA}"/>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4" name="Footer Placeholder 3">
            <a:extLst>
              <a:ext uri="{FF2B5EF4-FFF2-40B4-BE49-F238E27FC236}">
                <a16:creationId xmlns:a16="http://schemas.microsoft.com/office/drawing/2014/main" id="{6A45648F-5F6A-4DC8-89FC-0E4E4FBB06C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582B67B-CFC9-408D-A6C4-EABE0C761B30}"/>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1159615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F0C036-6788-450A-B96F-F420E45A58EF}"/>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3" name="Footer Placeholder 2">
            <a:extLst>
              <a:ext uri="{FF2B5EF4-FFF2-40B4-BE49-F238E27FC236}">
                <a16:creationId xmlns:a16="http://schemas.microsoft.com/office/drawing/2014/main" id="{82607F47-EDE7-4C3A-B0C8-2055F57104F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360334B-FFD7-46B4-8B84-BE4C0D060950}"/>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4143444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FF821-CF63-4E83-AA95-E17BA284E3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690D010-9C78-4B16-B0A0-52BA31E725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843C019-D1A3-483A-9343-33EE482326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2AFF40-B70D-4FB9-87BA-2DEC5E247BC0}"/>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6" name="Footer Placeholder 5">
            <a:extLst>
              <a:ext uri="{FF2B5EF4-FFF2-40B4-BE49-F238E27FC236}">
                <a16:creationId xmlns:a16="http://schemas.microsoft.com/office/drawing/2014/main" id="{2375B03E-B9EC-4459-8029-C596CA781BE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6B9873C-1110-48EA-B27D-8CB9F2625E0A}"/>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420870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CDE6D-61EF-4B5F-B3F0-30ECAEF5BD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8EB03C2-D68E-4AF0-B031-C944D9678D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CA6F048-2EAA-4BD9-9992-268DB2A6FF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3B85E1-29F4-45CF-A7B6-E675839677C1}"/>
              </a:ext>
            </a:extLst>
          </p:cNvPr>
          <p:cNvSpPr>
            <a:spLocks noGrp="1"/>
          </p:cNvSpPr>
          <p:nvPr>
            <p:ph type="dt" sz="half" idx="10"/>
          </p:nvPr>
        </p:nvSpPr>
        <p:spPr/>
        <p:txBody>
          <a:bodyPr/>
          <a:lstStyle/>
          <a:p>
            <a:fld id="{7F192251-2BDE-45FE-8CD3-ACD96FEC0EB9}" type="datetimeFigureOut">
              <a:rPr lang="en-IN" smtClean="0"/>
              <a:pPr/>
              <a:t>01-06-2020</a:t>
            </a:fld>
            <a:endParaRPr lang="en-IN"/>
          </a:p>
        </p:txBody>
      </p:sp>
      <p:sp>
        <p:nvSpPr>
          <p:cNvPr id="6" name="Footer Placeholder 5">
            <a:extLst>
              <a:ext uri="{FF2B5EF4-FFF2-40B4-BE49-F238E27FC236}">
                <a16:creationId xmlns:a16="http://schemas.microsoft.com/office/drawing/2014/main" id="{F423272E-6A1E-48C0-9A95-26E50AC7444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42CA640-A20D-4CC8-876B-19506635CCF4}"/>
              </a:ext>
            </a:extLst>
          </p:cNvPr>
          <p:cNvSpPr>
            <a:spLocks noGrp="1"/>
          </p:cNvSpPr>
          <p:nvPr>
            <p:ph type="sldNum" sz="quarter" idx="12"/>
          </p:nvPr>
        </p:nvSpPr>
        <p:spPr/>
        <p:txBody>
          <a:bodyPr/>
          <a:lstStyle/>
          <a:p>
            <a:fld id="{BD1395EB-F95E-441A-AA46-4568075AAAB6}" type="slidenum">
              <a:rPr lang="en-IN" smtClean="0"/>
              <a:pPr/>
              <a:t>‹#›</a:t>
            </a:fld>
            <a:endParaRPr lang="en-IN"/>
          </a:p>
        </p:txBody>
      </p:sp>
    </p:spTree>
    <p:extLst>
      <p:ext uri="{BB962C8B-B14F-4D97-AF65-F5344CB8AC3E}">
        <p14:creationId xmlns:p14="http://schemas.microsoft.com/office/powerpoint/2010/main" val="1088459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4405ED-2527-4613-B3C3-38AB2D189C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686B79E-F784-43BE-8EDB-18EDE58CF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FC5777D-E8C3-43DE-A095-1465B47B84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92251-2BDE-45FE-8CD3-ACD96FEC0EB9}" type="datetimeFigureOut">
              <a:rPr lang="en-IN" smtClean="0"/>
              <a:pPr/>
              <a:t>01-06-2020</a:t>
            </a:fld>
            <a:endParaRPr lang="en-IN"/>
          </a:p>
        </p:txBody>
      </p:sp>
      <p:sp>
        <p:nvSpPr>
          <p:cNvPr id="5" name="Footer Placeholder 4">
            <a:extLst>
              <a:ext uri="{FF2B5EF4-FFF2-40B4-BE49-F238E27FC236}">
                <a16:creationId xmlns:a16="http://schemas.microsoft.com/office/drawing/2014/main" id="{721A6804-BA92-4648-B141-CD144F563C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75335C3A-BFB4-40DD-AEF3-E611828F1D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395EB-F95E-441A-AA46-4568075AAAB6}" type="slidenum">
              <a:rPr lang="en-IN" smtClean="0"/>
              <a:pPr/>
              <a:t>‹#›</a:t>
            </a:fld>
            <a:endParaRPr lang="en-IN"/>
          </a:p>
        </p:txBody>
      </p:sp>
    </p:spTree>
    <p:extLst>
      <p:ext uri="{BB962C8B-B14F-4D97-AF65-F5344CB8AC3E}">
        <p14:creationId xmlns:p14="http://schemas.microsoft.com/office/powerpoint/2010/main" val="3611721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E69EC19-6E77-4E9F-B311-310B464EDE26}"/>
              </a:ext>
            </a:extLst>
          </p:cNvPr>
          <p:cNvSpPr/>
          <p:nvPr/>
        </p:nvSpPr>
        <p:spPr>
          <a:xfrm rot="1560199">
            <a:off x="4946890" y="-763906"/>
            <a:ext cx="1425391" cy="8325542"/>
          </a:xfrm>
          <a:custGeom>
            <a:avLst/>
            <a:gdLst>
              <a:gd name="connsiteX0" fmla="*/ 0 w 547384"/>
              <a:gd name="connsiteY0" fmla="*/ 0 h 7526816"/>
              <a:gd name="connsiteX1" fmla="*/ 547384 w 547384"/>
              <a:gd name="connsiteY1" fmla="*/ 0 h 7526816"/>
              <a:gd name="connsiteX2" fmla="*/ 547384 w 547384"/>
              <a:gd name="connsiteY2" fmla="*/ 7526816 h 7526816"/>
              <a:gd name="connsiteX3" fmla="*/ 0 w 547384"/>
              <a:gd name="connsiteY3" fmla="*/ 7526816 h 7526816"/>
              <a:gd name="connsiteX4" fmla="*/ 0 w 547384"/>
              <a:gd name="connsiteY4" fmla="*/ 0 h 7526816"/>
              <a:gd name="connsiteX0" fmla="*/ 0 w 548136"/>
              <a:gd name="connsiteY0" fmla="*/ 76671 h 7526816"/>
              <a:gd name="connsiteX1" fmla="*/ 548136 w 548136"/>
              <a:gd name="connsiteY1" fmla="*/ 0 h 7526816"/>
              <a:gd name="connsiteX2" fmla="*/ 548136 w 548136"/>
              <a:gd name="connsiteY2" fmla="*/ 7526816 h 7526816"/>
              <a:gd name="connsiteX3" fmla="*/ 752 w 548136"/>
              <a:gd name="connsiteY3" fmla="*/ 7526816 h 7526816"/>
              <a:gd name="connsiteX4" fmla="*/ 0 w 548136"/>
              <a:gd name="connsiteY4" fmla="*/ 76671 h 7526816"/>
              <a:gd name="connsiteX0" fmla="*/ 0 w 548136"/>
              <a:gd name="connsiteY0" fmla="*/ 194935 h 7645080"/>
              <a:gd name="connsiteX1" fmla="*/ 477729 w 548136"/>
              <a:gd name="connsiteY1" fmla="*/ 0 h 7645080"/>
              <a:gd name="connsiteX2" fmla="*/ 548136 w 548136"/>
              <a:gd name="connsiteY2" fmla="*/ 7645080 h 7645080"/>
              <a:gd name="connsiteX3" fmla="*/ 752 w 548136"/>
              <a:gd name="connsiteY3" fmla="*/ 7645080 h 7645080"/>
              <a:gd name="connsiteX4" fmla="*/ 0 w 548136"/>
              <a:gd name="connsiteY4" fmla="*/ 194935 h 7645080"/>
              <a:gd name="connsiteX0" fmla="*/ 0 w 548136"/>
              <a:gd name="connsiteY0" fmla="*/ 214980 h 7665125"/>
              <a:gd name="connsiteX1" fmla="*/ 460885 w 548136"/>
              <a:gd name="connsiteY1" fmla="*/ 0 h 7665125"/>
              <a:gd name="connsiteX2" fmla="*/ 548136 w 548136"/>
              <a:gd name="connsiteY2" fmla="*/ 7665125 h 7665125"/>
              <a:gd name="connsiteX3" fmla="*/ 752 w 548136"/>
              <a:gd name="connsiteY3" fmla="*/ 7665125 h 7665125"/>
              <a:gd name="connsiteX4" fmla="*/ 0 w 548136"/>
              <a:gd name="connsiteY4" fmla="*/ 214980 h 7665125"/>
              <a:gd name="connsiteX0" fmla="*/ 4824 w 547393"/>
              <a:gd name="connsiteY0" fmla="*/ 226395 h 7665125"/>
              <a:gd name="connsiteX1" fmla="*/ 460142 w 547393"/>
              <a:gd name="connsiteY1" fmla="*/ 0 h 7665125"/>
              <a:gd name="connsiteX2" fmla="*/ 547393 w 547393"/>
              <a:gd name="connsiteY2" fmla="*/ 7665125 h 7665125"/>
              <a:gd name="connsiteX3" fmla="*/ 9 w 547393"/>
              <a:gd name="connsiteY3" fmla="*/ 7665125 h 7665125"/>
              <a:gd name="connsiteX4" fmla="*/ 4824 w 547393"/>
              <a:gd name="connsiteY4" fmla="*/ 226395 h 7665125"/>
              <a:gd name="connsiteX0" fmla="*/ 17172 w 547387"/>
              <a:gd name="connsiteY0" fmla="*/ 240733 h 7665125"/>
              <a:gd name="connsiteX1" fmla="*/ 460136 w 547387"/>
              <a:gd name="connsiteY1" fmla="*/ 0 h 7665125"/>
              <a:gd name="connsiteX2" fmla="*/ 547387 w 547387"/>
              <a:gd name="connsiteY2" fmla="*/ 7665125 h 7665125"/>
              <a:gd name="connsiteX3" fmla="*/ 3 w 547387"/>
              <a:gd name="connsiteY3" fmla="*/ 7665125 h 7665125"/>
              <a:gd name="connsiteX4" fmla="*/ 17172 w 547387"/>
              <a:gd name="connsiteY4" fmla="*/ 240733 h 7665125"/>
              <a:gd name="connsiteX0" fmla="*/ 17172 w 547387"/>
              <a:gd name="connsiteY0" fmla="*/ 240733 h 7665125"/>
              <a:gd name="connsiteX1" fmla="*/ 460136 w 547387"/>
              <a:gd name="connsiteY1" fmla="*/ 0 h 7665125"/>
              <a:gd name="connsiteX2" fmla="*/ 547387 w 547387"/>
              <a:gd name="connsiteY2" fmla="*/ 7665125 h 7665125"/>
              <a:gd name="connsiteX3" fmla="*/ 3 w 547387"/>
              <a:gd name="connsiteY3" fmla="*/ 7665125 h 7665125"/>
              <a:gd name="connsiteX4" fmla="*/ 17172 w 547387"/>
              <a:gd name="connsiteY4" fmla="*/ 240733 h 7665125"/>
              <a:gd name="connsiteX0" fmla="*/ 24632 w 547386"/>
              <a:gd name="connsiteY0" fmla="*/ 243656 h 7665125"/>
              <a:gd name="connsiteX1" fmla="*/ 460135 w 547386"/>
              <a:gd name="connsiteY1" fmla="*/ 0 h 7665125"/>
              <a:gd name="connsiteX2" fmla="*/ 547386 w 547386"/>
              <a:gd name="connsiteY2" fmla="*/ 7665125 h 7665125"/>
              <a:gd name="connsiteX3" fmla="*/ 2 w 547386"/>
              <a:gd name="connsiteY3" fmla="*/ 7665125 h 7665125"/>
              <a:gd name="connsiteX4" fmla="*/ 24632 w 547386"/>
              <a:gd name="connsiteY4" fmla="*/ 243656 h 7665125"/>
              <a:gd name="connsiteX0" fmla="*/ 24632 w 522605"/>
              <a:gd name="connsiteY0" fmla="*/ 243656 h 7665125"/>
              <a:gd name="connsiteX1" fmla="*/ 460135 w 522605"/>
              <a:gd name="connsiteY1" fmla="*/ 0 h 7665125"/>
              <a:gd name="connsiteX2" fmla="*/ 522605 w 522605"/>
              <a:gd name="connsiteY2" fmla="*/ 7631563 h 7665125"/>
              <a:gd name="connsiteX3" fmla="*/ 2 w 522605"/>
              <a:gd name="connsiteY3" fmla="*/ 7665125 h 7665125"/>
              <a:gd name="connsiteX4" fmla="*/ 24632 w 522605"/>
              <a:gd name="connsiteY4" fmla="*/ 243656 h 7665125"/>
              <a:gd name="connsiteX0" fmla="*/ 0 w 497973"/>
              <a:gd name="connsiteY0" fmla="*/ 243656 h 7846227"/>
              <a:gd name="connsiteX1" fmla="*/ 435503 w 497973"/>
              <a:gd name="connsiteY1" fmla="*/ 0 h 7846227"/>
              <a:gd name="connsiteX2" fmla="*/ 497973 w 497973"/>
              <a:gd name="connsiteY2" fmla="*/ 7631563 h 7846227"/>
              <a:gd name="connsiteX3" fmla="*/ 11414 w 497973"/>
              <a:gd name="connsiteY3" fmla="*/ 7846227 h 7846227"/>
              <a:gd name="connsiteX4" fmla="*/ 0 w 497973"/>
              <a:gd name="connsiteY4" fmla="*/ 243656 h 7846227"/>
              <a:gd name="connsiteX0" fmla="*/ 0 w 485685"/>
              <a:gd name="connsiteY0" fmla="*/ 243656 h 7846227"/>
              <a:gd name="connsiteX1" fmla="*/ 435503 w 485685"/>
              <a:gd name="connsiteY1" fmla="*/ 0 h 7846227"/>
              <a:gd name="connsiteX2" fmla="*/ 485685 w 485685"/>
              <a:gd name="connsiteY2" fmla="*/ 7602894 h 7846227"/>
              <a:gd name="connsiteX3" fmla="*/ 11414 w 485685"/>
              <a:gd name="connsiteY3" fmla="*/ 7846227 h 7846227"/>
              <a:gd name="connsiteX4" fmla="*/ 0 w 485685"/>
              <a:gd name="connsiteY4" fmla="*/ 243656 h 7846227"/>
              <a:gd name="connsiteX0" fmla="*/ 0 w 467796"/>
              <a:gd name="connsiteY0" fmla="*/ 243656 h 7846227"/>
              <a:gd name="connsiteX1" fmla="*/ 435503 w 467796"/>
              <a:gd name="connsiteY1" fmla="*/ 0 h 7846227"/>
              <a:gd name="connsiteX2" fmla="*/ 467796 w 467796"/>
              <a:gd name="connsiteY2" fmla="*/ 7555113 h 7846227"/>
              <a:gd name="connsiteX3" fmla="*/ 11414 w 467796"/>
              <a:gd name="connsiteY3" fmla="*/ 7846227 h 7846227"/>
              <a:gd name="connsiteX4" fmla="*/ 0 w 467796"/>
              <a:gd name="connsiteY4" fmla="*/ 243656 h 7846227"/>
              <a:gd name="connsiteX0" fmla="*/ 0 w 1105390"/>
              <a:gd name="connsiteY0" fmla="*/ 722971 h 8325542"/>
              <a:gd name="connsiteX1" fmla="*/ 1105390 w 1105390"/>
              <a:gd name="connsiteY1" fmla="*/ 0 h 8325542"/>
              <a:gd name="connsiteX2" fmla="*/ 467796 w 1105390"/>
              <a:gd name="connsiteY2" fmla="*/ 8034428 h 8325542"/>
              <a:gd name="connsiteX3" fmla="*/ 11414 w 1105390"/>
              <a:gd name="connsiteY3" fmla="*/ 8325542 h 8325542"/>
              <a:gd name="connsiteX4" fmla="*/ 0 w 1105390"/>
              <a:gd name="connsiteY4" fmla="*/ 722971 h 8325542"/>
              <a:gd name="connsiteX0" fmla="*/ 547815 w 1093977"/>
              <a:gd name="connsiteY0" fmla="*/ 313989 h 8325542"/>
              <a:gd name="connsiteX1" fmla="*/ 1093977 w 1093977"/>
              <a:gd name="connsiteY1" fmla="*/ 0 h 8325542"/>
              <a:gd name="connsiteX2" fmla="*/ 456383 w 1093977"/>
              <a:gd name="connsiteY2" fmla="*/ 8034428 h 8325542"/>
              <a:gd name="connsiteX3" fmla="*/ 1 w 1093977"/>
              <a:gd name="connsiteY3" fmla="*/ 8325542 h 8325542"/>
              <a:gd name="connsiteX4" fmla="*/ 547815 w 1093977"/>
              <a:gd name="connsiteY4" fmla="*/ 313989 h 8325542"/>
              <a:gd name="connsiteX0" fmla="*/ 575344 w 1093977"/>
              <a:gd name="connsiteY0" fmla="*/ 314341 h 8325542"/>
              <a:gd name="connsiteX1" fmla="*/ 1093977 w 1093977"/>
              <a:gd name="connsiteY1" fmla="*/ 0 h 8325542"/>
              <a:gd name="connsiteX2" fmla="*/ 456383 w 1093977"/>
              <a:gd name="connsiteY2" fmla="*/ 8034428 h 8325542"/>
              <a:gd name="connsiteX3" fmla="*/ 1 w 1093977"/>
              <a:gd name="connsiteY3" fmla="*/ 8325542 h 8325542"/>
              <a:gd name="connsiteX4" fmla="*/ 575344 w 1093977"/>
              <a:gd name="connsiteY4" fmla="*/ 314341 h 8325542"/>
              <a:gd name="connsiteX0" fmla="*/ 575344 w 1093977"/>
              <a:gd name="connsiteY0" fmla="*/ 314341 h 8325542"/>
              <a:gd name="connsiteX1" fmla="*/ 1093977 w 1093977"/>
              <a:gd name="connsiteY1" fmla="*/ 0 h 8325542"/>
              <a:gd name="connsiteX2" fmla="*/ 444777 w 1093977"/>
              <a:gd name="connsiteY2" fmla="*/ 8113200 h 8325542"/>
              <a:gd name="connsiteX3" fmla="*/ 1 w 1093977"/>
              <a:gd name="connsiteY3" fmla="*/ 8325542 h 8325542"/>
              <a:gd name="connsiteX4" fmla="*/ 575344 w 1093977"/>
              <a:gd name="connsiteY4" fmla="*/ 314341 h 8325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977" h="8325542">
                <a:moveTo>
                  <a:pt x="575344" y="314341"/>
                </a:moveTo>
                <a:lnTo>
                  <a:pt x="1093977" y="0"/>
                </a:lnTo>
                <a:lnTo>
                  <a:pt x="444777" y="8113200"/>
                </a:lnTo>
                <a:lnTo>
                  <a:pt x="1" y="8325542"/>
                </a:lnTo>
                <a:cubicBezTo>
                  <a:pt x="-250" y="5842160"/>
                  <a:pt x="575595" y="2797723"/>
                  <a:pt x="575344" y="314341"/>
                </a:cubicBezTo>
                <a:close/>
              </a:path>
            </a:pathLst>
          </a:cu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6">
            <a:extLst>
              <a:ext uri="{FF2B5EF4-FFF2-40B4-BE49-F238E27FC236}">
                <a16:creationId xmlns:a16="http://schemas.microsoft.com/office/drawing/2014/main" id="{988B01CF-8C8D-4971-B407-69C9F30FE227}"/>
              </a:ext>
            </a:extLst>
          </p:cNvPr>
          <p:cNvSpPr/>
          <p:nvPr/>
        </p:nvSpPr>
        <p:spPr>
          <a:xfrm>
            <a:off x="2074814" y="1417320"/>
            <a:ext cx="9569809" cy="4320540"/>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IN" sz="3200" b="1" u="sng" dirty="0"/>
              <a:t>PATENT LICENSING PROPOSAL</a:t>
            </a:r>
          </a:p>
          <a:p>
            <a:pPr lvl="3"/>
            <a:endParaRPr lang="en-US" sz="2000" b="1" dirty="0"/>
          </a:p>
          <a:p>
            <a:pPr lvl="3"/>
            <a:r>
              <a:rPr lang="en-US" sz="2000" b="1" dirty="0"/>
              <a:t>A METHOD AND SYSTEM FOR SUPERSONIC </a:t>
            </a:r>
          </a:p>
          <a:p>
            <a:pPr lvl="3"/>
            <a:r>
              <a:rPr lang="en-US" sz="2000" b="1" dirty="0"/>
              <a:t>HYDROGEN FUEL POWERED HIGHER EFFICIENCY </a:t>
            </a:r>
          </a:p>
          <a:p>
            <a:pPr lvl="3"/>
            <a:r>
              <a:rPr lang="en-US" sz="2000" b="1" dirty="0"/>
              <a:t>ENGINES</a:t>
            </a:r>
          </a:p>
          <a:p>
            <a:pPr lvl="3"/>
            <a:endParaRPr lang="en-IN" sz="2000" b="1" dirty="0">
              <a:effectLst/>
            </a:endParaRPr>
          </a:p>
          <a:p>
            <a:pPr lvl="3"/>
            <a:r>
              <a:rPr lang="en-IN" sz="2000" b="1" dirty="0"/>
              <a:t>Inventor: Sounthirarajan Kumarasamy</a:t>
            </a:r>
          </a:p>
          <a:p>
            <a:pPr lvl="3"/>
            <a:r>
              <a:rPr lang="en-IN" sz="2000" b="1" dirty="0"/>
              <a:t>	</a:t>
            </a:r>
            <a:endParaRPr lang="en-IN" sz="2000" b="1" dirty="0">
              <a:effectLst/>
            </a:endParaRPr>
          </a:p>
          <a:p>
            <a:pPr algn="ctr"/>
            <a:endParaRPr lang="en-IN" dirty="0"/>
          </a:p>
        </p:txBody>
      </p:sp>
      <p:sp>
        <p:nvSpPr>
          <p:cNvPr id="6" name="Right Triangle 5">
            <a:extLst>
              <a:ext uri="{FF2B5EF4-FFF2-40B4-BE49-F238E27FC236}">
                <a16:creationId xmlns:a16="http://schemas.microsoft.com/office/drawing/2014/main" id="{C243B6F9-9D2E-4EED-ACF4-C946EDC1BDD0}"/>
              </a:ext>
            </a:extLst>
          </p:cNvPr>
          <p:cNvSpPr/>
          <p:nvPr/>
        </p:nvSpPr>
        <p:spPr>
          <a:xfrm>
            <a:off x="2203540" y="15240"/>
            <a:ext cx="1604185" cy="6842760"/>
          </a:xfrm>
          <a:prstGeom prst="rtTriangle">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FF0000"/>
              </a:solidFill>
            </a:endParaRPr>
          </a:p>
        </p:txBody>
      </p:sp>
      <p:sp>
        <p:nvSpPr>
          <p:cNvPr id="4" name="Rectangle 3">
            <a:extLst>
              <a:ext uri="{FF2B5EF4-FFF2-40B4-BE49-F238E27FC236}">
                <a16:creationId xmlns:a16="http://schemas.microsoft.com/office/drawing/2014/main" id="{3934173D-7C1C-40D3-BD63-7611084B0CE9}"/>
              </a:ext>
            </a:extLst>
          </p:cNvPr>
          <p:cNvSpPr/>
          <p:nvPr/>
        </p:nvSpPr>
        <p:spPr>
          <a:xfrm>
            <a:off x="1" y="0"/>
            <a:ext cx="2194560" cy="6858000"/>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ight Triangle 4">
            <a:extLst>
              <a:ext uri="{FF2B5EF4-FFF2-40B4-BE49-F238E27FC236}">
                <a16:creationId xmlns:a16="http://schemas.microsoft.com/office/drawing/2014/main" id="{E73959B7-92D5-4A92-8729-9A1EAAB02542}"/>
              </a:ext>
            </a:extLst>
          </p:cNvPr>
          <p:cNvSpPr/>
          <p:nvPr/>
        </p:nvSpPr>
        <p:spPr>
          <a:xfrm>
            <a:off x="2194561" y="60960"/>
            <a:ext cx="994410" cy="6797040"/>
          </a:xfrm>
          <a:prstGeom prst="rtTriangle">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DD45B7E8-A744-4152-AA19-D4D403446A57}"/>
              </a:ext>
            </a:extLst>
          </p:cNvPr>
          <p:cNvSpPr/>
          <p:nvPr/>
        </p:nvSpPr>
        <p:spPr>
          <a:xfrm rot="19984391">
            <a:off x="9157378" y="-671855"/>
            <a:ext cx="944315" cy="8184174"/>
          </a:xfrm>
          <a:custGeom>
            <a:avLst/>
            <a:gdLst>
              <a:gd name="connsiteX0" fmla="*/ 0 w 547384"/>
              <a:gd name="connsiteY0" fmla="*/ 0 h 7988777"/>
              <a:gd name="connsiteX1" fmla="*/ 547384 w 547384"/>
              <a:gd name="connsiteY1" fmla="*/ 0 h 7988777"/>
              <a:gd name="connsiteX2" fmla="*/ 547384 w 547384"/>
              <a:gd name="connsiteY2" fmla="*/ 7988777 h 7988777"/>
              <a:gd name="connsiteX3" fmla="*/ 0 w 547384"/>
              <a:gd name="connsiteY3" fmla="*/ 7988777 h 7988777"/>
              <a:gd name="connsiteX4" fmla="*/ 0 w 547384"/>
              <a:gd name="connsiteY4" fmla="*/ 0 h 7988777"/>
              <a:gd name="connsiteX0" fmla="*/ 8577 w 555961"/>
              <a:gd name="connsiteY0" fmla="*/ 0 h 7988777"/>
              <a:gd name="connsiteX1" fmla="*/ 555961 w 555961"/>
              <a:gd name="connsiteY1" fmla="*/ 0 h 7988777"/>
              <a:gd name="connsiteX2" fmla="*/ 555961 w 555961"/>
              <a:gd name="connsiteY2" fmla="*/ 7988777 h 7988777"/>
              <a:gd name="connsiteX3" fmla="*/ 0 w 555961"/>
              <a:gd name="connsiteY3" fmla="*/ 7728025 h 7988777"/>
              <a:gd name="connsiteX4" fmla="*/ 8577 w 555961"/>
              <a:gd name="connsiteY4" fmla="*/ 0 h 7988777"/>
              <a:gd name="connsiteX0" fmla="*/ 8577 w 559524"/>
              <a:gd name="connsiteY0" fmla="*/ 0 h 7988777"/>
              <a:gd name="connsiteX1" fmla="*/ 559524 w 559524"/>
              <a:gd name="connsiteY1" fmla="*/ 245387 h 7988777"/>
              <a:gd name="connsiteX2" fmla="*/ 555961 w 559524"/>
              <a:gd name="connsiteY2" fmla="*/ 7988777 h 7988777"/>
              <a:gd name="connsiteX3" fmla="*/ 0 w 559524"/>
              <a:gd name="connsiteY3" fmla="*/ 7728025 h 7988777"/>
              <a:gd name="connsiteX4" fmla="*/ 8577 w 559524"/>
              <a:gd name="connsiteY4" fmla="*/ 0 h 7988777"/>
              <a:gd name="connsiteX0" fmla="*/ 17204 w 559524"/>
              <a:gd name="connsiteY0" fmla="*/ 0 h 8005865"/>
              <a:gd name="connsiteX1" fmla="*/ 559524 w 559524"/>
              <a:gd name="connsiteY1" fmla="*/ 262475 h 8005865"/>
              <a:gd name="connsiteX2" fmla="*/ 555961 w 559524"/>
              <a:gd name="connsiteY2" fmla="*/ 8005865 h 8005865"/>
              <a:gd name="connsiteX3" fmla="*/ 0 w 559524"/>
              <a:gd name="connsiteY3" fmla="*/ 7745113 h 8005865"/>
              <a:gd name="connsiteX4" fmla="*/ 17204 w 559524"/>
              <a:gd name="connsiteY4" fmla="*/ 0 h 8005865"/>
              <a:gd name="connsiteX0" fmla="*/ 20080 w 559524"/>
              <a:gd name="connsiteY0" fmla="*/ 0 h 8011562"/>
              <a:gd name="connsiteX1" fmla="*/ 559524 w 559524"/>
              <a:gd name="connsiteY1" fmla="*/ 268172 h 8011562"/>
              <a:gd name="connsiteX2" fmla="*/ 555961 w 559524"/>
              <a:gd name="connsiteY2" fmla="*/ 8011562 h 8011562"/>
              <a:gd name="connsiteX3" fmla="*/ 0 w 559524"/>
              <a:gd name="connsiteY3" fmla="*/ 7750810 h 8011562"/>
              <a:gd name="connsiteX4" fmla="*/ 20080 w 559524"/>
              <a:gd name="connsiteY4" fmla="*/ 0 h 8011562"/>
              <a:gd name="connsiteX0" fmla="*/ 20080 w 556254"/>
              <a:gd name="connsiteY0" fmla="*/ 0 h 8011562"/>
              <a:gd name="connsiteX1" fmla="*/ 555459 w 556254"/>
              <a:gd name="connsiteY1" fmla="*/ 301630 h 8011562"/>
              <a:gd name="connsiteX2" fmla="*/ 555961 w 556254"/>
              <a:gd name="connsiteY2" fmla="*/ 8011562 h 8011562"/>
              <a:gd name="connsiteX3" fmla="*/ 0 w 556254"/>
              <a:gd name="connsiteY3" fmla="*/ 7750810 h 8011562"/>
              <a:gd name="connsiteX4" fmla="*/ 20080 w 556254"/>
              <a:gd name="connsiteY4" fmla="*/ 0 h 8011562"/>
              <a:gd name="connsiteX0" fmla="*/ 20080 w 567038"/>
              <a:gd name="connsiteY0" fmla="*/ 0 h 8011562"/>
              <a:gd name="connsiteX1" fmla="*/ 567038 w 567038"/>
              <a:gd name="connsiteY1" fmla="*/ 320857 h 8011562"/>
              <a:gd name="connsiteX2" fmla="*/ 555961 w 567038"/>
              <a:gd name="connsiteY2" fmla="*/ 8011562 h 8011562"/>
              <a:gd name="connsiteX3" fmla="*/ 0 w 567038"/>
              <a:gd name="connsiteY3" fmla="*/ 7750810 h 8011562"/>
              <a:gd name="connsiteX4" fmla="*/ 20080 w 567038"/>
              <a:gd name="connsiteY4" fmla="*/ 0 h 8011562"/>
              <a:gd name="connsiteX0" fmla="*/ 20080 w 567038"/>
              <a:gd name="connsiteY0" fmla="*/ 0 h 8078476"/>
              <a:gd name="connsiteX1" fmla="*/ 567038 w 567038"/>
              <a:gd name="connsiteY1" fmla="*/ 320857 h 8078476"/>
              <a:gd name="connsiteX2" fmla="*/ 547832 w 567038"/>
              <a:gd name="connsiteY2" fmla="*/ 8078476 h 8078476"/>
              <a:gd name="connsiteX3" fmla="*/ 0 w 567038"/>
              <a:gd name="connsiteY3" fmla="*/ 7750810 h 8078476"/>
              <a:gd name="connsiteX4" fmla="*/ 20080 w 567038"/>
              <a:gd name="connsiteY4" fmla="*/ 0 h 8078476"/>
              <a:gd name="connsiteX0" fmla="*/ 20080 w 1432494"/>
              <a:gd name="connsiteY0" fmla="*/ 0 h 8630735"/>
              <a:gd name="connsiteX1" fmla="*/ 567038 w 1432494"/>
              <a:gd name="connsiteY1" fmla="*/ 320857 h 8630735"/>
              <a:gd name="connsiteX2" fmla="*/ 1432493 w 1432494"/>
              <a:gd name="connsiteY2" fmla="*/ 8630735 h 8630735"/>
              <a:gd name="connsiteX3" fmla="*/ 0 w 1432494"/>
              <a:gd name="connsiteY3" fmla="*/ 7750810 h 8630735"/>
              <a:gd name="connsiteX4" fmla="*/ 20080 w 1432494"/>
              <a:gd name="connsiteY4" fmla="*/ 0 h 8630735"/>
              <a:gd name="connsiteX0" fmla="*/ 33 w 1412447"/>
              <a:gd name="connsiteY0" fmla="*/ 0 h 8630735"/>
              <a:gd name="connsiteX1" fmla="*/ 546991 w 1412447"/>
              <a:gd name="connsiteY1" fmla="*/ 320857 h 8630735"/>
              <a:gd name="connsiteX2" fmla="*/ 1412446 w 1412447"/>
              <a:gd name="connsiteY2" fmla="*/ 8630735 h 8630735"/>
              <a:gd name="connsiteX3" fmla="*/ 748089 w 1412447"/>
              <a:gd name="connsiteY3" fmla="*/ 8254325 h 8630735"/>
              <a:gd name="connsiteX4" fmla="*/ 33 w 1412447"/>
              <a:gd name="connsiteY4" fmla="*/ 0 h 8630735"/>
              <a:gd name="connsiteX0" fmla="*/ 33 w 1412452"/>
              <a:gd name="connsiteY0" fmla="*/ 0 h 8630735"/>
              <a:gd name="connsiteX1" fmla="*/ 1261201 w 1412452"/>
              <a:gd name="connsiteY1" fmla="*/ 766710 h 8630735"/>
              <a:gd name="connsiteX2" fmla="*/ 1412446 w 1412452"/>
              <a:gd name="connsiteY2" fmla="*/ 8630735 h 8630735"/>
              <a:gd name="connsiteX3" fmla="*/ 748089 w 1412452"/>
              <a:gd name="connsiteY3" fmla="*/ 8254325 h 8630735"/>
              <a:gd name="connsiteX4" fmla="*/ 33 w 1412452"/>
              <a:gd name="connsiteY4" fmla="*/ 0 h 8630735"/>
              <a:gd name="connsiteX0" fmla="*/ 167 w 797805"/>
              <a:gd name="connsiteY0" fmla="*/ 0 h 8265054"/>
              <a:gd name="connsiteX1" fmla="*/ 646554 w 797805"/>
              <a:gd name="connsiteY1" fmla="*/ 401029 h 8265054"/>
              <a:gd name="connsiteX2" fmla="*/ 797799 w 797805"/>
              <a:gd name="connsiteY2" fmla="*/ 8265054 h 8265054"/>
              <a:gd name="connsiteX3" fmla="*/ 133442 w 797805"/>
              <a:gd name="connsiteY3" fmla="*/ 7888644 h 8265054"/>
              <a:gd name="connsiteX4" fmla="*/ 167 w 797805"/>
              <a:gd name="connsiteY4" fmla="*/ 0 h 8265054"/>
              <a:gd name="connsiteX0" fmla="*/ 200 w 773015"/>
              <a:gd name="connsiteY0" fmla="*/ 0 h 8234157"/>
              <a:gd name="connsiteX1" fmla="*/ 621764 w 773015"/>
              <a:gd name="connsiteY1" fmla="*/ 370132 h 8234157"/>
              <a:gd name="connsiteX2" fmla="*/ 773009 w 773015"/>
              <a:gd name="connsiteY2" fmla="*/ 8234157 h 8234157"/>
              <a:gd name="connsiteX3" fmla="*/ 108652 w 773015"/>
              <a:gd name="connsiteY3" fmla="*/ 7857747 h 8234157"/>
              <a:gd name="connsiteX4" fmla="*/ 200 w 773015"/>
              <a:gd name="connsiteY4" fmla="*/ 0 h 8234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3015" h="8234157">
                <a:moveTo>
                  <a:pt x="200" y="0"/>
                </a:moveTo>
                <a:lnTo>
                  <a:pt x="621764" y="370132"/>
                </a:lnTo>
                <a:cubicBezTo>
                  <a:pt x="620576" y="2951262"/>
                  <a:pt x="774197" y="5653027"/>
                  <a:pt x="773009" y="8234157"/>
                </a:cubicBezTo>
                <a:lnTo>
                  <a:pt x="108652" y="7857747"/>
                </a:lnTo>
                <a:cubicBezTo>
                  <a:pt x="114387" y="5276043"/>
                  <a:pt x="-5535" y="2581704"/>
                  <a:pt x="200" y="0"/>
                </a:cubicBezTo>
                <a:close/>
              </a:path>
            </a:pathLst>
          </a:cu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1" name="Picture 10">
            <a:extLst>
              <a:ext uri="{FF2B5EF4-FFF2-40B4-BE49-F238E27FC236}">
                <a16:creationId xmlns:a16="http://schemas.microsoft.com/office/drawing/2014/main" id="{1E9E82FE-B83A-41D2-932C-06749C54FA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Tree>
    <p:extLst>
      <p:ext uri="{BB962C8B-B14F-4D97-AF65-F5344CB8AC3E}">
        <p14:creationId xmlns:p14="http://schemas.microsoft.com/office/powerpoint/2010/main" val="3591939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Image result for high temperature electrolysis&quot;">
            <a:extLst>
              <a:ext uri="{FF2B5EF4-FFF2-40B4-BE49-F238E27FC236}">
                <a16:creationId xmlns:a16="http://schemas.microsoft.com/office/drawing/2014/main" id="{C9E10260-7792-49F6-8831-1B04C10FB286}"/>
              </a:ext>
            </a:extLst>
          </p:cNvPr>
          <p:cNvPicPr>
            <a:picLocks noChangeAspect="1" noChangeArrowheads="1"/>
          </p:cNvPicPr>
          <p:nvPr/>
        </p:nvPicPr>
        <p:blipFill>
          <a:blip r:embed="rId2"/>
          <a:srcRect/>
          <a:stretch>
            <a:fillRect/>
          </a:stretch>
        </p:blipFill>
        <p:spPr bwMode="auto">
          <a:xfrm>
            <a:off x="5664762" y="633691"/>
            <a:ext cx="5553136" cy="2851610"/>
          </a:xfrm>
          <a:prstGeom prst="rect">
            <a:avLst/>
          </a:prstGeom>
          <a:noFill/>
        </p:spPr>
      </p:pic>
      <p:pic>
        <p:nvPicPr>
          <p:cNvPr id="4" name="Picture 3">
            <a:extLst>
              <a:ext uri="{FF2B5EF4-FFF2-40B4-BE49-F238E27FC236}">
                <a16:creationId xmlns:a16="http://schemas.microsoft.com/office/drawing/2014/main" id="{8409E0E0-52C0-4554-BD08-9CCEE53E1B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5" name="TextBox 4">
            <a:extLst>
              <a:ext uri="{FF2B5EF4-FFF2-40B4-BE49-F238E27FC236}">
                <a16:creationId xmlns:a16="http://schemas.microsoft.com/office/drawing/2014/main" id="{263038BC-C14E-4BE9-BDD2-E5926E7B7421}"/>
              </a:ext>
            </a:extLst>
          </p:cNvPr>
          <p:cNvSpPr txBox="1"/>
          <p:nvPr/>
        </p:nvSpPr>
        <p:spPr>
          <a:xfrm>
            <a:off x="174282" y="314939"/>
            <a:ext cx="3761992" cy="400110"/>
          </a:xfrm>
          <a:prstGeom prst="rect">
            <a:avLst/>
          </a:prstGeom>
          <a:noFill/>
        </p:spPr>
        <p:txBody>
          <a:bodyPr wrap="none" rtlCol="0">
            <a:spAutoFit/>
          </a:bodyPr>
          <a:lstStyle/>
          <a:p>
            <a:r>
              <a:rPr lang="en-IN" sz="2000" b="1" u="sng" dirty="0">
                <a:solidFill>
                  <a:schemeClr val="accent2">
                    <a:lumMod val="75000"/>
                  </a:schemeClr>
                </a:solidFill>
              </a:rPr>
              <a:t>TECHNICAL FIELD OF INVENTION: </a:t>
            </a:r>
            <a:endParaRPr lang="en-IN" sz="2000" b="1" u="sng" dirty="0">
              <a:solidFill>
                <a:schemeClr val="accent2">
                  <a:lumMod val="75000"/>
                </a:schemeClr>
              </a:solidFill>
              <a:effectLst/>
            </a:endParaRPr>
          </a:p>
        </p:txBody>
      </p:sp>
      <p:sp>
        <p:nvSpPr>
          <p:cNvPr id="6" name="TextBox 5">
            <a:extLst>
              <a:ext uri="{FF2B5EF4-FFF2-40B4-BE49-F238E27FC236}">
                <a16:creationId xmlns:a16="http://schemas.microsoft.com/office/drawing/2014/main" id="{3EB03C5B-55D4-4D5C-8F1E-5A395A82FC3C}"/>
              </a:ext>
            </a:extLst>
          </p:cNvPr>
          <p:cNvSpPr txBox="1"/>
          <p:nvPr/>
        </p:nvSpPr>
        <p:spPr>
          <a:xfrm>
            <a:off x="174282" y="633691"/>
            <a:ext cx="5025038" cy="1524520"/>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rPr>
              <a:t>The present invention relates to the method and the system for onboard generation of hydrogen and oxygen by utilizing heat exerted from a hydrogen internal combustion engine</a:t>
            </a:r>
          </a:p>
        </p:txBody>
      </p:sp>
      <p:sp>
        <p:nvSpPr>
          <p:cNvPr id="7" name="TextBox 6">
            <a:extLst>
              <a:ext uri="{FF2B5EF4-FFF2-40B4-BE49-F238E27FC236}">
                <a16:creationId xmlns:a16="http://schemas.microsoft.com/office/drawing/2014/main" id="{4311B830-33AE-476D-BA95-C3436D317C74}"/>
              </a:ext>
            </a:extLst>
          </p:cNvPr>
          <p:cNvSpPr txBox="1"/>
          <p:nvPr/>
        </p:nvSpPr>
        <p:spPr>
          <a:xfrm>
            <a:off x="174281" y="3492637"/>
            <a:ext cx="1937133" cy="400110"/>
          </a:xfrm>
          <a:prstGeom prst="rect">
            <a:avLst/>
          </a:prstGeom>
          <a:noFill/>
        </p:spPr>
        <p:txBody>
          <a:bodyPr wrap="none" rtlCol="0">
            <a:spAutoFit/>
          </a:bodyPr>
          <a:lstStyle/>
          <a:p>
            <a:r>
              <a:rPr lang="en-IN" sz="2000" b="1" u="sng" dirty="0">
                <a:solidFill>
                  <a:schemeClr val="accent2">
                    <a:lumMod val="75000"/>
                  </a:schemeClr>
                </a:solidFill>
              </a:rPr>
              <a:t>INTRODUCTION:</a:t>
            </a:r>
            <a:endParaRPr lang="en-IN" sz="2000" b="1" u="sng" dirty="0">
              <a:solidFill>
                <a:schemeClr val="accent2">
                  <a:lumMod val="75000"/>
                </a:schemeClr>
              </a:solidFill>
              <a:effectLst/>
            </a:endParaRPr>
          </a:p>
        </p:txBody>
      </p:sp>
      <p:sp>
        <p:nvSpPr>
          <p:cNvPr id="10" name="TextBox 9">
            <a:extLst>
              <a:ext uri="{FF2B5EF4-FFF2-40B4-BE49-F238E27FC236}">
                <a16:creationId xmlns:a16="http://schemas.microsoft.com/office/drawing/2014/main" id="{2E0B6F6E-088E-464D-87A4-557049A84603}"/>
              </a:ext>
            </a:extLst>
          </p:cNvPr>
          <p:cNvSpPr txBox="1"/>
          <p:nvPr/>
        </p:nvSpPr>
        <p:spPr>
          <a:xfrm>
            <a:off x="174282" y="3900889"/>
            <a:ext cx="5025038" cy="3001847"/>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rPr>
              <a:t>Supersonic hydrogen internal combustion engine offers many promising solutions. The present invention’s unique onboard hydrogen and oxygen generating technology uses IC Engine waste heat to produce hydrogen and oxygen by using high temperature electrolysis process in distilled water. This will boost the ratio of renewable energy sources, to help achieve a sustainable society. </a:t>
            </a:r>
          </a:p>
        </p:txBody>
      </p:sp>
      <p:sp>
        <p:nvSpPr>
          <p:cNvPr id="11" name="TextBox 10">
            <a:extLst>
              <a:ext uri="{FF2B5EF4-FFF2-40B4-BE49-F238E27FC236}">
                <a16:creationId xmlns:a16="http://schemas.microsoft.com/office/drawing/2014/main" id="{A266B774-4C47-4141-95B3-0E340B44DEFC}"/>
              </a:ext>
            </a:extLst>
          </p:cNvPr>
          <p:cNvSpPr txBox="1"/>
          <p:nvPr/>
        </p:nvSpPr>
        <p:spPr>
          <a:xfrm>
            <a:off x="5589346" y="314368"/>
            <a:ext cx="1343701" cy="400110"/>
          </a:xfrm>
          <a:prstGeom prst="rect">
            <a:avLst/>
          </a:prstGeom>
          <a:noFill/>
        </p:spPr>
        <p:txBody>
          <a:bodyPr wrap="none" rtlCol="0">
            <a:spAutoFit/>
          </a:bodyPr>
          <a:lstStyle/>
          <a:p>
            <a:r>
              <a:rPr lang="en-IN" sz="2000" b="1" u="sng" dirty="0">
                <a:solidFill>
                  <a:schemeClr val="accent2">
                    <a:lumMod val="75000"/>
                  </a:schemeClr>
                </a:solidFill>
              </a:rPr>
              <a:t>WORKING:</a:t>
            </a:r>
            <a:endParaRPr lang="en-IN" sz="2000" b="1" u="sng" dirty="0">
              <a:solidFill>
                <a:schemeClr val="accent2">
                  <a:lumMod val="75000"/>
                </a:schemeClr>
              </a:solidFill>
              <a:effectLst/>
            </a:endParaRPr>
          </a:p>
        </p:txBody>
      </p:sp>
      <p:sp>
        <p:nvSpPr>
          <p:cNvPr id="12" name="TextBox 11">
            <a:extLst>
              <a:ext uri="{FF2B5EF4-FFF2-40B4-BE49-F238E27FC236}">
                <a16:creationId xmlns:a16="http://schemas.microsoft.com/office/drawing/2014/main" id="{B0AD6941-01EF-4DC7-87B8-D4BB0F5EF693}"/>
              </a:ext>
            </a:extLst>
          </p:cNvPr>
          <p:cNvSpPr txBox="1"/>
          <p:nvPr/>
        </p:nvSpPr>
        <p:spPr>
          <a:xfrm>
            <a:off x="174281" y="2204032"/>
            <a:ext cx="3362587" cy="400110"/>
          </a:xfrm>
          <a:prstGeom prst="rect">
            <a:avLst/>
          </a:prstGeom>
          <a:noFill/>
        </p:spPr>
        <p:txBody>
          <a:bodyPr wrap="none" rtlCol="0">
            <a:spAutoFit/>
          </a:bodyPr>
          <a:lstStyle/>
          <a:p>
            <a:r>
              <a:rPr lang="en-IN" sz="2000" b="1" u="sng" dirty="0">
                <a:solidFill>
                  <a:schemeClr val="accent2">
                    <a:lumMod val="75000"/>
                  </a:schemeClr>
                </a:solidFill>
              </a:rPr>
              <a:t>PATENT APPLICATION STATUS:</a:t>
            </a:r>
            <a:endParaRPr lang="en-IN" sz="2000" b="1" u="sng" dirty="0">
              <a:solidFill>
                <a:schemeClr val="accent2">
                  <a:lumMod val="75000"/>
                </a:schemeClr>
              </a:solidFill>
              <a:effectLst/>
            </a:endParaRPr>
          </a:p>
        </p:txBody>
      </p:sp>
      <p:sp>
        <p:nvSpPr>
          <p:cNvPr id="13" name="TextBox 12">
            <a:extLst>
              <a:ext uri="{FF2B5EF4-FFF2-40B4-BE49-F238E27FC236}">
                <a16:creationId xmlns:a16="http://schemas.microsoft.com/office/drawing/2014/main" id="{512AA3A2-D3BC-4683-A8E5-5A08A00311ED}"/>
              </a:ext>
            </a:extLst>
          </p:cNvPr>
          <p:cNvSpPr txBox="1"/>
          <p:nvPr/>
        </p:nvSpPr>
        <p:spPr>
          <a:xfrm>
            <a:off x="174282" y="2604142"/>
            <a:ext cx="5025038" cy="785856"/>
          </a:xfrm>
          <a:prstGeom prst="rect">
            <a:avLst/>
          </a:prstGeom>
          <a:noFill/>
        </p:spPr>
        <p:txBody>
          <a:bodyPr wrap="square" rtlCol="0">
            <a:spAutoFit/>
          </a:bodyPr>
          <a:lstStyle/>
          <a:p>
            <a:pPr algn="just">
              <a:lnSpc>
                <a:spcPct val="150000"/>
              </a:lnSpc>
            </a:pPr>
            <a:r>
              <a:rPr lang="en-IN" sz="1600" dirty="0">
                <a:latin typeface="Franklin Gothic Book" panose="020B0503020102020204" pitchFamily="34" charset="0"/>
              </a:rPr>
              <a:t>Patent pending in India: 201841037958</a:t>
            </a:r>
          </a:p>
          <a:p>
            <a:pPr algn="just">
              <a:lnSpc>
                <a:spcPct val="150000"/>
              </a:lnSpc>
            </a:pPr>
            <a:r>
              <a:rPr lang="en-US" sz="1600" dirty="0">
                <a:latin typeface="Franklin Gothic Book" panose="020B0503020102020204" pitchFamily="34" charset="0"/>
              </a:rPr>
              <a:t>International Appl Filed: PCT/IN2019/050205</a:t>
            </a:r>
            <a:endParaRPr lang="en-IN" sz="1600" dirty="0">
              <a:latin typeface="Franklin Gothic Book" panose="020B0503020102020204" pitchFamily="34" charset="0"/>
            </a:endParaRPr>
          </a:p>
        </p:txBody>
      </p:sp>
      <p:pic>
        <p:nvPicPr>
          <p:cNvPr id="14" name="Picture 2">
            <a:extLst>
              <a:ext uri="{FF2B5EF4-FFF2-40B4-BE49-F238E27FC236}">
                <a16:creationId xmlns:a16="http://schemas.microsoft.com/office/drawing/2014/main" id="{DCC6B7EF-5571-44BE-8B54-2722D373B8C9}"/>
              </a:ext>
            </a:extLst>
          </p:cNvPr>
          <p:cNvPicPr>
            <a:picLocks noChangeAspect="1" noChangeArrowheads="1"/>
          </p:cNvPicPr>
          <p:nvPr/>
        </p:nvPicPr>
        <p:blipFill>
          <a:blip r:embed="rId4"/>
          <a:srcRect/>
          <a:stretch>
            <a:fillRect/>
          </a:stretch>
        </p:blipFill>
        <p:spPr bwMode="auto">
          <a:xfrm>
            <a:off x="5415064" y="3692692"/>
            <a:ext cx="6602654" cy="2887721"/>
          </a:xfrm>
          <a:prstGeom prst="rect">
            <a:avLst/>
          </a:prstGeom>
          <a:noFill/>
          <a:ln w="9525">
            <a:noFill/>
            <a:miter lim="800000"/>
            <a:headEnd/>
            <a:tailEnd/>
          </a:ln>
          <a:effectLst/>
        </p:spPr>
      </p:pic>
    </p:spTree>
    <p:extLst>
      <p:ext uri="{BB962C8B-B14F-4D97-AF65-F5344CB8AC3E}">
        <p14:creationId xmlns:p14="http://schemas.microsoft.com/office/powerpoint/2010/main" val="2450647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D183D30-3F5F-4D82-B1BA-955A935B9B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11" name="TextBox 10">
            <a:extLst>
              <a:ext uri="{FF2B5EF4-FFF2-40B4-BE49-F238E27FC236}">
                <a16:creationId xmlns:a16="http://schemas.microsoft.com/office/drawing/2014/main" id="{9ECC22DD-14EB-4D98-ACF8-05B2BF9B509C}"/>
              </a:ext>
            </a:extLst>
          </p:cNvPr>
          <p:cNvSpPr txBox="1"/>
          <p:nvPr/>
        </p:nvSpPr>
        <p:spPr>
          <a:xfrm>
            <a:off x="174282" y="464024"/>
            <a:ext cx="3888821" cy="400110"/>
          </a:xfrm>
          <a:prstGeom prst="rect">
            <a:avLst/>
          </a:prstGeom>
          <a:noFill/>
        </p:spPr>
        <p:txBody>
          <a:bodyPr wrap="none" rtlCol="0">
            <a:spAutoFit/>
          </a:bodyPr>
          <a:lstStyle/>
          <a:p>
            <a:r>
              <a:rPr lang="en-IN" sz="2000" b="1" u="sng" dirty="0">
                <a:solidFill>
                  <a:schemeClr val="accent2">
                    <a:lumMod val="75000"/>
                  </a:schemeClr>
                </a:solidFill>
              </a:rPr>
              <a:t>BACKGROUND OF THE INVENTION:</a:t>
            </a:r>
            <a:endParaRPr lang="en-IN" sz="2000" b="1" u="sng" dirty="0">
              <a:solidFill>
                <a:schemeClr val="accent2">
                  <a:lumMod val="75000"/>
                </a:schemeClr>
              </a:solidFill>
              <a:effectLst/>
            </a:endParaRPr>
          </a:p>
        </p:txBody>
      </p:sp>
      <p:sp>
        <p:nvSpPr>
          <p:cNvPr id="8" name="TextBox 7">
            <a:extLst>
              <a:ext uri="{FF2B5EF4-FFF2-40B4-BE49-F238E27FC236}">
                <a16:creationId xmlns:a16="http://schemas.microsoft.com/office/drawing/2014/main" id="{CC01C78A-F189-42AD-9593-A8DE1488A3C0}"/>
              </a:ext>
            </a:extLst>
          </p:cNvPr>
          <p:cNvSpPr txBox="1"/>
          <p:nvPr/>
        </p:nvSpPr>
        <p:spPr>
          <a:xfrm>
            <a:off x="274320" y="987702"/>
            <a:ext cx="5169218" cy="5909310"/>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cs typeface="Arial" panose="020B0604020202020204" pitchFamily="34" charset="0"/>
              </a:rPr>
              <a:t>The technology essentially comprises of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Heat transferring units that transfer heat from an exhaust of a Hydrogen internal combustion engine,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Conduction layers positioned between a high temperature electrolytic device and the heat transferring units, which permit the heat transfer from the heat transferring units to the high temperature electrolytic device,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The above receives water from a water source and utilizing the heat transferred, converts water molecules into hydrogen and oxygen</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This can be adapted into an internal combustion engine to generate power from the hydrogen and oxygen generated from the high temperature electrolytic device.</a:t>
            </a:r>
            <a:endParaRPr lang="en-US" dirty="0"/>
          </a:p>
          <a:p>
            <a:pPr algn="just"/>
            <a:endParaRPr lang="en-US" dirty="0"/>
          </a:p>
        </p:txBody>
      </p:sp>
      <p:pic>
        <p:nvPicPr>
          <p:cNvPr id="10" name="Picture 3">
            <a:extLst>
              <a:ext uri="{FF2B5EF4-FFF2-40B4-BE49-F238E27FC236}">
                <a16:creationId xmlns:a16="http://schemas.microsoft.com/office/drawing/2014/main" id="{B016AFC7-CE76-4591-844E-CFE3A6254DCC}"/>
              </a:ext>
            </a:extLst>
          </p:cNvPr>
          <p:cNvPicPr>
            <a:picLocks noChangeAspect="1" noChangeArrowheads="1"/>
          </p:cNvPicPr>
          <p:nvPr/>
        </p:nvPicPr>
        <p:blipFill>
          <a:blip r:embed="rId3"/>
          <a:srcRect/>
          <a:stretch>
            <a:fillRect/>
          </a:stretch>
        </p:blipFill>
        <p:spPr bwMode="auto">
          <a:xfrm>
            <a:off x="5678134" y="1556358"/>
            <a:ext cx="6058546" cy="3745283"/>
          </a:xfrm>
          <a:prstGeom prst="rect">
            <a:avLst/>
          </a:prstGeom>
          <a:noFill/>
          <a:ln w="9525">
            <a:noFill/>
            <a:miter lim="800000"/>
            <a:headEnd/>
            <a:tailEnd/>
          </a:ln>
          <a:effectLst/>
        </p:spPr>
      </p:pic>
    </p:spTree>
    <p:extLst>
      <p:ext uri="{BB962C8B-B14F-4D97-AF65-F5344CB8AC3E}">
        <p14:creationId xmlns:p14="http://schemas.microsoft.com/office/powerpoint/2010/main" val="38697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535838F-6F88-465B-AD20-233E0E85CD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8" name="TextBox 7">
            <a:extLst>
              <a:ext uri="{FF2B5EF4-FFF2-40B4-BE49-F238E27FC236}">
                <a16:creationId xmlns:a16="http://schemas.microsoft.com/office/drawing/2014/main" id="{B4FCA57D-C22D-4F94-8410-54FDB19A8E2F}"/>
              </a:ext>
            </a:extLst>
          </p:cNvPr>
          <p:cNvSpPr txBox="1"/>
          <p:nvPr/>
        </p:nvSpPr>
        <p:spPr>
          <a:xfrm>
            <a:off x="182213" y="694772"/>
            <a:ext cx="7277313" cy="400110"/>
          </a:xfrm>
          <a:prstGeom prst="rect">
            <a:avLst/>
          </a:prstGeom>
          <a:noFill/>
        </p:spPr>
        <p:txBody>
          <a:bodyPr wrap="none" rtlCol="0">
            <a:spAutoFit/>
          </a:bodyPr>
          <a:lstStyle/>
          <a:p>
            <a:r>
              <a:rPr lang="en-US" sz="2000" b="1" u="sng" dirty="0">
                <a:solidFill>
                  <a:schemeClr val="accent2">
                    <a:lumMod val="75000"/>
                  </a:schemeClr>
                </a:solidFill>
              </a:rPr>
              <a:t>EXEMPLARY ILLUSTRATION SHOWING FEATURE OF THE INVENTION</a:t>
            </a:r>
            <a:endParaRPr lang="en-IN" sz="2000" b="1" u="sng" dirty="0">
              <a:solidFill>
                <a:schemeClr val="accent2">
                  <a:lumMod val="75000"/>
                </a:schemeClr>
              </a:solidFill>
              <a:effectLst/>
            </a:endParaRPr>
          </a:p>
        </p:txBody>
      </p:sp>
      <p:pic>
        <p:nvPicPr>
          <p:cNvPr id="14" name="Picture 13">
            <a:extLst>
              <a:ext uri="{FF2B5EF4-FFF2-40B4-BE49-F238E27FC236}">
                <a16:creationId xmlns:a16="http://schemas.microsoft.com/office/drawing/2014/main" id="{C0DBD369-0906-4148-93DD-73F376CFC2DB}"/>
              </a:ext>
            </a:extLst>
          </p:cNvPr>
          <p:cNvPicPr/>
          <p:nvPr/>
        </p:nvPicPr>
        <p:blipFill>
          <a:blip r:embed="rId3"/>
          <a:srcRect/>
          <a:stretch>
            <a:fillRect/>
          </a:stretch>
        </p:blipFill>
        <p:spPr bwMode="auto">
          <a:xfrm>
            <a:off x="186346" y="1468740"/>
            <a:ext cx="5791230" cy="3773820"/>
          </a:xfrm>
          <a:prstGeom prst="rect">
            <a:avLst/>
          </a:prstGeom>
          <a:noFill/>
        </p:spPr>
      </p:pic>
      <p:pic>
        <p:nvPicPr>
          <p:cNvPr id="15" name="Picture 2">
            <a:extLst>
              <a:ext uri="{FF2B5EF4-FFF2-40B4-BE49-F238E27FC236}">
                <a16:creationId xmlns:a16="http://schemas.microsoft.com/office/drawing/2014/main" id="{A689E40B-A7FE-473C-82D4-663C0B0670F8}"/>
              </a:ext>
            </a:extLst>
          </p:cNvPr>
          <p:cNvPicPr>
            <a:picLocks noChangeAspect="1" noChangeArrowheads="1"/>
          </p:cNvPicPr>
          <p:nvPr/>
        </p:nvPicPr>
        <p:blipFill>
          <a:blip r:embed="rId4"/>
          <a:srcRect/>
          <a:stretch>
            <a:fillRect/>
          </a:stretch>
        </p:blipFill>
        <p:spPr bwMode="auto">
          <a:xfrm>
            <a:off x="6058856" y="1671940"/>
            <a:ext cx="6028078" cy="3445928"/>
          </a:xfrm>
          <a:prstGeom prst="rect">
            <a:avLst/>
          </a:prstGeom>
          <a:noFill/>
          <a:ln w="9525">
            <a:noFill/>
            <a:miter lim="800000"/>
            <a:headEnd/>
            <a:tailEnd/>
          </a:ln>
          <a:effectLst/>
        </p:spPr>
      </p:pic>
      <p:cxnSp>
        <p:nvCxnSpPr>
          <p:cNvPr id="10" name="Straight Connector 9">
            <a:extLst>
              <a:ext uri="{FF2B5EF4-FFF2-40B4-BE49-F238E27FC236}">
                <a16:creationId xmlns:a16="http://schemas.microsoft.com/office/drawing/2014/main" id="{631EC31D-980F-4E56-8D35-7B9C8F9201CE}"/>
              </a:ext>
            </a:extLst>
          </p:cNvPr>
          <p:cNvCxnSpPr>
            <a:cxnSpLocks/>
          </p:cNvCxnSpPr>
          <p:nvPr/>
        </p:nvCxnSpPr>
        <p:spPr>
          <a:xfrm flipH="1">
            <a:off x="5977576" y="1310640"/>
            <a:ext cx="0" cy="4511040"/>
          </a:xfrm>
          <a:prstGeom prst="line">
            <a:avLst/>
          </a:prstGeom>
          <a:ln w="47625" cmpd="dbl">
            <a:solidFill>
              <a:srgbClr val="C55A11"/>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9890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D183D30-3F5F-4D82-B1BA-955A935B9B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11" name="TextBox 10">
            <a:extLst>
              <a:ext uri="{FF2B5EF4-FFF2-40B4-BE49-F238E27FC236}">
                <a16:creationId xmlns:a16="http://schemas.microsoft.com/office/drawing/2014/main" id="{9ECC22DD-14EB-4D98-ACF8-05B2BF9B509C}"/>
              </a:ext>
            </a:extLst>
          </p:cNvPr>
          <p:cNvSpPr txBox="1"/>
          <p:nvPr/>
        </p:nvSpPr>
        <p:spPr>
          <a:xfrm>
            <a:off x="174282" y="306751"/>
            <a:ext cx="6946453" cy="400110"/>
          </a:xfrm>
          <a:prstGeom prst="rect">
            <a:avLst/>
          </a:prstGeom>
          <a:noFill/>
        </p:spPr>
        <p:txBody>
          <a:bodyPr wrap="none" rtlCol="0">
            <a:spAutoFit/>
          </a:bodyPr>
          <a:lstStyle/>
          <a:p>
            <a:r>
              <a:rPr lang="en-IN" sz="2000" b="1" u="sng" dirty="0">
                <a:solidFill>
                  <a:schemeClr val="accent2">
                    <a:lumMod val="75000"/>
                  </a:schemeClr>
                </a:solidFill>
              </a:rPr>
              <a:t>SUPERIORITY OF THE INVENTION OVER EXISTING TECHNOLOGY:</a:t>
            </a:r>
            <a:endParaRPr lang="en-IN" sz="2000" b="1" u="sng" dirty="0">
              <a:solidFill>
                <a:schemeClr val="accent2">
                  <a:lumMod val="75000"/>
                </a:schemeClr>
              </a:solidFill>
              <a:effectLst/>
            </a:endParaRPr>
          </a:p>
        </p:txBody>
      </p:sp>
      <p:sp>
        <p:nvSpPr>
          <p:cNvPr id="8" name="TextBox 7">
            <a:extLst>
              <a:ext uri="{FF2B5EF4-FFF2-40B4-BE49-F238E27FC236}">
                <a16:creationId xmlns:a16="http://schemas.microsoft.com/office/drawing/2014/main" id="{CC01C78A-F189-42AD-9593-A8DE1488A3C0}"/>
              </a:ext>
            </a:extLst>
          </p:cNvPr>
          <p:cNvSpPr txBox="1"/>
          <p:nvPr/>
        </p:nvSpPr>
        <p:spPr>
          <a:xfrm>
            <a:off x="443479" y="641536"/>
            <a:ext cx="10434320" cy="4431983"/>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cs typeface="Arial" panose="020B0604020202020204" pitchFamily="34" charset="0"/>
              </a:rPr>
              <a:t>This technology uses IC Engine waste heat to produce hydrogen by using high temperature electrolysis process. offers significant advantages in terms of cost and power as compared with other systems.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Supersonic Hydrogen Fuel Powered Higher Efficiency Engines inbuilt with Dual Source High-Tech Hydrogen Fuel Generator System and it has own capacity to maintain its hydrogen storage level and hydrogen production speed.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Using hydrogen IC engine’s 70% waste heat energy to convert distilled water into steam. Then the steam is supplied into the hydrogen DSHFG device which separates H (hydrogen) and O (oxygen) from H</a:t>
            </a:r>
            <a:r>
              <a:rPr lang="en-US" sz="1600" baseline="-25000" dirty="0">
                <a:latin typeface="Franklin Gothic Book" panose="020B0503020102020204" pitchFamily="34" charset="0"/>
                <a:cs typeface="Arial" panose="020B0604020202020204" pitchFamily="34" charset="0"/>
              </a:rPr>
              <a:t>2</a:t>
            </a:r>
            <a:r>
              <a:rPr lang="en-US" sz="1600" dirty="0">
                <a:latin typeface="Franklin Gothic Book" panose="020B0503020102020204" pitchFamily="34" charset="0"/>
                <a:cs typeface="Arial" panose="020B0604020202020204" pitchFamily="34" charset="0"/>
              </a:rPr>
              <a:t>O by the process of high temperature electrolysis method.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With this technology the system operates between 100°C and 350°C.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It takes over 240 – 360 watts of electricity to generate 1kg of Hydrogen.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In comparison, with current technology, the calorific energy content of hydrogen is about 39kwh/kg. Taking in to account the process inefficiencies, it takes over 50kwh of electricity to generate 1 kg of hydrogen. </a:t>
            </a:r>
          </a:p>
          <a:p>
            <a:pPr algn="just"/>
            <a:endParaRPr lang="en-US" dirty="0"/>
          </a:p>
        </p:txBody>
      </p:sp>
      <p:sp>
        <p:nvSpPr>
          <p:cNvPr id="13" name="TextBox 12">
            <a:extLst>
              <a:ext uri="{FF2B5EF4-FFF2-40B4-BE49-F238E27FC236}">
                <a16:creationId xmlns:a16="http://schemas.microsoft.com/office/drawing/2014/main" id="{273A858C-D0A7-4D21-807A-B01FFE70897B}"/>
              </a:ext>
            </a:extLst>
          </p:cNvPr>
          <p:cNvSpPr txBox="1"/>
          <p:nvPr/>
        </p:nvSpPr>
        <p:spPr>
          <a:xfrm>
            <a:off x="540890" y="4814670"/>
            <a:ext cx="10818409" cy="1893852"/>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cs typeface="Arial" panose="020B0604020202020204" pitchFamily="34" charset="0"/>
              </a:rPr>
              <a:t>Overall, this technology provides solutions to the big questions in hydrogen economy, which are: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What is the cost of hydrogen gas? Hydrogen production cost?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Where does hydrogen come from?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How is it transported? How is it distributed? How is it stored?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cs typeface="Arial" panose="020B0604020202020204" pitchFamily="34" charset="0"/>
              </a:rPr>
              <a:t>How much cost to install hydrogen fueling stations?  </a:t>
            </a:r>
          </a:p>
        </p:txBody>
      </p:sp>
    </p:spTree>
    <p:extLst>
      <p:ext uri="{BB962C8B-B14F-4D97-AF65-F5344CB8AC3E}">
        <p14:creationId xmlns:p14="http://schemas.microsoft.com/office/powerpoint/2010/main" val="604416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535838F-6F88-465B-AD20-233E0E85CD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8" name="TextBox 7">
            <a:extLst>
              <a:ext uri="{FF2B5EF4-FFF2-40B4-BE49-F238E27FC236}">
                <a16:creationId xmlns:a16="http://schemas.microsoft.com/office/drawing/2014/main" id="{B4FCA57D-C22D-4F94-8410-54FDB19A8E2F}"/>
              </a:ext>
            </a:extLst>
          </p:cNvPr>
          <p:cNvSpPr txBox="1"/>
          <p:nvPr/>
        </p:nvSpPr>
        <p:spPr>
          <a:xfrm>
            <a:off x="182213" y="694772"/>
            <a:ext cx="1721112" cy="400110"/>
          </a:xfrm>
          <a:prstGeom prst="rect">
            <a:avLst/>
          </a:prstGeom>
          <a:noFill/>
        </p:spPr>
        <p:txBody>
          <a:bodyPr wrap="none" rtlCol="0">
            <a:spAutoFit/>
          </a:bodyPr>
          <a:lstStyle/>
          <a:p>
            <a:r>
              <a:rPr lang="en-US" sz="2000" b="1" u="sng" dirty="0">
                <a:solidFill>
                  <a:schemeClr val="accent2">
                    <a:lumMod val="75000"/>
                  </a:schemeClr>
                </a:solidFill>
              </a:rPr>
              <a:t>APPLICATIONS</a:t>
            </a:r>
            <a:endParaRPr lang="en-IN" sz="2000" b="1" u="sng" dirty="0">
              <a:solidFill>
                <a:schemeClr val="accent2">
                  <a:lumMod val="75000"/>
                </a:schemeClr>
              </a:solidFill>
              <a:effectLst/>
            </a:endParaRPr>
          </a:p>
        </p:txBody>
      </p:sp>
      <p:sp>
        <p:nvSpPr>
          <p:cNvPr id="20" name="TextBox 19">
            <a:extLst>
              <a:ext uri="{FF2B5EF4-FFF2-40B4-BE49-F238E27FC236}">
                <a16:creationId xmlns:a16="http://schemas.microsoft.com/office/drawing/2014/main" id="{E2E2949D-BD09-4C3A-99FB-AEFB668C1427}"/>
              </a:ext>
            </a:extLst>
          </p:cNvPr>
          <p:cNvSpPr txBox="1"/>
          <p:nvPr/>
        </p:nvSpPr>
        <p:spPr>
          <a:xfrm>
            <a:off x="489835" y="1286614"/>
            <a:ext cx="7164730" cy="147732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Franklin Gothic Book" panose="020B0503020102020204" pitchFamily="34" charset="0"/>
              </a:rPr>
              <a:t>Electricity production (Industrial and Domestic generators)</a:t>
            </a:r>
          </a:p>
          <a:p>
            <a:pPr marL="285750" indent="-285750">
              <a:buFont typeface="Arial" panose="020B0604020202020204" pitchFamily="34" charset="0"/>
              <a:buChar char="•"/>
            </a:pPr>
            <a:r>
              <a:rPr lang="en-US" dirty="0">
                <a:latin typeface="Franklin Gothic Book" panose="020B0503020102020204" pitchFamily="34" charset="0"/>
              </a:rPr>
              <a:t>Agriculture pump set</a:t>
            </a:r>
          </a:p>
          <a:p>
            <a:pPr marL="285750" indent="-285750">
              <a:buFont typeface="Arial" panose="020B0604020202020204" pitchFamily="34" charset="0"/>
              <a:buChar char="•"/>
            </a:pPr>
            <a:r>
              <a:rPr lang="en-US" dirty="0">
                <a:latin typeface="Franklin Gothic Book" panose="020B0503020102020204" pitchFamily="34" charset="0"/>
              </a:rPr>
              <a:t>Automobile industry (Two wheelers, Four wheelers, Heavy vehicles)</a:t>
            </a:r>
          </a:p>
          <a:p>
            <a:pPr marL="285750" indent="-285750">
              <a:buFont typeface="Arial" panose="020B0604020202020204" pitchFamily="34" charset="0"/>
              <a:buChar char="•"/>
            </a:pPr>
            <a:r>
              <a:rPr lang="en-US" dirty="0">
                <a:latin typeface="Franklin Gothic Book" panose="020B0503020102020204" pitchFamily="34" charset="0"/>
              </a:rPr>
              <a:t>Aircraft IC Engines </a:t>
            </a:r>
          </a:p>
          <a:p>
            <a:pPr marL="285750" indent="-285750">
              <a:buFont typeface="Arial" panose="020B0604020202020204" pitchFamily="34" charset="0"/>
              <a:buChar char="•"/>
            </a:pPr>
            <a:r>
              <a:rPr lang="en-US" dirty="0">
                <a:latin typeface="Franklin Gothic Book" panose="020B0503020102020204" pitchFamily="34" charset="0"/>
              </a:rPr>
              <a:t>Marine IC Engines.</a:t>
            </a:r>
          </a:p>
        </p:txBody>
      </p:sp>
      <p:pic>
        <p:nvPicPr>
          <p:cNvPr id="10" name="Picture 9">
            <a:extLst>
              <a:ext uri="{FF2B5EF4-FFF2-40B4-BE49-F238E27FC236}">
                <a16:creationId xmlns:a16="http://schemas.microsoft.com/office/drawing/2014/main" id="{22C73A40-9ADE-4433-9BF9-0E228D5B40ED}"/>
              </a:ext>
            </a:extLst>
          </p:cNvPr>
          <p:cNvPicPr/>
          <p:nvPr/>
        </p:nvPicPr>
        <p:blipFill>
          <a:blip r:embed="rId3"/>
          <a:srcRect/>
          <a:stretch>
            <a:fillRect/>
          </a:stretch>
        </p:blipFill>
        <p:spPr bwMode="auto">
          <a:xfrm>
            <a:off x="735389" y="2999477"/>
            <a:ext cx="10642764" cy="3561444"/>
          </a:xfrm>
          <a:prstGeom prst="rect">
            <a:avLst/>
          </a:prstGeom>
          <a:noFill/>
          <a:ln w="9525">
            <a:noFill/>
            <a:miter lim="800000"/>
            <a:headEnd/>
            <a:tailEnd/>
          </a:ln>
        </p:spPr>
      </p:pic>
    </p:spTree>
    <p:extLst>
      <p:ext uri="{BB962C8B-B14F-4D97-AF65-F5344CB8AC3E}">
        <p14:creationId xmlns:p14="http://schemas.microsoft.com/office/powerpoint/2010/main" val="3569099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535838F-6F88-465B-AD20-233E0E85CD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8" name="TextBox 7">
            <a:extLst>
              <a:ext uri="{FF2B5EF4-FFF2-40B4-BE49-F238E27FC236}">
                <a16:creationId xmlns:a16="http://schemas.microsoft.com/office/drawing/2014/main" id="{B4FCA57D-C22D-4F94-8410-54FDB19A8E2F}"/>
              </a:ext>
            </a:extLst>
          </p:cNvPr>
          <p:cNvSpPr txBox="1"/>
          <p:nvPr/>
        </p:nvSpPr>
        <p:spPr>
          <a:xfrm>
            <a:off x="174282" y="464024"/>
            <a:ext cx="4153509" cy="400110"/>
          </a:xfrm>
          <a:prstGeom prst="rect">
            <a:avLst/>
          </a:prstGeom>
          <a:noFill/>
        </p:spPr>
        <p:txBody>
          <a:bodyPr wrap="none" rtlCol="0">
            <a:spAutoFit/>
          </a:bodyPr>
          <a:lstStyle/>
          <a:p>
            <a:r>
              <a:rPr lang="en-US" sz="2000" b="1" u="sng" dirty="0">
                <a:solidFill>
                  <a:schemeClr val="accent2">
                    <a:lumMod val="75000"/>
                  </a:schemeClr>
                </a:solidFill>
                <a:effectLst/>
              </a:rPr>
              <a:t>USEFULNESS OF PRESENT INVENTION</a:t>
            </a:r>
            <a:endParaRPr lang="en-IN" sz="2000" b="1" u="sng" dirty="0">
              <a:solidFill>
                <a:schemeClr val="accent2">
                  <a:lumMod val="75000"/>
                </a:schemeClr>
              </a:solidFill>
              <a:effectLst/>
            </a:endParaRPr>
          </a:p>
        </p:txBody>
      </p:sp>
      <p:sp>
        <p:nvSpPr>
          <p:cNvPr id="12" name="TextBox 11">
            <a:extLst>
              <a:ext uri="{FF2B5EF4-FFF2-40B4-BE49-F238E27FC236}">
                <a16:creationId xmlns:a16="http://schemas.microsoft.com/office/drawing/2014/main" id="{A8F8B03C-9AB1-4CC1-8A93-8A712EA88B30}"/>
              </a:ext>
            </a:extLst>
          </p:cNvPr>
          <p:cNvSpPr txBox="1"/>
          <p:nvPr/>
        </p:nvSpPr>
        <p:spPr>
          <a:xfrm>
            <a:off x="255181" y="1103944"/>
            <a:ext cx="4481412" cy="6093976"/>
          </a:xfrm>
          <a:prstGeom prst="rect">
            <a:avLst/>
          </a:prstGeom>
          <a:noFill/>
        </p:spPr>
        <p:txBody>
          <a:bodyPr wrap="square" rtlCol="0">
            <a:spAutoFit/>
          </a:bodyPr>
          <a:lstStyle/>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Supersonic hydrogen  fuel powered  higher efficiency IC engine can run in all IC engine vehicles</a:t>
            </a:r>
          </a:p>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There is no need of Hydrogen filling station  </a:t>
            </a:r>
          </a:p>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No Hydrogen storage Risk</a:t>
            </a:r>
          </a:p>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Environment friendly technology (99% pollution free)</a:t>
            </a:r>
          </a:p>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Lower cost of Hydrogen production. Currently 1 kilogram of Hydrogen costs 1,100 Yen (US$9.85 or INR 700). Supersonic Hydrogen IC engine  technology can bring the Hydrogen cost down to 30 Yen (US$ 0.28 or INR 20)</a:t>
            </a:r>
          </a:p>
          <a:p>
            <a:pPr marL="285750" indent="-285750" algn="just">
              <a:spcAft>
                <a:spcPts val="600"/>
              </a:spcAft>
              <a:buFont typeface="Wingdings" panose="05000000000000000000" pitchFamily="2" charset="2"/>
              <a:buChar char="¢"/>
            </a:pPr>
            <a:r>
              <a:rPr lang="en-US" dirty="0">
                <a:latin typeface="Franklin Gothic Book" panose="020B0503020102020204" pitchFamily="34" charset="0"/>
              </a:rPr>
              <a:t>Supersonic Hydrogen Higher Efficiency IC engine could burn about five times more fuel and therefore produce five times more horsepower when used with both hydrogen and oxygen mixed fuel.</a:t>
            </a:r>
          </a:p>
          <a:p>
            <a:pPr marL="285750" indent="-285750" algn="just">
              <a:spcAft>
                <a:spcPts val="600"/>
              </a:spcAft>
              <a:buFont typeface="Wingdings" panose="05000000000000000000" pitchFamily="2" charset="2"/>
              <a:buChar char="¢"/>
            </a:pPr>
            <a:endParaRPr lang="en-US" b="1" dirty="0">
              <a:latin typeface="Franklin Gothic Book" panose="020B0503020102020204" pitchFamily="34" charset="0"/>
            </a:endParaRPr>
          </a:p>
        </p:txBody>
      </p:sp>
      <p:pic>
        <p:nvPicPr>
          <p:cNvPr id="5" name="Picture 4">
            <a:extLst>
              <a:ext uri="{FF2B5EF4-FFF2-40B4-BE49-F238E27FC236}">
                <a16:creationId xmlns:a16="http://schemas.microsoft.com/office/drawing/2014/main" id="{7E6E7F70-9C3A-4483-B1F4-ED591F55B8CF}"/>
              </a:ext>
            </a:extLst>
          </p:cNvPr>
          <p:cNvPicPr/>
          <p:nvPr/>
        </p:nvPicPr>
        <p:blipFill rotWithShape="1">
          <a:blip r:embed="rId3"/>
          <a:srcRect t="2618" b="3105"/>
          <a:stretch/>
        </p:blipFill>
        <p:spPr bwMode="auto">
          <a:xfrm>
            <a:off x="4910328" y="864134"/>
            <a:ext cx="6860502" cy="2880360"/>
          </a:xfrm>
          <a:prstGeom prst="rect">
            <a:avLst/>
          </a:prstGeom>
          <a:noFill/>
          <a:ln w="9525">
            <a:noFill/>
            <a:miter lim="800000"/>
            <a:headEnd/>
            <a:tailEnd/>
          </a:ln>
        </p:spPr>
      </p:pic>
      <p:sp>
        <p:nvSpPr>
          <p:cNvPr id="2" name="Rectangle: Rounded Corners 1">
            <a:extLst>
              <a:ext uri="{FF2B5EF4-FFF2-40B4-BE49-F238E27FC236}">
                <a16:creationId xmlns:a16="http://schemas.microsoft.com/office/drawing/2014/main" id="{86FBB34E-71E4-4516-8AD8-B2B05394DB58}"/>
              </a:ext>
            </a:extLst>
          </p:cNvPr>
          <p:cNvSpPr/>
          <p:nvPr/>
        </p:nvSpPr>
        <p:spPr>
          <a:xfrm>
            <a:off x="5440680" y="4864608"/>
            <a:ext cx="2203703" cy="1298448"/>
          </a:xfrm>
          <a:prstGeom prst="roundRect">
            <a:avLst/>
          </a:prstGeom>
          <a:solidFill>
            <a:srgbClr val="598E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bg1"/>
                </a:solidFill>
                <a:latin typeface="Franklin Gothic Book" panose="020B0503020102020204" pitchFamily="34" charset="0"/>
              </a:rPr>
              <a:t>Current</a:t>
            </a:r>
          </a:p>
          <a:p>
            <a:pPr algn="ctr"/>
            <a:r>
              <a:rPr lang="en-US" dirty="0">
                <a:solidFill>
                  <a:schemeClr val="bg1"/>
                </a:solidFill>
                <a:latin typeface="Franklin Gothic Book" panose="020B0503020102020204" pitchFamily="34" charset="0"/>
              </a:rPr>
              <a:t>JP: ¥1,100</a:t>
            </a:r>
          </a:p>
          <a:p>
            <a:pPr algn="ctr"/>
            <a:r>
              <a:rPr lang="en-US" dirty="0">
                <a:solidFill>
                  <a:schemeClr val="bg1"/>
                </a:solidFill>
                <a:latin typeface="Franklin Gothic Book" panose="020B0503020102020204" pitchFamily="34" charset="0"/>
              </a:rPr>
              <a:t>US: $9.85</a:t>
            </a:r>
          </a:p>
          <a:p>
            <a:pPr algn="ctr"/>
            <a:r>
              <a:rPr lang="en-US" dirty="0">
                <a:solidFill>
                  <a:schemeClr val="bg1"/>
                </a:solidFill>
                <a:latin typeface="Franklin Gothic Book" panose="020B0503020102020204" pitchFamily="34" charset="0"/>
              </a:rPr>
              <a:t>IN: ₹ 700</a:t>
            </a:r>
          </a:p>
        </p:txBody>
      </p:sp>
      <p:sp>
        <p:nvSpPr>
          <p:cNvPr id="3" name="TextBox 2">
            <a:extLst>
              <a:ext uri="{FF2B5EF4-FFF2-40B4-BE49-F238E27FC236}">
                <a16:creationId xmlns:a16="http://schemas.microsoft.com/office/drawing/2014/main" id="{44533EE9-7EB8-42DE-8754-90BEB58DD508}"/>
              </a:ext>
            </a:extLst>
          </p:cNvPr>
          <p:cNvSpPr txBox="1"/>
          <p:nvPr/>
        </p:nvSpPr>
        <p:spPr>
          <a:xfrm>
            <a:off x="6400800" y="4242816"/>
            <a:ext cx="4050792" cy="400110"/>
          </a:xfrm>
          <a:prstGeom prst="rect">
            <a:avLst/>
          </a:prstGeom>
          <a:noFill/>
        </p:spPr>
        <p:txBody>
          <a:bodyPr wrap="square" rtlCol="0">
            <a:spAutoFit/>
          </a:bodyPr>
          <a:lstStyle/>
          <a:p>
            <a:r>
              <a:rPr lang="en-US" sz="2000" b="1" u="sng" dirty="0">
                <a:solidFill>
                  <a:schemeClr val="accent2">
                    <a:lumMod val="75000"/>
                  </a:schemeClr>
                </a:solidFill>
              </a:rPr>
              <a:t>HYDROGEN PRODUCTION COSTS</a:t>
            </a:r>
            <a:endParaRPr lang="en-IN" sz="2000" b="1" u="sng" dirty="0">
              <a:solidFill>
                <a:schemeClr val="accent2">
                  <a:lumMod val="75000"/>
                </a:schemeClr>
              </a:solidFill>
            </a:endParaRPr>
          </a:p>
        </p:txBody>
      </p:sp>
      <p:sp>
        <p:nvSpPr>
          <p:cNvPr id="10" name="Rectangle: Rounded Corners 9">
            <a:extLst>
              <a:ext uri="{FF2B5EF4-FFF2-40B4-BE49-F238E27FC236}">
                <a16:creationId xmlns:a16="http://schemas.microsoft.com/office/drawing/2014/main" id="{E27114DC-A44B-4DC7-A781-E1915538663A}"/>
              </a:ext>
            </a:extLst>
          </p:cNvPr>
          <p:cNvSpPr/>
          <p:nvPr/>
        </p:nvSpPr>
        <p:spPr>
          <a:xfrm>
            <a:off x="9258300" y="4864608"/>
            <a:ext cx="2203703" cy="1298448"/>
          </a:xfrm>
          <a:prstGeom prst="roundRect">
            <a:avLst/>
          </a:prstGeom>
          <a:solidFill>
            <a:srgbClr val="598E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bg1"/>
                </a:solidFill>
                <a:latin typeface="Franklin Gothic Book" panose="020B0503020102020204" pitchFamily="34" charset="0"/>
              </a:rPr>
              <a:t>Expected</a:t>
            </a:r>
          </a:p>
          <a:p>
            <a:pPr algn="ctr"/>
            <a:r>
              <a:rPr lang="en-US" dirty="0">
                <a:solidFill>
                  <a:schemeClr val="bg1"/>
                </a:solidFill>
                <a:latin typeface="Franklin Gothic Book" panose="020B0503020102020204" pitchFamily="34" charset="0"/>
              </a:rPr>
              <a:t>JP: ¥30</a:t>
            </a:r>
          </a:p>
          <a:p>
            <a:pPr algn="ctr"/>
            <a:r>
              <a:rPr lang="en-US" dirty="0">
                <a:solidFill>
                  <a:schemeClr val="bg1"/>
                </a:solidFill>
                <a:latin typeface="Franklin Gothic Book" panose="020B0503020102020204" pitchFamily="34" charset="0"/>
              </a:rPr>
              <a:t>US: $0.28</a:t>
            </a:r>
          </a:p>
          <a:p>
            <a:pPr algn="ctr"/>
            <a:r>
              <a:rPr lang="en-US" dirty="0">
                <a:solidFill>
                  <a:schemeClr val="bg1"/>
                </a:solidFill>
                <a:latin typeface="Franklin Gothic Book" panose="020B0503020102020204" pitchFamily="34" charset="0"/>
              </a:rPr>
              <a:t>IN: ₹ 20</a:t>
            </a:r>
          </a:p>
        </p:txBody>
      </p:sp>
      <p:sp>
        <p:nvSpPr>
          <p:cNvPr id="4" name="Arrow: Striped Right 3">
            <a:extLst>
              <a:ext uri="{FF2B5EF4-FFF2-40B4-BE49-F238E27FC236}">
                <a16:creationId xmlns:a16="http://schemas.microsoft.com/office/drawing/2014/main" id="{A1D6698E-8163-4662-87E4-620555D17F44}"/>
              </a:ext>
            </a:extLst>
          </p:cNvPr>
          <p:cNvSpPr/>
          <p:nvPr/>
        </p:nvSpPr>
        <p:spPr>
          <a:xfrm>
            <a:off x="7744968" y="5184648"/>
            <a:ext cx="1426464" cy="690346"/>
          </a:xfrm>
          <a:prstGeom prst="stripedRightArrow">
            <a:avLst/>
          </a:prstGeom>
          <a:solidFill>
            <a:schemeClr val="bg1"/>
          </a:solidFill>
          <a:ln w="38100">
            <a:solidFill>
              <a:srgbClr val="598E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856802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F9F726-3095-4876-B698-482EFB6B92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
        <p:nvSpPr>
          <p:cNvPr id="4" name="TextBox 3">
            <a:extLst>
              <a:ext uri="{FF2B5EF4-FFF2-40B4-BE49-F238E27FC236}">
                <a16:creationId xmlns:a16="http://schemas.microsoft.com/office/drawing/2014/main" id="{729C71E5-3CBE-4EC7-BBD0-1DB3BBB3F973}"/>
              </a:ext>
            </a:extLst>
          </p:cNvPr>
          <p:cNvSpPr txBox="1"/>
          <p:nvPr/>
        </p:nvSpPr>
        <p:spPr>
          <a:xfrm>
            <a:off x="174282" y="464024"/>
            <a:ext cx="4154279" cy="400110"/>
          </a:xfrm>
          <a:prstGeom prst="rect">
            <a:avLst/>
          </a:prstGeom>
          <a:noFill/>
        </p:spPr>
        <p:txBody>
          <a:bodyPr wrap="none" rtlCol="0">
            <a:spAutoFit/>
          </a:bodyPr>
          <a:lstStyle/>
          <a:p>
            <a:r>
              <a:rPr lang="en-IN" sz="2000" b="1" u="sng" dirty="0">
                <a:solidFill>
                  <a:schemeClr val="accent2">
                    <a:lumMod val="75000"/>
                  </a:schemeClr>
                </a:solidFill>
              </a:rPr>
              <a:t>ABOUT INVENTOR/ PATENT HOLDER:</a:t>
            </a:r>
            <a:r>
              <a:rPr lang="en-IN" dirty="0">
                <a:solidFill>
                  <a:schemeClr val="accent2">
                    <a:lumMod val="75000"/>
                  </a:schemeClr>
                </a:solidFill>
              </a:rPr>
              <a:t> </a:t>
            </a:r>
            <a:endParaRPr lang="en-IN" sz="2000" dirty="0">
              <a:solidFill>
                <a:schemeClr val="accent2">
                  <a:lumMod val="75000"/>
                </a:schemeClr>
              </a:solidFill>
              <a:effectLst/>
            </a:endParaRPr>
          </a:p>
        </p:txBody>
      </p:sp>
      <p:sp>
        <p:nvSpPr>
          <p:cNvPr id="5" name="TextBox 4">
            <a:extLst>
              <a:ext uri="{FF2B5EF4-FFF2-40B4-BE49-F238E27FC236}">
                <a16:creationId xmlns:a16="http://schemas.microsoft.com/office/drawing/2014/main" id="{4B089639-22F3-456E-8A46-C5FCE974FC90}"/>
              </a:ext>
            </a:extLst>
          </p:cNvPr>
          <p:cNvSpPr txBox="1"/>
          <p:nvPr/>
        </p:nvSpPr>
        <p:spPr>
          <a:xfrm>
            <a:off x="644166" y="959668"/>
            <a:ext cx="10630292" cy="18938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rPr>
              <a:t>Inventor, Mr. Sounthirarajan </a:t>
            </a:r>
            <a:r>
              <a:rPr lang="en-US" sz="1600" dirty="0" err="1">
                <a:latin typeface="Franklin Gothic Book" panose="020B0503020102020204" pitchFamily="34" charset="0"/>
              </a:rPr>
              <a:t>Kumarasmy</a:t>
            </a:r>
            <a:r>
              <a:rPr lang="en-US" sz="1600" dirty="0">
                <a:latin typeface="Franklin Gothic Book" panose="020B0503020102020204" pitchFamily="34" charset="0"/>
              </a:rPr>
              <a:t>, is the Founder of two companies</a:t>
            </a:r>
          </a:p>
          <a:p>
            <a:pPr marL="800100" lvl="1" indent="-342900" algn="just">
              <a:lnSpc>
                <a:spcPct val="150000"/>
              </a:lnSpc>
              <a:buFont typeface="+mj-lt"/>
              <a:buAutoNum type="arabicPeriod"/>
            </a:pPr>
            <a:r>
              <a:rPr lang="en-US" sz="1600" dirty="0">
                <a:latin typeface="Franklin Gothic Book" panose="020B0503020102020204" pitchFamily="34" charset="0"/>
              </a:rPr>
              <a:t>NG Automobile Engineering Private Limited, India, and </a:t>
            </a:r>
          </a:p>
          <a:p>
            <a:pPr marL="800100" lvl="1" indent="-342900" algn="just">
              <a:lnSpc>
                <a:spcPct val="150000"/>
              </a:lnSpc>
              <a:buFont typeface="+mj-lt"/>
              <a:buAutoNum type="arabicPeriod"/>
            </a:pPr>
            <a:r>
              <a:rPr lang="en-US" sz="1600" dirty="0" err="1">
                <a:latin typeface="Franklin Gothic Book" panose="020B0503020102020204" pitchFamily="34" charset="0"/>
              </a:rPr>
              <a:t>Naripa</a:t>
            </a:r>
            <a:r>
              <a:rPr lang="en-US" sz="1600" dirty="0">
                <a:latin typeface="Franklin Gothic Book" panose="020B0503020102020204" pitchFamily="34" charset="0"/>
              </a:rPr>
              <a:t> Motor Corporation, Japan </a:t>
            </a:r>
          </a:p>
          <a:p>
            <a:pPr marL="285750" indent="-285750" algn="just">
              <a:lnSpc>
                <a:spcPct val="150000"/>
              </a:lnSpc>
              <a:buFont typeface="Arial" panose="020B0604020202020204" pitchFamily="34" charset="0"/>
              <a:buChar char="•"/>
            </a:pPr>
            <a:r>
              <a:rPr lang="en-US" sz="1600" dirty="0">
                <a:latin typeface="Franklin Gothic Book" panose="020B0503020102020204" pitchFamily="34" charset="0"/>
              </a:rPr>
              <a:t>He has over 18 years of experience in Various Industries like Textile, Automobile, Laser.,   His areas of expertise include Innovative Concept and Engineering Design in various fields. </a:t>
            </a:r>
          </a:p>
        </p:txBody>
      </p:sp>
      <p:sp>
        <p:nvSpPr>
          <p:cNvPr id="7" name="TextBox 6">
            <a:extLst>
              <a:ext uri="{FF2B5EF4-FFF2-40B4-BE49-F238E27FC236}">
                <a16:creationId xmlns:a16="http://schemas.microsoft.com/office/drawing/2014/main" id="{F6F9E3B2-061F-433B-AF0F-BC9492235307}"/>
              </a:ext>
            </a:extLst>
          </p:cNvPr>
          <p:cNvSpPr txBox="1"/>
          <p:nvPr/>
        </p:nvSpPr>
        <p:spPr>
          <a:xfrm>
            <a:off x="735291" y="3318235"/>
            <a:ext cx="10539167" cy="2954655"/>
          </a:xfrm>
          <a:prstGeom prst="rect">
            <a:avLst/>
          </a:prstGeom>
          <a:noFill/>
        </p:spPr>
        <p:txBody>
          <a:bodyPr wrap="square" rtlCol="0">
            <a:spAutoFit/>
          </a:bodyPr>
          <a:lstStyle/>
          <a:p>
            <a:pPr algn="just">
              <a:lnSpc>
                <a:spcPct val="150000"/>
              </a:lnSpc>
            </a:pPr>
            <a:r>
              <a:rPr lang="en-US" sz="1600" dirty="0">
                <a:latin typeface="Franklin Gothic Book" panose="020B0503020102020204" pitchFamily="34" charset="0"/>
              </a:rPr>
              <a:t>His Earlier research concept evolved on convergent photo voltaic system which was started in 2003. This is a high tech Laser electric power generator where it will produce huge electric power than coal, fossil fuels or other sustainable energies. For this invention he got the Patent certificate on November 5, 2003. </a:t>
            </a:r>
          </a:p>
          <a:p>
            <a:pPr algn="just">
              <a:lnSpc>
                <a:spcPct val="150000"/>
              </a:lnSpc>
            </a:pPr>
            <a:endParaRPr lang="en-US" sz="1600" dirty="0">
              <a:latin typeface="Franklin Gothic Book" panose="020B0503020102020204" pitchFamily="34" charset="0"/>
            </a:endParaRPr>
          </a:p>
          <a:p>
            <a:pPr algn="just">
              <a:lnSpc>
                <a:spcPct val="150000"/>
              </a:lnSpc>
            </a:pPr>
            <a:r>
              <a:rPr lang="en-US" sz="1600" dirty="0">
                <a:latin typeface="Franklin Gothic Book" panose="020B0503020102020204" pitchFamily="34" charset="0"/>
              </a:rPr>
              <a:t>Subsequently, another research was started in 2008 to find a solution using the existing hydrogen IC Engine. As a result, dual source High-Tech hydrogen fuel generator has been invented which is a clean energy and a boon to the mankind. For this invention he got the Patent certificate on November 27, 2018.</a:t>
            </a:r>
          </a:p>
          <a:p>
            <a:endParaRPr lang="en-IN" dirty="0"/>
          </a:p>
        </p:txBody>
      </p:sp>
    </p:spTree>
    <p:extLst>
      <p:ext uri="{BB962C8B-B14F-4D97-AF65-F5344CB8AC3E}">
        <p14:creationId xmlns:p14="http://schemas.microsoft.com/office/powerpoint/2010/main" val="307165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306BE30-BEB4-400A-8A62-41C930CB8D2B}"/>
              </a:ext>
            </a:extLst>
          </p:cNvPr>
          <p:cNvSpPr txBox="1"/>
          <p:nvPr/>
        </p:nvSpPr>
        <p:spPr>
          <a:xfrm>
            <a:off x="319577" y="599112"/>
            <a:ext cx="1869999" cy="400110"/>
          </a:xfrm>
          <a:prstGeom prst="rect">
            <a:avLst/>
          </a:prstGeom>
          <a:noFill/>
        </p:spPr>
        <p:txBody>
          <a:bodyPr wrap="none" rtlCol="0">
            <a:spAutoFit/>
          </a:bodyPr>
          <a:lstStyle/>
          <a:p>
            <a:r>
              <a:rPr lang="en-IN" sz="2000" b="1" u="sng" dirty="0">
                <a:solidFill>
                  <a:schemeClr val="accent2">
                    <a:lumMod val="75000"/>
                  </a:schemeClr>
                </a:solidFill>
              </a:rPr>
              <a:t>EXPECTATIONS:</a:t>
            </a:r>
            <a:r>
              <a:rPr lang="en-IN" dirty="0">
                <a:solidFill>
                  <a:schemeClr val="accent2">
                    <a:lumMod val="75000"/>
                  </a:schemeClr>
                </a:solidFill>
              </a:rPr>
              <a:t> </a:t>
            </a:r>
            <a:endParaRPr lang="en-IN" sz="2000" dirty="0">
              <a:solidFill>
                <a:schemeClr val="accent2">
                  <a:lumMod val="75000"/>
                </a:schemeClr>
              </a:solidFill>
              <a:effectLst/>
            </a:endParaRPr>
          </a:p>
        </p:txBody>
      </p:sp>
      <p:sp>
        <p:nvSpPr>
          <p:cNvPr id="5" name="TextBox 4">
            <a:extLst>
              <a:ext uri="{FF2B5EF4-FFF2-40B4-BE49-F238E27FC236}">
                <a16:creationId xmlns:a16="http://schemas.microsoft.com/office/drawing/2014/main" id="{FE5DC6B6-AF64-4A6E-A085-EC63EB8484A2}"/>
              </a:ext>
            </a:extLst>
          </p:cNvPr>
          <p:cNvSpPr txBox="1"/>
          <p:nvPr/>
        </p:nvSpPr>
        <p:spPr>
          <a:xfrm>
            <a:off x="319577" y="1118413"/>
            <a:ext cx="9033513" cy="1200329"/>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1600" dirty="0">
                <a:latin typeface="Franklin Gothic Book" panose="020B0503020102020204" pitchFamily="34" charset="0"/>
              </a:rPr>
              <a:t>Inventor seeks alliance with potential licensees to assign Licensing Rights, including on patents. </a:t>
            </a:r>
          </a:p>
          <a:p>
            <a:pPr marL="285750" indent="-285750">
              <a:lnSpc>
                <a:spcPct val="150000"/>
              </a:lnSpc>
            </a:pPr>
            <a:endParaRPr lang="en-US" sz="1600" dirty="0">
              <a:latin typeface="Franklin Gothic Book" panose="020B0503020102020204" pitchFamily="34" charset="0"/>
            </a:endParaRPr>
          </a:p>
        </p:txBody>
      </p:sp>
      <p:sp>
        <p:nvSpPr>
          <p:cNvPr id="6" name="TextBox 5">
            <a:extLst>
              <a:ext uri="{FF2B5EF4-FFF2-40B4-BE49-F238E27FC236}">
                <a16:creationId xmlns:a16="http://schemas.microsoft.com/office/drawing/2014/main" id="{D2D75201-368A-4472-8797-B578548E9468}"/>
              </a:ext>
            </a:extLst>
          </p:cNvPr>
          <p:cNvSpPr txBox="1"/>
          <p:nvPr/>
        </p:nvSpPr>
        <p:spPr>
          <a:xfrm>
            <a:off x="319577" y="2443089"/>
            <a:ext cx="2160591" cy="400110"/>
          </a:xfrm>
          <a:prstGeom prst="rect">
            <a:avLst/>
          </a:prstGeom>
          <a:noFill/>
        </p:spPr>
        <p:txBody>
          <a:bodyPr wrap="none" rtlCol="0">
            <a:spAutoFit/>
          </a:bodyPr>
          <a:lstStyle/>
          <a:p>
            <a:r>
              <a:rPr lang="en-IN" sz="2000" b="1" u="sng" dirty="0">
                <a:solidFill>
                  <a:schemeClr val="accent2">
                    <a:lumMod val="75000"/>
                  </a:schemeClr>
                </a:solidFill>
              </a:rPr>
              <a:t>CONTACT DETAILS:</a:t>
            </a:r>
            <a:endParaRPr lang="en-IN" sz="2000" b="1" dirty="0">
              <a:solidFill>
                <a:schemeClr val="accent2">
                  <a:lumMod val="75000"/>
                </a:schemeClr>
              </a:solidFill>
              <a:effectLst/>
            </a:endParaRPr>
          </a:p>
        </p:txBody>
      </p:sp>
      <p:sp>
        <p:nvSpPr>
          <p:cNvPr id="7" name="TextBox 6">
            <a:extLst>
              <a:ext uri="{FF2B5EF4-FFF2-40B4-BE49-F238E27FC236}">
                <a16:creationId xmlns:a16="http://schemas.microsoft.com/office/drawing/2014/main" id="{73CCF9F2-0FC1-401E-AC8D-1276C90398C7}"/>
              </a:ext>
            </a:extLst>
          </p:cNvPr>
          <p:cNvSpPr txBox="1"/>
          <p:nvPr/>
        </p:nvSpPr>
        <p:spPr>
          <a:xfrm>
            <a:off x="360313" y="3035014"/>
            <a:ext cx="7670041" cy="1600438"/>
          </a:xfrm>
          <a:prstGeom prst="rect">
            <a:avLst/>
          </a:prstGeom>
          <a:noFill/>
        </p:spPr>
        <p:txBody>
          <a:bodyPr wrap="square" rtlCol="0">
            <a:spAutoFit/>
          </a:bodyPr>
          <a:lstStyle/>
          <a:p>
            <a:r>
              <a:rPr lang="en-US" sz="1600" dirty="0">
                <a:latin typeface="Franklin Gothic Book" panose="020B0503020102020204" pitchFamily="34" charset="0"/>
              </a:rPr>
              <a:t>IIPRD CONSULTING</a:t>
            </a:r>
            <a:br>
              <a:rPr lang="en-US" sz="1600" dirty="0">
                <a:latin typeface="Franklin Gothic Book" panose="020B0503020102020204" pitchFamily="34" charset="0"/>
              </a:rPr>
            </a:br>
            <a:r>
              <a:rPr lang="en-US" sz="1600" dirty="0">
                <a:latin typeface="Franklin Gothic Book" panose="020B0503020102020204" pitchFamily="34" charset="0"/>
              </a:rPr>
              <a:t>Email	: Arindam@iiprd.com</a:t>
            </a:r>
            <a:br>
              <a:rPr lang="en-US" sz="1600" dirty="0">
                <a:latin typeface="Franklin Gothic Book" panose="020B0503020102020204" pitchFamily="34" charset="0"/>
              </a:rPr>
            </a:br>
            <a:r>
              <a:rPr lang="en-US" sz="1600" dirty="0">
                <a:latin typeface="Franklin Gothic Book" panose="020B0503020102020204" pitchFamily="34" charset="0"/>
              </a:rPr>
              <a:t>Phone	: +91-120- 4296878; +91-9811542307</a:t>
            </a:r>
            <a:br>
              <a:rPr lang="en-US" sz="1600" dirty="0">
                <a:latin typeface="Franklin Gothic Book" panose="020B0503020102020204" pitchFamily="34" charset="0"/>
              </a:rPr>
            </a:br>
            <a:r>
              <a:rPr lang="en-US" sz="1600" dirty="0">
                <a:latin typeface="Franklin Gothic Book" panose="020B0503020102020204" pitchFamily="34" charset="0"/>
              </a:rPr>
              <a:t>Address	: E-13, UPSIDC, Site-IV, Behind-Grand Venice, </a:t>
            </a:r>
            <a:r>
              <a:rPr lang="en-US" sz="1600" dirty="0" err="1">
                <a:latin typeface="Franklin Gothic Book" panose="020B0503020102020204" pitchFamily="34" charset="0"/>
              </a:rPr>
              <a:t>Kasna</a:t>
            </a:r>
            <a:r>
              <a:rPr lang="en-US" sz="1600" dirty="0">
                <a:latin typeface="Franklin Gothic Book" panose="020B0503020102020204" pitchFamily="34" charset="0"/>
              </a:rPr>
              <a:t> Road, </a:t>
            </a:r>
          </a:p>
          <a:p>
            <a:r>
              <a:rPr lang="en-US" sz="1600" dirty="0">
                <a:latin typeface="Franklin Gothic Book" panose="020B0503020102020204" pitchFamily="34" charset="0"/>
              </a:rPr>
              <a:t>              	  Greater Noida - 201310, UP, National Capital Region, India. </a:t>
            </a:r>
            <a:endParaRPr lang="en-US" sz="1600" dirty="0">
              <a:effectLst/>
              <a:latin typeface="Franklin Gothic Book" panose="020B0503020102020204" pitchFamily="34" charset="0"/>
            </a:endParaRPr>
          </a:p>
          <a:p>
            <a:endParaRPr lang="en-IN" dirty="0"/>
          </a:p>
        </p:txBody>
      </p:sp>
      <p:pic>
        <p:nvPicPr>
          <p:cNvPr id="8" name="Picture 7">
            <a:extLst>
              <a:ext uri="{FF2B5EF4-FFF2-40B4-BE49-F238E27FC236}">
                <a16:creationId xmlns:a16="http://schemas.microsoft.com/office/drawing/2014/main" id="{FE4DC8C4-FCFA-4BBA-81C7-DA4475D0C4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5578" y="149478"/>
            <a:ext cx="962140" cy="314546"/>
          </a:xfrm>
          <a:prstGeom prst="rect">
            <a:avLst/>
          </a:prstGeom>
        </p:spPr>
      </p:pic>
    </p:spTree>
    <p:extLst>
      <p:ext uri="{BB962C8B-B14F-4D97-AF65-F5344CB8AC3E}">
        <p14:creationId xmlns:p14="http://schemas.microsoft.com/office/powerpoint/2010/main" val="1202925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TotalTime>
  <Words>915</Words>
  <Application>Microsoft Office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Franklin Gothic Book</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Arindam P</dc:creator>
  <cp:lastModifiedBy>Arindam P</cp:lastModifiedBy>
  <cp:revision>70</cp:revision>
  <dcterms:created xsi:type="dcterms:W3CDTF">2019-10-01T16:42:17Z</dcterms:created>
  <dcterms:modified xsi:type="dcterms:W3CDTF">2020-06-01T12:25:09Z</dcterms:modified>
</cp:coreProperties>
</file>