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5"/>
  </p:notesMasterIdLst>
  <p:sldIdLst>
    <p:sldId id="256" r:id="rId2"/>
    <p:sldId id="257" r:id="rId3"/>
    <p:sldId id="258" r:id="rId4"/>
    <p:sldId id="272" r:id="rId5"/>
    <p:sldId id="273" r:id="rId6"/>
    <p:sldId id="278" r:id="rId7"/>
    <p:sldId id="280" r:id="rId8"/>
    <p:sldId id="287" r:id="rId9"/>
    <p:sldId id="288" r:id="rId10"/>
    <p:sldId id="289" r:id="rId11"/>
    <p:sldId id="290" r:id="rId12"/>
    <p:sldId id="286" r:id="rId13"/>
    <p:sldId id="269"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dhur Tulsiani" initials="MT" lastIdx="1" clrIdx="0">
    <p:extLst>
      <p:ext uri="{19B8F6BF-5375-455C-9EA6-DF929625EA0E}">
        <p15:presenceInfo xmlns:p15="http://schemas.microsoft.com/office/powerpoint/2012/main" userId="9fc897abe7cbaa1a"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00FF00"/>
        </p14:laserClr>
      </p:ext>
      <p:ext uri="{2FDB2607-1784-4EEB-B798-7EB5836EED8A}">
        <p14:showMediaCtrls xmlns:p14="http://schemas.microsoft.com/office/powerpoint/2010/main" val="1"/>
      </p:ext>
    </p:extLst>
  </p:showPr>
  <p:clrMru>
    <a:srgbClr val="2F1113"/>
    <a:srgbClr val="642429"/>
    <a:srgbClr val="36131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243" autoAdjust="0"/>
    <p:restoredTop sz="93015" autoAdjust="0"/>
  </p:normalViewPr>
  <p:slideViewPr>
    <p:cSldViewPr snapToGrid="0" snapToObjects="1">
      <p:cViewPr varScale="1">
        <p:scale>
          <a:sx n="86" d="100"/>
          <a:sy n="86" d="100"/>
        </p:scale>
        <p:origin x="488"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7BFA479-B0D5-4D2F-9AD0-FAB795F84FCA}" type="datetimeFigureOut">
              <a:rPr lang="en-IN" smtClean="0"/>
              <a:t>13/06/18</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40E707B-518B-463E-B4D8-0ED19B208F0C}" type="slidenum">
              <a:rPr lang="en-IN" smtClean="0"/>
              <a:t>‹#›</a:t>
            </a:fld>
            <a:endParaRPr lang="en-IN"/>
          </a:p>
        </p:txBody>
      </p:sp>
    </p:spTree>
    <p:extLst>
      <p:ext uri="{BB962C8B-B14F-4D97-AF65-F5344CB8AC3E}">
        <p14:creationId xmlns:p14="http://schemas.microsoft.com/office/powerpoint/2010/main" val="23374177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lvl="0" indent="-342900" algn="just">
              <a:lnSpc>
                <a:spcPct val="150000"/>
              </a:lnSpc>
              <a:spcAft>
                <a:spcPts val="0"/>
              </a:spcAft>
              <a:buFont typeface="+mj-lt"/>
              <a:buAutoNum type="arabicPeriod"/>
            </a:pPr>
            <a:r>
              <a:rPr lang="en-IN" dirty="0">
                <a:latin typeface="Ariel"/>
                <a:ea typeface="Calibri" panose="020F0502020204030204" pitchFamily="34" charset="0"/>
                <a:cs typeface="Times New Roman" panose="02020603050405020304" pitchFamily="18" charset="0"/>
              </a:rPr>
              <a:t>Prevention or Cure?</a:t>
            </a:r>
            <a:endParaRPr lang="en-IN" sz="1600" dirty="0">
              <a:latin typeface="Ariel"/>
              <a:ea typeface="Calibri" panose="020F0502020204030204" pitchFamily="34" charset="0"/>
              <a:cs typeface="Times New Roman" panose="02020603050405020304" pitchFamily="18" charset="0"/>
            </a:endParaRPr>
          </a:p>
          <a:p>
            <a:pPr marL="342900" lvl="0" indent="-342900" algn="just">
              <a:lnSpc>
                <a:spcPct val="150000"/>
              </a:lnSpc>
              <a:spcAft>
                <a:spcPts val="0"/>
              </a:spcAft>
              <a:buFont typeface="+mj-lt"/>
              <a:buAutoNum type="arabicPeriod"/>
            </a:pPr>
            <a:r>
              <a:rPr lang="en-IN" dirty="0">
                <a:latin typeface="Ariel"/>
                <a:ea typeface="Calibri" panose="020F0502020204030204" pitchFamily="34" charset="0"/>
                <a:cs typeface="Times New Roman" panose="02020603050405020304" pitchFamily="18" charset="0"/>
              </a:rPr>
              <a:t>Which is better?</a:t>
            </a:r>
            <a:endParaRPr lang="en-IN" sz="1600" dirty="0">
              <a:latin typeface="Ariel"/>
              <a:ea typeface="Calibri" panose="020F0502020204030204" pitchFamily="34" charset="0"/>
              <a:cs typeface="Times New Roman" panose="02020603050405020304" pitchFamily="18" charset="0"/>
            </a:endParaRPr>
          </a:p>
          <a:p>
            <a:pPr marL="742950" lvl="1" indent="-285750" algn="just">
              <a:lnSpc>
                <a:spcPct val="150000"/>
              </a:lnSpc>
              <a:spcAft>
                <a:spcPts val="0"/>
              </a:spcAft>
              <a:buFont typeface="+mj-lt"/>
              <a:buAutoNum type="alphaLcPeriod"/>
            </a:pPr>
            <a:r>
              <a:rPr lang="en-IN" dirty="0">
                <a:latin typeface="Ariel"/>
                <a:ea typeface="Calibri" panose="020F0502020204030204" pitchFamily="34" charset="0"/>
                <a:cs typeface="Times New Roman" panose="02020603050405020304" pitchFamily="18" charset="0"/>
              </a:rPr>
              <a:t>To find your stolen vehicle? or</a:t>
            </a:r>
            <a:endParaRPr lang="en-IN" sz="1600" dirty="0">
              <a:latin typeface="Ariel"/>
              <a:ea typeface="Calibri" panose="020F0502020204030204" pitchFamily="34" charset="0"/>
              <a:cs typeface="Times New Roman" panose="02020603050405020304" pitchFamily="18" charset="0"/>
            </a:endParaRPr>
          </a:p>
          <a:p>
            <a:pPr marL="742950" lvl="1" indent="-285750" algn="just">
              <a:lnSpc>
                <a:spcPct val="150000"/>
              </a:lnSpc>
              <a:spcAft>
                <a:spcPts val="0"/>
              </a:spcAft>
              <a:buFont typeface="+mj-lt"/>
              <a:buAutoNum type="alphaLcPeriod"/>
            </a:pPr>
            <a:r>
              <a:rPr lang="en-IN" dirty="0">
                <a:latin typeface="Ariel"/>
                <a:ea typeface="Calibri" panose="020F0502020204030204" pitchFamily="34" charset="0"/>
                <a:cs typeface="Times New Roman" panose="02020603050405020304" pitchFamily="18" charset="0"/>
              </a:rPr>
              <a:t>To safeguard your vehicle against theft?</a:t>
            </a:r>
            <a:endParaRPr lang="en-IN" sz="1600" dirty="0">
              <a:latin typeface="Ariel"/>
              <a:ea typeface="Calibri" panose="020F0502020204030204" pitchFamily="34" charset="0"/>
              <a:cs typeface="Times New Roman" panose="02020603050405020304" pitchFamily="18" charset="0"/>
            </a:endParaRPr>
          </a:p>
          <a:p>
            <a:pPr marL="342900" lvl="0" indent="-342900" algn="just">
              <a:lnSpc>
                <a:spcPct val="150000"/>
              </a:lnSpc>
              <a:spcAft>
                <a:spcPts val="0"/>
              </a:spcAft>
              <a:buFont typeface="+mj-lt"/>
              <a:buAutoNum type="arabicPeriod"/>
            </a:pPr>
            <a:r>
              <a:rPr lang="en-IN" dirty="0">
                <a:latin typeface="Ariel"/>
                <a:ea typeface="Calibri" panose="020F0502020204030204" pitchFamily="34" charset="0"/>
                <a:cs typeface="Times New Roman" panose="02020603050405020304" pitchFamily="18" charset="0"/>
              </a:rPr>
              <a:t>Is it possible to provide better protection to your vehicles?</a:t>
            </a:r>
            <a:endParaRPr lang="en-IN" sz="1600" dirty="0">
              <a:latin typeface="Ariel"/>
              <a:ea typeface="Calibri" panose="020F0502020204030204" pitchFamily="34" charset="0"/>
              <a:cs typeface="Times New Roman" panose="02020603050405020304" pitchFamily="18" charset="0"/>
            </a:endParaRPr>
          </a:p>
          <a:p>
            <a:pPr marL="342900" lvl="0" indent="-342900" algn="just">
              <a:lnSpc>
                <a:spcPct val="150000"/>
              </a:lnSpc>
              <a:spcAft>
                <a:spcPts val="800"/>
              </a:spcAft>
              <a:buFont typeface="+mj-lt"/>
              <a:buAutoNum type="arabicPeriod"/>
            </a:pPr>
            <a:r>
              <a:rPr lang="en-IN" dirty="0">
                <a:latin typeface="Ariel"/>
                <a:ea typeface="Calibri" panose="020F0502020204030204" pitchFamily="34" charset="0"/>
                <a:cs typeface="Times New Roman" panose="02020603050405020304" pitchFamily="18" charset="0"/>
              </a:rPr>
              <a:t>HOW?</a:t>
            </a:r>
            <a:endParaRPr lang="en-IN" sz="1600" dirty="0">
              <a:effectLst/>
              <a:latin typeface="Ariel"/>
              <a:ea typeface="Calibri" panose="020F0502020204030204" pitchFamily="34" charset="0"/>
              <a:cs typeface="Times New Roman" panose="02020603050405020304" pitchFamily="18" charset="0"/>
            </a:endParaRPr>
          </a:p>
          <a:p>
            <a:endParaRPr lang="en-IN" dirty="0"/>
          </a:p>
        </p:txBody>
      </p:sp>
      <p:sp>
        <p:nvSpPr>
          <p:cNvPr id="4" name="Slide Number Placeholder 3"/>
          <p:cNvSpPr>
            <a:spLocks noGrp="1"/>
          </p:cNvSpPr>
          <p:nvPr>
            <p:ph type="sldNum" sz="quarter" idx="10"/>
          </p:nvPr>
        </p:nvSpPr>
        <p:spPr/>
        <p:txBody>
          <a:bodyPr/>
          <a:lstStyle/>
          <a:p>
            <a:fld id="{F40E707B-518B-463E-B4D8-0ED19B208F0C}" type="slidenum">
              <a:rPr lang="en-IN" smtClean="0"/>
              <a:t>3</a:t>
            </a:fld>
            <a:endParaRPr lang="en-IN"/>
          </a:p>
        </p:txBody>
      </p:sp>
    </p:spTree>
    <p:extLst>
      <p:ext uri="{BB962C8B-B14F-4D97-AF65-F5344CB8AC3E}">
        <p14:creationId xmlns:p14="http://schemas.microsoft.com/office/powerpoint/2010/main" val="3787217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lvl="0" indent="-342900" algn="just">
              <a:lnSpc>
                <a:spcPct val="150000"/>
              </a:lnSpc>
              <a:spcAft>
                <a:spcPts val="0"/>
              </a:spcAft>
              <a:buFont typeface="Arial" panose="020B0604020202020204" pitchFamily="34" charset="0"/>
              <a:buChar char="•"/>
            </a:pPr>
            <a:r>
              <a:rPr lang="en-IN" dirty="0">
                <a:latin typeface="Ariel"/>
                <a:ea typeface="Calibri" panose="020F0502020204030204" pitchFamily="34" charset="0"/>
                <a:cs typeface="Times New Roman" panose="02020603050405020304" pitchFamily="18" charset="0"/>
              </a:rPr>
              <a:t>Conventional Lock</a:t>
            </a:r>
          </a:p>
          <a:p>
            <a:pPr marL="800100" lvl="1" indent="-342900" algn="just">
              <a:lnSpc>
                <a:spcPct val="150000"/>
              </a:lnSpc>
              <a:buFont typeface="+mj-lt"/>
              <a:buAutoNum type="alphaLcPeriod"/>
            </a:pPr>
            <a:r>
              <a:rPr lang="en-IN" dirty="0">
                <a:latin typeface="Ariel"/>
                <a:ea typeface="Calibri" panose="020F0502020204030204" pitchFamily="34" charset="0"/>
                <a:cs typeface="Times New Roman" panose="02020603050405020304" pitchFamily="18" charset="0"/>
              </a:rPr>
              <a:t>Two functions</a:t>
            </a:r>
          </a:p>
          <a:p>
            <a:pPr marL="1314450" lvl="2" indent="-400050" algn="just">
              <a:lnSpc>
                <a:spcPct val="150000"/>
              </a:lnSpc>
              <a:buFont typeface="+mj-lt"/>
              <a:buAutoNum type="romanLcPeriod"/>
            </a:pPr>
            <a:r>
              <a:rPr lang="en-IN" dirty="0">
                <a:latin typeface="Ariel"/>
                <a:ea typeface="Calibri" panose="020F0502020204030204" pitchFamily="34" charset="0"/>
                <a:cs typeface="Times New Roman" panose="02020603050405020304" pitchFamily="18" charset="0"/>
              </a:rPr>
              <a:t>Electrical switch</a:t>
            </a:r>
          </a:p>
          <a:p>
            <a:pPr marL="1200150" lvl="2" indent="-285750" algn="just">
              <a:lnSpc>
                <a:spcPct val="150000"/>
              </a:lnSpc>
              <a:buFont typeface="+mj-lt"/>
              <a:buAutoNum type="romanLcPeriod"/>
            </a:pPr>
            <a:r>
              <a:rPr lang="en-IN" dirty="0">
                <a:latin typeface="Ariel"/>
                <a:ea typeface="Calibri" panose="020F0502020204030204" pitchFamily="34" charset="0"/>
                <a:cs typeface="Times New Roman" panose="02020603050405020304" pitchFamily="18" charset="0"/>
              </a:rPr>
              <a:t>Handle lock</a:t>
            </a:r>
          </a:p>
          <a:p>
            <a:pPr marL="342900" lvl="0" indent="-342900" algn="just">
              <a:lnSpc>
                <a:spcPct val="150000"/>
              </a:lnSpc>
              <a:spcAft>
                <a:spcPts val="0"/>
              </a:spcAft>
              <a:buFont typeface="Arial" panose="020B0604020202020204" pitchFamily="34" charset="0"/>
              <a:buChar char="•"/>
            </a:pPr>
            <a:r>
              <a:rPr lang="en-IN" dirty="0">
                <a:latin typeface="Ariel"/>
                <a:ea typeface="Calibri" panose="020F0502020204030204" pitchFamily="34" charset="0"/>
                <a:cs typeface="Times New Roman" panose="02020603050405020304" pitchFamily="18" charset="0"/>
              </a:rPr>
              <a:t>Failure in Conventional Locking System</a:t>
            </a:r>
          </a:p>
          <a:p>
            <a:pPr marL="742950" lvl="1" indent="-285750" algn="just">
              <a:lnSpc>
                <a:spcPct val="150000"/>
              </a:lnSpc>
              <a:spcAft>
                <a:spcPts val="0"/>
              </a:spcAft>
              <a:buFont typeface="+mj-lt"/>
              <a:buAutoNum type="alphaLcPeriod"/>
            </a:pPr>
            <a:r>
              <a:rPr lang="en-IN" dirty="0">
                <a:latin typeface="Ariel"/>
                <a:ea typeface="Calibri" panose="020F0502020204030204" pitchFamily="34" charset="0"/>
                <a:cs typeface="Times New Roman" panose="02020603050405020304" pitchFamily="18" charset="0"/>
              </a:rPr>
              <a:t>Electrical switch: Bypass</a:t>
            </a:r>
          </a:p>
          <a:p>
            <a:pPr marL="742950" lvl="1" indent="-285750" algn="just">
              <a:lnSpc>
                <a:spcPct val="150000"/>
              </a:lnSpc>
              <a:spcAft>
                <a:spcPts val="0"/>
              </a:spcAft>
              <a:buFont typeface="+mj-lt"/>
              <a:buAutoNum type="alphaLcPeriod"/>
            </a:pPr>
            <a:r>
              <a:rPr lang="en-IN" dirty="0">
                <a:latin typeface="Ariel"/>
                <a:ea typeface="Calibri" panose="020F0502020204030204" pitchFamily="34" charset="0"/>
                <a:cs typeface="Times New Roman" panose="02020603050405020304" pitchFamily="18" charset="0"/>
              </a:rPr>
              <a:t>Handle lock: Angular torque</a:t>
            </a:r>
          </a:p>
          <a:p>
            <a:pPr marL="342900" lvl="0" indent="-342900" algn="just">
              <a:lnSpc>
                <a:spcPct val="150000"/>
              </a:lnSpc>
              <a:spcAft>
                <a:spcPts val="800"/>
              </a:spcAft>
              <a:buFont typeface="Arial" panose="020B0604020202020204" pitchFamily="34" charset="0"/>
              <a:buChar char="•"/>
            </a:pPr>
            <a:r>
              <a:rPr lang="en-IN" dirty="0">
                <a:latin typeface="Ariel"/>
                <a:ea typeface="Calibri" panose="020F0502020204030204" pitchFamily="34" charset="0"/>
                <a:cs typeface="Times New Roman" panose="02020603050405020304" pitchFamily="18" charset="0"/>
              </a:rPr>
              <a:t>Electronic authentication – Prone to HACKING !!!</a:t>
            </a:r>
          </a:p>
          <a:p>
            <a:pPr algn="just">
              <a:lnSpc>
                <a:spcPct val="150000"/>
              </a:lnSpc>
              <a:spcAft>
                <a:spcPts val="800"/>
              </a:spcAft>
            </a:pPr>
            <a:r>
              <a:rPr lang="en-IN" dirty="0">
                <a:latin typeface="Ariel"/>
                <a:ea typeface="Calibri" panose="020F0502020204030204" pitchFamily="34" charset="0"/>
                <a:cs typeface="Times New Roman" panose="02020603050405020304" pitchFamily="18" charset="0"/>
              </a:rPr>
              <a:t>Need: Increase theft resistance of vehicles</a:t>
            </a:r>
            <a:endParaRPr lang="en-IN" dirty="0">
              <a:effectLst/>
              <a:latin typeface="Ariel"/>
              <a:ea typeface="Calibri" panose="020F0502020204030204" pitchFamily="34" charset="0"/>
              <a:cs typeface="Times New Roman" panose="02020603050405020304" pitchFamily="18" charset="0"/>
            </a:endParaRPr>
          </a:p>
          <a:p>
            <a:endParaRPr lang="en-IN" dirty="0"/>
          </a:p>
        </p:txBody>
      </p:sp>
      <p:sp>
        <p:nvSpPr>
          <p:cNvPr id="4" name="Slide Number Placeholder 3"/>
          <p:cNvSpPr>
            <a:spLocks noGrp="1"/>
          </p:cNvSpPr>
          <p:nvPr>
            <p:ph type="sldNum" sz="quarter" idx="10"/>
          </p:nvPr>
        </p:nvSpPr>
        <p:spPr/>
        <p:txBody>
          <a:bodyPr/>
          <a:lstStyle/>
          <a:p>
            <a:fld id="{F40E707B-518B-463E-B4D8-0ED19B208F0C}" type="slidenum">
              <a:rPr lang="en-IN" smtClean="0"/>
              <a:t>4</a:t>
            </a:fld>
            <a:endParaRPr lang="en-IN"/>
          </a:p>
        </p:txBody>
      </p:sp>
    </p:spTree>
    <p:extLst>
      <p:ext uri="{BB962C8B-B14F-4D97-AF65-F5344CB8AC3E}">
        <p14:creationId xmlns:p14="http://schemas.microsoft.com/office/powerpoint/2010/main" val="36613189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F26EE037-FCC2-7847-AF38-28BB5D118AC4}" type="datetimeFigureOut">
              <a:rPr lang="en-US" smtClean="0"/>
              <a:t>6/13/18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B14AED-9AC5-FB4E-B596-8D8ACDC9A727}" type="slidenum">
              <a:rPr lang="en-US" smtClean="0"/>
              <a:t>‹#›</a:t>
            </a:fld>
            <a:endParaRPr lang="en-US"/>
          </a:p>
        </p:txBody>
      </p:sp>
    </p:spTree>
    <p:extLst>
      <p:ext uri="{BB962C8B-B14F-4D97-AF65-F5344CB8AC3E}">
        <p14:creationId xmlns:p14="http://schemas.microsoft.com/office/powerpoint/2010/main" val="8441100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26EE037-FCC2-7847-AF38-28BB5D118AC4}" type="datetimeFigureOut">
              <a:rPr lang="en-US" smtClean="0"/>
              <a:t>6/13/18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B14AED-9AC5-FB4E-B596-8D8ACDC9A727}" type="slidenum">
              <a:rPr lang="en-US" smtClean="0"/>
              <a:t>‹#›</a:t>
            </a:fld>
            <a:endParaRPr lang="en-US"/>
          </a:p>
        </p:txBody>
      </p:sp>
    </p:spTree>
    <p:extLst>
      <p:ext uri="{BB962C8B-B14F-4D97-AF65-F5344CB8AC3E}">
        <p14:creationId xmlns:p14="http://schemas.microsoft.com/office/powerpoint/2010/main" val="9716871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26EE037-FCC2-7847-AF38-28BB5D118AC4}" type="datetimeFigureOut">
              <a:rPr lang="en-US" smtClean="0"/>
              <a:t>6/13/18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B14AED-9AC5-FB4E-B596-8D8ACDC9A727}" type="slidenum">
              <a:rPr lang="en-US" smtClean="0"/>
              <a:t>‹#›</a:t>
            </a:fld>
            <a:endParaRPr lang="en-US"/>
          </a:p>
        </p:txBody>
      </p:sp>
    </p:spTree>
    <p:extLst>
      <p:ext uri="{BB962C8B-B14F-4D97-AF65-F5344CB8AC3E}">
        <p14:creationId xmlns:p14="http://schemas.microsoft.com/office/powerpoint/2010/main" val="16804127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26EE037-FCC2-7847-AF38-28BB5D118AC4}" type="datetimeFigureOut">
              <a:rPr lang="en-US" smtClean="0"/>
              <a:t>6/13/18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B14AED-9AC5-FB4E-B596-8D8ACDC9A727}" type="slidenum">
              <a:rPr lang="en-US" smtClean="0"/>
              <a:t>‹#›</a:t>
            </a:fld>
            <a:endParaRPr lang="en-US"/>
          </a:p>
        </p:txBody>
      </p:sp>
    </p:spTree>
    <p:extLst>
      <p:ext uri="{BB962C8B-B14F-4D97-AF65-F5344CB8AC3E}">
        <p14:creationId xmlns:p14="http://schemas.microsoft.com/office/powerpoint/2010/main" val="20182962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26EE037-FCC2-7847-AF38-28BB5D118AC4}" type="datetimeFigureOut">
              <a:rPr lang="en-US" smtClean="0"/>
              <a:t>6/13/18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B14AED-9AC5-FB4E-B596-8D8ACDC9A727}" type="slidenum">
              <a:rPr lang="en-US" smtClean="0"/>
              <a:t>‹#›</a:t>
            </a:fld>
            <a:endParaRPr lang="en-US"/>
          </a:p>
        </p:txBody>
      </p:sp>
    </p:spTree>
    <p:extLst>
      <p:ext uri="{BB962C8B-B14F-4D97-AF65-F5344CB8AC3E}">
        <p14:creationId xmlns:p14="http://schemas.microsoft.com/office/powerpoint/2010/main" val="951419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26EE037-FCC2-7847-AF38-28BB5D118AC4}" type="datetimeFigureOut">
              <a:rPr lang="en-US" smtClean="0"/>
              <a:t>6/13/18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B14AED-9AC5-FB4E-B596-8D8ACDC9A727}" type="slidenum">
              <a:rPr lang="en-US" smtClean="0"/>
              <a:t>‹#›</a:t>
            </a:fld>
            <a:endParaRPr lang="en-US"/>
          </a:p>
        </p:txBody>
      </p:sp>
    </p:spTree>
    <p:extLst>
      <p:ext uri="{BB962C8B-B14F-4D97-AF65-F5344CB8AC3E}">
        <p14:creationId xmlns:p14="http://schemas.microsoft.com/office/powerpoint/2010/main" val="13236093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26EE037-FCC2-7847-AF38-28BB5D118AC4}" type="datetimeFigureOut">
              <a:rPr lang="en-US" smtClean="0"/>
              <a:t>6/13/18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B14AED-9AC5-FB4E-B596-8D8ACDC9A727}" type="slidenum">
              <a:rPr lang="en-US" smtClean="0"/>
              <a:t>‹#›</a:t>
            </a:fld>
            <a:endParaRPr lang="en-US"/>
          </a:p>
        </p:txBody>
      </p:sp>
    </p:spTree>
    <p:extLst>
      <p:ext uri="{BB962C8B-B14F-4D97-AF65-F5344CB8AC3E}">
        <p14:creationId xmlns:p14="http://schemas.microsoft.com/office/powerpoint/2010/main" val="1195655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26EE037-FCC2-7847-AF38-28BB5D118AC4}" type="datetimeFigureOut">
              <a:rPr lang="en-US" smtClean="0"/>
              <a:t>6/13/18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B14AED-9AC5-FB4E-B596-8D8ACDC9A727}" type="slidenum">
              <a:rPr lang="en-US" smtClean="0"/>
              <a:t>‹#›</a:t>
            </a:fld>
            <a:endParaRPr lang="en-US"/>
          </a:p>
        </p:txBody>
      </p:sp>
    </p:spTree>
    <p:extLst>
      <p:ext uri="{BB962C8B-B14F-4D97-AF65-F5344CB8AC3E}">
        <p14:creationId xmlns:p14="http://schemas.microsoft.com/office/powerpoint/2010/main" val="16403166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6EE037-FCC2-7847-AF38-28BB5D118AC4}" type="datetimeFigureOut">
              <a:rPr lang="en-US" smtClean="0"/>
              <a:t>6/13/18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B14AED-9AC5-FB4E-B596-8D8ACDC9A727}" type="slidenum">
              <a:rPr lang="en-US" smtClean="0"/>
              <a:t>‹#›</a:t>
            </a:fld>
            <a:endParaRPr lang="en-US"/>
          </a:p>
        </p:txBody>
      </p:sp>
    </p:spTree>
    <p:extLst>
      <p:ext uri="{BB962C8B-B14F-4D97-AF65-F5344CB8AC3E}">
        <p14:creationId xmlns:p14="http://schemas.microsoft.com/office/powerpoint/2010/main" val="15539398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26EE037-FCC2-7847-AF38-28BB5D118AC4}" type="datetimeFigureOut">
              <a:rPr lang="en-US" smtClean="0"/>
              <a:t>6/13/18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B14AED-9AC5-FB4E-B596-8D8ACDC9A727}" type="slidenum">
              <a:rPr lang="en-US" smtClean="0"/>
              <a:t>‹#›</a:t>
            </a:fld>
            <a:endParaRPr lang="en-US"/>
          </a:p>
        </p:txBody>
      </p:sp>
    </p:spTree>
    <p:extLst>
      <p:ext uri="{BB962C8B-B14F-4D97-AF65-F5344CB8AC3E}">
        <p14:creationId xmlns:p14="http://schemas.microsoft.com/office/powerpoint/2010/main" val="15181924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26EE037-FCC2-7847-AF38-28BB5D118AC4}" type="datetimeFigureOut">
              <a:rPr lang="en-US" smtClean="0"/>
              <a:t>6/13/18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B14AED-9AC5-FB4E-B596-8D8ACDC9A727}" type="slidenum">
              <a:rPr lang="en-US" smtClean="0"/>
              <a:t>‹#›</a:t>
            </a:fld>
            <a:endParaRPr lang="en-US"/>
          </a:p>
        </p:txBody>
      </p:sp>
    </p:spTree>
    <p:extLst>
      <p:ext uri="{BB962C8B-B14F-4D97-AF65-F5344CB8AC3E}">
        <p14:creationId xmlns:p14="http://schemas.microsoft.com/office/powerpoint/2010/main" val="20078853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6EE037-FCC2-7847-AF38-28BB5D118AC4}" type="datetimeFigureOut">
              <a:rPr lang="en-US" smtClean="0"/>
              <a:t>6/13/18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B14AED-9AC5-FB4E-B596-8D8ACDC9A727}" type="slidenum">
              <a:rPr lang="en-US" smtClean="0"/>
              <a:t>‹#›</a:t>
            </a:fld>
            <a:endParaRPr lang="en-US"/>
          </a:p>
        </p:txBody>
      </p:sp>
    </p:spTree>
    <p:extLst>
      <p:ext uri="{BB962C8B-B14F-4D97-AF65-F5344CB8AC3E}">
        <p14:creationId xmlns:p14="http://schemas.microsoft.com/office/powerpoint/2010/main" val="7983769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ww.khuranaandkhurana.com/" TargetMode="External"/><Relationship Id="rId2" Type="http://schemas.openxmlformats.org/officeDocument/2006/relationships/hyperlink" Target="http://www.iiprd.co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6.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14"/>
          <p:cNvSpPr/>
          <p:nvPr/>
        </p:nvSpPr>
        <p:spPr>
          <a:xfrm>
            <a:off x="-107576" y="6414247"/>
            <a:ext cx="12370211" cy="457200"/>
          </a:xfrm>
          <a:custGeom>
            <a:avLst/>
            <a:gdLst/>
            <a:ahLst/>
            <a:cxnLst/>
            <a:rect l="l" t="t" r="r" b="b"/>
            <a:pathLst>
              <a:path w="9876219" h="457200">
                <a:moveTo>
                  <a:pt x="9829197" y="0"/>
                </a:moveTo>
                <a:lnTo>
                  <a:pt x="75597" y="0"/>
                </a:lnTo>
                <a:lnTo>
                  <a:pt x="75597" y="447674"/>
                </a:lnTo>
                <a:lnTo>
                  <a:pt x="9829197" y="447674"/>
                </a:lnTo>
                <a:lnTo>
                  <a:pt x="9829197" y="0"/>
                </a:lnTo>
                <a:close/>
              </a:path>
            </a:pathLst>
          </a:custGeom>
          <a:solidFill>
            <a:srgbClr val="2F1113"/>
          </a:solidFill>
        </p:spPr>
        <p:txBody>
          <a:bodyPr wrap="square" lIns="0" tIns="0" rIns="0" bIns="0" rtlCol="0">
            <a:noAutofit/>
          </a:bodyPr>
          <a:lstStyle/>
          <a:p>
            <a:endParaRPr/>
          </a:p>
        </p:txBody>
      </p:sp>
      <p:sp>
        <p:nvSpPr>
          <p:cNvPr id="5" name="object 13"/>
          <p:cNvSpPr/>
          <p:nvPr/>
        </p:nvSpPr>
        <p:spPr>
          <a:xfrm>
            <a:off x="-94129" y="0"/>
            <a:ext cx="12370212" cy="457200"/>
          </a:xfrm>
          <a:custGeom>
            <a:avLst/>
            <a:gdLst/>
            <a:ahLst/>
            <a:cxnLst/>
            <a:rect l="l" t="t" r="r" b="b"/>
            <a:pathLst>
              <a:path w="9876219" h="457200">
                <a:moveTo>
                  <a:pt x="9810147" y="0"/>
                </a:moveTo>
                <a:lnTo>
                  <a:pt x="56547" y="0"/>
                </a:lnTo>
                <a:lnTo>
                  <a:pt x="56547" y="457200"/>
                </a:lnTo>
                <a:lnTo>
                  <a:pt x="9810147" y="457200"/>
                </a:lnTo>
                <a:lnTo>
                  <a:pt x="9810147" y="0"/>
                </a:lnTo>
                <a:close/>
              </a:path>
            </a:pathLst>
          </a:custGeom>
          <a:solidFill>
            <a:srgbClr val="2F1113"/>
          </a:solidFill>
        </p:spPr>
        <p:txBody>
          <a:bodyPr wrap="square" lIns="0" tIns="0" rIns="0" bIns="0" rtlCol="0">
            <a:noAutofit/>
          </a:bodyPr>
          <a:lstStyle/>
          <a:p>
            <a:endParaRPr/>
          </a:p>
        </p:txBody>
      </p:sp>
      <p:sp>
        <p:nvSpPr>
          <p:cNvPr id="6" name="object 12"/>
          <p:cNvSpPr/>
          <p:nvPr/>
        </p:nvSpPr>
        <p:spPr>
          <a:xfrm>
            <a:off x="523874" y="685800"/>
            <a:ext cx="1485900" cy="485775"/>
          </a:xfrm>
          <a:prstGeom prst="rect">
            <a:avLst/>
          </a:prstGeom>
          <a:blipFill>
            <a:blip r:embed="rId2" cstate="print"/>
            <a:stretch>
              <a:fillRect/>
            </a:stretch>
          </a:blipFill>
        </p:spPr>
        <p:txBody>
          <a:bodyPr wrap="square" lIns="0" tIns="0" rIns="0" bIns="0" rtlCol="0">
            <a:noAutofit/>
          </a:bodyPr>
          <a:lstStyle/>
          <a:p>
            <a:endParaRPr/>
          </a:p>
        </p:txBody>
      </p:sp>
      <p:sp>
        <p:nvSpPr>
          <p:cNvPr id="10" name="object 3"/>
          <p:cNvSpPr txBox="1"/>
          <p:nvPr/>
        </p:nvSpPr>
        <p:spPr>
          <a:xfrm>
            <a:off x="596899" y="5031710"/>
            <a:ext cx="11665736" cy="660143"/>
          </a:xfrm>
          <a:prstGeom prst="rect">
            <a:avLst/>
          </a:prstGeom>
        </p:spPr>
        <p:txBody>
          <a:bodyPr wrap="square" lIns="0" tIns="0" rIns="0" bIns="0" rtlCol="0" anchor="ctr">
            <a:noAutofit/>
          </a:bodyPr>
          <a:lstStyle/>
          <a:p>
            <a:pPr marL="12700" marR="30660" algn="just">
              <a:lnSpc>
                <a:spcPts val="1950"/>
              </a:lnSpc>
              <a:spcBef>
                <a:spcPts val="97"/>
              </a:spcBef>
            </a:pPr>
            <a:r>
              <a:rPr b="1" spc="89" dirty="0">
                <a:solidFill>
                  <a:srgbClr val="212121"/>
                </a:solidFill>
                <a:ea typeface="Arial" charset="0"/>
                <a:cs typeface="Times New Roman" panose="02020603050405020304" pitchFamily="18" charset="0"/>
              </a:rPr>
              <a:t>Invento</a:t>
            </a:r>
            <a:r>
              <a:rPr b="1" spc="0" dirty="0">
                <a:solidFill>
                  <a:srgbClr val="212121"/>
                </a:solidFill>
                <a:ea typeface="Arial" charset="0"/>
                <a:cs typeface="Times New Roman" panose="02020603050405020304" pitchFamily="18" charset="0"/>
              </a:rPr>
              <a:t>r</a:t>
            </a:r>
            <a:endParaRPr b="1" dirty="0">
              <a:ea typeface="Arial" charset="0"/>
              <a:cs typeface="Times New Roman" panose="02020603050405020304" pitchFamily="18" charset="0"/>
            </a:endParaRPr>
          </a:p>
          <a:p>
            <a:pPr algn="just"/>
            <a:r>
              <a:rPr lang="en-IN" spc="89" dirty="0">
                <a:solidFill>
                  <a:srgbClr val="212121"/>
                </a:solidFill>
                <a:ea typeface="Arial" charset="0"/>
                <a:cs typeface="Times New Roman" panose="02020603050405020304" pitchFamily="18" charset="0"/>
              </a:rPr>
              <a:t>Mr. </a:t>
            </a:r>
            <a:r>
              <a:rPr lang="en-IN" spc="89" dirty="0" err="1">
                <a:solidFill>
                  <a:srgbClr val="212121"/>
                </a:solidFill>
                <a:ea typeface="Arial" charset="0"/>
                <a:cs typeface="Times New Roman" panose="02020603050405020304" pitchFamily="18" charset="0"/>
              </a:rPr>
              <a:t>Bhupendra</a:t>
            </a:r>
            <a:r>
              <a:rPr lang="en-IN" spc="89" dirty="0">
                <a:solidFill>
                  <a:srgbClr val="212121"/>
                </a:solidFill>
                <a:ea typeface="Arial" charset="0"/>
                <a:cs typeface="Times New Roman" panose="02020603050405020304" pitchFamily="18" charset="0"/>
              </a:rPr>
              <a:t> K. Gandhi</a:t>
            </a:r>
          </a:p>
          <a:p>
            <a:pPr algn="just"/>
            <a:r>
              <a:rPr lang="en-IN" spc="89" dirty="0">
                <a:solidFill>
                  <a:srgbClr val="212121"/>
                </a:solidFill>
                <a:ea typeface="Arial" charset="0"/>
                <a:cs typeface="Times New Roman" panose="02020603050405020304" pitchFamily="18" charset="0"/>
              </a:rPr>
              <a:t>Professor,</a:t>
            </a:r>
          </a:p>
          <a:p>
            <a:pPr algn="just"/>
            <a:r>
              <a:rPr lang="en-IN" spc="89" dirty="0">
                <a:solidFill>
                  <a:srgbClr val="212121"/>
                </a:solidFill>
                <a:ea typeface="Arial" charset="0"/>
                <a:cs typeface="Times New Roman" panose="02020603050405020304" pitchFamily="18" charset="0"/>
              </a:rPr>
              <a:t>Department of Mechanical and Industrial Engineering,</a:t>
            </a:r>
          </a:p>
          <a:p>
            <a:pPr algn="just"/>
            <a:r>
              <a:rPr lang="en-IN" spc="89" dirty="0">
                <a:solidFill>
                  <a:srgbClr val="212121"/>
                </a:solidFill>
                <a:ea typeface="Arial" charset="0"/>
                <a:cs typeface="Times New Roman" panose="02020603050405020304" pitchFamily="18" charset="0"/>
              </a:rPr>
              <a:t>Indian Institute of Technology, </a:t>
            </a:r>
            <a:r>
              <a:rPr lang="en-IN" spc="89" dirty="0" err="1">
                <a:solidFill>
                  <a:srgbClr val="212121"/>
                </a:solidFill>
                <a:ea typeface="Arial" charset="0"/>
                <a:cs typeface="Times New Roman" panose="02020603050405020304" pitchFamily="18" charset="0"/>
              </a:rPr>
              <a:t>Roorkee</a:t>
            </a:r>
            <a:r>
              <a:rPr lang="en-IN" spc="89" dirty="0">
                <a:solidFill>
                  <a:srgbClr val="212121"/>
                </a:solidFill>
                <a:ea typeface="Arial" charset="0"/>
                <a:cs typeface="Times New Roman" panose="02020603050405020304" pitchFamily="18" charset="0"/>
              </a:rPr>
              <a:t>,</a:t>
            </a:r>
          </a:p>
          <a:p>
            <a:pPr algn="just"/>
            <a:r>
              <a:rPr lang="en-IN" spc="89" dirty="0" err="1">
                <a:solidFill>
                  <a:srgbClr val="212121"/>
                </a:solidFill>
                <a:ea typeface="Arial" charset="0"/>
                <a:cs typeface="Times New Roman" panose="02020603050405020304" pitchFamily="18" charset="0"/>
              </a:rPr>
              <a:t>Roorkee</a:t>
            </a:r>
            <a:r>
              <a:rPr lang="en-IN" spc="89" dirty="0">
                <a:solidFill>
                  <a:srgbClr val="212121"/>
                </a:solidFill>
                <a:ea typeface="Arial" charset="0"/>
                <a:cs typeface="Times New Roman" panose="02020603050405020304" pitchFamily="18" charset="0"/>
              </a:rPr>
              <a:t>, 247 667, </a:t>
            </a:r>
            <a:r>
              <a:rPr lang="en-IN" spc="89" dirty="0" err="1">
                <a:solidFill>
                  <a:srgbClr val="212121"/>
                </a:solidFill>
                <a:ea typeface="Arial" charset="0"/>
                <a:cs typeface="Times New Roman" panose="02020603050405020304" pitchFamily="18" charset="0"/>
              </a:rPr>
              <a:t>Uttarakhand</a:t>
            </a:r>
            <a:r>
              <a:rPr lang="en-IN" spc="89" dirty="0">
                <a:solidFill>
                  <a:srgbClr val="212121"/>
                </a:solidFill>
                <a:ea typeface="Arial" charset="0"/>
                <a:cs typeface="Times New Roman" panose="02020603050405020304" pitchFamily="18" charset="0"/>
              </a:rPr>
              <a:t>, India.</a:t>
            </a:r>
            <a:endParaRPr sz="1600" spc="89" dirty="0">
              <a:solidFill>
                <a:srgbClr val="212121"/>
              </a:solidFill>
              <a:ea typeface="Arial" charset="0"/>
              <a:cs typeface="Times New Roman" panose="02020603050405020304" pitchFamily="18" charset="0"/>
            </a:endParaRPr>
          </a:p>
        </p:txBody>
      </p:sp>
      <p:sp>
        <p:nvSpPr>
          <p:cNvPr id="8" name="object 11">
            <a:extLst>
              <a:ext uri="{FF2B5EF4-FFF2-40B4-BE49-F238E27FC236}">
                <a16:creationId xmlns:a16="http://schemas.microsoft.com/office/drawing/2014/main" id="{EEB535CC-1625-7447-8621-9B4405480189}"/>
              </a:ext>
            </a:extLst>
          </p:cNvPr>
          <p:cNvSpPr txBox="1"/>
          <p:nvPr/>
        </p:nvSpPr>
        <p:spPr>
          <a:xfrm>
            <a:off x="596898" y="2515528"/>
            <a:ext cx="5330566" cy="316571"/>
          </a:xfrm>
          <a:prstGeom prst="rect">
            <a:avLst/>
          </a:prstGeom>
        </p:spPr>
        <p:txBody>
          <a:bodyPr wrap="square" lIns="0" tIns="0" rIns="0" bIns="0" rtlCol="0">
            <a:noAutofit/>
          </a:bodyPr>
          <a:lstStyle/>
          <a:p>
            <a:pPr marL="12700">
              <a:lnSpc>
                <a:spcPts val="1950"/>
              </a:lnSpc>
              <a:spcBef>
                <a:spcPts val="97"/>
              </a:spcBef>
            </a:pPr>
            <a:r>
              <a:rPr sz="2000" spc="89" dirty="0">
                <a:solidFill>
                  <a:srgbClr val="212121"/>
                </a:solidFill>
                <a:ea typeface="Arial" charset="0"/>
                <a:cs typeface="Arial" charset="0"/>
              </a:rPr>
              <a:t>Titl</a:t>
            </a:r>
            <a:r>
              <a:rPr sz="2000" spc="0" dirty="0">
                <a:solidFill>
                  <a:srgbClr val="212121"/>
                </a:solidFill>
                <a:ea typeface="Arial" charset="0"/>
                <a:cs typeface="Arial" charset="0"/>
              </a:rPr>
              <a:t>e</a:t>
            </a:r>
            <a:r>
              <a:rPr sz="2000" spc="184" dirty="0">
                <a:solidFill>
                  <a:srgbClr val="212121"/>
                </a:solidFill>
                <a:ea typeface="Arial" charset="0"/>
                <a:cs typeface="Arial" charset="0"/>
              </a:rPr>
              <a:t> </a:t>
            </a:r>
            <a:r>
              <a:rPr sz="2000" spc="89" dirty="0">
                <a:solidFill>
                  <a:srgbClr val="212121"/>
                </a:solidFill>
                <a:ea typeface="Arial" charset="0"/>
                <a:cs typeface="Arial" charset="0"/>
              </a:rPr>
              <a:t>o</a:t>
            </a:r>
            <a:r>
              <a:rPr sz="2000" spc="0" dirty="0">
                <a:solidFill>
                  <a:srgbClr val="212121"/>
                </a:solidFill>
                <a:ea typeface="Arial" charset="0"/>
                <a:cs typeface="Arial" charset="0"/>
              </a:rPr>
              <a:t>f</a:t>
            </a:r>
            <a:r>
              <a:rPr sz="2000" spc="184" dirty="0">
                <a:solidFill>
                  <a:srgbClr val="212121"/>
                </a:solidFill>
                <a:ea typeface="Arial" charset="0"/>
                <a:cs typeface="Arial" charset="0"/>
              </a:rPr>
              <a:t> </a:t>
            </a:r>
            <a:r>
              <a:rPr sz="2000" spc="89" dirty="0">
                <a:solidFill>
                  <a:srgbClr val="212121"/>
                </a:solidFill>
                <a:ea typeface="Arial" charset="0"/>
                <a:cs typeface="Arial" charset="0"/>
              </a:rPr>
              <a:t>th</a:t>
            </a:r>
            <a:r>
              <a:rPr sz="2000" spc="0" dirty="0">
                <a:solidFill>
                  <a:srgbClr val="212121"/>
                </a:solidFill>
                <a:ea typeface="Arial" charset="0"/>
                <a:cs typeface="Arial" charset="0"/>
              </a:rPr>
              <a:t>e</a:t>
            </a:r>
            <a:r>
              <a:rPr sz="2000" spc="184" dirty="0">
                <a:solidFill>
                  <a:srgbClr val="212121"/>
                </a:solidFill>
                <a:ea typeface="Arial" charset="0"/>
                <a:cs typeface="Arial" charset="0"/>
              </a:rPr>
              <a:t> </a:t>
            </a:r>
            <a:r>
              <a:rPr sz="2000" spc="89" dirty="0">
                <a:solidFill>
                  <a:srgbClr val="212121"/>
                </a:solidFill>
                <a:ea typeface="Arial" charset="0"/>
                <a:cs typeface="Arial" charset="0"/>
              </a:rPr>
              <a:t>Inventio</a:t>
            </a:r>
            <a:r>
              <a:rPr sz="2000" spc="0" dirty="0">
                <a:solidFill>
                  <a:srgbClr val="212121"/>
                </a:solidFill>
                <a:ea typeface="Arial" charset="0"/>
                <a:cs typeface="Arial" charset="0"/>
              </a:rPr>
              <a:t>n</a:t>
            </a:r>
            <a:endParaRPr lang="en-US" sz="2000" spc="0" dirty="0">
              <a:solidFill>
                <a:srgbClr val="212121"/>
              </a:solidFill>
              <a:ea typeface="Arial" charset="0"/>
              <a:cs typeface="Arial" charset="0"/>
            </a:endParaRPr>
          </a:p>
          <a:p>
            <a:pPr marL="12700">
              <a:lnSpc>
                <a:spcPts val="1950"/>
              </a:lnSpc>
              <a:spcBef>
                <a:spcPts val="97"/>
              </a:spcBef>
            </a:pPr>
            <a:endParaRPr lang="en-US" sz="2000" spc="89" dirty="0">
              <a:solidFill>
                <a:srgbClr val="212121"/>
              </a:solidFill>
              <a:ea typeface="Arial" charset="0"/>
              <a:cs typeface="Arial" charset="0"/>
            </a:endParaRPr>
          </a:p>
          <a:p>
            <a:pPr marL="12700">
              <a:lnSpc>
                <a:spcPts val="1950"/>
              </a:lnSpc>
              <a:spcBef>
                <a:spcPts val="97"/>
              </a:spcBef>
            </a:pPr>
            <a:r>
              <a:rPr lang="en-US" sz="2400" spc="89" dirty="0">
                <a:solidFill>
                  <a:srgbClr val="212121"/>
                </a:solidFill>
                <a:ea typeface="Arial" charset="0"/>
                <a:cs typeface="Times New Roman" panose="02020603050405020304" pitchFamily="18" charset="0"/>
              </a:rPr>
              <a:t>Advanced Slurry Pot Apparatus</a:t>
            </a:r>
            <a:endParaRPr lang="en-US" sz="4400" spc="89" dirty="0">
              <a:solidFill>
                <a:srgbClr val="212121"/>
              </a:solidFill>
              <a:ea typeface="Arial" charset="0"/>
              <a:cs typeface="Times New Roman" panose="02020603050405020304" pitchFamily="18" charset="0"/>
            </a:endParaRPr>
          </a:p>
          <a:p>
            <a:pPr marL="12700">
              <a:lnSpc>
                <a:spcPts val="1950"/>
              </a:lnSpc>
              <a:spcBef>
                <a:spcPts val="97"/>
              </a:spcBef>
            </a:pPr>
            <a:endParaRPr sz="2000" dirty="0">
              <a:ea typeface="Arial" charset="0"/>
              <a:cs typeface="Arial" charset="0"/>
            </a:endParaRPr>
          </a:p>
        </p:txBody>
      </p:sp>
    </p:spTree>
    <p:extLst>
      <p:ext uri="{BB962C8B-B14F-4D97-AF65-F5344CB8AC3E}">
        <p14:creationId xmlns:p14="http://schemas.microsoft.com/office/powerpoint/2010/main" val="6801004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ject 15"/>
          <p:cNvSpPr txBox="1"/>
          <p:nvPr/>
        </p:nvSpPr>
        <p:spPr>
          <a:xfrm>
            <a:off x="329303" y="987579"/>
            <a:ext cx="11396532" cy="5174195"/>
          </a:xfrm>
          <a:prstGeom prst="rect">
            <a:avLst/>
          </a:prstGeom>
        </p:spPr>
        <p:txBody>
          <a:bodyPr wrap="square" lIns="0" tIns="0" rIns="0" bIns="0" rtlCol="0" anchor="t">
            <a:noAutofit/>
          </a:bodyPr>
          <a:lstStyle/>
          <a:p>
            <a:pPr algn="just">
              <a:lnSpc>
                <a:spcPct val="150000"/>
              </a:lnSpc>
            </a:pPr>
            <a:r>
              <a:rPr lang="en-IN" sz="1600" dirty="0">
                <a:cs typeface="Arial" panose="020B0604020202020204" pitchFamily="34" charset="0"/>
              </a:rPr>
              <a:t>The present invention provides for a slurry pot testing apparatus :</a:t>
            </a:r>
          </a:p>
          <a:p>
            <a:pPr algn="just"/>
            <a:endParaRPr lang="en-IN" sz="1600" dirty="0">
              <a:cs typeface="Arial" panose="020B0604020202020204" pitchFamily="34" charset="0"/>
            </a:endParaRPr>
          </a:p>
          <a:p>
            <a:pPr marL="285750" indent="-285750" algn="just">
              <a:lnSpc>
                <a:spcPct val="150000"/>
              </a:lnSpc>
              <a:buFont typeface="Wingdings" pitchFamily="2" charset="2"/>
              <a:buChar char="Ø"/>
            </a:pPr>
            <a:r>
              <a:rPr lang="en-IN" sz="1600" dirty="0">
                <a:cs typeface="Arial" panose="020B0604020202020204" pitchFamily="34" charset="0"/>
              </a:rPr>
              <a:t>To observe, understand, evaluate and thereby predict erosion behaviour of different materials and varying compositions of solid-liquid mixtures at high impact velocities and their probable effect on the holding elements through which they are carried or in which they are stored. This will help to optimise the requisite maintenance cycle for such holding elements and reducing downtime. </a:t>
            </a:r>
          </a:p>
          <a:p>
            <a:pPr marL="285750" indent="-285750" algn="just">
              <a:lnSpc>
                <a:spcPct val="150000"/>
              </a:lnSpc>
              <a:buFont typeface="Wingdings" pitchFamily="2" charset="2"/>
              <a:buChar char="Ø"/>
            </a:pPr>
            <a:endParaRPr lang="en-IN" sz="1600" dirty="0">
              <a:cs typeface="Arial" panose="020B0604020202020204" pitchFamily="34" charset="0"/>
            </a:endParaRPr>
          </a:p>
          <a:p>
            <a:pPr marL="285750" indent="-285750" algn="just">
              <a:lnSpc>
                <a:spcPct val="150000"/>
              </a:lnSpc>
              <a:buFont typeface="Wingdings" pitchFamily="2" charset="2"/>
              <a:buChar char="Ø"/>
            </a:pPr>
            <a:r>
              <a:rPr lang="en-IN" sz="1600" dirty="0">
                <a:cs typeface="Arial" panose="020B0604020202020204" pitchFamily="34" charset="0"/>
              </a:rPr>
              <a:t>To precisely and quantitatively establish effect of various parameters by providing uniform suspension of solid particles in a slurry.</a:t>
            </a:r>
          </a:p>
          <a:p>
            <a:pPr marL="285750" indent="-285750" algn="just">
              <a:lnSpc>
                <a:spcPct val="150000"/>
              </a:lnSpc>
              <a:buFont typeface="Wingdings" pitchFamily="2" charset="2"/>
              <a:buChar char="Ø"/>
            </a:pPr>
            <a:endParaRPr lang="en-IN" sz="1600" dirty="0">
              <a:cs typeface="Arial" panose="020B0604020202020204" pitchFamily="34" charset="0"/>
            </a:endParaRPr>
          </a:p>
          <a:p>
            <a:pPr marL="285750" indent="-285750" algn="just">
              <a:lnSpc>
                <a:spcPct val="150000"/>
              </a:lnSpc>
              <a:buFont typeface="Wingdings" pitchFamily="2" charset="2"/>
              <a:buChar char="Ø"/>
            </a:pPr>
            <a:r>
              <a:rPr lang="en-IN" sz="1600" dirty="0">
                <a:cs typeface="Arial" panose="020B0604020202020204" pitchFamily="34" charset="0"/>
              </a:rPr>
              <a:t>To minimise any chances of inherent errors and to generate better and accurate results for effective decision making.</a:t>
            </a:r>
          </a:p>
        </p:txBody>
      </p:sp>
      <p:sp>
        <p:nvSpPr>
          <p:cNvPr id="13" name="object 14"/>
          <p:cNvSpPr/>
          <p:nvPr/>
        </p:nvSpPr>
        <p:spPr>
          <a:xfrm>
            <a:off x="-107576" y="6414247"/>
            <a:ext cx="12370211" cy="457200"/>
          </a:xfrm>
          <a:custGeom>
            <a:avLst/>
            <a:gdLst/>
            <a:ahLst/>
            <a:cxnLst/>
            <a:rect l="l" t="t" r="r" b="b"/>
            <a:pathLst>
              <a:path w="9876219" h="457200">
                <a:moveTo>
                  <a:pt x="9829197" y="0"/>
                </a:moveTo>
                <a:lnTo>
                  <a:pt x="75597" y="0"/>
                </a:lnTo>
                <a:lnTo>
                  <a:pt x="75597" y="447674"/>
                </a:lnTo>
                <a:lnTo>
                  <a:pt x="9829197" y="447674"/>
                </a:lnTo>
                <a:lnTo>
                  <a:pt x="9829197" y="0"/>
                </a:lnTo>
                <a:close/>
              </a:path>
            </a:pathLst>
          </a:custGeom>
          <a:solidFill>
            <a:srgbClr val="2F1113"/>
          </a:solidFill>
        </p:spPr>
        <p:txBody>
          <a:bodyPr wrap="square" lIns="0" tIns="0" rIns="0" bIns="0" rtlCol="0">
            <a:noAutofit/>
          </a:bodyPr>
          <a:lstStyle/>
          <a:p>
            <a:endParaRPr/>
          </a:p>
        </p:txBody>
      </p:sp>
      <p:sp>
        <p:nvSpPr>
          <p:cNvPr id="8" name="object 13">
            <a:extLst>
              <a:ext uri="{FF2B5EF4-FFF2-40B4-BE49-F238E27FC236}">
                <a16:creationId xmlns:a16="http://schemas.microsoft.com/office/drawing/2014/main" id="{2FF3E526-984F-8C43-AF28-B8DDB0298DB1}"/>
              </a:ext>
            </a:extLst>
          </p:cNvPr>
          <p:cNvSpPr/>
          <p:nvPr/>
        </p:nvSpPr>
        <p:spPr>
          <a:xfrm>
            <a:off x="-13448" y="303488"/>
            <a:ext cx="1820734" cy="431618"/>
          </a:xfrm>
          <a:custGeom>
            <a:avLst/>
            <a:gdLst/>
            <a:ahLst/>
            <a:cxnLst/>
            <a:rect l="l" t="t" r="r" b="b"/>
            <a:pathLst>
              <a:path w="9876219" h="457200">
                <a:moveTo>
                  <a:pt x="9810147" y="0"/>
                </a:moveTo>
                <a:lnTo>
                  <a:pt x="56547" y="0"/>
                </a:lnTo>
                <a:lnTo>
                  <a:pt x="56547" y="457200"/>
                </a:lnTo>
                <a:lnTo>
                  <a:pt x="9810147" y="457200"/>
                </a:lnTo>
                <a:lnTo>
                  <a:pt x="9810147" y="0"/>
                </a:lnTo>
                <a:close/>
              </a:path>
            </a:pathLst>
          </a:custGeom>
          <a:solidFill>
            <a:srgbClr val="2F1113">
              <a:alpha val="66000"/>
            </a:srgbClr>
          </a:solidFill>
          <a:effectLst>
            <a:softEdge rad="127000"/>
          </a:effectLst>
          <a:scene3d>
            <a:camera prst="orthographicFront"/>
            <a:lightRig rig="threePt" dir="t"/>
          </a:scene3d>
          <a:sp3d>
            <a:bevelT prst="angle"/>
            <a:bevelB prst="angle"/>
          </a:sp3d>
        </p:spPr>
        <p:txBody>
          <a:bodyPr wrap="square" lIns="0" tIns="0" rIns="0" bIns="0" rtlCol="0">
            <a:noAutofit/>
          </a:bodyPr>
          <a:lstStyle/>
          <a:p>
            <a:endParaRPr dirty="0"/>
          </a:p>
        </p:txBody>
      </p:sp>
      <p:sp>
        <p:nvSpPr>
          <p:cNvPr id="11" name="object 16">
            <a:extLst>
              <a:ext uri="{FF2B5EF4-FFF2-40B4-BE49-F238E27FC236}">
                <a16:creationId xmlns:a16="http://schemas.microsoft.com/office/drawing/2014/main" id="{7EE33184-C33B-6B40-BEE2-27DA2BE29712}"/>
              </a:ext>
            </a:extLst>
          </p:cNvPr>
          <p:cNvSpPr txBox="1"/>
          <p:nvPr/>
        </p:nvSpPr>
        <p:spPr>
          <a:xfrm>
            <a:off x="195316" y="303488"/>
            <a:ext cx="1515150" cy="431618"/>
          </a:xfrm>
          <a:prstGeom prst="rect">
            <a:avLst/>
          </a:prstGeom>
        </p:spPr>
        <p:txBody>
          <a:bodyPr wrap="square" lIns="0" tIns="0" rIns="0" bIns="0" rtlCol="0" anchor="ctr">
            <a:noAutofit/>
          </a:bodyPr>
          <a:lstStyle/>
          <a:p>
            <a:pPr marL="12700">
              <a:lnSpc>
                <a:spcPts val="1950"/>
              </a:lnSpc>
              <a:spcBef>
                <a:spcPts val="97"/>
              </a:spcBef>
            </a:pPr>
            <a:r>
              <a:rPr lang="en-US" sz="1800" b="1" spc="89" dirty="0">
                <a:solidFill>
                  <a:schemeClr val="bg1"/>
                </a:solidFill>
                <a:ea typeface="Arial" charset="0"/>
                <a:cs typeface="Times New Roman" panose="02020603050405020304" pitchFamily="18" charset="0"/>
              </a:rPr>
              <a:t>Advantages</a:t>
            </a:r>
            <a:endParaRPr lang="en-US" sz="1800" dirty="0">
              <a:solidFill>
                <a:schemeClr val="bg1"/>
              </a:solidFill>
              <a:ea typeface="Arial" charset="0"/>
              <a:cs typeface="Times New Roman" panose="02020603050405020304" pitchFamily="18" charset="0"/>
            </a:endParaRPr>
          </a:p>
        </p:txBody>
      </p:sp>
      <p:sp>
        <p:nvSpPr>
          <p:cNvPr id="9" name="object 12">
            <a:extLst>
              <a:ext uri="{FF2B5EF4-FFF2-40B4-BE49-F238E27FC236}">
                <a16:creationId xmlns:a16="http://schemas.microsoft.com/office/drawing/2014/main" id="{D43A23BE-4201-2947-8581-D71CC6D83BBC}"/>
              </a:ext>
            </a:extLst>
          </p:cNvPr>
          <p:cNvSpPr/>
          <p:nvPr/>
        </p:nvSpPr>
        <p:spPr>
          <a:xfrm>
            <a:off x="11321959" y="149421"/>
            <a:ext cx="661050" cy="271530"/>
          </a:xfrm>
          <a:prstGeom prst="rect">
            <a:avLst/>
          </a:prstGeom>
          <a:blipFill>
            <a:blip r:embed="rId2" cstate="print"/>
            <a:stretch>
              <a:fillRect/>
            </a:stretch>
          </a:blipFill>
        </p:spPr>
        <p:txBody>
          <a:bodyPr wrap="square" lIns="0" tIns="0" rIns="0" bIns="0" rtlCol="0">
            <a:noAutofit/>
          </a:bodyPr>
          <a:lstStyle/>
          <a:p>
            <a:endParaRPr/>
          </a:p>
        </p:txBody>
      </p:sp>
    </p:spTree>
    <p:extLst>
      <p:ext uri="{BB962C8B-B14F-4D97-AF65-F5344CB8AC3E}">
        <p14:creationId xmlns:p14="http://schemas.microsoft.com/office/powerpoint/2010/main" val="2391815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object 14"/>
          <p:cNvSpPr/>
          <p:nvPr/>
        </p:nvSpPr>
        <p:spPr>
          <a:xfrm>
            <a:off x="-107576" y="6414247"/>
            <a:ext cx="12370211" cy="457200"/>
          </a:xfrm>
          <a:custGeom>
            <a:avLst/>
            <a:gdLst/>
            <a:ahLst/>
            <a:cxnLst/>
            <a:rect l="l" t="t" r="r" b="b"/>
            <a:pathLst>
              <a:path w="9876219" h="457200">
                <a:moveTo>
                  <a:pt x="9829197" y="0"/>
                </a:moveTo>
                <a:lnTo>
                  <a:pt x="75597" y="0"/>
                </a:lnTo>
                <a:lnTo>
                  <a:pt x="75597" y="447674"/>
                </a:lnTo>
                <a:lnTo>
                  <a:pt x="9829197" y="447674"/>
                </a:lnTo>
                <a:lnTo>
                  <a:pt x="9829197" y="0"/>
                </a:lnTo>
                <a:close/>
              </a:path>
            </a:pathLst>
          </a:custGeom>
          <a:solidFill>
            <a:srgbClr val="2F1113"/>
          </a:solidFill>
        </p:spPr>
        <p:txBody>
          <a:bodyPr wrap="square" lIns="0" tIns="0" rIns="0" bIns="0" rtlCol="0">
            <a:noAutofit/>
          </a:bodyPr>
          <a:lstStyle/>
          <a:p>
            <a:endParaRPr/>
          </a:p>
        </p:txBody>
      </p:sp>
      <p:sp>
        <p:nvSpPr>
          <p:cNvPr id="8" name="object 13">
            <a:extLst>
              <a:ext uri="{FF2B5EF4-FFF2-40B4-BE49-F238E27FC236}">
                <a16:creationId xmlns:a16="http://schemas.microsoft.com/office/drawing/2014/main" id="{2FF3E526-984F-8C43-AF28-B8DDB0298DB1}"/>
              </a:ext>
            </a:extLst>
          </p:cNvPr>
          <p:cNvSpPr/>
          <p:nvPr/>
        </p:nvSpPr>
        <p:spPr>
          <a:xfrm>
            <a:off x="-13448" y="303488"/>
            <a:ext cx="1820734" cy="431618"/>
          </a:xfrm>
          <a:custGeom>
            <a:avLst/>
            <a:gdLst/>
            <a:ahLst/>
            <a:cxnLst/>
            <a:rect l="l" t="t" r="r" b="b"/>
            <a:pathLst>
              <a:path w="9876219" h="457200">
                <a:moveTo>
                  <a:pt x="9810147" y="0"/>
                </a:moveTo>
                <a:lnTo>
                  <a:pt x="56547" y="0"/>
                </a:lnTo>
                <a:lnTo>
                  <a:pt x="56547" y="457200"/>
                </a:lnTo>
                <a:lnTo>
                  <a:pt x="9810147" y="457200"/>
                </a:lnTo>
                <a:lnTo>
                  <a:pt x="9810147" y="0"/>
                </a:lnTo>
                <a:close/>
              </a:path>
            </a:pathLst>
          </a:custGeom>
          <a:solidFill>
            <a:srgbClr val="2F1113">
              <a:alpha val="66000"/>
            </a:srgbClr>
          </a:solidFill>
          <a:effectLst>
            <a:softEdge rad="127000"/>
          </a:effectLst>
          <a:scene3d>
            <a:camera prst="orthographicFront"/>
            <a:lightRig rig="threePt" dir="t"/>
          </a:scene3d>
          <a:sp3d>
            <a:bevelT prst="angle"/>
            <a:bevelB prst="angle"/>
          </a:sp3d>
        </p:spPr>
        <p:txBody>
          <a:bodyPr wrap="square" lIns="0" tIns="0" rIns="0" bIns="0" rtlCol="0">
            <a:noAutofit/>
          </a:bodyPr>
          <a:lstStyle/>
          <a:p>
            <a:endParaRPr dirty="0"/>
          </a:p>
        </p:txBody>
      </p:sp>
      <p:sp>
        <p:nvSpPr>
          <p:cNvPr id="11" name="object 16">
            <a:extLst>
              <a:ext uri="{FF2B5EF4-FFF2-40B4-BE49-F238E27FC236}">
                <a16:creationId xmlns:a16="http://schemas.microsoft.com/office/drawing/2014/main" id="{7EE33184-C33B-6B40-BEE2-27DA2BE29712}"/>
              </a:ext>
            </a:extLst>
          </p:cNvPr>
          <p:cNvSpPr txBox="1"/>
          <p:nvPr/>
        </p:nvSpPr>
        <p:spPr>
          <a:xfrm>
            <a:off x="195316" y="303488"/>
            <a:ext cx="1515150" cy="431618"/>
          </a:xfrm>
          <a:prstGeom prst="rect">
            <a:avLst/>
          </a:prstGeom>
        </p:spPr>
        <p:txBody>
          <a:bodyPr wrap="square" lIns="0" tIns="0" rIns="0" bIns="0" rtlCol="0" anchor="ctr">
            <a:noAutofit/>
          </a:bodyPr>
          <a:lstStyle/>
          <a:p>
            <a:pPr marL="12700">
              <a:lnSpc>
                <a:spcPts val="1950"/>
              </a:lnSpc>
              <a:spcBef>
                <a:spcPts val="97"/>
              </a:spcBef>
            </a:pPr>
            <a:r>
              <a:rPr lang="en-US" sz="1800" b="1" spc="89" dirty="0">
                <a:solidFill>
                  <a:schemeClr val="bg1"/>
                </a:solidFill>
                <a:ea typeface="Arial" charset="0"/>
                <a:cs typeface="Times New Roman" panose="02020603050405020304" pitchFamily="18" charset="0"/>
              </a:rPr>
              <a:t>Comparison</a:t>
            </a:r>
            <a:endParaRPr lang="en-US" sz="1800" dirty="0">
              <a:solidFill>
                <a:schemeClr val="bg1"/>
              </a:solidFill>
              <a:ea typeface="Arial" charset="0"/>
              <a:cs typeface="Times New Roman" panose="02020603050405020304" pitchFamily="18" charset="0"/>
            </a:endParaRPr>
          </a:p>
        </p:txBody>
      </p:sp>
      <p:graphicFrame>
        <p:nvGraphicFramePr>
          <p:cNvPr id="9" name="Table 8">
            <a:extLst>
              <a:ext uri="{FF2B5EF4-FFF2-40B4-BE49-F238E27FC236}">
                <a16:creationId xmlns:a16="http://schemas.microsoft.com/office/drawing/2014/main" id="{F650DA33-F42D-B345-BE37-0231EE77F91F}"/>
              </a:ext>
            </a:extLst>
          </p:cNvPr>
          <p:cNvGraphicFramePr>
            <a:graphicFrameLocks noGrp="1"/>
          </p:cNvGraphicFramePr>
          <p:nvPr>
            <p:extLst>
              <p:ext uri="{D42A27DB-BD31-4B8C-83A1-F6EECF244321}">
                <p14:modId xmlns:p14="http://schemas.microsoft.com/office/powerpoint/2010/main" val="718389396"/>
              </p:ext>
            </p:extLst>
          </p:nvPr>
        </p:nvGraphicFramePr>
        <p:xfrm>
          <a:off x="501424" y="1033987"/>
          <a:ext cx="11084562" cy="5091781"/>
        </p:xfrm>
        <a:graphic>
          <a:graphicData uri="http://schemas.openxmlformats.org/drawingml/2006/table">
            <a:tbl>
              <a:tblPr firstRow="1" bandRow="1">
                <a:tableStyleId>{2D5ABB26-0587-4C30-8999-92F81FD0307C}</a:tableStyleId>
              </a:tblPr>
              <a:tblGrid>
                <a:gridCol w="5542281">
                  <a:extLst>
                    <a:ext uri="{9D8B030D-6E8A-4147-A177-3AD203B41FA5}">
                      <a16:colId xmlns:a16="http://schemas.microsoft.com/office/drawing/2014/main" val="1311086266"/>
                    </a:ext>
                  </a:extLst>
                </a:gridCol>
                <a:gridCol w="5542281">
                  <a:extLst>
                    <a:ext uri="{9D8B030D-6E8A-4147-A177-3AD203B41FA5}">
                      <a16:colId xmlns:a16="http://schemas.microsoft.com/office/drawing/2014/main" val="1072916689"/>
                    </a:ext>
                  </a:extLst>
                </a:gridCol>
              </a:tblGrid>
              <a:tr h="542793">
                <a:tc>
                  <a:txBody>
                    <a:bodyPr/>
                    <a:lstStyle/>
                    <a:p>
                      <a:pPr algn="just">
                        <a:lnSpc>
                          <a:spcPct val="150000"/>
                        </a:lnSpc>
                      </a:pPr>
                      <a:r>
                        <a:rPr lang="en-IN" sz="1600" b="1" dirty="0">
                          <a:latin typeface="+mn-lt"/>
                          <a:cs typeface="Arial" panose="020B0604020202020204" pitchFamily="34" charset="0"/>
                        </a:rPr>
                        <a:t>Conventional Technology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50000"/>
                        </a:lnSpc>
                      </a:pPr>
                      <a:r>
                        <a:rPr lang="en-IN" sz="1600" b="1" dirty="0">
                          <a:latin typeface="+mn-lt"/>
                          <a:cs typeface="Arial" panose="020B0604020202020204" pitchFamily="34" charset="0"/>
                        </a:rPr>
                        <a:t> Present Invention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0946868"/>
                  </a:ext>
                </a:extLst>
              </a:tr>
              <a:tr h="794054">
                <a:tc>
                  <a:txBody>
                    <a:bodyPr/>
                    <a:lstStyle/>
                    <a:p>
                      <a:pPr algn="just">
                        <a:lnSpc>
                          <a:spcPct val="150000"/>
                        </a:lnSpc>
                      </a:pPr>
                      <a:r>
                        <a:rPr lang="en-IN" sz="1600" dirty="0">
                          <a:latin typeface="+mn-lt"/>
                          <a:cs typeface="Arial" panose="020B0604020202020204" pitchFamily="34" charset="0"/>
                        </a:rPr>
                        <a:t>Propeller at the bottom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50000"/>
                        </a:lnSpc>
                      </a:pPr>
                      <a:r>
                        <a:rPr lang="en-IN" sz="1600" dirty="0">
                          <a:latin typeface="+mn-lt"/>
                          <a:cs typeface="Arial" panose="020B0604020202020204" pitchFamily="34" charset="0"/>
                        </a:rPr>
                        <a:t>Propeller at</a:t>
                      </a:r>
                      <a:r>
                        <a:rPr lang="en-IN" sz="1600" baseline="0" dirty="0">
                          <a:latin typeface="+mn-lt"/>
                          <a:cs typeface="Arial" panose="020B0604020202020204" pitchFamily="34" charset="0"/>
                        </a:rPr>
                        <a:t> some specific height from the bottom</a:t>
                      </a:r>
                      <a:endParaRPr lang="en-IN" sz="1600" dirty="0">
                        <a:latin typeface="+mn-lt"/>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94068963"/>
                  </a:ext>
                </a:extLst>
              </a:tr>
              <a:tr h="1338391">
                <a:tc>
                  <a:txBody>
                    <a:bodyPr/>
                    <a:lstStyle/>
                    <a:p>
                      <a:pPr algn="just">
                        <a:lnSpc>
                          <a:spcPct val="150000"/>
                        </a:lnSpc>
                      </a:pPr>
                      <a:r>
                        <a:rPr lang="en-IN" sz="1600" dirty="0">
                          <a:latin typeface="+mn-lt"/>
                          <a:cs typeface="Arial" panose="020B0604020202020204" pitchFamily="34" charset="0"/>
                        </a:rPr>
                        <a:t>Provision</a:t>
                      </a:r>
                      <a:r>
                        <a:rPr lang="en-IN" sz="1600" baseline="0" dirty="0">
                          <a:latin typeface="+mn-lt"/>
                          <a:cs typeface="Arial" panose="020B0604020202020204" pitchFamily="34" charset="0"/>
                        </a:rPr>
                        <a:t> for propeller motion through single shaft</a:t>
                      </a:r>
                      <a:endParaRPr lang="en-IN" sz="1600" dirty="0">
                        <a:latin typeface="+mn-lt"/>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50000"/>
                        </a:lnSpc>
                      </a:pPr>
                      <a:r>
                        <a:rPr lang="en-IN" sz="1600" dirty="0">
                          <a:latin typeface="+mn-lt"/>
                          <a:cs typeface="Arial" panose="020B0604020202020204" pitchFamily="34" charset="0"/>
                        </a:rPr>
                        <a:t>Has provision for</a:t>
                      </a:r>
                      <a:r>
                        <a:rPr lang="en-IN" sz="1600" baseline="0" dirty="0">
                          <a:latin typeface="+mn-lt"/>
                          <a:cs typeface="Arial" panose="020B0604020202020204" pitchFamily="34" charset="0"/>
                        </a:rPr>
                        <a:t> </a:t>
                      </a:r>
                      <a:r>
                        <a:rPr lang="en-IN" sz="1600" dirty="0">
                          <a:latin typeface="+mn-lt"/>
                          <a:cs typeface="Arial" panose="020B0604020202020204" pitchFamily="34" charset="0"/>
                        </a:rPr>
                        <a:t>two shafts moving in opposite direction providing minimum turbulence</a:t>
                      </a:r>
                      <a:r>
                        <a:rPr lang="en-IN" sz="1600" baseline="0" dirty="0">
                          <a:latin typeface="+mn-lt"/>
                          <a:cs typeface="Arial" panose="020B0604020202020204" pitchFamily="34" charset="0"/>
                        </a:rPr>
                        <a:t> and uniform particle distribution</a:t>
                      </a:r>
                      <a:endParaRPr lang="en-IN" sz="1600" dirty="0">
                        <a:latin typeface="+mn-lt"/>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65160139"/>
                  </a:ext>
                </a:extLst>
              </a:tr>
              <a:tr h="542793">
                <a:tc>
                  <a:txBody>
                    <a:bodyPr/>
                    <a:lstStyle/>
                    <a:p>
                      <a:pPr algn="just">
                        <a:lnSpc>
                          <a:spcPct val="150000"/>
                        </a:lnSpc>
                      </a:pPr>
                      <a:r>
                        <a:rPr lang="en-IN" sz="1600" dirty="0">
                          <a:latin typeface="+mn-lt"/>
                          <a:cs typeface="Arial" panose="020B0604020202020204" pitchFamily="34" charset="0"/>
                        </a:rPr>
                        <a:t>Restricted to moderate velocities up to 9m/s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50000"/>
                        </a:lnSpc>
                      </a:pPr>
                      <a:r>
                        <a:rPr lang="en-IN" sz="1600" dirty="0">
                          <a:latin typeface="+mn-lt"/>
                          <a:cs typeface="Arial" panose="020B0604020202020204" pitchFamily="34" charset="0"/>
                        </a:rPr>
                        <a:t>Can be operated</a:t>
                      </a:r>
                      <a:r>
                        <a:rPr lang="en-IN" sz="1600" baseline="0" dirty="0">
                          <a:latin typeface="+mn-lt"/>
                          <a:cs typeface="Arial" panose="020B0604020202020204" pitchFamily="34" charset="0"/>
                        </a:rPr>
                        <a:t> at velocities as high as 32 m/s </a:t>
                      </a:r>
                      <a:endParaRPr lang="en-IN" sz="1600" dirty="0">
                        <a:latin typeface="+mn-lt"/>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57430533"/>
                  </a:ext>
                </a:extLst>
              </a:tr>
              <a:tr h="936875">
                <a:tc>
                  <a:txBody>
                    <a:bodyPr/>
                    <a:lstStyle/>
                    <a:p>
                      <a:pPr algn="just">
                        <a:lnSpc>
                          <a:spcPct val="150000"/>
                        </a:lnSpc>
                      </a:pPr>
                      <a:r>
                        <a:rPr lang="en-IN" sz="1600" dirty="0">
                          <a:latin typeface="+mn-lt"/>
                          <a:cs typeface="Arial" panose="020B0604020202020204" pitchFamily="34" charset="0"/>
                        </a:rPr>
                        <a:t>High</a:t>
                      </a:r>
                      <a:r>
                        <a:rPr lang="en-IN" sz="1600" baseline="0" dirty="0">
                          <a:latin typeface="+mn-lt"/>
                          <a:cs typeface="Arial" panose="020B0604020202020204" pitchFamily="34" charset="0"/>
                        </a:rPr>
                        <a:t> turbulence, turbulence shedding may impact results</a:t>
                      </a:r>
                      <a:endParaRPr lang="en-IN" sz="1600" dirty="0">
                        <a:latin typeface="+mn-lt"/>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50000"/>
                        </a:lnSpc>
                      </a:pPr>
                      <a:r>
                        <a:rPr lang="en-IN" sz="1600" dirty="0">
                          <a:latin typeface="+mn-lt"/>
                          <a:cs typeface="Arial" panose="020B0604020202020204" pitchFamily="34" charset="0"/>
                        </a:rPr>
                        <a:t>Low turbulence, minimal</a:t>
                      </a:r>
                      <a:r>
                        <a:rPr lang="en-IN" sz="1600" baseline="0" dirty="0">
                          <a:latin typeface="+mn-lt"/>
                          <a:cs typeface="Arial" panose="020B0604020202020204" pitchFamily="34" charset="0"/>
                        </a:rPr>
                        <a:t> impact on results.</a:t>
                      </a:r>
                      <a:endParaRPr lang="en-IN" sz="1600" dirty="0">
                        <a:latin typeface="+mn-lt"/>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53092090"/>
                  </a:ext>
                </a:extLst>
              </a:tr>
              <a:tr h="936875">
                <a:tc>
                  <a:txBody>
                    <a:bodyPr/>
                    <a:lstStyle/>
                    <a:p>
                      <a:pPr algn="just">
                        <a:lnSpc>
                          <a:spcPct val="150000"/>
                        </a:lnSpc>
                      </a:pPr>
                      <a:r>
                        <a:rPr lang="en-IN" sz="1600" dirty="0">
                          <a:latin typeface="+mn-lt"/>
                          <a:cs typeface="Arial" panose="020B0604020202020204" pitchFamily="34" charset="0"/>
                        </a:rPr>
                        <a:t>High possibility of errors leading</a:t>
                      </a:r>
                      <a:r>
                        <a:rPr lang="en-IN" sz="1600" baseline="0" dirty="0">
                          <a:latin typeface="+mn-lt"/>
                          <a:cs typeface="Arial" panose="020B0604020202020204" pitchFamily="34" charset="0"/>
                        </a:rPr>
                        <a:t> to inaccurate results</a:t>
                      </a:r>
                      <a:endParaRPr lang="en-IN" sz="1600" dirty="0">
                        <a:latin typeface="+mn-lt"/>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50000"/>
                        </a:lnSpc>
                      </a:pPr>
                      <a:r>
                        <a:rPr lang="en-IN" sz="1600" dirty="0">
                          <a:latin typeface="+mn-lt"/>
                          <a:cs typeface="Arial" panose="020B0604020202020204" pitchFamily="34" charset="0"/>
                        </a:rPr>
                        <a:t>Low possibility of errors leading</a:t>
                      </a:r>
                      <a:r>
                        <a:rPr lang="en-IN" sz="1600" baseline="0" dirty="0">
                          <a:latin typeface="+mn-lt"/>
                          <a:cs typeface="Arial" panose="020B0604020202020204" pitchFamily="34" charset="0"/>
                        </a:rPr>
                        <a:t> to more accurate results</a:t>
                      </a:r>
                      <a:endParaRPr lang="en-IN" sz="1600" dirty="0">
                        <a:latin typeface="+mn-lt"/>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99058252"/>
                  </a:ext>
                </a:extLst>
              </a:tr>
            </a:tbl>
          </a:graphicData>
        </a:graphic>
      </p:graphicFrame>
      <p:sp>
        <p:nvSpPr>
          <p:cNvPr id="10" name="object 12">
            <a:extLst>
              <a:ext uri="{FF2B5EF4-FFF2-40B4-BE49-F238E27FC236}">
                <a16:creationId xmlns:a16="http://schemas.microsoft.com/office/drawing/2014/main" id="{51C14A22-C981-CC41-BEE2-F4D86D1794BC}"/>
              </a:ext>
            </a:extLst>
          </p:cNvPr>
          <p:cNvSpPr/>
          <p:nvPr/>
        </p:nvSpPr>
        <p:spPr>
          <a:xfrm>
            <a:off x="11321959" y="149421"/>
            <a:ext cx="661050" cy="271530"/>
          </a:xfrm>
          <a:prstGeom prst="rect">
            <a:avLst/>
          </a:prstGeom>
          <a:blipFill>
            <a:blip r:embed="rId2" cstate="print"/>
            <a:stretch>
              <a:fillRect/>
            </a:stretch>
          </a:blipFill>
        </p:spPr>
        <p:txBody>
          <a:bodyPr wrap="square" lIns="0" tIns="0" rIns="0" bIns="0" rtlCol="0">
            <a:noAutofit/>
          </a:bodyPr>
          <a:lstStyle/>
          <a:p>
            <a:endParaRPr/>
          </a:p>
        </p:txBody>
      </p:sp>
    </p:spTree>
    <p:extLst>
      <p:ext uri="{BB962C8B-B14F-4D97-AF65-F5344CB8AC3E}">
        <p14:creationId xmlns:p14="http://schemas.microsoft.com/office/powerpoint/2010/main" val="29925095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ject 14"/>
          <p:cNvSpPr/>
          <p:nvPr/>
        </p:nvSpPr>
        <p:spPr>
          <a:xfrm>
            <a:off x="-107576" y="6414247"/>
            <a:ext cx="12370211" cy="457200"/>
          </a:xfrm>
          <a:custGeom>
            <a:avLst/>
            <a:gdLst/>
            <a:ahLst/>
            <a:cxnLst/>
            <a:rect l="l" t="t" r="r" b="b"/>
            <a:pathLst>
              <a:path w="9876219" h="457200">
                <a:moveTo>
                  <a:pt x="9829197" y="0"/>
                </a:moveTo>
                <a:lnTo>
                  <a:pt x="75597" y="0"/>
                </a:lnTo>
                <a:lnTo>
                  <a:pt x="75597" y="447674"/>
                </a:lnTo>
                <a:lnTo>
                  <a:pt x="9829197" y="447674"/>
                </a:lnTo>
                <a:lnTo>
                  <a:pt x="9829197" y="0"/>
                </a:lnTo>
                <a:close/>
              </a:path>
            </a:pathLst>
          </a:custGeom>
          <a:solidFill>
            <a:srgbClr val="2F1113"/>
          </a:solidFill>
        </p:spPr>
        <p:txBody>
          <a:bodyPr wrap="square" lIns="0" tIns="0" rIns="0" bIns="0" rtlCol="0">
            <a:noAutofit/>
          </a:bodyPr>
          <a:lstStyle/>
          <a:p>
            <a:endParaRPr/>
          </a:p>
        </p:txBody>
      </p:sp>
      <p:sp>
        <p:nvSpPr>
          <p:cNvPr id="8" name="object 6"/>
          <p:cNvSpPr txBox="1"/>
          <p:nvPr/>
        </p:nvSpPr>
        <p:spPr>
          <a:xfrm>
            <a:off x="341610" y="1163109"/>
            <a:ext cx="11418049" cy="1087056"/>
          </a:xfrm>
          <a:prstGeom prst="rect">
            <a:avLst/>
          </a:prstGeom>
        </p:spPr>
        <p:txBody>
          <a:bodyPr wrap="square" lIns="0" tIns="0" rIns="0" bIns="0" rtlCol="0">
            <a:noAutofit/>
          </a:bodyPr>
          <a:lstStyle/>
          <a:p>
            <a:pPr marL="285750" indent="-285750">
              <a:buFont typeface="Arial" charset="0"/>
              <a:buChar char="•"/>
            </a:pPr>
            <a:r>
              <a:rPr lang="en-US" dirty="0">
                <a:ea typeface="Arial" charset="0"/>
                <a:cs typeface="Arial" charset="0"/>
              </a:rPr>
              <a:t>Technology transfer fees and royalties</a:t>
            </a:r>
          </a:p>
          <a:p>
            <a:pPr marL="285750" indent="-285750">
              <a:buFont typeface="Arial" charset="0"/>
              <a:buChar char="•"/>
            </a:pPr>
            <a:endParaRPr lang="en-US" dirty="0">
              <a:ea typeface="Arial" charset="0"/>
              <a:cs typeface="Arial" charset="0"/>
            </a:endParaRPr>
          </a:p>
          <a:p>
            <a:pPr marL="285750" indent="-285750">
              <a:buFont typeface="Arial" charset="0"/>
              <a:buChar char="•"/>
            </a:pPr>
            <a:r>
              <a:rPr lang="en-US" dirty="0">
                <a:ea typeface="Arial" charset="0"/>
                <a:cs typeface="Arial" charset="0"/>
              </a:rPr>
              <a:t>Licensing</a:t>
            </a:r>
            <a:endParaRPr lang="x-none" dirty="0">
              <a:ea typeface="Arial" charset="0"/>
              <a:cs typeface="Arial" charset="0"/>
            </a:endParaRPr>
          </a:p>
        </p:txBody>
      </p:sp>
      <p:sp>
        <p:nvSpPr>
          <p:cNvPr id="12" name="object 13"/>
          <p:cNvSpPr/>
          <p:nvPr/>
        </p:nvSpPr>
        <p:spPr>
          <a:xfrm>
            <a:off x="-13448" y="2796989"/>
            <a:ext cx="2426448" cy="457200"/>
          </a:xfrm>
          <a:custGeom>
            <a:avLst/>
            <a:gdLst/>
            <a:ahLst/>
            <a:cxnLst/>
            <a:rect l="l" t="t" r="r" b="b"/>
            <a:pathLst>
              <a:path w="9876219" h="457200">
                <a:moveTo>
                  <a:pt x="9810147" y="0"/>
                </a:moveTo>
                <a:lnTo>
                  <a:pt x="56547" y="0"/>
                </a:lnTo>
                <a:lnTo>
                  <a:pt x="56547" y="457200"/>
                </a:lnTo>
                <a:lnTo>
                  <a:pt x="9810147" y="457200"/>
                </a:lnTo>
                <a:lnTo>
                  <a:pt x="9810147" y="0"/>
                </a:lnTo>
                <a:close/>
              </a:path>
            </a:pathLst>
          </a:custGeom>
          <a:solidFill>
            <a:srgbClr val="2F1113">
              <a:alpha val="66000"/>
            </a:srgbClr>
          </a:solidFill>
          <a:effectLst>
            <a:softEdge rad="127000"/>
          </a:effectLst>
          <a:scene3d>
            <a:camera prst="orthographicFront"/>
            <a:lightRig rig="threePt" dir="t"/>
          </a:scene3d>
          <a:sp3d>
            <a:bevelT prst="angle"/>
            <a:bevelB prst="angle"/>
          </a:sp3d>
        </p:spPr>
        <p:txBody>
          <a:bodyPr wrap="square" lIns="0" tIns="0" rIns="0" bIns="0" rtlCol="0">
            <a:noAutofit/>
          </a:bodyPr>
          <a:lstStyle/>
          <a:p>
            <a:endParaRPr/>
          </a:p>
        </p:txBody>
      </p:sp>
      <p:sp>
        <p:nvSpPr>
          <p:cNvPr id="13" name="object 7"/>
          <p:cNvSpPr txBox="1"/>
          <p:nvPr/>
        </p:nvSpPr>
        <p:spPr>
          <a:xfrm>
            <a:off x="230042" y="2899733"/>
            <a:ext cx="2553500" cy="354040"/>
          </a:xfrm>
          <a:prstGeom prst="rect">
            <a:avLst/>
          </a:prstGeom>
        </p:spPr>
        <p:txBody>
          <a:bodyPr wrap="square" lIns="0" tIns="0" rIns="0" bIns="0" rtlCol="0">
            <a:noAutofit/>
          </a:bodyPr>
          <a:lstStyle/>
          <a:p>
            <a:pPr marL="12700">
              <a:lnSpc>
                <a:spcPts val="1980"/>
              </a:lnSpc>
              <a:spcBef>
                <a:spcPts val="99"/>
              </a:spcBef>
            </a:pPr>
            <a:r>
              <a:rPr lang="en-US" sz="1800" b="1" spc="89" dirty="0">
                <a:solidFill>
                  <a:schemeClr val="bg1"/>
                </a:solidFill>
                <a:ea typeface="Arial" charset="0"/>
                <a:cs typeface="Arial" charset="0"/>
              </a:rPr>
              <a:t>Target Industry</a:t>
            </a:r>
            <a:endParaRPr sz="1800" dirty="0">
              <a:solidFill>
                <a:schemeClr val="bg1"/>
              </a:solidFill>
              <a:ea typeface="Arial" charset="0"/>
              <a:cs typeface="Arial" charset="0"/>
            </a:endParaRPr>
          </a:p>
        </p:txBody>
      </p:sp>
      <p:sp>
        <p:nvSpPr>
          <p:cNvPr id="16" name="object 6"/>
          <p:cNvSpPr txBox="1"/>
          <p:nvPr/>
        </p:nvSpPr>
        <p:spPr>
          <a:xfrm>
            <a:off x="953451" y="3126241"/>
            <a:ext cx="11418049" cy="1087056"/>
          </a:xfrm>
          <a:prstGeom prst="rect">
            <a:avLst/>
          </a:prstGeom>
        </p:spPr>
        <p:txBody>
          <a:bodyPr wrap="square" lIns="0" tIns="0" rIns="0" bIns="0" rtlCol="0">
            <a:noAutofit/>
          </a:bodyPr>
          <a:lstStyle/>
          <a:p>
            <a:pPr marL="12700" algn="just">
              <a:lnSpc>
                <a:spcPts val="1770"/>
              </a:lnSpc>
              <a:spcBef>
                <a:spcPts val="88"/>
              </a:spcBef>
            </a:pPr>
            <a:endParaRPr sz="1600" dirty="0">
              <a:latin typeface="Arial" charset="0"/>
              <a:ea typeface="Arial" charset="0"/>
              <a:cs typeface="Arial" charset="0"/>
            </a:endParaRPr>
          </a:p>
        </p:txBody>
      </p:sp>
      <p:sp>
        <p:nvSpPr>
          <p:cNvPr id="17" name="object 6"/>
          <p:cNvSpPr txBox="1"/>
          <p:nvPr/>
        </p:nvSpPr>
        <p:spPr>
          <a:xfrm>
            <a:off x="341609" y="3678477"/>
            <a:ext cx="11418049" cy="1087056"/>
          </a:xfrm>
          <a:prstGeom prst="rect">
            <a:avLst/>
          </a:prstGeom>
        </p:spPr>
        <p:txBody>
          <a:bodyPr wrap="square" lIns="0" tIns="0" rIns="0" bIns="0" rtlCol="0">
            <a:noAutofit/>
          </a:bodyPr>
          <a:lstStyle/>
          <a:p>
            <a:pPr marL="298450" indent="-285750" algn="just">
              <a:lnSpc>
                <a:spcPts val="1770"/>
              </a:lnSpc>
              <a:spcBef>
                <a:spcPts val="88"/>
              </a:spcBef>
              <a:buFont typeface="Arial" charset="0"/>
              <a:buChar char="•"/>
            </a:pPr>
            <a:r>
              <a:rPr lang="en-US" sz="1600" dirty="0">
                <a:ea typeface="Arial" charset="0"/>
                <a:cs typeface="Arial" charset="0"/>
              </a:rPr>
              <a:t>Chemical Industry</a:t>
            </a:r>
          </a:p>
          <a:p>
            <a:pPr marL="298450" indent="-285750" algn="just">
              <a:lnSpc>
                <a:spcPts val="1770"/>
              </a:lnSpc>
              <a:spcBef>
                <a:spcPts val="88"/>
              </a:spcBef>
              <a:buFont typeface="Arial" charset="0"/>
              <a:buChar char="•"/>
            </a:pPr>
            <a:r>
              <a:rPr lang="en-US" sz="1600" dirty="0">
                <a:ea typeface="Arial" charset="0"/>
                <a:cs typeface="Arial" charset="0"/>
              </a:rPr>
              <a:t>Coal industry</a:t>
            </a:r>
          </a:p>
          <a:p>
            <a:pPr marL="298450" indent="-285750" algn="just">
              <a:lnSpc>
                <a:spcPts val="1770"/>
              </a:lnSpc>
              <a:spcBef>
                <a:spcPts val="88"/>
              </a:spcBef>
              <a:buFont typeface="Arial" charset="0"/>
              <a:buChar char="•"/>
            </a:pPr>
            <a:r>
              <a:rPr lang="en-US" sz="1600" dirty="0">
                <a:ea typeface="Arial" charset="0"/>
                <a:cs typeface="Arial" charset="0"/>
              </a:rPr>
              <a:t>Oil &amp; Gas industry</a:t>
            </a:r>
          </a:p>
          <a:p>
            <a:pPr marL="298450" indent="-285750" algn="just">
              <a:lnSpc>
                <a:spcPts val="1770"/>
              </a:lnSpc>
              <a:spcBef>
                <a:spcPts val="88"/>
              </a:spcBef>
              <a:buFont typeface="Arial" charset="0"/>
              <a:buChar char="•"/>
            </a:pPr>
            <a:r>
              <a:rPr lang="en-US" sz="1600" dirty="0">
                <a:ea typeface="Arial" charset="0"/>
                <a:cs typeface="Arial" charset="0"/>
              </a:rPr>
              <a:t>Steel Industry</a:t>
            </a:r>
          </a:p>
          <a:p>
            <a:pPr marL="298450" indent="-285750" algn="just">
              <a:lnSpc>
                <a:spcPts val="1770"/>
              </a:lnSpc>
              <a:spcBef>
                <a:spcPts val="88"/>
              </a:spcBef>
              <a:buFont typeface="Arial" charset="0"/>
              <a:buChar char="•"/>
            </a:pPr>
            <a:r>
              <a:rPr lang="en-US" sz="1600" dirty="0">
                <a:ea typeface="Arial" charset="0"/>
                <a:cs typeface="Arial" charset="0"/>
              </a:rPr>
              <a:t>Research industry</a:t>
            </a:r>
            <a:endParaRPr sz="1600" dirty="0">
              <a:ea typeface="Arial" charset="0"/>
              <a:cs typeface="Arial" charset="0"/>
            </a:endParaRPr>
          </a:p>
        </p:txBody>
      </p:sp>
      <p:sp>
        <p:nvSpPr>
          <p:cNvPr id="11" name="object 13">
            <a:extLst>
              <a:ext uri="{FF2B5EF4-FFF2-40B4-BE49-F238E27FC236}">
                <a16:creationId xmlns:a16="http://schemas.microsoft.com/office/drawing/2014/main" id="{EC58E324-9EFC-EE43-ABC4-A369051420B5}"/>
              </a:ext>
            </a:extLst>
          </p:cNvPr>
          <p:cNvSpPr/>
          <p:nvPr/>
        </p:nvSpPr>
        <p:spPr>
          <a:xfrm>
            <a:off x="-13448" y="303488"/>
            <a:ext cx="1820734" cy="431618"/>
          </a:xfrm>
          <a:custGeom>
            <a:avLst/>
            <a:gdLst/>
            <a:ahLst/>
            <a:cxnLst/>
            <a:rect l="l" t="t" r="r" b="b"/>
            <a:pathLst>
              <a:path w="9876219" h="457200">
                <a:moveTo>
                  <a:pt x="9810147" y="0"/>
                </a:moveTo>
                <a:lnTo>
                  <a:pt x="56547" y="0"/>
                </a:lnTo>
                <a:lnTo>
                  <a:pt x="56547" y="457200"/>
                </a:lnTo>
                <a:lnTo>
                  <a:pt x="9810147" y="457200"/>
                </a:lnTo>
                <a:lnTo>
                  <a:pt x="9810147" y="0"/>
                </a:lnTo>
                <a:close/>
              </a:path>
            </a:pathLst>
          </a:custGeom>
          <a:solidFill>
            <a:srgbClr val="2F1113">
              <a:alpha val="66000"/>
            </a:srgbClr>
          </a:solidFill>
          <a:effectLst>
            <a:softEdge rad="127000"/>
          </a:effectLst>
          <a:scene3d>
            <a:camera prst="orthographicFront"/>
            <a:lightRig rig="threePt" dir="t"/>
          </a:scene3d>
          <a:sp3d>
            <a:bevelT prst="angle"/>
            <a:bevelB prst="angle"/>
          </a:sp3d>
        </p:spPr>
        <p:txBody>
          <a:bodyPr wrap="square" lIns="0" tIns="0" rIns="0" bIns="0" rtlCol="0">
            <a:noAutofit/>
          </a:bodyPr>
          <a:lstStyle/>
          <a:p>
            <a:endParaRPr dirty="0"/>
          </a:p>
        </p:txBody>
      </p:sp>
      <p:sp>
        <p:nvSpPr>
          <p:cNvPr id="14" name="object 16">
            <a:extLst>
              <a:ext uri="{FF2B5EF4-FFF2-40B4-BE49-F238E27FC236}">
                <a16:creationId xmlns:a16="http://schemas.microsoft.com/office/drawing/2014/main" id="{E251CF20-D4C7-5D4A-8008-0C95EA29CCA9}"/>
              </a:ext>
            </a:extLst>
          </p:cNvPr>
          <p:cNvSpPr txBox="1"/>
          <p:nvPr/>
        </p:nvSpPr>
        <p:spPr>
          <a:xfrm>
            <a:off x="195316" y="303488"/>
            <a:ext cx="1515150" cy="431618"/>
          </a:xfrm>
          <a:prstGeom prst="rect">
            <a:avLst/>
          </a:prstGeom>
        </p:spPr>
        <p:txBody>
          <a:bodyPr wrap="square" lIns="0" tIns="0" rIns="0" bIns="0" rtlCol="0" anchor="ctr">
            <a:noAutofit/>
          </a:bodyPr>
          <a:lstStyle/>
          <a:p>
            <a:pPr marL="12700">
              <a:lnSpc>
                <a:spcPts val="1950"/>
              </a:lnSpc>
              <a:spcBef>
                <a:spcPts val="97"/>
              </a:spcBef>
            </a:pPr>
            <a:r>
              <a:rPr lang="en-US" sz="1800" b="1" spc="89" dirty="0">
                <a:solidFill>
                  <a:schemeClr val="bg1"/>
                </a:solidFill>
                <a:ea typeface="Arial" charset="0"/>
                <a:cs typeface="Times New Roman" panose="02020603050405020304" pitchFamily="18" charset="0"/>
              </a:rPr>
              <a:t>Expectations</a:t>
            </a:r>
            <a:endParaRPr lang="en-US" sz="1800" dirty="0">
              <a:solidFill>
                <a:schemeClr val="bg1"/>
              </a:solidFill>
              <a:ea typeface="Arial" charset="0"/>
              <a:cs typeface="Times New Roman" panose="02020603050405020304" pitchFamily="18" charset="0"/>
            </a:endParaRPr>
          </a:p>
        </p:txBody>
      </p:sp>
      <p:sp>
        <p:nvSpPr>
          <p:cNvPr id="18" name="object 12">
            <a:extLst>
              <a:ext uri="{FF2B5EF4-FFF2-40B4-BE49-F238E27FC236}">
                <a16:creationId xmlns:a16="http://schemas.microsoft.com/office/drawing/2014/main" id="{6813D347-0160-A94B-B4BA-1DD7E29651F2}"/>
              </a:ext>
            </a:extLst>
          </p:cNvPr>
          <p:cNvSpPr/>
          <p:nvPr/>
        </p:nvSpPr>
        <p:spPr>
          <a:xfrm>
            <a:off x="11321959" y="149421"/>
            <a:ext cx="661050" cy="271530"/>
          </a:xfrm>
          <a:prstGeom prst="rect">
            <a:avLst/>
          </a:prstGeom>
          <a:blipFill>
            <a:blip r:embed="rId2" cstate="print"/>
            <a:stretch>
              <a:fillRect/>
            </a:stretch>
          </a:blipFill>
        </p:spPr>
        <p:txBody>
          <a:bodyPr wrap="square" lIns="0" tIns="0" rIns="0" bIns="0" rtlCol="0">
            <a:noAutofit/>
          </a:bodyPr>
          <a:lstStyle/>
          <a:p>
            <a:endParaRPr/>
          </a:p>
        </p:txBody>
      </p:sp>
    </p:spTree>
    <p:extLst>
      <p:ext uri="{BB962C8B-B14F-4D97-AF65-F5344CB8AC3E}">
        <p14:creationId xmlns:p14="http://schemas.microsoft.com/office/powerpoint/2010/main" val="27538764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14"/>
          <p:cNvSpPr/>
          <p:nvPr/>
        </p:nvSpPr>
        <p:spPr>
          <a:xfrm>
            <a:off x="-107576" y="6414247"/>
            <a:ext cx="12370211" cy="457200"/>
          </a:xfrm>
          <a:custGeom>
            <a:avLst/>
            <a:gdLst/>
            <a:ahLst/>
            <a:cxnLst/>
            <a:rect l="l" t="t" r="r" b="b"/>
            <a:pathLst>
              <a:path w="9876219" h="457200">
                <a:moveTo>
                  <a:pt x="9829197" y="0"/>
                </a:moveTo>
                <a:lnTo>
                  <a:pt x="75597" y="0"/>
                </a:lnTo>
                <a:lnTo>
                  <a:pt x="75597" y="447674"/>
                </a:lnTo>
                <a:lnTo>
                  <a:pt x="9829197" y="447674"/>
                </a:lnTo>
                <a:lnTo>
                  <a:pt x="9829197" y="0"/>
                </a:lnTo>
                <a:close/>
              </a:path>
            </a:pathLst>
          </a:custGeom>
          <a:solidFill>
            <a:srgbClr val="2F1113"/>
          </a:solidFill>
        </p:spPr>
        <p:txBody>
          <a:bodyPr wrap="square" lIns="0" tIns="0" rIns="0" bIns="0" rtlCol="0">
            <a:noAutofit/>
          </a:bodyPr>
          <a:lstStyle/>
          <a:p>
            <a:endParaRPr/>
          </a:p>
        </p:txBody>
      </p:sp>
      <p:sp>
        <p:nvSpPr>
          <p:cNvPr id="6" name="object 13"/>
          <p:cNvSpPr/>
          <p:nvPr/>
        </p:nvSpPr>
        <p:spPr>
          <a:xfrm>
            <a:off x="-94129" y="0"/>
            <a:ext cx="12370212" cy="457200"/>
          </a:xfrm>
          <a:custGeom>
            <a:avLst/>
            <a:gdLst/>
            <a:ahLst/>
            <a:cxnLst/>
            <a:rect l="l" t="t" r="r" b="b"/>
            <a:pathLst>
              <a:path w="9876219" h="457200">
                <a:moveTo>
                  <a:pt x="9810147" y="0"/>
                </a:moveTo>
                <a:lnTo>
                  <a:pt x="56547" y="0"/>
                </a:lnTo>
                <a:lnTo>
                  <a:pt x="56547" y="457200"/>
                </a:lnTo>
                <a:lnTo>
                  <a:pt x="9810147" y="457200"/>
                </a:lnTo>
                <a:lnTo>
                  <a:pt x="9810147" y="0"/>
                </a:lnTo>
                <a:close/>
              </a:path>
            </a:pathLst>
          </a:custGeom>
          <a:solidFill>
            <a:srgbClr val="2F1113"/>
          </a:solidFill>
        </p:spPr>
        <p:txBody>
          <a:bodyPr wrap="square" lIns="0" tIns="0" rIns="0" bIns="0" rtlCol="0">
            <a:noAutofit/>
          </a:bodyPr>
          <a:lstStyle/>
          <a:p>
            <a:endParaRPr/>
          </a:p>
        </p:txBody>
      </p:sp>
      <p:sp>
        <p:nvSpPr>
          <p:cNvPr id="7" name="Folded Corner 6">
            <a:extLst>
              <a:ext uri="{FF2B5EF4-FFF2-40B4-BE49-F238E27FC236}">
                <a16:creationId xmlns:a16="http://schemas.microsoft.com/office/drawing/2014/main" id="{B498E697-2279-DF4F-93FC-AF3554C790C9}"/>
              </a:ext>
            </a:extLst>
          </p:cNvPr>
          <p:cNvSpPr/>
          <p:nvPr/>
        </p:nvSpPr>
        <p:spPr>
          <a:xfrm>
            <a:off x="1836581" y="1082359"/>
            <a:ext cx="9040969" cy="4597224"/>
          </a:xfrm>
          <a:prstGeom prst="foldedCorner">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14">
            <a:extLst>
              <a:ext uri="{FF2B5EF4-FFF2-40B4-BE49-F238E27FC236}">
                <a16:creationId xmlns:a16="http://schemas.microsoft.com/office/drawing/2014/main" id="{6B0AE49F-7B68-1F4B-BFE2-CE2D8BFE29E9}"/>
              </a:ext>
            </a:extLst>
          </p:cNvPr>
          <p:cNvSpPr txBox="1">
            <a:spLocks noChangeArrowheads="1"/>
          </p:cNvSpPr>
          <p:nvPr/>
        </p:nvSpPr>
        <p:spPr bwMode="auto">
          <a:xfrm>
            <a:off x="1836581" y="1454241"/>
            <a:ext cx="9040969" cy="3139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ts val="0"/>
              </a:spcBef>
              <a:buClr>
                <a:srgbClr val="FFFFFF"/>
              </a:buClr>
              <a:buSzPct val="100000"/>
              <a:buNone/>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a:pPr>
            <a:r>
              <a:rPr lang="en-GB" sz="1800" b="1" dirty="0">
                <a:latin typeface="+mn-lt"/>
                <a:ea typeface="ＭＳ Ｐゴシック" charset="0"/>
                <a:cs typeface="Arial" panose="020B0604020202020204" pitchFamily="34" charset="0"/>
              </a:rPr>
              <a:t>Contact Details</a:t>
            </a:r>
          </a:p>
          <a:p>
            <a:pPr algn="ctr">
              <a:spcBef>
                <a:spcPts val="0"/>
              </a:spcBef>
              <a:buClr>
                <a:srgbClr val="FFFFFF"/>
              </a:buClr>
              <a:buSzPct val="100000"/>
              <a:buNone/>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a:pPr>
            <a:endParaRPr lang="en-GB" sz="1800" dirty="0">
              <a:latin typeface="+mn-lt"/>
              <a:ea typeface="ＭＳ Ｐゴシック" charset="0"/>
              <a:cs typeface="Arial" panose="020B0604020202020204" pitchFamily="34" charset="0"/>
            </a:endParaRPr>
          </a:p>
          <a:p>
            <a:pPr algn="ctr">
              <a:spcBef>
                <a:spcPts val="0"/>
              </a:spcBef>
              <a:buClr>
                <a:srgbClr val="FFFFFF"/>
              </a:buClr>
              <a:buSzPct val="100000"/>
              <a:buNone/>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a:pPr>
            <a:r>
              <a:rPr lang="en-GB" sz="1800" dirty="0">
                <a:latin typeface="+mn-lt"/>
                <a:ea typeface="ＭＳ Ｐゴシック" charset="0"/>
                <a:cs typeface="Arial" panose="020B0604020202020204" pitchFamily="34" charset="0"/>
              </a:rPr>
              <a:t>Noida (NCR) Office – Head Office</a:t>
            </a:r>
          </a:p>
          <a:p>
            <a:pPr algn="ctr">
              <a:spcBef>
                <a:spcPts val="0"/>
              </a:spcBef>
              <a:buClr>
                <a:srgbClr val="FFFFFF"/>
              </a:buClr>
              <a:buSzPct val="100000"/>
              <a:buNone/>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a:pPr>
            <a:r>
              <a:rPr lang="en-GB" sz="1800" dirty="0">
                <a:latin typeface="+mn-lt"/>
                <a:ea typeface="ＭＳ Ｐゴシック" charset="0"/>
                <a:cs typeface="Arial" panose="020B0604020202020204" pitchFamily="34" charset="0"/>
              </a:rPr>
              <a:t>E-13, UPSIDC Site-IV, Behind Grand Venice, Greater Noida, 201308 </a:t>
            </a:r>
          </a:p>
          <a:p>
            <a:pPr marL="341313" indent="-341313" algn="ctr">
              <a:spcBef>
                <a:spcPts val="0"/>
              </a:spcBef>
              <a:buClr>
                <a:srgbClr val="FFFFFF"/>
              </a:buClr>
              <a:buSzPct val="100000"/>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a:pPr>
            <a:endParaRPr lang="en-GB" sz="1800" dirty="0">
              <a:latin typeface="+mn-lt"/>
              <a:ea typeface="ＭＳ Ｐゴシック" charset="0"/>
              <a:cs typeface="Arial" panose="020B0604020202020204" pitchFamily="34" charset="0"/>
            </a:endParaRPr>
          </a:p>
          <a:p>
            <a:pPr algn="ctr">
              <a:spcBef>
                <a:spcPts val="0"/>
              </a:spcBef>
              <a:buClr>
                <a:srgbClr val="FFFFFF"/>
              </a:buClr>
              <a:buSzPct val="100000"/>
              <a:buNone/>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a:pPr>
            <a:r>
              <a:rPr lang="en-GB" sz="1800" dirty="0">
                <a:latin typeface="+mn-lt"/>
                <a:ea typeface="ＭＳ Ｐゴシック" charset="0"/>
                <a:cs typeface="Arial" panose="020B0604020202020204" pitchFamily="34" charset="0"/>
              </a:rPr>
              <a:t>Contact Person: Ankit Kumar</a:t>
            </a:r>
          </a:p>
          <a:p>
            <a:pPr algn="ctr">
              <a:spcBef>
                <a:spcPts val="0"/>
              </a:spcBef>
              <a:buClr>
                <a:srgbClr val="FFFFFF"/>
              </a:buClr>
              <a:buSzPct val="100000"/>
              <a:buNone/>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a:pPr>
            <a:r>
              <a:rPr lang="en-GB" sz="1800" dirty="0">
                <a:latin typeface="+mn-lt"/>
                <a:ea typeface="ＭＳ Ｐゴシック" charset="0"/>
                <a:cs typeface="Arial" panose="020B0604020202020204" pitchFamily="34" charset="0"/>
              </a:rPr>
              <a:t>Mobile No: +91- 7838404168</a:t>
            </a:r>
          </a:p>
          <a:p>
            <a:pPr algn="ctr">
              <a:spcBef>
                <a:spcPts val="0"/>
              </a:spcBef>
              <a:buClr>
                <a:srgbClr val="FFFFFF"/>
              </a:buClr>
              <a:buSzPct val="100000"/>
              <a:buNone/>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a:pPr>
            <a:r>
              <a:rPr lang="en-GB" sz="1800" dirty="0">
                <a:latin typeface="+mn-lt"/>
                <a:ea typeface="ＭＳ Ｐゴシック" charset="0"/>
                <a:cs typeface="Arial" panose="020B0604020202020204" pitchFamily="34" charset="0"/>
              </a:rPr>
              <a:t>Contact No(s):</a:t>
            </a:r>
            <a:r>
              <a:rPr lang="de-DE" sz="1800" dirty="0">
                <a:latin typeface="+mn-lt"/>
                <a:cs typeface="Arial" panose="020B0604020202020204" pitchFamily="34" charset="0"/>
              </a:rPr>
              <a:t>+91-(120) 4296878, 4909201, 4516201</a:t>
            </a:r>
            <a:endParaRPr lang="en-GB" sz="1800" dirty="0">
              <a:latin typeface="+mn-lt"/>
              <a:ea typeface="ＭＳ Ｐゴシック" charset="0"/>
              <a:cs typeface="Arial" panose="020B0604020202020204" pitchFamily="34" charset="0"/>
            </a:endParaRPr>
          </a:p>
          <a:p>
            <a:pPr marL="341313" indent="-341313" algn="ctr">
              <a:spcBef>
                <a:spcPts val="0"/>
              </a:spcBef>
              <a:buClr>
                <a:srgbClr val="FFFFFF"/>
              </a:buClr>
              <a:buSzPct val="100000"/>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a:pPr>
            <a:endParaRPr lang="en-GB" sz="1800" dirty="0">
              <a:latin typeface="+mn-lt"/>
              <a:ea typeface="ＭＳ Ｐゴシック" charset="0"/>
              <a:cs typeface="Arial" panose="020B0604020202020204" pitchFamily="34" charset="0"/>
            </a:endParaRPr>
          </a:p>
          <a:p>
            <a:pPr algn="ctr">
              <a:spcBef>
                <a:spcPts val="0"/>
              </a:spcBef>
              <a:buClr>
                <a:srgbClr val="FFFFFF"/>
              </a:buClr>
              <a:buSzPct val="100000"/>
              <a:buNone/>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a:pPr>
            <a:r>
              <a:rPr lang="en-GB" sz="1800" dirty="0">
                <a:latin typeface="+mn-lt"/>
                <a:ea typeface="ＭＳ Ｐゴシック" charset="0"/>
                <a:cs typeface="Arial" panose="020B0604020202020204" pitchFamily="34" charset="0"/>
              </a:rPr>
              <a:t>E-Mail: </a:t>
            </a:r>
            <a:r>
              <a:rPr lang="en-GB" sz="1800" dirty="0" err="1">
                <a:solidFill>
                  <a:schemeClr val="accent5">
                    <a:lumMod val="75000"/>
                  </a:schemeClr>
                </a:solidFill>
                <a:latin typeface="+mn-lt"/>
                <a:ea typeface="ＭＳ Ｐゴシック" charset="0"/>
                <a:cs typeface="Arial" panose="020B0604020202020204" pitchFamily="34" charset="0"/>
              </a:rPr>
              <a:t>ankit@iiprd.com</a:t>
            </a:r>
            <a:endParaRPr lang="en-GB" sz="1800" dirty="0">
              <a:solidFill>
                <a:schemeClr val="accent5">
                  <a:lumMod val="75000"/>
                </a:schemeClr>
              </a:solidFill>
              <a:latin typeface="+mn-lt"/>
              <a:ea typeface="ＭＳ Ｐゴシック" charset="0"/>
              <a:cs typeface="Arial" panose="020B0604020202020204" pitchFamily="34" charset="0"/>
            </a:endParaRPr>
          </a:p>
          <a:p>
            <a:pPr algn="ctr">
              <a:spcBef>
                <a:spcPts val="0"/>
              </a:spcBef>
              <a:buClr>
                <a:srgbClr val="FFFFFF"/>
              </a:buClr>
              <a:buSzPct val="100000"/>
              <a:buNone/>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a:pPr>
            <a:r>
              <a:rPr lang="en-GB" sz="1800" dirty="0">
                <a:latin typeface="+mn-lt"/>
                <a:ea typeface="ＭＳ Ｐゴシック" charset="0"/>
                <a:cs typeface="Arial" panose="020B0604020202020204" pitchFamily="34" charset="0"/>
              </a:rPr>
              <a:t>Website: </a:t>
            </a:r>
            <a:r>
              <a:rPr lang="en-GB" sz="1800" dirty="0">
                <a:latin typeface="+mn-lt"/>
                <a:ea typeface="ＭＳ Ｐゴシック" charset="0"/>
                <a:cs typeface="Arial" panose="020B0604020202020204" pitchFamily="34" charset="0"/>
                <a:hlinkClick r:id="rId2"/>
              </a:rPr>
              <a:t>www.iiprd.com</a:t>
            </a:r>
            <a:r>
              <a:rPr lang="en-GB" sz="1800" dirty="0">
                <a:latin typeface="+mn-lt"/>
                <a:ea typeface="ＭＳ Ｐゴシック" charset="0"/>
                <a:cs typeface="Arial" panose="020B0604020202020204" pitchFamily="34" charset="0"/>
              </a:rPr>
              <a:t> | </a:t>
            </a:r>
            <a:r>
              <a:rPr lang="en-GB" sz="1800" dirty="0">
                <a:solidFill>
                  <a:schemeClr val="accent5">
                    <a:lumMod val="75000"/>
                  </a:schemeClr>
                </a:solidFill>
                <a:latin typeface="+mn-lt"/>
                <a:ea typeface="ＭＳ Ｐゴシック" charset="0"/>
                <a:cs typeface="Arial" panose="020B0604020202020204" pitchFamily="34" charset="0"/>
                <a:hlinkClick r:id="rId3"/>
              </a:rPr>
              <a:t>www.khuranaandkhurana.com</a:t>
            </a:r>
          </a:p>
        </p:txBody>
      </p:sp>
      <p:sp>
        <p:nvSpPr>
          <p:cNvPr id="9" name="TextBox 14">
            <a:extLst>
              <a:ext uri="{FF2B5EF4-FFF2-40B4-BE49-F238E27FC236}">
                <a16:creationId xmlns:a16="http://schemas.microsoft.com/office/drawing/2014/main" id="{EBEB39D8-C6F7-3E44-BD71-5A250B536040}"/>
              </a:ext>
            </a:extLst>
          </p:cNvPr>
          <p:cNvSpPr txBox="1">
            <a:spLocks noChangeArrowheads="1"/>
          </p:cNvSpPr>
          <p:nvPr/>
        </p:nvSpPr>
        <p:spPr bwMode="auto">
          <a:xfrm>
            <a:off x="1836581" y="4970169"/>
            <a:ext cx="9040969"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ts val="0"/>
              </a:spcBef>
              <a:buClr>
                <a:srgbClr val="FFFFFF"/>
              </a:buClr>
              <a:buSzPct val="100000"/>
              <a:buNone/>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a:pPr>
            <a:r>
              <a:rPr lang="en-GB" sz="1600" dirty="0">
                <a:latin typeface="+mn-lt"/>
                <a:ea typeface="ＭＳ Ｐゴシック" charset="0"/>
                <a:cs typeface="Arial" panose="020B0604020202020204" pitchFamily="34" charset="0"/>
              </a:rPr>
              <a:t>Delhi | Noida | Mumbai | Pune | Bangalore | Hyderabad | Indore</a:t>
            </a:r>
          </a:p>
          <a:p>
            <a:pPr algn="ctr">
              <a:spcBef>
                <a:spcPts val="0"/>
              </a:spcBef>
              <a:buClr>
                <a:srgbClr val="FFFFFF"/>
              </a:buClr>
              <a:buSzPct val="100000"/>
              <a:buNone/>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a:pPr>
            <a:r>
              <a:rPr lang="en-GB" sz="1600" dirty="0">
                <a:latin typeface="+mn-lt"/>
                <a:ea typeface="ＭＳ Ｐゴシック" charset="0"/>
                <a:cs typeface="Arial" panose="020B0604020202020204" pitchFamily="34" charset="0"/>
              </a:rPr>
              <a:t>US | Bangladesh | Myanmar | Vietnam | Nepal </a:t>
            </a:r>
            <a:endParaRPr lang="en-GB" sz="1600" dirty="0">
              <a:latin typeface="+mn-lt"/>
              <a:ea typeface="ＭＳ Ｐゴシック" charset="0"/>
              <a:cs typeface="Arial" panose="020B0604020202020204" pitchFamily="34" charset="0"/>
              <a:hlinkClick r:id="rId3"/>
            </a:endParaRPr>
          </a:p>
        </p:txBody>
      </p:sp>
      <p:sp>
        <p:nvSpPr>
          <p:cNvPr id="10" name="TextBox 14">
            <a:extLst>
              <a:ext uri="{FF2B5EF4-FFF2-40B4-BE49-F238E27FC236}">
                <a16:creationId xmlns:a16="http://schemas.microsoft.com/office/drawing/2014/main" id="{3AA7B795-29BA-1B45-9AE4-16DE3E088E33}"/>
              </a:ext>
            </a:extLst>
          </p:cNvPr>
          <p:cNvSpPr txBox="1">
            <a:spLocks noChangeArrowheads="1"/>
          </p:cNvSpPr>
          <p:nvPr/>
        </p:nvSpPr>
        <p:spPr bwMode="auto">
          <a:xfrm>
            <a:off x="1838373" y="6488273"/>
            <a:ext cx="9040969"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ts val="0"/>
              </a:spcBef>
              <a:buClr>
                <a:srgbClr val="FFFFFF"/>
              </a:buClr>
              <a:buSzPct val="100000"/>
              <a:buNone/>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a:pPr>
            <a:r>
              <a:rPr lang="en-GB" sz="1600" b="1" dirty="0">
                <a:solidFill>
                  <a:schemeClr val="bg1"/>
                </a:solidFill>
                <a:latin typeface="+mn-lt"/>
                <a:ea typeface="ＭＳ Ｐゴシック" charset="0"/>
                <a:cs typeface="Arial" panose="020B0604020202020204" pitchFamily="34" charset="0"/>
              </a:rPr>
              <a:t>THANK YOU</a:t>
            </a:r>
            <a:endParaRPr lang="en-GB" sz="1600" b="1" dirty="0">
              <a:solidFill>
                <a:schemeClr val="bg1"/>
              </a:solidFill>
              <a:latin typeface="+mn-lt"/>
              <a:ea typeface="ＭＳ Ｐゴシック" charset="0"/>
              <a:cs typeface="Arial" panose="020B0604020202020204" pitchFamily="34" charset="0"/>
              <a:hlinkClick r:id="rId3"/>
            </a:endParaRPr>
          </a:p>
        </p:txBody>
      </p:sp>
    </p:spTree>
    <p:extLst>
      <p:ext uri="{BB962C8B-B14F-4D97-AF65-F5344CB8AC3E}">
        <p14:creationId xmlns:p14="http://schemas.microsoft.com/office/powerpoint/2010/main" val="15216967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object 13"/>
          <p:cNvSpPr/>
          <p:nvPr/>
        </p:nvSpPr>
        <p:spPr>
          <a:xfrm>
            <a:off x="-27089" y="292373"/>
            <a:ext cx="3710815" cy="502814"/>
          </a:xfrm>
          <a:custGeom>
            <a:avLst/>
            <a:gdLst/>
            <a:ahLst/>
            <a:cxnLst/>
            <a:rect l="l" t="t" r="r" b="b"/>
            <a:pathLst>
              <a:path w="9876219" h="457200">
                <a:moveTo>
                  <a:pt x="9810147" y="0"/>
                </a:moveTo>
                <a:lnTo>
                  <a:pt x="56547" y="0"/>
                </a:lnTo>
                <a:lnTo>
                  <a:pt x="56547" y="457200"/>
                </a:lnTo>
                <a:lnTo>
                  <a:pt x="9810147" y="457200"/>
                </a:lnTo>
                <a:lnTo>
                  <a:pt x="9810147" y="0"/>
                </a:lnTo>
                <a:close/>
              </a:path>
            </a:pathLst>
          </a:custGeom>
          <a:solidFill>
            <a:srgbClr val="2F1113">
              <a:alpha val="66000"/>
            </a:srgbClr>
          </a:solidFill>
          <a:effectLst>
            <a:softEdge rad="127000"/>
          </a:effectLst>
          <a:scene3d>
            <a:camera prst="orthographicFront"/>
            <a:lightRig rig="threePt" dir="t"/>
          </a:scene3d>
          <a:sp3d>
            <a:bevelT prst="angle"/>
            <a:bevelB prst="angle"/>
          </a:sp3d>
        </p:spPr>
        <p:txBody>
          <a:bodyPr wrap="square" lIns="0" tIns="0" rIns="0" bIns="0" rtlCol="0">
            <a:noAutofit/>
          </a:bodyPr>
          <a:lstStyle/>
          <a:p>
            <a:endParaRPr dirty="0"/>
          </a:p>
        </p:txBody>
      </p:sp>
      <p:sp>
        <p:nvSpPr>
          <p:cNvPr id="15" name="object 13"/>
          <p:cNvSpPr/>
          <p:nvPr/>
        </p:nvSpPr>
        <p:spPr>
          <a:xfrm>
            <a:off x="6107569" y="3051138"/>
            <a:ext cx="3999936" cy="575347"/>
          </a:xfrm>
          <a:custGeom>
            <a:avLst/>
            <a:gdLst/>
            <a:ahLst/>
            <a:cxnLst/>
            <a:rect l="l" t="t" r="r" b="b"/>
            <a:pathLst>
              <a:path w="9876219" h="457200">
                <a:moveTo>
                  <a:pt x="9810147" y="0"/>
                </a:moveTo>
                <a:lnTo>
                  <a:pt x="56547" y="0"/>
                </a:lnTo>
                <a:lnTo>
                  <a:pt x="56547" y="457200"/>
                </a:lnTo>
                <a:lnTo>
                  <a:pt x="9810147" y="457200"/>
                </a:lnTo>
                <a:lnTo>
                  <a:pt x="9810147" y="0"/>
                </a:lnTo>
                <a:close/>
              </a:path>
            </a:pathLst>
          </a:custGeom>
          <a:solidFill>
            <a:srgbClr val="2F1113">
              <a:alpha val="66000"/>
            </a:srgbClr>
          </a:solidFill>
          <a:effectLst>
            <a:softEdge rad="127000"/>
          </a:effectLst>
          <a:scene3d>
            <a:camera prst="orthographicFront"/>
            <a:lightRig rig="threePt" dir="t"/>
          </a:scene3d>
          <a:sp3d prstMaterial="dkEdge">
            <a:bevelT w="101600" h="101600" prst="angle"/>
            <a:bevelB prst="angle"/>
          </a:sp3d>
        </p:spPr>
        <p:txBody>
          <a:bodyPr wrap="square" lIns="0" tIns="0" rIns="0" bIns="0" rtlCol="0">
            <a:noAutofit/>
          </a:bodyPr>
          <a:lstStyle/>
          <a:p>
            <a:endParaRPr/>
          </a:p>
        </p:txBody>
      </p:sp>
      <p:sp>
        <p:nvSpPr>
          <p:cNvPr id="5" name="object 24"/>
          <p:cNvSpPr txBox="1"/>
          <p:nvPr/>
        </p:nvSpPr>
        <p:spPr>
          <a:xfrm>
            <a:off x="273048" y="292373"/>
            <a:ext cx="3561303" cy="492175"/>
          </a:xfrm>
          <a:prstGeom prst="rect">
            <a:avLst/>
          </a:prstGeom>
        </p:spPr>
        <p:txBody>
          <a:bodyPr wrap="square" lIns="0" tIns="0" rIns="0" bIns="0" rtlCol="0" anchor="ctr">
            <a:noAutofit/>
          </a:bodyPr>
          <a:lstStyle/>
          <a:p>
            <a:pPr marL="12700">
              <a:lnSpc>
                <a:spcPts val="1950"/>
              </a:lnSpc>
              <a:spcBef>
                <a:spcPts val="97"/>
              </a:spcBef>
            </a:pPr>
            <a:r>
              <a:rPr lang="en-IN" b="1" spc="89" dirty="0">
                <a:solidFill>
                  <a:schemeClr val="bg1"/>
                </a:solidFill>
                <a:ea typeface="Arial" charset="0"/>
                <a:cs typeface="Times New Roman" panose="02020603050405020304" pitchFamily="18" charset="0"/>
              </a:rPr>
              <a:t>Technica</a:t>
            </a:r>
            <a:r>
              <a:rPr lang="en-IN" b="1" spc="0" dirty="0">
                <a:solidFill>
                  <a:schemeClr val="bg1"/>
                </a:solidFill>
                <a:ea typeface="Arial" charset="0"/>
                <a:cs typeface="Times New Roman" panose="02020603050405020304" pitchFamily="18" charset="0"/>
              </a:rPr>
              <a:t>l</a:t>
            </a:r>
            <a:r>
              <a:rPr lang="en-IN" b="1" spc="184" dirty="0">
                <a:solidFill>
                  <a:schemeClr val="bg1"/>
                </a:solidFill>
                <a:ea typeface="Arial" charset="0"/>
                <a:cs typeface="Times New Roman" panose="02020603050405020304" pitchFamily="18" charset="0"/>
              </a:rPr>
              <a:t> </a:t>
            </a:r>
            <a:r>
              <a:rPr lang="en-IN" b="1" spc="89" dirty="0">
                <a:solidFill>
                  <a:schemeClr val="bg1"/>
                </a:solidFill>
                <a:ea typeface="Arial" charset="0"/>
                <a:cs typeface="Times New Roman" panose="02020603050405020304" pitchFamily="18" charset="0"/>
              </a:rPr>
              <a:t>Fiel</a:t>
            </a:r>
            <a:r>
              <a:rPr lang="en-IN" b="1" spc="0" dirty="0">
                <a:solidFill>
                  <a:schemeClr val="bg1"/>
                </a:solidFill>
                <a:ea typeface="Arial" charset="0"/>
                <a:cs typeface="Times New Roman" panose="02020603050405020304" pitchFamily="18" charset="0"/>
              </a:rPr>
              <a:t>d</a:t>
            </a:r>
            <a:r>
              <a:rPr lang="en-IN" b="1" spc="184" dirty="0">
                <a:solidFill>
                  <a:schemeClr val="bg1"/>
                </a:solidFill>
                <a:ea typeface="Arial" charset="0"/>
                <a:cs typeface="Times New Roman" panose="02020603050405020304" pitchFamily="18" charset="0"/>
              </a:rPr>
              <a:t> </a:t>
            </a:r>
            <a:r>
              <a:rPr lang="en-IN" b="1" spc="89" dirty="0">
                <a:solidFill>
                  <a:schemeClr val="bg1"/>
                </a:solidFill>
                <a:ea typeface="Arial" charset="0"/>
                <a:cs typeface="Times New Roman" panose="02020603050405020304" pitchFamily="18" charset="0"/>
              </a:rPr>
              <a:t>o</a:t>
            </a:r>
            <a:r>
              <a:rPr lang="en-IN" b="1" spc="0" dirty="0">
                <a:solidFill>
                  <a:schemeClr val="bg1"/>
                </a:solidFill>
                <a:ea typeface="Arial" charset="0"/>
                <a:cs typeface="Times New Roman" panose="02020603050405020304" pitchFamily="18" charset="0"/>
              </a:rPr>
              <a:t>f</a:t>
            </a:r>
            <a:r>
              <a:rPr lang="en-IN" b="1" spc="184" dirty="0">
                <a:solidFill>
                  <a:schemeClr val="bg1"/>
                </a:solidFill>
                <a:ea typeface="Arial" charset="0"/>
                <a:cs typeface="Times New Roman" panose="02020603050405020304" pitchFamily="18" charset="0"/>
              </a:rPr>
              <a:t> </a:t>
            </a:r>
            <a:r>
              <a:rPr lang="en-IN" b="1" spc="89" dirty="0">
                <a:solidFill>
                  <a:schemeClr val="bg1"/>
                </a:solidFill>
                <a:ea typeface="Arial" charset="0"/>
                <a:cs typeface="Times New Roman" panose="02020603050405020304" pitchFamily="18" charset="0"/>
              </a:rPr>
              <a:t>Invention</a:t>
            </a:r>
            <a:endParaRPr lang="en-IN" dirty="0">
              <a:solidFill>
                <a:schemeClr val="bg1"/>
              </a:solidFill>
              <a:ea typeface="Arial" charset="0"/>
              <a:cs typeface="Times New Roman" panose="02020603050405020304" pitchFamily="18" charset="0"/>
            </a:endParaRPr>
          </a:p>
        </p:txBody>
      </p:sp>
      <p:sp>
        <p:nvSpPr>
          <p:cNvPr id="6" name="object 23"/>
          <p:cNvSpPr txBox="1"/>
          <p:nvPr/>
        </p:nvSpPr>
        <p:spPr>
          <a:xfrm>
            <a:off x="273048" y="948311"/>
            <a:ext cx="11468378" cy="1336101"/>
          </a:xfrm>
          <a:prstGeom prst="rect">
            <a:avLst/>
          </a:prstGeom>
        </p:spPr>
        <p:txBody>
          <a:bodyPr wrap="square" lIns="0" tIns="0" rIns="0" bIns="0" rtlCol="0" anchor="ctr">
            <a:noAutofit/>
          </a:bodyPr>
          <a:lstStyle/>
          <a:p>
            <a:pPr algn="just">
              <a:lnSpc>
                <a:spcPct val="150000"/>
              </a:lnSpc>
            </a:pPr>
            <a:r>
              <a:rPr lang="en-IN" sz="1600" dirty="0">
                <a:cs typeface="Arial" panose="020B0604020202020204" pitchFamily="34" charset="0"/>
              </a:rPr>
              <a:t>This invention provides for a slurry pot testing apparatus to understand and evaluate erosion behaviour of different materials and varying compositions of solid-liquid mixtures at high impact velocities in order to establish effect of various parameters by providing uniform suspension of solid particles in a slurry. Existing systems using pin mill configuration cannot operate in high impact velocity.</a:t>
            </a:r>
          </a:p>
        </p:txBody>
      </p:sp>
      <p:sp>
        <p:nvSpPr>
          <p:cNvPr id="7" name="object 14"/>
          <p:cNvSpPr txBox="1"/>
          <p:nvPr/>
        </p:nvSpPr>
        <p:spPr>
          <a:xfrm>
            <a:off x="273331" y="2547214"/>
            <a:ext cx="4869330" cy="363822"/>
          </a:xfrm>
          <a:prstGeom prst="rect">
            <a:avLst/>
          </a:prstGeom>
        </p:spPr>
        <p:txBody>
          <a:bodyPr wrap="square" lIns="0" tIns="0" rIns="0" bIns="0" rtlCol="0" anchor="ctr">
            <a:noAutofit/>
          </a:bodyPr>
          <a:lstStyle/>
          <a:p>
            <a:pPr marL="12700">
              <a:lnSpc>
                <a:spcPts val="1950"/>
              </a:lnSpc>
              <a:spcBef>
                <a:spcPts val="97"/>
              </a:spcBef>
            </a:pPr>
            <a:r>
              <a:rPr lang="en-IN" sz="1800" b="1" spc="89" dirty="0">
                <a:solidFill>
                  <a:srgbClr val="212121"/>
                </a:solidFill>
                <a:ea typeface="Arial" charset="0"/>
                <a:cs typeface="Times New Roman" panose="02020603050405020304" pitchFamily="18" charset="0"/>
              </a:rPr>
              <a:t>IP</a:t>
            </a:r>
            <a:r>
              <a:rPr lang="en-IN" sz="1800" b="1" spc="0" dirty="0">
                <a:solidFill>
                  <a:srgbClr val="212121"/>
                </a:solidFill>
                <a:ea typeface="Arial" charset="0"/>
                <a:cs typeface="Times New Roman" panose="02020603050405020304" pitchFamily="18" charset="0"/>
              </a:rPr>
              <a:t>R</a:t>
            </a:r>
            <a:r>
              <a:rPr lang="en-IN" sz="1800" b="1" spc="184" dirty="0">
                <a:solidFill>
                  <a:srgbClr val="212121"/>
                </a:solidFill>
                <a:ea typeface="Arial" charset="0"/>
                <a:cs typeface="Times New Roman" panose="02020603050405020304" pitchFamily="18" charset="0"/>
              </a:rPr>
              <a:t> </a:t>
            </a:r>
            <a:r>
              <a:rPr lang="en-IN" sz="1800" b="1" spc="89" dirty="0">
                <a:solidFill>
                  <a:srgbClr val="212121"/>
                </a:solidFill>
                <a:ea typeface="Arial" charset="0"/>
                <a:cs typeface="Times New Roman" panose="02020603050405020304" pitchFamily="18" charset="0"/>
              </a:rPr>
              <a:t>Status</a:t>
            </a:r>
            <a:r>
              <a:rPr lang="en-IN" sz="1800" b="1" spc="0" dirty="0">
                <a:solidFill>
                  <a:srgbClr val="212121"/>
                </a:solidFill>
                <a:ea typeface="Arial" charset="0"/>
                <a:cs typeface="Times New Roman" panose="02020603050405020304" pitchFamily="18" charset="0"/>
              </a:rPr>
              <a:t>:</a:t>
            </a:r>
            <a:endParaRPr lang="en-IN" sz="1800" dirty="0">
              <a:ea typeface="Arial" charset="0"/>
              <a:cs typeface="Times New Roman" panose="02020603050405020304" pitchFamily="18" charset="0"/>
            </a:endParaRPr>
          </a:p>
        </p:txBody>
      </p:sp>
      <p:sp>
        <p:nvSpPr>
          <p:cNvPr id="9" name="object 13"/>
          <p:cNvSpPr txBox="1"/>
          <p:nvPr/>
        </p:nvSpPr>
        <p:spPr>
          <a:xfrm>
            <a:off x="273331" y="2900525"/>
            <a:ext cx="5078880" cy="979641"/>
          </a:xfrm>
          <a:prstGeom prst="rect">
            <a:avLst/>
          </a:prstGeom>
        </p:spPr>
        <p:txBody>
          <a:bodyPr wrap="square" lIns="0" tIns="0" rIns="0" bIns="0" rtlCol="0" anchor="ctr">
            <a:noAutofit/>
          </a:bodyPr>
          <a:lstStyle/>
          <a:p>
            <a:pPr marL="12700">
              <a:lnSpc>
                <a:spcPct val="150000"/>
              </a:lnSpc>
              <a:spcBef>
                <a:spcPts val="87"/>
              </a:spcBef>
            </a:pPr>
            <a:r>
              <a:rPr sz="1600" spc="79" dirty="0">
                <a:solidFill>
                  <a:srgbClr val="212121"/>
                </a:solidFill>
                <a:ea typeface="Arial" charset="0"/>
                <a:cs typeface="Times New Roman" panose="02020603050405020304" pitchFamily="18" charset="0"/>
              </a:rPr>
              <a:t>Applicatio</a:t>
            </a:r>
            <a:r>
              <a:rPr sz="1600" spc="0" dirty="0">
                <a:solidFill>
                  <a:srgbClr val="212121"/>
                </a:solidFill>
                <a:ea typeface="Arial" charset="0"/>
                <a:cs typeface="Times New Roman" panose="02020603050405020304" pitchFamily="18" charset="0"/>
              </a:rPr>
              <a:t>n</a:t>
            </a:r>
            <a:r>
              <a:rPr sz="1600" spc="164" dirty="0">
                <a:solidFill>
                  <a:srgbClr val="212121"/>
                </a:solidFill>
                <a:ea typeface="Arial" charset="0"/>
                <a:cs typeface="Times New Roman" panose="02020603050405020304" pitchFamily="18" charset="0"/>
              </a:rPr>
              <a:t> </a:t>
            </a:r>
            <a:r>
              <a:rPr sz="1600" spc="79" dirty="0">
                <a:ea typeface="Arial" charset="0"/>
                <a:cs typeface="Times New Roman" panose="02020603050405020304" pitchFamily="18" charset="0"/>
              </a:rPr>
              <a:t>Numbe</a:t>
            </a:r>
            <a:r>
              <a:rPr sz="1600" spc="0" dirty="0">
                <a:ea typeface="Arial" charset="0"/>
                <a:cs typeface="Times New Roman" panose="02020603050405020304" pitchFamily="18" charset="0"/>
              </a:rPr>
              <a:t>r</a:t>
            </a:r>
            <a:r>
              <a:rPr lang="cs-CZ" sz="1600" dirty="0">
                <a:solidFill>
                  <a:srgbClr val="212121"/>
                </a:solidFill>
                <a:ea typeface="Arial" charset="0"/>
                <a:cs typeface="Times New Roman" panose="02020603050405020304" pitchFamily="18" charset="0"/>
              </a:rPr>
              <a:t>: PCT/IB2018/051688</a:t>
            </a:r>
            <a:endParaRPr sz="1600" dirty="0">
              <a:ea typeface="Arial" charset="0"/>
              <a:cs typeface="Times New Roman" panose="02020603050405020304" pitchFamily="18" charset="0"/>
            </a:endParaRPr>
          </a:p>
          <a:p>
            <a:pPr marL="12700" marR="30660">
              <a:lnSpc>
                <a:spcPct val="150000"/>
              </a:lnSpc>
              <a:spcBef>
                <a:spcPts val="322"/>
              </a:spcBef>
            </a:pPr>
            <a:r>
              <a:rPr lang="en-US" sz="1600" spc="79" dirty="0">
                <a:solidFill>
                  <a:srgbClr val="212121"/>
                </a:solidFill>
                <a:ea typeface="Arial" charset="0"/>
                <a:cs typeface="Times New Roman" panose="02020603050405020304" pitchFamily="18" charset="0"/>
              </a:rPr>
              <a:t>Priority </a:t>
            </a:r>
            <a:r>
              <a:rPr sz="1600" spc="79" dirty="0">
                <a:solidFill>
                  <a:srgbClr val="212121"/>
                </a:solidFill>
                <a:ea typeface="Arial" charset="0"/>
                <a:cs typeface="Times New Roman" panose="02020603050405020304" pitchFamily="18" charset="0"/>
              </a:rPr>
              <a:t>Dat</a:t>
            </a:r>
            <a:r>
              <a:rPr sz="1600" spc="0" dirty="0">
                <a:solidFill>
                  <a:srgbClr val="212121"/>
                </a:solidFill>
                <a:ea typeface="Arial" charset="0"/>
                <a:cs typeface="Times New Roman" panose="02020603050405020304" pitchFamily="18" charset="0"/>
              </a:rPr>
              <a:t>e</a:t>
            </a:r>
            <a:r>
              <a:rPr lang="en-US" sz="1600" dirty="0">
                <a:solidFill>
                  <a:srgbClr val="212121"/>
                </a:solidFill>
                <a:ea typeface="Arial" charset="0"/>
                <a:cs typeface="Times New Roman" panose="02020603050405020304" pitchFamily="18" charset="0"/>
              </a:rPr>
              <a:t>: 18/08/2017</a:t>
            </a:r>
            <a:endParaRPr lang="en-US" sz="1600" dirty="0">
              <a:ea typeface="Arial" charset="0"/>
              <a:cs typeface="Times New Roman" panose="02020603050405020304" pitchFamily="18" charset="0"/>
            </a:endParaRPr>
          </a:p>
        </p:txBody>
      </p:sp>
      <p:sp>
        <p:nvSpPr>
          <p:cNvPr id="12" name="object 30"/>
          <p:cNvSpPr/>
          <p:nvPr/>
        </p:nvSpPr>
        <p:spPr>
          <a:xfrm>
            <a:off x="5478462" y="3038287"/>
            <a:ext cx="66675" cy="628228"/>
          </a:xfrm>
          <a:custGeom>
            <a:avLst/>
            <a:gdLst/>
            <a:ahLst/>
            <a:cxnLst/>
            <a:rect l="l" t="t" r="r" b="b"/>
            <a:pathLst>
              <a:path w="66675" h="628228">
                <a:moveTo>
                  <a:pt x="66675" y="0"/>
                </a:moveTo>
                <a:lnTo>
                  <a:pt x="0" y="0"/>
                </a:lnTo>
                <a:lnTo>
                  <a:pt x="0" y="628228"/>
                </a:lnTo>
                <a:lnTo>
                  <a:pt x="66675" y="628228"/>
                </a:lnTo>
                <a:lnTo>
                  <a:pt x="66675" y="0"/>
                </a:lnTo>
                <a:close/>
              </a:path>
            </a:pathLst>
          </a:custGeom>
          <a:solidFill>
            <a:srgbClr val="393939"/>
          </a:solidFill>
        </p:spPr>
        <p:txBody>
          <a:bodyPr wrap="square" lIns="0" tIns="0" rIns="0" bIns="0" rtlCol="0">
            <a:noAutofit/>
          </a:bodyPr>
          <a:lstStyle/>
          <a:p>
            <a:endParaRPr/>
          </a:p>
        </p:txBody>
      </p:sp>
      <p:sp>
        <p:nvSpPr>
          <p:cNvPr id="13" name="object 3"/>
          <p:cNvSpPr txBox="1"/>
          <p:nvPr/>
        </p:nvSpPr>
        <p:spPr>
          <a:xfrm>
            <a:off x="6107567" y="3040380"/>
            <a:ext cx="3999937" cy="590550"/>
          </a:xfrm>
          <a:prstGeom prst="rect">
            <a:avLst/>
          </a:prstGeom>
        </p:spPr>
        <p:txBody>
          <a:bodyPr wrap="square" lIns="0" tIns="0" rIns="0" bIns="0" rtlCol="0">
            <a:noAutofit/>
          </a:bodyPr>
          <a:lstStyle/>
          <a:p>
            <a:pPr>
              <a:lnSpc>
                <a:spcPts val="1100"/>
              </a:lnSpc>
              <a:spcBef>
                <a:spcPts val="61"/>
              </a:spcBef>
            </a:pPr>
            <a:endParaRPr sz="1100" dirty="0"/>
          </a:p>
          <a:p>
            <a:pPr marL="821019">
              <a:lnSpc>
                <a:spcPct val="95825"/>
              </a:lnSpc>
            </a:pPr>
            <a:r>
              <a:rPr lang="en-IN" sz="1800" b="1" spc="89" dirty="0">
                <a:solidFill>
                  <a:schemeClr val="bg1"/>
                </a:solidFill>
                <a:cs typeface="Times New Roman" panose="02020603050405020304" pitchFamily="18" charset="0"/>
              </a:rPr>
              <a:t>Paten</a:t>
            </a:r>
            <a:r>
              <a:rPr lang="en-IN" sz="1800" b="1" spc="0" dirty="0">
                <a:solidFill>
                  <a:schemeClr val="bg1"/>
                </a:solidFill>
                <a:cs typeface="Times New Roman" panose="02020603050405020304" pitchFamily="18" charset="0"/>
              </a:rPr>
              <a:t>t</a:t>
            </a:r>
            <a:r>
              <a:rPr lang="en-IN" sz="1800" b="1" spc="184" dirty="0">
                <a:solidFill>
                  <a:schemeClr val="bg1"/>
                </a:solidFill>
                <a:cs typeface="Times New Roman" panose="02020603050405020304" pitchFamily="18" charset="0"/>
              </a:rPr>
              <a:t> </a:t>
            </a:r>
            <a:r>
              <a:rPr lang="en-IN" sz="1800" b="1" spc="89" dirty="0">
                <a:solidFill>
                  <a:schemeClr val="bg1"/>
                </a:solidFill>
                <a:cs typeface="Times New Roman" panose="02020603050405020304" pitchFamily="18" charset="0"/>
              </a:rPr>
              <a:t>Status: Pending</a:t>
            </a:r>
            <a:endParaRPr lang="en-IN" sz="1800" dirty="0">
              <a:solidFill>
                <a:schemeClr val="bg1"/>
              </a:solidFill>
              <a:cs typeface="Times New Roman" panose="02020603050405020304" pitchFamily="18" charset="0"/>
            </a:endParaRPr>
          </a:p>
        </p:txBody>
      </p:sp>
      <p:sp>
        <p:nvSpPr>
          <p:cNvPr id="16" name="object 11"/>
          <p:cNvSpPr txBox="1"/>
          <p:nvPr/>
        </p:nvSpPr>
        <p:spPr>
          <a:xfrm>
            <a:off x="273049" y="4180988"/>
            <a:ext cx="5834519" cy="387098"/>
          </a:xfrm>
          <a:prstGeom prst="rect">
            <a:avLst/>
          </a:prstGeom>
        </p:spPr>
        <p:txBody>
          <a:bodyPr wrap="square" lIns="0" tIns="0" rIns="0" bIns="0" rtlCol="0" anchor="ctr">
            <a:noAutofit/>
          </a:bodyPr>
          <a:lstStyle/>
          <a:p>
            <a:pPr marL="12700" algn="just">
              <a:lnSpc>
                <a:spcPts val="1745"/>
              </a:lnSpc>
              <a:spcBef>
                <a:spcPts val="87"/>
              </a:spcBef>
            </a:pPr>
            <a:r>
              <a:rPr lang="en-IN" sz="1600" b="1" spc="79" dirty="0">
                <a:solidFill>
                  <a:srgbClr val="212121"/>
                </a:solidFill>
                <a:ea typeface="Arial" charset="0"/>
                <a:cs typeface="Times New Roman" panose="02020603050405020304" pitchFamily="18" charset="0"/>
              </a:rPr>
              <a:t>Ke</a:t>
            </a:r>
            <a:r>
              <a:rPr lang="en-IN" sz="1600" b="1" spc="0" dirty="0">
                <a:solidFill>
                  <a:srgbClr val="212121"/>
                </a:solidFill>
                <a:ea typeface="Arial" charset="0"/>
                <a:cs typeface="Times New Roman" panose="02020603050405020304" pitchFamily="18" charset="0"/>
              </a:rPr>
              <a:t>y</a:t>
            </a:r>
            <a:r>
              <a:rPr lang="en-IN" sz="1600" b="1" spc="164" dirty="0">
                <a:solidFill>
                  <a:srgbClr val="212121"/>
                </a:solidFill>
                <a:ea typeface="Arial" charset="0"/>
                <a:cs typeface="Times New Roman" panose="02020603050405020304" pitchFamily="18" charset="0"/>
              </a:rPr>
              <a:t> </a:t>
            </a:r>
            <a:r>
              <a:rPr lang="en-IN" sz="1600" b="1" spc="79" dirty="0">
                <a:solidFill>
                  <a:srgbClr val="212121"/>
                </a:solidFill>
                <a:ea typeface="Arial" charset="0"/>
                <a:cs typeface="Times New Roman" panose="02020603050405020304" pitchFamily="18" charset="0"/>
              </a:rPr>
              <a:t>Advantage</a:t>
            </a:r>
            <a:r>
              <a:rPr lang="en-IN" sz="1600" b="1" spc="0" dirty="0">
                <a:solidFill>
                  <a:srgbClr val="212121"/>
                </a:solidFill>
                <a:ea typeface="Arial" charset="0"/>
                <a:cs typeface="Times New Roman" panose="02020603050405020304" pitchFamily="18" charset="0"/>
              </a:rPr>
              <a:t>s</a:t>
            </a:r>
            <a:r>
              <a:rPr lang="en-IN" sz="1600" b="1" spc="164" dirty="0">
                <a:solidFill>
                  <a:srgbClr val="212121"/>
                </a:solidFill>
                <a:ea typeface="Arial" charset="0"/>
                <a:cs typeface="Times New Roman" panose="02020603050405020304" pitchFamily="18" charset="0"/>
              </a:rPr>
              <a:t> </a:t>
            </a:r>
            <a:r>
              <a:rPr lang="en-IN" sz="1600" b="1" spc="79" dirty="0">
                <a:solidFill>
                  <a:srgbClr val="212121"/>
                </a:solidFill>
                <a:ea typeface="Arial" charset="0"/>
                <a:cs typeface="Times New Roman" panose="02020603050405020304" pitchFamily="18" charset="0"/>
              </a:rPr>
              <a:t>o</a:t>
            </a:r>
            <a:r>
              <a:rPr lang="en-IN" sz="1600" b="1" spc="0" dirty="0">
                <a:solidFill>
                  <a:srgbClr val="212121"/>
                </a:solidFill>
                <a:ea typeface="Arial" charset="0"/>
                <a:cs typeface="Times New Roman" panose="02020603050405020304" pitchFamily="18" charset="0"/>
              </a:rPr>
              <a:t>f </a:t>
            </a:r>
            <a:r>
              <a:rPr lang="en-IN" sz="1600" b="1" spc="79" dirty="0">
                <a:solidFill>
                  <a:srgbClr val="212121"/>
                </a:solidFill>
                <a:ea typeface="Arial" charset="0"/>
                <a:cs typeface="Times New Roman" panose="02020603050405020304" pitchFamily="18" charset="0"/>
              </a:rPr>
              <a:t>Investin</a:t>
            </a:r>
            <a:r>
              <a:rPr lang="en-IN" sz="1600" b="1" spc="0" dirty="0">
                <a:solidFill>
                  <a:srgbClr val="212121"/>
                </a:solidFill>
                <a:ea typeface="Arial" charset="0"/>
                <a:cs typeface="Times New Roman" panose="02020603050405020304" pitchFamily="18" charset="0"/>
              </a:rPr>
              <a:t>g</a:t>
            </a:r>
            <a:r>
              <a:rPr lang="en-IN" sz="1600" b="1" spc="164" dirty="0">
                <a:solidFill>
                  <a:srgbClr val="212121"/>
                </a:solidFill>
                <a:ea typeface="Arial" charset="0"/>
                <a:cs typeface="Times New Roman" panose="02020603050405020304" pitchFamily="18" charset="0"/>
              </a:rPr>
              <a:t> </a:t>
            </a:r>
            <a:r>
              <a:rPr lang="en-IN" sz="1600" b="1" spc="79" dirty="0">
                <a:solidFill>
                  <a:srgbClr val="212121"/>
                </a:solidFill>
                <a:ea typeface="Arial" charset="0"/>
                <a:cs typeface="Times New Roman" panose="02020603050405020304" pitchFamily="18" charset="0"/>
              </a:rPr>
              <a:t>i</a:t>
            </a:r>
            <a:r>
              <a:rPr lang="en-IN" sz="1600" b="1" spc="0" dirty="0">
                <a:solidFill>
                  <a:srgbClr val="212121"/>
                </a:solidFill>
                <a:ea typeface="Arial" charset="0"/>
                <a:cs typeface="Times New Roman" panose="02020603050405020304" pitchFamily="18" charset="0"/>
              </a:rPr>
              <a:t>n</a:t>
            </a:r>
            <a:r>
              <a:rPr lang="en-IN" sz="1600" b="1" spc="164" dirty="0">
                <a:solidFill>
                  <a:srgbClr val="212121"/>
                </a:solidFill>
                <a:ea typeface="Arial" charset="0"/>
                <a:cs typeface="Times New Roman" panose="02020603050405020304" pitchFamily="18" charset="0"/>
              </a:rPr>
              <a:t> </a:t>
            </a:r>
            <a:r>
              <a:rPr lang="en-IN" sz="1600" b="1" spc="79" dirty="0">
                <a:solidFill>
                  <a:srgbClr val="212121"/>
                </a:solidFill>
                <a:ea typeface="Arial" charset="0"/>
                <a:cs typeface="Times New Roman" panose="02020603050405020304" pitchFamily="18" charset="0"/>
              </a:rPr>
              <a:t>Earl</a:t>
            </a:r>
            <a:r>
              <a:rPr lang="en-IN" sz="1600" b="1" spc="0" dirty="0">
                <a:solidFill>
                  <a:srgbClr val="212121"/>
                </a:solidFill>
                <a:ea typeface="Arial" charset="0"/>
                <a:cs typeface="Times New Roman" panose="02020603050405020304" pitchFamily="18" charset="0"/>
              </a:rPr>
              <a:t>y</a:t>
            </a:r>
            <a:r>
              <a:rPr lang="en-IN" sz="1600" b="1" spc="164" dirty="0">
                <a:solidFill>
                  <a:srgbClr val="212121"/>
                </a:solidFill>
                <a:ea typeface="Arial" charset="0"/>
                <a:cs typeface="Times New Roman" panose="02020603050405020304" pitchFamily="18" charset="0"/>
              </a:rPr>
              <a:t> </a:t>
            </a:r>
            <a:r>
              <a:rPr lang="en-IN" sz="1600" b="1" spc="79" dirty="0">
                <a:solidFill>
                  <a:srgbClr val="212121"/>
                </a:solidFill>
                <a:ea typeface="Arial" charset="0"/>
                <a:cs typeface="Times New Roman" panose="02020603050405020304" pitchFamily="18" charset="0"/>
              </a:rPr>
              <a:t>Stage of Invention</a:t>
            </a:r>
            <a:r>
              <a:rPr lang="en-IN" sz="1600" b="1" spc="0" dirty="0">
                <a:solidFill>
                  <a:srgbClr val="212121"/>
                </a:solidFill>
                <a:ea typeface="Arial" charset="0"/>
                <a:cs typeface="Times New Roman" panose="02020603050405020304" pitchFamily="18" charset="0"/>
              </a:rPr>
              <a:t>:</a:t>
            </a:r>
            <a:endParaRPr lang="en-IN" sz="1600" dirty="0">
              <a:ea typeface="Arial" charset="0"/>
              <a:cs typeface="Times New Roman" panose="02020603050405020304" pitchFamily="18" charset="0"/>
            </a:endParaRPr>
          </a:p>
        </p:txBody>
      </p:sp>
      <p:sp>
        <p:nvSpPr>
          <p:cNvPr id="18" name="object 9"/>
          <p:cNvSpPr txBox="1"/>
          <p:nvPr/>
        </p:nvSpPr>
        <p:spPr>
          <a:xfrm>
            <a:off x="379828" y="4681206"/>
            <a:ext cx="11603181" cy="1587647"/>
          </a:xfrm>
          <a:prstGeom prst="rect">
            <a:avLst/>
          </a:prstGeom>
        </p:spPr>
        <p:txBody>
          <a:bodyPr wrap="square" lIns="0" tIns="0" rIns="0" bIns="0" rtlCol="0" anchor="ctr">
            <a:noAutofit/>
          </a:bodyPr>
          <a:lstStyle/>
          <a:p>
            <a:pPr marL="355600" marR="30660" indent="-342900">
              <a:spcBef>
                <a:spcPts val="87"/>
              </a:spcBef>
              <a:buFont typeface="+mj-lt"/>
              <a:buAutoNum type="arabicPeriod"/>
            </a:pPr>
            <a:r>
              <a:rPr sz="1600" spc="79" dirty="0">
                <a:solidFill>
                  <a:srgbClr val="212121"/>
                </a:solidFill>
                <a:ea typeface="Arial" charset="0"/>
                <a:cs typeface="Times New Roman" panose="02020603050405020304" pitchFamily="18" charset="0"/>
              </a:rPr>
              <a:t>Investin</a:t>
            </a:r>
            <a:r>
              <a:rPr sz="1600" spc="0" dirty="0">
                <a:solidFill>
                  <a:srgbClr val="212121"/>
                </a:solidFill>
                <a:ea typeface="Arial" charset="0"/>
                <a:cs typeface="Times New Roman" panose="02020603050405020304" pitchFamily="18" charset="0"/>
              </a:rPr>
              <a:t>g</a:t>
            </a:r>
            <a:r>
              <a:rPr sz="1600" spc="164" dirty="0">
                <a:solidFill>
                  <a:srgbClr val="212121"/>
                </a:solidFill>
                <a:ea typeface="Arial" charset="0"/>
                <a:cs typeface="Times New Roman" panose="02020603050405020304" pitchFamily="18" charset="0"/>
              </a:rPr>
              <a:t> </a:t>
            </a:r>
            <a:r>
              <a:rPr sz="1600" spc="79" dirty="0">
                <a:solidFill>
                  <a:srgbClr val="212121"/>
                </a:solidFill>
                <a:ea typeface="Arial" charset="0"/>
                <a:cs typeface="Times New Roman" panose="02020603050405020304" pitchFamily="18" charset="0"/>
              </a:rPr>
              <a:t>i</a:t>
            </a:r>
            <a:r>
              <a:rPr sz="1600" spc="0" dirty="0">
                <a:solidFill>
                  <a:srgbClr val="212121"/>
                </a:solidFill>
                <a:ea typeface="Arial" charset="0"/>
                <a:cs typeface="Times New Roman" panose="02020603050405020304" pitchFamily="18" charset="0"/>
              </a:rPr>
              <a:t>n</a:t>
            </a:r>
            <a:r>
              <a:rPr sz="1600" spc="164" dirty="0">
                <a:solidFill>
                  <a:srgbClr val="212121"/>
                </a:solidFill>
                <a:ea typeface="Arial" charset="0"/>
                <a:cs typeface="Times New Roman" panose="02020603050405020304" pitchFamily="18" charset="0"/>
              </a:rPr>
              <a:t> </a:t>
            </a:r>
            <a:r>
              <a:rPr sz="1600" spc="79" dirty="0">
                <a:solidFill>
                  <a:srgbClr val="212121"/>
                </a:solidFill>
                <a:ea typeface="Arial" charset="0"/>
                <a:cs typeface="Times New Roman" panose="02020603050405020304" pitchFamily="18" charset="0"/>
              </a:rPr>
              <a:t>th</a:t>
            </a:r>
            <a:r>
              <a:rPr sz="1600" spc="0" dirty="0">
                <a:solidFill>
                  <a:srgbClr val="212121"/>
                </a:solidFill>
                <a:ea typeface="Arial" charset="0"/>
                <a:cs typeface="Times New Roman" panose="02020603050405020304" pitchFamily="18" charset="0"/>
              </a:rPr>
              <a:t>e</a:t>
            </a:r>
            <a:r>
              <a:rPr sz="1600" spc="164" dirty="0">
                <a:solidFill>
                  <a:srgbClr val="212121"/>
                </a:solidFill>
                <a:ea typeface="Arial" charset="0"/>
                <a:cs typeface="Times New Roman" panose="02020603050405020304" pitchFamily="18" charset="0"/>
              </a:rPr>
              <a:t> </a:t>
            </a:r>
            <a:r>
              <a:rPr sz="1600" spc="79" dirty="0">
                <a:solidFill>
                  <a:srgbClr val="212121"/>
                </a:solidFill>
                <a:ea typeface="Arial" charset="0"/>
                <a:cs typeface="Times New Roman" panose="02020603050405020304" pitchFamily="18" charset="0"/>
              </a:rPr>
              <a:t>initia</a:t>
            </a:r>
            <a:r>
              <a:rPr sz="1600" spc="0" dirty="0">
                <a:solidFill>
                  <a:srgbClr val="212121"/>
                </a:solidFill>
                <a:ea typeface="Arial" charset="0"/>
                <a:cs typeface="Times New Roman" panose="02020603050405020304" pitchFamily="18" charset="0"/>
              </a:rPr>
              <a:t>l</a:t>
            </a:r>
            <a:r>
              <a:rPr sz="1600" spc="164" dirty="0">
                <a:solidFill>
                  <a:srgbClr val="212121"/>
                </a:solidFill>
                <a:ea typeface="Arial" charset="0"/>
                <a:cs typeface="Times New Roman" panose="02020603050405020304" pitchFamily="18" charset="0"/>
              </a:rPr>
              <a:t> </a:t>
            </a:r>
            <a:r>
              <a:rPr sz="1600" spc="79" dirty="0">
                <a:solidFill>
                  <a:srgbClr val="212121"/>
                </a:solidFill>
                <a:ea typeface="Arial" charset="0"/>
                <a:cs typeface="Times New Roman" panose="02020603050405020304" pitchFamily="18" charset="0"/>
              </a:rPr>
              <a:t>stag</a:t>
            </a:r>
            <a:r>
              <a:rPr sz="1600" spc="0" dirty="0">
                <a:solidFill>
                  <a:srgbClr val="212121"/>
                </a:solidFill>
                <a:ea typeface="Arial" charset="0"/>
                <a:cs typeface="Times New Roman" panose="02020603050405020304" pitchFamily="18" charset="0"/>
              </a:rPr>
              <a:t>e</a:t>
            </a:r>
            <a:r>
              <a:rPr sz="1600" spc="164" dirty="0">
                <a:solidFill>
                  <a:srgbClr val="212121"/>
                </a:solidFill>
                <a:ea typeface="Arial" charset="0"/>
                <a:cs typeface="Times New Roman" panose="02020603050405020304" pitchFamily="18" charset="0"/>
              </a:rPr>
              <a:t> </a:t>
            </a:r>
            <a:r>
              <a:rPr sz="1600" spc="79" dirty="0">
                <a:solidFill>
                  <a:srgbClr val="212121"/>
                </a:solidFill>
                <a:ea typeface="Arial" charset="0"/>
                <a:cs typeface="Times New Roman" panose="02020603050405020304" pitchFamily="18" charset="0"/>
              </a:rPr>
              <a:t>o</a:t>
            </a:r>
            <a:r>
              <a:rPr sz="1600" spc="0" dirty="0">
                <a:solidFill>
                  <a:srgbClr val="212121"/>
                </a:solidFill>
                <a:ea typeface="Arial" charset="0"/>
                <a:cs typeface="Times New Roman" panose="02020603050405020304" pitchFamily="18" charset="0"/>
              </a:rPr>
              <a:t>f</a:t>
            </a:r>
            <a:r>
              <a:rPr sz="1600" spc="164" dirty="0">
                <a:solidFill>
                  <a:srgbClr val="212121"/>
                </a:solidFill>
                <a:ea typeface="Arial" charset="0"/>
                <a:cs typeface="Times New Roman" panose="02020603050405020304" pitchFamily="18" charset="0"/>
              </a:rPr>
              <a:t> </a:t>
            </a:r>
            <a:r>
              <a:rPr sz="1600" spc="79" dirty="0">
                <a:solidFill>
                  <a:srgbClr val="212121"/>
                </a:solidFill>
                <a:ea typeface="Arial" charset="0"/>
                <a:cs typeface="Times New Roman" panose="02020603050405020304" pitchFamily="18" charset="0"/>
              </a:rPr>
              <a:t>suc</a:t>
            </a:r>
            <a:r>
              <a:rPr sz="1600" spc="0" dirty="0">
                <a:solidFill>
                  <a:srgbClr val="212121"/>
                </a:solidFill>
                <a:ea typeface="Arial" charset="0"/>
                <a:cs typeface="Times New Roman" panose="02020603050405020304" pitchFamily="18" charset="0"/>
              </a:rPr>
              <a:t>h</a:t>
            </a:r>
            <a:r>
              <a:rPr sz="1600" spc="164" dirty="0">
                <a:solidFill>
                  <a:srgbClr val="212121"/>
                </a:solidFill>
                <a:ea typeface="Arial" charset="0"/>
                <a:cs typeface="Times New Roman" panose="02020603050405020304" pitchFamily="18" charset="0"/>
              </a:rPr>
              <a:t> </a:t>
            </a:r>
            <a:r>
              <a:rPr sz="1600" spc="79" dirty="0">
                <a:solidFill>
                  <a:srgbClr val="212121"/>
                </a:solidFill>
                <a:ea typeface="Arial" charset="0"/>
                <a:cs typeface="Times New Roman" panose="02020603050405020304" pitchFamily="18" charset="0"/>
              </a:rPr>
              <a:t>a</a:t>
            </a:r>
            <a:r>
              <a:rPr sz="1600" spc="0" dirty="0">
                <a:solidFill>
                  <a:srgbClr val="212121"/>
                </a:solidFill>
                <a:ea typeface="Arial" charset="0"/>
                <a:cs typeface="Times New Roman" panose="02020603050405020304" pitchFamily="18" charset="0"/>
              </a:rPr>
              <a:t>n</a:t>
            </a:r>
            <a:r>
              <a:rPr sz="1600" spc="164" dirty="0">
                <a:solidFill>
                  <a:srgbClr val="212121"/>
                </a:solidFill>
                <a:ea typeface="Arial" charset="0"/>
                <a:cs typeface="Times New Roman" panose="02020603050405020304" pitchFamily="18" charset="0"/>
              </a:rPr>
              <a:t> </a:t>
            </a:r>
            <a:r>
              <a:rPr sz="1600" spc="79" dirty="0">
                <a:solidFill>
                  <a:srgbClr val="212121"/>
                </a:solidFill>
                <a:ea typeface="Arial" charset="0"/>
                <a:cs typeface="Times New Roman" panose="02020603050405020304" pitchFamily="18" charset="0"/>
              </a:rPr>
              <a:t>exceptiona</a:t>
            </a:r>
            <a:r>
              <a:rPr sz="1600" spc="0" dirty="0">
                <a:solidFill>
                  <a:srgbClr val="212121"/>
                </a:solidFill>
                <a:ea typeface="Arial" charset="0"/>
                <a:cs typeface="Times New Roman" panose="02020603050405020304" pitchFamily="18" charset="0"/>
              </a:rPr>
              <a:t>l</a:t>
            </a:r>
            <a:r>
              <a:rPr lang="en-US" sz="1600" spc="0" dirty="0">
                <a:solidFill>
                  <a:srgbClr val="212121"/>
                </a:solidFill>
                <a:ea typeface="Arial" charset="0"/>
                <a:cs typeface="Times New Roman" panose="02020603050405020304" pitchFamily="18" charset="0"/>
              </a:rPr>
              <a:t> </a:t>
            </a:r>
            <a:r>
              <a:rPr lang="en-US" sz="1600" spc="79" dirty="0">
                <a:solidFill>
                  <a:srgbClr val="212121"/>
                </a:solidFill>
                <a:ea typeface="Arial" charset="0"/>
                <a:cs typeface="Times New Roman" panose="02020603050405020304" pitchFamily="18" charset="0"/>
              </a:rPr>
              <a:t>technolog</a:t>
            </a:r>
            <a:r>
              <a:rPr lang="en-US" sz="1600" spc="0" dirty="0">
                <a:solidFill>
                  <a:srgbClr val="212121"/>
                </a:solidFill>
                <a:ea typeface="Arial" charset="0"/>
                <a:cs typeface="Times New Roman" panose="02020603050405020304" pitchFamily="18" charset="0"/>
              </a:rPr>
              <a:t>y</a:t>
            </a:r>
            <a:r>
              <a:rPr lang="en-US" sz="1600" spc="164" dirty="0">
                <a:solidFill>
                  <a:srgbClr val="212121"/>
                </a:solidFill>
                <a:ea typeface="Arial" charset="0"/>
                <a:cs typeface="Times New Roman" panose="02020603050405020304" pitchFamily="18" charset="0"/>
              </a:rPr>
              <a:t> </a:t>
            </a:r>
            <a:r>
              <a:rPr lang="en-US" sz="1600" spc="79" dirty="0">
                <a:solidFill>
                  <a:srgbClr val="212121"/>
                </a:solidFill>
                <a:ea typeface="Arial" charset="0"/>
                <a:cs typeface="Times New Roman" panose="02020603050405020304" pitchFamily="18" charset="0"/>
              </a:rPr>
              <a:t>i</a:t>
            </a:r>
            <a:r>
              <a:rPr lang="en-US" sz="1600" spc="0" dirty="0">
                <a:solidFill>
                  <a:srgbClr val="212121"/>
                </a:solidFill>
                <a:ea typeface="Arial" charset="0"/>
                <a:cs typeface="Times New Roman" panose="02020603050405020304" pitchFamily="18" charset="0"/>
              </a:rPr>
              <a:t>s</a:t>
            </a:r>
            <a:r>
              <a:rPr lang="en-US" sz="1600" spc="164" dirty="0">
                <a:solidFill>
                  <a:srgbClr val="212121"/>
                </a:solidFill>
                <a:ea typeface="Arial" charset="0"/>
                <a:cs typeface="Times New Roman" panose="02020603050405020304" pitchFamily="18" charset="0"/>
              </a:rPr>
              <a:t> </a:t>
            </a:r>
            <a:r>
              <a:rPr lang="en-US" sz="1600" spc="79" dirty="0">
                <a:solidFill>
                  <a:srgbClr val="212121"/>
                </a:solidFill>
                <a:ea typeface="Arial" charset="0"/>
                <a:cs typeface="Times New Roman" panose="02020603050405020304" pitchFamily="18" charset="0"/>
              </a:rPr>
              <a:t>a</a:t>
            </a:r>
            <a:r>
              <a:rPr lang="en-US" sz="1600" spc="0" dirty="0">
                <a:solidFill>
                  <a:srgbClr val="212121"/>
                </a:solidFill>
                <a:ea typeface="Arial" charset="0"/>
                <a:cs typeface="Times New Roman" panose="02020603050405020304" pitchFamily="18" charset="0"/>
              </a:rPr>
              <a:t>n </a:t>
            </a:r>
            <a:r>
              <a:rPr lang="en-US" sz="1600" spc="79" dirty="0">
                <a:solidFill>
                  <a:srgbClr val="212121"/>
                </a:solidFill>
                <a:ea typeface="Arial" charset="0"/>
                <a:cs typeface="Times New Roman" panose="02020603050405020304" pitchFamily="18" charset="0"/>
              </a:rPr>
              <a:t>opportunit</a:t>
            </a:r>
            <a:r>
              <a:rPr lang="en-US" sz="1600" spc="0" dirty="0">
                <a:solidFill>
                  <a:srgbClr val="212121"/>
                </a:solidFill>
                <a:ea typeface="Arial" charset="0"/>
                <a:cs typeface="Times New Roman" panose="02020603050405020304" pitchFamily="18" charset="0"/>
              </a:rPr>
              <a:t>y</a:t>
            </a:r>
            <a:r>
              <a:rPr lang="en-US" sz="1600" dirty="0">
                <a:ea typeface="Arial" charset="0"/>
                <a:cs typeface="Times New Roman" panose="02020603050405020304" pitchFamily="18" charset="0"/>
              </a:rPr>
              <a:t> </a:t>
            </a:r>
            <a:r>
              <a:rPr lang="en-US" sz="1600" spc="79" dirty="0">
                <a:solidFill>
                  <a:srgbClr val="212121"/>
                </a:solidFill>
                <a:ea typeface="Arial" charset="0"/>
                <a:cs typeface="Times New Roman" panose="02020603050405020304" pitchFamily="18" charset="0"/>
              </a:rPr>
              <a:t>t</a:t>
            </a:r>
            <a:r>
              <a:rPr lang="en-US" sz="1600" spc="0" dirty="0">
                <a:solidFill>
                  <a:srgbClr val="212121"/>
                </a:solidFill>
                <a:ea typeface="Arial" charset="0"/>
                <a:cs typeface="Times New Roman" panose="02020603050405020304" pitchFamily="18" charset="0"/>
              </a:rPr>
              <a:t>o</a:t>
            </a:r>
            <a:r>
              <a:rPr lang="en-US" sz="1600" spc="164" dirty="0">
                <a:solidFill>
                  <a:srgbClr val="212121"/>
                </a:solidFill>
                <a:ea typeface="Arial" charset="0"/>
                <a:cs typeface="Times New Roman" panose="02020603050405020304" pitchFamily="18" charset="0"/>
              </a:rPr>
              <a:t> </a:t>
            </a:r>
            <a:r>
              <a:rPr lang="en-US" sz="1600" spc="79" dirty="0">
                <a:solidFill>
                  <a:srgbClr val="212121"/>
                </a:solidFill>
                <a:ea typeface="Arial" charset="0"/>
                <a:cs typeface="Times New Roman" panose="02020603050405020304" pitchFamily="18" charset="0"/>
              </a:rPr>
              <a:t>ge</a:t>
            </a:r>
            <a:r>
              <a:rPr lang="en-US" sz="1600" spc="0" dirty="0">
                <a:solidFill>
                  <a:srgbClr val="212121"/>
                </a:solidFill>
                <a:ea typeface="Arial" charset="0"/>
                <a:cs typeface="Times New Roman" panose="02020603050405020304" pitchFamily="18" charset="0"/>
              </a:rPr>
              <a:t>t</a:t>
            </a:r>
            <a:r>
              <a:rPr lang="en-US" sz="1600" dirty="0">
                <a:ea typeface="Arial" charset="0"/>
                <a:cs typeface="Times New Roman" panose="02020603050405020304" pitchFamily="18" charset="0"/>
              </a:rPr>
              <a:t> </a:t>
            </a:r>
            <a:r>
              <a:rPr sz="1600" spc="79" dirty="0">
                <a:solidFill>
                  <a:srgbClr val="212121"/>
                </a:solidFill>
                <a:ea typeface="Arial" charset="0"/>
                <a:cs typeface="Times New Roman" panose="02020603050405020304" pitchFamily="18" charset="0"/>
              </a:rPr>
              <a:t>licensin</a:t>
            </a:r>
            <a:r>
              <a:rPr sz="1600" spc="0" dirty="0">
                <a:solidFill>
                  <a:srgbClr val="212121"/>
                </a:solidFill>
                <a:ea typeface="Arial" charset="0"/>
                <a:cs typeface="Times New Roman" panose="02020603050405020304" pitchFamily="18" charset="0"/>
              </a:rPr>
              <a:t>g</a:t>
            </a:r>
            <a:r>
              <a:rPr sz="1600" spc="164" dirty="0">
                <a:solidFill>
                  <a:srgbClr val="212121"/>
                </a:solidFill>
                <a:ea typeface="Arial" charset="0"/>
                <a:cs typeface="Times New Roman" panose="02020603050405020304" pitchFamily="18" charset="0"/>
              </a:rPr>
              <a:t> </a:t>
            </a:r>
            <a:r>
              <a:rPr sz="1600" spc="79" dirty="0">
                <a:solidFill>
                  <a:srgbClr val="212121"/>
                </a:solidFill>
                <a:ea typeface="Arial" charset="0"/>
                <a:cs typeface="Times New Roman" panose="02020603050405020304" pitchFamily="18" charset="0"/>
              </a:rPr>
              <a:t>right</a:t>
            </a:r>
            <a:r>
              <a:rPr sz="1600" spc="0" dirty="0">
                <a:solidFill>
                  <a:srgbClr val="212121"/>
                </a:solidFill>
                <a:ea typeface="Arial" charset="0"/>
                <a:cs typeface="Times New Roman" panose="02020603050405020304" pitchFamily="18" charset="0"/>
              </a:rPr>
              <a:t>s</a:t>
            </a:r>
            <a:r>
              <a:rPr sz="1600" spc="164" dirty="0">
                <a:solidFill>
                  <a:srgbClr val="212121"/>
                </a:solidFill>
                <a:ea typeface="Arial" charset="0"/>
                <a:cs typeface="Times New Roman" panose="02020603050405020304" pitchFamily="18" charset="0"/>
              </a:rPr>
              <a:t> </a:t>
            </a:r>
            <a:r>
              <a:rPr sz="1600" spc="79" dirty="0">
                <a:solidFill>
                  <a:srgbClr val="212121"/>
                </a:solidFill>
                <a:ea typeface="Arial" charset="0"/>
                <a:cs typeface="Times New Roman" panose="02020603050405020304" pitchFamily="18" charset="0"/>
              </a:rPr>
              <a:t>a</a:t>
            </a:r>
            <a:r>
              <a:rPr sz="1600" spc="0" dirty="0">
                <a:solidFill>
                  <a:srgbClr val="212121"/>
                </a:solidFill>
                <a:ea typeface="Arial" charset="0"/>
                <a:cs typeface="Times New Roman" panose="02020603050405020304" pitchFamily="18" charset="0"/>
              </a:rPr>
              <a:t>t</a:t>
            </a:r>
            <a:r>
              <a:rPr sz="1600" spc="164" dirty="0">
                <a:solidFill>
                  <a:srgbClr val="212121"/>
                </a:solidFill>
                <a:ea typeface="Arial" charset="0"/>
                <a:cs typeface="Times New Roman" panose="02020603050405020304" pitchFamily="18" charset="0"/>
              </a:rPr>
              <a:t> </a:t>
            </a:r>
            <a:r>
              <a:rPr sz="1600" spc="79" dirty="0">
                <a:solidFill>
                  <a:srgbClr val="212121"/>
                </a:solidFill>
                <a:ea typeface="Arial" charset="0"/>
                <a:cs typeface="Times New Roman" panose="02020603050405020304" pitchFamily="18" charset="0"/>
              </a:rPr>
              <a:t>a</a:t>
            </a:r>
            <a:r>
              <a:rPr sz="1600" spc="0" dirty="0">
                <a:solidFill>
                  <a:srgbClr val="212121"/>
                </a:solidFill>
                <a:ea typeface="Arial" charset="0"/>
                <a:cs typeface="Times New Roman" panose="02020603050405020304" pitchFamily="18" charset="0"/>
              </a:rPr>
              <a:t>n</a:t>
            </a:r>
            <a:r>
              <a:rPr sz="1600" spc="164" dirty="0">
                <a:solidFill>
                  <a:srgbClr val="212121"/>
                </a:solidFill>
                <a:ea typeface="Arial" charset="0"/>
                <a:cs typeface="Times New Roman" panose="02020603050405020304" pitchFamily="18" charset="0"/>
              </a:rPr>
              <a:t> </a:t>
            </a:r>
            <a:r>
              <a:rPr sz="1600" spc="79" dirty="0">
                <a:solidFill>
                  <a:srgbClr val="212121"/>
                </a:solidFill>
                <a:ea typeface="Arial" charset="0"/>
                <a:cs typeface="Times New Roman" panose="02020603050405020304" pitchFamily="18" charset="0"/>
              </a:rPr>
              <a:t>extremel</a:t>
            </a:r>
            <a:r>
              <a:rPr sz="1600" spc="0" dirty="0">
                <a:solidFill>
                  <a:srgbClr val="212121"/>
                </a:solidFill>
                <a:ea typeface="Arial" charset="0"/>
                <a:cs typeface="Times New Roman" panose="02020603050405020304" pitchFamily="18" charset="0"/>
              </a:rPr>
              <a:t>y</a:t>
            </a:r>
            <a:r>
              <a:rPr sz="1600" spc="164" dirty="0">
                <a:solidFill>
                  <a:srgbClr val="212121"/>
                </a:solidFill>
                <a:ea typeface="Arial" charset="0"/>
                <a:cs typeface="Times New Roman" panose="02020603050405020304" pitchFamily="18" charset="0"/>
              </a:rPr>
              <a:t> </a:t>
            </a:r>
            <a:r>
              <a:rPr sz="1600" spc="79" dirty="0">
                <a:solidFill>
                  <a:srgbClr val="212121"/>
                </a:solidFill>
                <a:ea typeface="Arial" charset="0"/>
                <a:cs typeface="Times New Roman" panose="02020603050405020304" pitchFamily="18" charset="0"/>
              </a:rPr>
              <a:t>cos</a:t>
            </a:r>
            <a:r>
              <a:rPr sz="1600" spc="0" dirty="0">
                <a:solidFill>
                  <a:srgbClr val="212121"/>
                </a:solidFill>
                <a:ea typeface="Arial" charset="0"/>
                <a:cs typeface="Times New Roman" panose="02020603050405020304" pitchFamily="18" charset="0"/>
              </a:rPr>
              <a:t>t</a:t>
            </a:r>
            <a:r>
              <a:rPr sz="1600" spc="164" dirty="0">
                <a:solidFill>
                  <a:srgbClr val="212121"/>
                </a:solidFill>
                <a:ea typeface="Arial" charset="0"/>
                <a:cs typeface="Times New Roman" panose="02020603050405020304" pitchFamily="18" charset="0"/>
              </a:rPr>
              <a:t> </a:t>
            </a:r>
            <a:r>
              <a:rPr sz="1600" spc="79" dirty="0">
                <a:solidFill>
                  <a:srgbClr val="212121"/>
                </a:solidFill>
                <a:ea typeface="Arial" charset="0"/>
                <a:cs typeface="Times New Roman" panose="02020603050405020304" pitchFamily="18" charset="0"/>
              </a:rPr>
              <a:t>efficien</a:t>
            </a:r>
            <a:r>
              <a:rPr sz="1600" spc="0" dirty="0">
                <a:solidFill>
                  <a:srgbClr val="212121"/>
                </a:solidFill>
                <a:ea typeface="Arial" charset="0"/>
                <a:cs typeface="Times New Roman" panose="02020603050405020304" pitchFamily="18" charset="0"/>
              </a:rPr>
              <a:t>t</a:t>
            </a:r>
            <a:r>
              <a:rPr sz="1600" spc="164" dirty="0">
                <a:solidFill>
                  <a:srgbClr val="212121"/>
                </a:solidFill>
                <a:ea typeface="Arial" charset="0"/>
                <a:cs typeface="Times New Roman" panose="02020603050405020304" pitchFamily="18" charset="0"/>
              </a:rPr>
              <a:t> </a:t>
            </a:r>
            <a:r>
              <a:rPr sz="1600" spc="79" dirty="0">
                <a:solidFill>
                  <a:srgbClr val="212121"/>
                </a:solidFill>
                <a:ea typeface="Arial" charset="0"/>
                <a:cs typeface="Times New Roman" panose="02020603050405020304" pitchFamily="18" charset="0"/>
              </a:rPr>
              <a:t>price</a:t>
            </a:r>
            <a:r>
              <a:rPr lang="en-IN" sz="1600" spc="79" dirty="0">
                <a:solidFill>
                  <a:srgbClr val="212121"/>
                </a:solidFill>
                <a:ea typeface="Arial" charset="0"/>
                <a:cs typeface="Times New Roman" panose="02020603050405020304" pitchFamily="18" charset="0"/>
              </a:rPr>
              <a:t> and at more favourable terms.</a:t>
            </a:r>
          </a:p>
          <a:p>
            <a:pPr marL="355600" marR="30660" indent="-342900">
              <a:spcBef>
                <a:spcPts val="87"/>
              </a:spcBef>
              <a:buFont typeface="+mj-lt"/>
              <a:buAutoNum type="arabicPeriod"/>
            </a:pPr>
            <a:endParaRPr lang="en-US" sz="1600" dirty="0">
              <a:solidFill>
                <a:srgbClr val="212121"/>
              </a:solidFill>
              <a:ea typeface="Arial" charset="0"/>
              <a:cs typeface="Times New Roman" panose="02020603050405020304" pitchFamily="18" charset="0"/>
            </a:endParaRPr>
          </a:p>
          <a:p>
            <a:pPr marL="355600" marR="30660" indent="-342900">
              <a:spcBef>
                <a:spcPts val="87"/>
              </a:spcBef>
              <a:buFont typeface="+mj-lt"/>
              <a:buAutoNum type="arabicPeriod"/>
            </a:pPr>
            <a:r>
              <a:rPr lang="en-US" sz="1600" spc="79" dirty="0">
                <a:solidFill>
                  <a:srgbClr val="212121"/>
                </a:solidFill>
                <a:ea typeface="Arial" charset="0"/>
                <a:cs typeface="Times New Roman" panose="02020603050405020304" pitchFamily="18" charset="0"/>
              </a:rPr>
              <a:t>I</a:t>
            </a:r>
            <a:r>
              <a:rPr lang="en-US" sz="1600" spc="0" dirty="0">
                <a:solidFill>
                  <a:srgbClr val="212121"/>
                </a:solidFill>
                <a:ea typeface="Arial" charset="0"/>
                <a:cs typeface="Times New Roman" panose="02020603050405020304" pitchFamily="18" charset="0"/>
              </a:rPr>
              <a:t>t</a:t>
            </a:r>
            <a:r>
              <a:rPr lang="en-US" sz="1600" spc="164" dirty="0">
                <a:solidFill>
                  <a:srgbClr val="212121"/>
                </a:solidFill>
                <a:ea typeface="Arial" charset="0"/>
                <a:cs typeface="Times New Roman" panose="02020603050405020304" pitchFamily="18" charset="0"/>
              </a:rPr>
              <a:t> </a:t>
            </a:r>
            <a:r>
              <a:rPr lang="en-US" sz="1600" spc="79" dirty="0">
                <a:solidFill>
                  <a:srgbClr val="212121"/>
                </a:solidFill>
                <a:ea typeface="Arial" charset="0"/>
                <a:cs typeface="Times New Roman" panose="02020603050405020304" pitchFamily="18" charset="0"/>
              </a:rPr>
              <a:t>provide</a:t>
            </a:r>
            <a:r>
              <a:rPr lang="en-US" sz="1600" spc="0" dirty="0">
                <a:solidFill>
                  <a:srgbClr val="212121"/>
                </a:solidFill>
                <a:ea typeface="Arial" charset="0"/>
                <a:cs typeface="Times New Roman" panose="02020603050405020304" pitchFamily="18" charset="0"/>
              </a:rPr>
              <a:t>s</a:t>
            </a:r>
            <a:r>
              <a:rPr lang="en-US" sz="1600" spc="164" dirty="0">
                <a:solidFill>
                  <a:srgbClr val="212121"/>
                </a:solidFill>
                <a:ea typeface="Arial" charset="0"/>
                <a:cs typeface="Times New Roman" panose="02020603050405020304" pitchFamily="18" charset="0"/>
              </a:rPr>
              <a:t> </a:t>
            </a:r>
            <a:r>
              <a:rPr lang="en-US" sz="1600" spc="79" dirty="0">
                <a:solidFill>
                  <a:srgbClr val="212121"/>
                </a:solidFill>
                <a:ea typeface="Arial" charset="0"/>
                <a:cs typeface="Times New Roman" panose="02020603050405020304" pitchFamily="18" charset="0"/>
              </a:rPr>
              <a:t>flexibilit</a:t>
            </a:r>
            <a:r>
              <a:rPr lang="en-US" sz="1600" spc="0" dirty="0">
                <a:solidFill>
                  <a:srgbClr val="212121"/>
                </a:solidFill>
                <a:ea typeface="Arial" charset="0"/>
                <a:cs typeface="Times New Roman" panose="02020603050405020304" pitchFamily="18" charset="0"/>
              </a:rPr>
              <a:t>y</a:t>
            </a:r>
            <a:r>
              <a:rPr lang="en-US" sz="1600" spc="164" dirty="0">
                <a:solidFill>
                  <a:srgbClr val="212121"/>
                </a:solidFill>
                <a:ea typeface="Arial" charset="0"/>
                <a:cs typeface="Times New Roman" panose="02020603050405020304" pitchFamily="18" charset="0"/>
              </a:rPr>
              <a:t> </a:t>
            </a:r>
            <a:r>
              <a:rPr lang="en-US" sz="1600" spc="79" dirty="0">
                <a:solidFill>
                  <a:srgbClr val="212121"/>
                </a:solidFill>
                <a:ea typeface="Arial" charset="0"/>
                <a:cs typeface="Times New Roman" panose="02020603050405020304" pitchFamily="18" charset="0"/>
              </a:rPr>
              <a:t>fo</a:t>
            </a:r>
            <a:r>
              <a:rPr lang="en-US" sz="1600" spc="0" dirty="0">
                <a:solidFill>
                  <a:srgbClr val="212121"/>
                </a:solidFill>
                <a:ea typeface="Arial" charset="0"/>
                <a:cs typeface="Times New Roman" panose="02020603050405020304" pitchFamily="18" charset="0"/>
              </a:rPr>
              <a:t>r</a:t>
            </a:r>
            <a:r>
              <a:rPr lang="en-US" sz="1600" spc="164" dirty="0">
                <a:solidFill>
                  <a:srgbClr val="212121"/>
                </a:solidFill>
                <a:ea typeface="Arial" charset="0"/>
                <a:cs typeface="Times New Roman" panose="02020603050405020304" pitchFamily="18" charset="0"/>
              </a:rPr>
              <a:t> </a:t>
            </a:r>
            <a:r>
              <a:rPr lang="en-US" sz="1600" spc="79" dirty="0">
                <a:solidFill>
                  <a:srgbClr val="212121"/>
                </a:solidFill>
                <a:ea typeface="Arial" charset="0"/>
                <a:cs typeface="Times New Roman" panose="02020603050405020304" pitchFamily="18" charset="0"/>
              </a:rPr>
              <a:t>th</a:t>
            </a:r>
            <a:r>
              <a:rPr lang="en-US" sz="1600" spc="0" dirty="0">
                <a:solidFill>
                  <a:srgbClr val="212121"/>
                </a:solidFill>
                <a:ea typeface="Arial" charset="0"/>
                <a:cs typeface="Times New Roman" panose="02020603050405020304" pitchFamily="18" charset="0"/>
              </a:rPr>
              <a:t>e</a:t>
            </a:r>
            <a:r>
              <a:rPr lang="en-US" sz="1600" spc="164" dirty="0">
                <a:solidFill>
                  <a:srgbClr val="212121"/>
                </a:solidFill>
                <a:ea typeface="Arial" charset="0"/>
                <a:cs typeface="Times New Roman" panose="02020603050405020304" pitchFamily="18" charset="0"/>
              </a:rPr>
              <a:t> </a:t>
            </a:r>
            <a:r>
              <a:rPr lang="en-US" sz="1600" spc="79" dirty="0">
                <a:solidFill>
                  <a:srgbClr val="212121"/>
                </a:solidFill>
                <a:ea typeface="Arial" charset="0"/>
                <a:cs typeface="Times New Roman" panose="02020603050405020304" pitchFamily="18" charset="0"/>
              </a:rPr>
              <a:t>modificatio</a:t>
            </a:r>
            <a:r>
              <a:rPr lang="en-US" sz="1600" spc="0" dirty="0">
                <a:solidFill>
                  <a:srgbClr val="212121"/>
                </a:solidFill>
                <a:ea typeface="Arial" charset="0"/>
                <a:cs typeface="Times New Roman" panose="02020603050405020304" pitchFamily="18" charset="0"/>
              </a:rPr>
              <a:t>n</a:t>
            </a:r>
            <a:r>
              <a:rPr lang="en-US" sz="1600" spc="164" dirty="0">
                <a:solidFill>
                  <a:srgbClr val="212121"/>
                </a:solidFill>
                <a:ea typeface="Arial" charset="0"/>
                <a:cs typeface="Times New Roman" panose="02020603050405020304" pitchFamily="18" charset="0"/>
              </a:rPr>
              <a:t> </a:t>
            </a:r>
            <a:r>
              <a:rPr lang="en-US" sz="1600" spc="79" dirty="0">
                <a:solidFill>
                  <a:srgbClr val="212121"/>
                </a:solidFill>
                <a:ea typeface="Arial" charset="0"/>
                <a:cs typeface="Times New Roman" panose="02020603050405020304" pitchFamily="18" charset="0"/>
              </a:rPr>
              <a:t>a</a:t>
            </a:r>
            <a:r>
              <a:rPr lang="en-US" sz="1600" spc="0" dirty="0">
                <a:solidFill>
                  <a:srgbClr val="212121"/>
                </a:solidFill>
                <a:ea typeface="Arial" charset="0"/>
                <a:cs typeface="Times New Roman" panose="02020603050405020304" pitchFamily="18" charset="0"/>
              </a:rPr>
              <a:t>s</a:t>
            </a:r>
            <a:r>
              <a:rPr lang="en-US" sz="1600" spc="164" dirty="0">
                <a:solidFill>
                  <a:srgbClr val="212121"/>
                </a:solidFill>
                <a:ea typeface="Arial" charset="0"/>
                <a:cs typeface="Times New Roman" panose="02020603050405020304" pitchFamily="18" charset="0"/>
              </a:rPr>
              <a:t> </a:t>
            </a:r>
            <a:r>
              <a:rPr lang="en-US" sz="1600" spc="79" dirty="0">
                <a:solidFill>
                  <a:srgbClr val="212121"/>
                </a:solidFill>
                <a:ea typeface="Arial" charset="0"/>
                <a:cs typeface="Times New Roman" panose="02020603050405020304" pitchFamily="18" charset="0"/>
              </a:rPr>
              <a:t>pe</a:t>
            </a:r>
            <a:r>
              <a:rPr lang="en-US" sz="1600" spc="0" dirty="0">
                <a:solidFill>
                  <a:srgbClr val="212121"/>
                </a:solidFill>
                <a:ea typeface="Arial" charset="0"/>
                <a:cs typeface="Times New Roman" panose="02020603050405020304" pitchFamily="18" charset="0"/>
              </a:rPr>
              <a:t>r</a:t>
            </a:r>
            <a:r>
              <a:rPr lang="en-US" sz="1600" spc="164" dirty="0">
                <a:solidFill>
                  <a:srgbClr val="212121"/>
                </a:solidFill>
                <a:ea typeface="Arial" charset="0"/>
                <a:cs typeface="Times New Roman" panose="02020603050405020304" pitchFamily="18" charset="0"/>
              </a:rPr>
              <a:t> </a:t>
            </a:r>
            <a:r>
              <a:rPr lang="en-US" sz="1600" spc="79" dirty="0">
                <a:solidFill>
                  <a:srgbClr val="212121"/>
                </a:solidFill>
                <a:ea typeface="Arial" charset="0"/>
                <a:cs typeface="Times New Roman" panose="02020603050405020304" pitchFamily="18" charset="0"/>
              </a:rPr>
              <a:t>requirements</a:t>
            </a:r>
            <a:r>
              <a:rPr lang="en-US" sz="1600" spc="0" dirty="0">
                <a:solidFill>
                  <a:srgbClr val="212121"/>
                </a:solidFill>
                <a:ea typeface="Arial" charset="0"/>
                <a:cs typeface="Times New Roman" panose="02020603050405020304" pitchFamily="18" charset="0"/>
              </a:rPr>
              <a:t>.</a:t>
            </a:r>
          </a:p>
          <a:p>
            <a:pPr marL="355600" marR="30660" indent="-342900">
              <a:spcBef>
                <a:spcPts val="87"/>
              </a:spcBef>
              <a:buFont typeface="+mj-lt"/>
              <a:buAutoNum type="arabicPeriod"/>
            </a:pPr>
            <a:endParaRPr lang="en-US" sz="1600" spc="0" dirty="0">
              <a:solidFill>
                <a:srgbClr val="212121"/>
              </a:solidFill>
              <a:ea typeface="Arial" charset="0"/>
              <a:cs typeface="Times New Roman" panose="02020603050405020304" pitchFamily="18" charset="0"/>
            </a:endParaRPr>
          </a:p>
          <a:p>
            <a:pPr marL="355600" marR="30660" indent="-342900">
              <a:spcBef>
                <a:spcPts val="87"/>
              </a:spcBef>
              <a:buFont typeface="+mj-lt"/>
              <a:buAutoNum type="arabicPeriod"/>
            </a:pPr>
            <a:r>
              <a:rPr lang="en-US" sz="1600" spc="79" dirty="0">
                <a:solidFill>
                  <a:srgbClr val="212121"/>
                </a:solidFill>
                <a:ea typeface="Arial" charset="0"/>
                <a:cs typeface="Times New Roman" panose="02020603050405020304" pitchFamily="18" charset="0"/>
              </a:rPr>
              <a:t>Involvemen</a:t>
            </a:r>
            <a:r>
              <a:rPr lang="en-US" sz="1600" spc="0" dirty="0">
                <a:solidFill>
                  <a:srgbClr val="212121"/>
                </a:solidFill>
                <a:ea typeface="Arial" charset="0"/>
                <a:cs typeface="Times New Roman" panose="02020603050405020304" pitchFamily="18" charset="0"/>
              </a:rPr>
              <a:t>t</a:t>
            </a:r>
            <a:r>
              <a:rPr lang="en-US" sz="1600" spc="164" dirty="0">
                <a:solidFill>
                  <a:srgbClr val="212121"/>
                </a:solidFill>
                <a:ea typeface="Arial" charset="0"/>
                <a:cs typeface="Times New Roman" panose="02020603050405020304" pitchFamily="18" charset="0"/>
              </a:rPr>
              <a:t> </a:t>
            </a:r>
            <a:r>
              <a:rPr lang="en-US" sz="1600" spc="79" dirty="0">
                <a:solidFill>
                  <a:srgbClr val="212121"/>
                </a:solidFill>
                <a:ea typeface="Arial" charset="0"/>
                <a:cs typeface="Times New Roman" panose="02020603050405020304" pitchFamily="18" charset="0"/>
              </a:rPr>
              <a:t>o</a:t>
            </a:r>
            <a:r>
              <a:rPr lang="en-US" sz="1600" spc="0" dirty="0">
                <a:solidFill>
                  <a:srgbClr val="212121"/>
                </a:solidFill>
                <a:ea typeface="Arial" charset="0"/>
                <a:cs typeface="Times New Roman" panose="02020603050405020304" pitchFamily="18" charset="0"/>
              </a:rPr>
              <a:t>f</a:t>
            </a:r>
            <a:r>
              <a:rPr lang="en-US" sz="1600" spc="164" dirty="0">
                <a:solidFill>
                  <a:srgbClr val="212121"/>
                </a:solidFill>
                <a:ea typeface="Arial" charset="0"/>
                <a:cs typeface="Times New Roman" panose="02020603050405020304" pitchFamily="18" charset="0"/>
              </a:rPr>
              <a:t> </a:t>
            </a:r>
            <a:r>
              <a:rPr lang="en-US" sz="1600" spc="79" dirty="0">
                <a:solidFill>
                  <a:srgbClr val="212121"/>
                </a:solidFill>
                <a:ea typeface="Arial" charset="0"/>
                <a:cs typeface="Times New Roman" panose="02020603050405020304" pitchFamily="18" charset="0"/>
              </a:rPr>
              <a:t>investor'</a:t>
            </a:r>
            <a:r>
              <a:rPr lang="en-US" sz="1600" spc="0" dirty="0">
                <a:solidFill>
                  <a:srgbClr val="212121"/>
                </a:solidFill>
                <a:ea typeface="Arial" charset="0"/>
                <a:cs typeface="Times New Roman" panose="02020603050405020304" pitchFamily="18" charset="0"/>
              </a:rPr>
              <a:t>s</a:t>
            </a:r>
            <a:r>
              <a:rPr lang="en-US" sz="1600" spc="167" dirty="0">
                <a:solidFill>
                  <a:srgbClr val="212121"/>
                </a:solidFill>
                <a:ea typeface="Arial" charset="0"/>
                <a:cs typeface="Times New Roman" panose="02020603050405020304" pitchFamily="18" charset="0"/>
              </a:rPr>
              <a:t> </a:t>
            </a:r>
            <a:r>
              <a:rPr lang="en-US" sz="1600" spc="79" dirty="0">
                <a:solidFill>
                  <a:srgbClr val="212121"/>
                </a:solidFill>
                <a:ea typeface="Arial" charset="0"/>
                <a:cs typeface="Times New Roman" panose="02020603050405020304" pitchFamily="18" charset="0"/>
              </a:rPr>
              <a:t>Researc</a:t>
            </a:r>
            <a:r>
              <a:rPr lang="en-US" sz="1600" spc="0" dirty="0">
                <a:solidFill>
                  <a:srgbClr val="212121"/>
                </a:solidFill>
                <a:ea typeface="Arial" charset="0"/>
                <a:cs typeface="Times New Roman" panose="02020603050405020304" pitchFamily="18" charset="0"/>
              </a:rPr>
              <a:t>h</a:t>
            </a:r>
            <a:r>
              <a:rPr lang="en-US" sz="1600" spc="164" dirty="0">
                <a:solidFill>
                  <a:srgbClr val="212121"/>
                </a:solidFill>
                <a:ea typeface="Arial" charset="0"/>
                <a:cs typeface="Times New Roman" panose="02020603050405020304" pitchFamily="18" charset="0"/>
              </a:rPr>
              <a:t> </a:t>
            </a:r>
            <a:r>
              <a:rPr lang="en-US" sz="1600" spc="79" dirty="0">
                <a:solidFill>
                  <a:srgbClr val="212121"/>
                </a:solidFill>
                <a:ea typeface="Arial" charset="0"/>
                <a:cs typeface="Times New Roman" panose="02020603050405020304" pitchFamily="18" charset="0"/>
              </a:rPr>
              <a:t>an</a:t>
            </a:r>
            <a:r>
              <a:rPr lang="en-US" sz="1600" spc="0" dirty="0">
                <a:solidFill>
                  <a:srgbClr val="212121"/>
                </a:solidFill>
                <a:ea typeface="Arial" charset="0"/>
                <a:cs typeface="Times New Roman" panose="02020603050405020304" pitchFamily="18" charset="0"/>
              </a:rPr>
              <a:t>d</a:t>
            </a:r>
            <a:r>
              <a:rPr lang="en-US" sz="1600" spc="164" dirty="0">
                <a:solidFill>
                  <a:srgbClr val="212121"/>
                </a:solidFill>
                <a:ea typeface="Arial" charset="0"/>
                <a:cs typeface="Times New Roman" panose="02020603050405020304" pitchFamily="18" charset="0"/>
              </a:rPr>
              <a:t> </a:t>
            </a:r>
            <a:r>
              <a:rPr lang="en-US" sz="1600" spc="79" dirty="0">
                <a:solidFill>
                  <a:srgbClr val="212121"/>
                </a:solidFill>
                <a:ea typeface="Arial" charset="0"/>
                <a:cs typeface="Times New Roman" panose="02020603050405020304" pitchFamily="18" charset="0"/>
              </a:rPr>
              <a:t>Developmen</a:t>
            </a:r>
            <a:r>
              <a:rPr lang="en-US" sz="1600" spc="0" dirty="0">
                <a:solidFill>
                  <a:srgbClr val="212121"/>
                </a:solidFill>
                <a:ea typeface="Arial" charset="0"/>
                <a:cs typeface="Times New Roman" panose="02020603050405020304" pitchFamily="18" charset="0"/>
              </a:rPr>
              <a:t>t</a:t>
            </a:r>
            <a:r>
              <a:rPr lang="en-US" sz="1600" spc="164" dirty="0">
                <a:solidFill>
                  <a:srgbClr val="212121"/>
                </a:solidFill>
                <a:ea typeface="Arial" charset="0"/>
                <a:cs typeface="Times New Roman" panose="02020603050405020304" pitchFamily="18" charset="0"/>
              </a:rPr>
              <a:t> </a:t>
            </a:r>
            <a:r>
              <a:rPr lang="en-US" sz="1600" spc="79" dirty="0">
                <a:solidFill>
                  <a:srgbClr val="212121"/>
                </a:solidFill>
                <a:ea typeface="Arial" charset="0"/>
                <a:cs typeface="Times New Roman" panose="02020603050405020304" pitchFamily="18" charset="0"/>
              </a:rPr>
              <a:t>expertise</a:t>
            </a:r>
            <a:r>
              <a:rPr lang="en-US" sz="1600" spc="0" dirty="0">
                <a:solidFill>
                  <a:srgbClr val="212121"/>
                </a:solidFill>
                <a:ea typeface="Arial" charset="0"/>
                <a:cs typeface="Times New Roman" panose="02020603050405020304" pitchFamily="18" charset="0"/>
              </a:rPr>
              <a:t>,</a:t>
            </a:r>
            <a:r>
              <a:rPr lang="en-US" sz="1600" spc="164" dirty="0">
                <a:solidFill>
                  <a:srgbClr val="212121"/>
                </a:solidFill>
                <a:ea typeface="Arial" charset="0"/>
                <a:cs typeface="Times New Roman" panose="02020603050405020304" pitchFamily="18" charset="0"/>
              </a:rPr>
              <a:t> </a:t>
            </a:r>
            <a:r>
              <a:rPr lang="en-US" sz="1600" spc="79" dirty="0">
                <a:solidFill>
                  <a:srgbClr val="212121"/>
                </a:solidFill>
                <a:ea typeface="Arial" charset="0"/>
                <a:cs typeface="Times New Roman" panose="02020603050405020304" pitchFamily="18" charset="0"/>
              </a:rPr>
              <a:t>woul</a:t>
            </a:r>
            <a:r>
              <a:rPr lang="en-US" sz="1600" spc="0" dirty="0">
                <a:solidFill>
                  <a:srgbClr val="212121"/>
                </a:solidFill>
                <a:ea typeface="Arial" charset="0"/>
                <a:cs typeface="Times New Roman" panose="02020603050405020304" pitchFamily="18" charset="0"/>
              </a:rPr>
              <a:t>d</a:t>
            </a:r>
            <a:r>
              <a:rPr lang="en-US" sz="1600" spc="164" dirty="0">
                <a:solidFill>
                  <a:srgbClr val="212121"/>
                </a:solidFill>
                <a:ea typeface="Arial" charset="0"/>
                <a:cs typeface="Times New Roman" panose="02020603050405020304" pitchFamily="18" charset="0"/>
              </a:rPr>
              <a:t> </a:t>
            </a:r>
            <a:r>
              <a:rPr lang="en-US" sz="1600" spc="79" dirty="0">
                <a:solidFill>
                  <a:srgbClr val="212121"/>
                </a:solidFill>
                <a:ea typeface="Arial" charset="0"/>
                <a:cs typeface="Times New Roman" panose="02020603050405020304" pitchFamily="18" charset="0"/>
              </a:rPr>
              <a:t>furthe</a:t>
            </a:r>
            <a:r>
              <a:rPr lang="en-US" sz="1600" spc="0" dirty="0">
                <a:solidFill>
                  <a:srgbClr val="212121"/>
                </a:solidFill>
                <a:ea typeface="Arial" charset="0"/>
                <a:cs typeface="Times New Roman" panose="02020603050405020304" pitchFamily="18" charset="0"/>
              </a:rPr>
              <a:t>r</a:t>
            </a:r>
            <a:r>
              <a:rPr lang="en-US" sz="1600" dirty="0">
                <a:ea typeface="Arial" charset="0"/>
                <a:cs typeface="Times New Roman" panose="02020603050405020304" pitchFamily="18" charset="0"/>
              </a:rPr>
              <a:t> </a:t>
            </a:r>
            <a:r>
              <a:rPr lang="en-US" sz="1600" spc="79" dirty="0">
                <a:solidFill>
                  <a:srgbClr val="212121"/>
                </a:solidFill>
                <a:ea typeface="Arial" charset="0"/>
                <a:cs typeface="Times New Roman" panose="02020603050405020304" pitchFamily="18" charset="0"/>
              </a:rPr>
              <a:t>enhanc</a:t>
            </a:r>
            <a:r>
              <a:rPr lang="en-US" sz="1600" spc="0" dirty="0">
                <a:solidFill>
                  <a:srgbClr val="212121"/>
                </a:solidFill>
                <a:ea typeface="Arial" charset="0"/>
                <a:cs typeface="Times New Roman" panose="02020603050405020304" pitchFamily="18" charset="0"/>
              </a:rPr>
              <a:t>e</a:t>
            </a:r>
            <a:r>
              <a:rPr lang="en-US" sz="1600" spc="164" dirty="0">
                <a:solidFill>
                  <a:srgbClr val="212121"/>
                </a:solidFill>
                <a:ea typeface="Arial" charset="0"/>
                <a:cs typeface="Times New Roman" panose="02020603050405020304" pitchFamily="18" charset="0"/>
              </a:rPr>
              <a:t> </a:t>
            </a:r>
            <a:r>
              <a:rPr lang="en-US" sz="1600" spc="79" dirty="0">
                <a:solidFill>
                  <a:srgbClr val="212121"/>
                </a:solidFill>
                <a:ea typeface="Arial" charset="0"/>
                <a:cs typeface="Times New Roman" panose="02020603050405020304" pitchFamily="18" charset="0"/>
              </a:rPr>
              <a:t>th</a:t>
            </a:r>
            <a:r>
              <a:rPr lang="en-US" sz="1600" spc="0" dirty="0">
                <a:solidFill>
                  <a:srgbClr val="212121"/>
                </a:solidFill>
                <a:ea typeface="Arial" charset="0"/>
                <a:cs typeface="Times New Roman" panose="02020603050405020304" pitchFamily="18" charset="0"/>
              </a:rPr>
              <a:t>e</a:t>
            </a:r>
            <a:r>
              <a:rPr lang="en-US" sz="1600" spc="164" dirty="0">
                <a:solidFill>
                  <a:srgbClr val="212121"/>
                </a:solidFill>
                <a:ea typeface="Arial" charset="0"/>
                <a:cs typeface="Times New Roman" panose="02020603050405020304" pitchFamily="18" charset="0"/>
              </a:rPr>
              <a:t> </a:t>
            </a:r>
            <a:r>
              <a:rPr lang="en-US" sz="1600" spc="79" dirty="0">
                <a:solidFill>
                  <a:srgbClr val="212121"/>
                </a:solidFill>
                <a:ea typeface="Arial" charset="0"/>
                <a:cs typeface="Times New Roman" panose="02020603050405020304" pitchFamily="18" charset="0"/>
              </a:rPr>
              <a:t>qualit</a:t>
            </a:r>
            <a:r>
              <a:rPr lang="en-US" sz="1600" spc="0" dirty="0">
                <a:solidFill>
                  <a:srgbClr val="212121"/>
                </a:solidFill>
                <a:ea typeface="Arial" charset="0"/>
                <a:cs typeface="Times New Roman" panose="02020603050405020304" pitchFamily="18" charset="0"/>
              </a:rPr>
              <a:t>y</a:t>
            </a:r>
            <a:r>
              <a:rPr lang="en-US" sz="1600" spc="164" dirty="0">
                <a:solidFill>
                  <a:srgbClr val="212121"/>
                </a:solidFill>
                <a:ea typeface="Arial" charset="0"/>
                <a:cs typeface="Times New Roman" panose="02020603050405020304" pitchFamily="18" charset="0"/>
              </a:rPr>
              <a:t> </a:t>
            </a:r>
            <a:r>
              <a:rPr lang="en-US" sz="1600" spc="79" dirty="0">
                <a:solidFill>
                  <a:srgbClr val="212121"/>
                </a:solidFill>
                <a:ea typeface="Arial" charset="0"/>
                <a:cs typeface="Times New Roman" panose="02020603050405020304" pitchFamily="18" charset="0"/>
              </a:rPr>
              <a:t>o</a:t>
            </a:r>
            <a:r>
              <a:rPr lang="en-US" sz="1600" spc="0" dirty="0">
                <a:solidFill>
                  <a:srgbClr val="212121"/>
                </a:solidFill>
                <a:ea typeface="Arial" charset="0"/>
                <a:cs typeface="Times New Roman" panose="02020603050405020304" pitchFamily="18" charset="0"/>
              </a:rPr>
              <a:t>f</a:t>
            </a:r>
            <a:r>
              <a:rPr lang="en-US" sz="1600" spc="164" dirty="0">
                <a:solidFill>
                  <a:srgbClr val="212121"/>
                </a:solidFill>
                <a:ea typeface="Arial" charset="0"/>
                <a:cs typeface="Times New Roman" panose="02020603050405020304" pitchFamily="18" charset="0"/>
              </a:rPr>
              <a:t> </a:t>
            </a:r>
            <a:r>
              <a:rPr lang="en-US" sz="1600" spc="79" dirty="0">
                <a:solidFill>
                  <a:srgbClr val="212121"/>
                </a:solidFill>
                <a:ea typeface="Arial" charset="0"/>
                <a:cs typeface="Times New Roman" panose="02020603050405020304" pitchFamily="18" charset="0"/>
              </a:rPr>
              <a:t>product</a:t>
            </a:r>
            <a:r>
              <a:rPr lang="en-US" sz="1600" spc="0" dirty="0">
                <a:solidFill>
                  <a:srgbClr val="212121"/>
                </a:solidFill>
                <a:ea typeface="Arial" charset="0"/>
                <a:cs typeface="Times New Roman" panose="02020603050405020304" pitchFamily="18" charset="0"/>
              </a:rPr>
              <a:t>.</a:t>
            </a:r>
            <a:endParaRPr lang="en-US" sz="1600" dirty="0">
              <a:ea typeface="Arial" charset="0"/>
              <a:cs typeface="Times New Roman" panose="02020603050405020304" pitchFamily="18" charset="0"/>
            </a:endParaRPr>
          </a:p>
        </p:txBody>
      </p:sp>
      <p:sp>
        <p:nvSpPr>
          <p:cNvPr id="20" name="object 14"/>
          <p:cNvSpPr/>
          <p:nvPr/>
        </p:nvSpPr>
        <p:spPr>
          <a:xfrm>
            <a:off x="-107576" y="6414247"/>
            <a:ext cx="12370211" cy="457200"/>
          </a:xfrm>
          <a:custGeom>
            <a:avLst/>
            <a:gdLst/>
            <a:ahLst/>
            <a:cxnLst/>
            <a:rect l="l" t="t" r="r" b="b"/>
            <a:pathLst>
              <a:path w="9876219" h="457200">
                <a:moveTo>
                  <a:pt x="9829197" y="0"/>
                </a:moveTo>
                <a:lnTo>
                  <a:pt x="75597" y="0"/>
                </a:lnTo>
                <a:lnTo>
                  <a:pt x="75597" y="447674"/>
                </a:lnTo>
                <a:lnTo>
                  <a:pt x="9829197" y="447674"/>
                </a:lnTo>
                <a:lnTo>
                  <a:pt x="9829197" y="0"/>
                </a:lnTo>
                <a:close/>
              </a:path>
            </a:pathLst>
          </a:custGeom>
          <a:solidFill>
            <a:srgbClr val="2F1113"/>
          </a:solidFill>
        </p:spPr>
        <p:txBody>
          <a:bodyPr wrap="square" lIns="0" tIns="0" rIns="0" bIns="0" rtlCol="0">
            <a:noAutofit/>
          </a:bodyPr>
          <a:lstStyle/>
          <a:p>
            <a:endParaRPr/>
          </a:p>
        </p:txBody>
      </p:sp>
      <p:sp>
        <p:nvSpPr>
          <p:cNvPr id="14" name="object 12">
            <a:extLst>
              <a:ext uri="{FF2B5EF4-FFF2-40B4-BE49-F238E27FC236}">
                <a16:creationId xmlns:a16="http://schemas.microsoft.com/office/drawing/2014/main" id="{4205AA44-6D73-D243-B2D4-6E5E6B82C826}"/>
              </a:ext>
            </a:extLst>
          </p:cNvPr>
          <p:cNvSpPr/>
          <p:nvPr/>
        </p:nvSpPr>
        <p:spPr>
          <a:xfrm>
            <a:off x="11321959" y="149421"/>
            <a:ext cx="661050" cy="271530"/>
          </a:xfrm>
          <a:prstGeom prst="rect">
            <a:avLst/>
          </a:prstGeom>
          <a:blipFill>
            <a:blip r:embed="rId2" cstate="print"/>
            <a:stretch>
              <a:fillRect/>
            </a:stretch>
          </a:blipFill>
        </p:spPr>
        <p:txBody>
          <a:bodyPr wrap="square" lIns="0" tIns="0" rIns="0" bIns="0" rtlCol="0">
            <a:noAutofit/>
          </a:bodyPr>
          <a:lstStyle/>
          <a:p>
            <a:endParaRPr/>
          </a:p>
        </p:txBody>
      </p:sp>
    </p:spTree>
    <p:extLst>
      <p:ext uri="{BB962C8B-B14F-4D97-AF65-F5344CB8AC3E}">
        <p14:creationId xmlns:p14="http://schemas.microsoft.com/office/powerpoint/2010/main" val="20009534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13"/>
          <p:cNvSpPr/>
          <p:nvPr/>
        </p:nvSpPr>
        <p:spPr>
          <a:xfrm>
            <a:off x="-13448" y="303488"/>
            <a:ext cx="1915820" cy="431618"/>
          </a:xfrm>
          <a:custGeom>
            <a:avLst/>
            <a:gdLst/>
            <a:ahLst/>
            <a:cxnLst/>
            <a:rect l="l" t="t" r="r" b="b"/>
            <a:pathLst>
              <a:path w="9876219" h="457200">
                <a:moveTo>
                  <a:pt x="9810147" y="0"/>
                </a:moveTo>
                <a:lnTo>
                  <a:pt x="56547" y="0"/>
                </a:lnTo>
                <a:lnTo>
                  <a:pt x="56547" y="457200"/>
                </a:lnTo>
                <a:lnTo>
                  <a:pt x="9810147" y="457200"/>
                </a:lnTo>
                <a:lnTo>
                  <a:pt x="9810147" y="0"/>
                </a:lnTo>
                <a:close/>
              </a:path>
            </a:pathLst>
          </a:custGeom>
          <a:solidFill>
            <a:srgbClr val="2F1113">
              <a:alpha val="66000"/>
            </a:srgbClr>
          </a:solidFill>
          <a:effectLst>
            <a:softEdge rad="127000"/>
          </a:effectLst>
          <a:scene3d>
            <a:camera prst="orthographicFront"/>
            <a:lightRig rig="threePt" dir="t"/>
          </a:scene3d>
          <a:sp3d>
            <a:bevelT prst="angle"/>
            <a:bevelB prst="angle"/>
          </a:sp3d>
        </p:spPr>
        <p:txBody>
          <a:bodyPr wrap="square" lIns="0" tIns="0" rIns="0" bIns="0" rtlCol="0">
            <a:noAutofit/>
          </a:bodyPr>
          <a:lstStyle/>
          <a:p>
            <a:endParaRPr dirty="0"/>
          </a:p>
        </p:txBody>
      </p:sp>
      <p:sp>
        <p:nvSpPr>
          <p:cNvPr id="4" name="object 16"/>
          <p:cNvSpPr txBox="1"/>
          <p:nvPr/>
        </p:nvSpPr>
        <p:spPr>
          <a:xfrm>
            <a:off x="195316" y="303488"/>
            <a:ext cx="2172448" cy="431618"/>
          </a:xfrm>
          <a:prstGeom prst="rect">
            <a:avLst/>
          </a:prstGeom>
        </p:spPr>
        <p:txBody>
          <a:bodyPr wrap="square" lIns="0" tIns="0" rIns="0" bIns="0" rtlCol="0" anchor="ctr">
            <a:noAutofit/>
          </a:bodyPr>
          <a:lstStyle/>
          <a:p>
            <a:pPr marL="12700">
              <a:lnSpc>
                <a:spcPts val="1950"/>
              </a:lnSpc>
              <a:spcBef>
                <a:spcPts val="97"/>
              </a:spcBef>
            </a:pPr>
            <a:r>
              <a:rPr lang="en-US" sz="1800" b="1" spc="89" dirty="0">
                <a:solidFill>
                  <a:schemeClr val="bg1"/>
                </a:solidFill>
                <a:ea typeface="Arial" charset="0"/>
                <a:cs typeface="Times New Roman" panose="02020603050405020304" pitchFamily="18" charset="0"/>
              </a:rPr>
              <a:t>The Problem</a:t>
            </a:r>
            <a:endParaRPr lang="en-US" sz="1800" dirty="0">
              <a:solidFill>
                <a:schemeClr val="bg1"/>
              </a:solidFill>
              <a:ea typeface="Arial" charset="0"/>
              <a:cs typeface="Times New Roman" panose="02020603050405020304" pitchFamily="18" charset="0"/>
            </a:endParaRPr>
          </a:p>
        </p:txBody>
      </p:sp>
      <p:sp>
        <p:nvSpPr>
          <p:cNvPr id="7" name="object 15"/>
          <p:cNvSpPr txBox="1"/>
          <p:nvPr/>
        </p:nvSpPr>
        <p:spPr>
          <a:xfrm>
            <a:off x="253999" y="1114425"/>
            <a:ext cx="11618914" cy="5299822"/>
          </a:xfrm>
          <a:prstGeom prst="rect">
            <a:avLst/>
          </a:prstGeom>
        </p:spPr>
        <p:txBody>
          <a:bodyPr wrap="square" lIns="0" tIns="0" rIns="0" bIns="0" rtlCol="0" anchor="t">
            <a:noAutofit/>
          </a:bodyPr>
          <a:lstStyle/>
          <a:p>
            <a:pPr marL="285750" indent="-285750" algn="just">
              <a:lnSpc>
                <a:spcPct val="150000"/>
              </a:lnSpc>
              <a:buFont typeface="Wingdings" pitchFamily="2" charset="2"/>
              <a:buChar char="Ø"/>
            </a:pPr>
            <a:r>
              <a:rPr lang="en-IN" sz="1600" dirty="0">
                <a:cs typeface="Arial" panose="020B0604020202020204" pitchFamily="34" charset="0"/>
              </a:rPr>
              <a:t>Material handling is one of the major industrial challenges. </a:t>
            </a:r>
          </a:p>
          <a:p>
            <a:pPr marL="285750" indent="-285750" algn="just">
              <a:lnSpc>
                <a:spcPct val="150000"/>
              </a:lnSpc>
              <a:buFont typeface="Wingdings" pitchFamily="2" charset="2"/>
              <a:buChar char="Ø"/>
            </a:pPr>
            <a:r>
              <a:rPr lang="en-IN" sz="1600" dirty="0">
                <a:cs typeface="Arial" panose="020B0604020202020204" pitchFamily="34" charset="0"/>
              </a:rPr>
              <a:t>Movement and transportation of materials, especially solids, semi – solids and solid – liquid slurry mixtures, is one of the ongoing issues that requires continuous innovation and technological upgradation. </a:t>
            </a:r>
          </a:p>
          <a:p>
            <a:pPr marL="285750" indent="-285750" algn="just">
              <a:lnSpc>
                <a:spcPct val="150000"/>
              </a:lnSpc>
              <a:buFont typeface="Wingdings" pitchFamily="2" charset="2"/>
              <a:buChar char="Ø"/>
            </a:pPr>
            <a:r>
              <a:rPr lang="en-IN" sz="1600" dirty="0">
                <a:cs typeface="Arial" panose="020B0604020202020204" pitchFamily="34" charset="0"/>
              </a:rPr>
              <a:t>In order to minimise the inherent risk of the potential innovation, the impact of such materials on its immediate surroundings must be observed, understood, analysed and carefully taken note of. </a:t>
            </a:r>
          </a:p>
          <a:p>
            <a:pPr marL="285750" indent="-285750" algn="just">
              <a:lnSpc>
                <a:spcPct val="150000"/>
              </a:lnSpc>
              <a:buFont typeface="Wingdings" pitchFamily="2" charset="2"/>
              <a:buChar char="Ø"/>
            </a:pPr>
            <a:r>
              <a:rPr lang="en-IN" sz="1600" dirty="0">
                <a:cs typeface="Arial" panose="020B0604020202020204" pitchFamily="34" charset="0"/>
              </a:rPr>
              <a:t>This further requires continuous improvisation in testing apparatus in order to achieve better, accurate, precise and reliable results for efficient decision making.</a:t>
            </a:r>
          </a:p>
          <a:p>
            <a:pPr marL="285750" indent="-285750" algn="just">
              <a:lnSpc>
                <a:spcPct val="150000"/>
              </a:lnSpc>
              <a:buFont typeface="Wingdings" pitchFamily="2" charset="2"/>
              <a:buChar char="Ø"/>
            </a:pPr>
            <a:r>
              <a:rPr lang="en-IN" sz="1600" dirty="0">
                <a:cs typeface="Arial" panose="020B0604020202020204" pitchFamily="34" charset="0"/>
              </a:rPr>
              <a:t>There is therefore a need of pot tester apparatus that evaluates erosion behaviour of different materials at high impact velocities of solid particles suspended in a solid-liquid mixture and ensures uniform distribution of the solid particles. </a:t>
            </a:r>
          </a:p>
          <a:p>
            <a:pPr marL="285750" indent="-285750" algn="just">
              <a:lnSpc>
                <a:spcPct val="150000"/>
              </a:lnSpc>
              <a:buFont typeface="Wingdings" pitchFamily="2" charset="2"/>
              <a:buChar char="Ø"/>
            </a:pPr>
            <a:r>
              <a:rPr lang="en-IN" sz="1600" dirty="0">
                <a:cs typeface="Arial" panose="020B0604020202020204" pitchFamily="34" charset="0"/>
              </a:rPr>
              <a:t>Further, there exists a need to establish effect of various parameters and understand erosion mechanism of components handling solid-liquid mixture.</a:t>
            </a:r>
          </a:p>
        </p:txBody>
      </p:sp>
      <p:sp>
        <p:nvSpPr>
          <p:cNvPr id="13" name="object 14"/>
          <p:cNvSpPr/>
          <p:nvPr/>
        </p:nvSpPr>
        <p:spPr>
          <a:xfrm>
            <a:off x="-107576" y="6414247"/>
            <a:ext cx="12370211" cy="457200"/>
          </a:xfrm>
          <a:custGeom>
            <a:avLst/>
            <a:gdLst/>
            <a:ahLst/>
            <a:cxnLst/>
            <a:rect l="l" t="t" r="r" b="b"/>
            <a:pathLst>
              <a:path w="9876219" h="457200">
                <a:moveTo>
                  <a:pt x="9829197" y="0"/>
                </a:moveTo>
                <a:lnTo>
                  <a:pt x="75597" y="0"/>
                </a:lnTo>
                <a:lnTo>
                  <a:pt x="75597" y="447674"/>
                </a:lnTo>
                <a:lnTo>
                  <a:pt x="9829197" y="447674"/>
                </a:lnTo>
                <a:lnTo>
                  <a:pt x="9829197" y="0"/>
                </a:lnTo>
                <a:close/>
              </a:path>
            </a:pathLst>
          </a:custGeom>
          <a:solidFill>
            <a:srgbClr val="2F1113"/>
          </a:solidFill>
        </p:spPr>
        <p:txBody>
          <a:bodyPr wrap="square" lIns="0" tIns="0" rIns="0" bIns="0" rtlCol="0">
            <a:noAutofit/>
          </a:bodyPr>
          <a:lstStyle/>
          <a:p>
            <a:endParaRPr/>
          </a:p>
        </p:txBody>
      </p:sp>
      <p:sp>
        <p:nvSpPr>
          <p:cNvPr id="9" name="object 12">
            <a:extLst>
              <a:ext uri="{FF2B5EF4-FFF2-40B4-BE49-F238E27FC236}">
                <a16:creationId xmlns:a16="http://schemas.microsoft.com/office/drawing/2014/main" id="{D7DDA5F4-52B9-7F4B-9E18-24325802BBD1}"/>
              </a:ext>
            </a:extLst>
          </p:cNvPr>
          <p:cNvSpPr/>
          <p:nvPr/>
        </p:nvSpPr>
        <p:spPr>
          <a:xfrm>
            <a:off x="11321959" y="149421"/>
            <a:ext cx="661050" cy="271530"/>
          </a:xfrm>
          <a:prstGeom prst="rect">
            <a:avLst/>
          </a:prstGeom>
          <a:blipFill>
            <a:blip r:embed="rId3" cstate="print"/>
            <a:stretch>
              <a:fillRect/>
            </a:stretch>
          </a:blipFill>
        </p:spPr>
        <p:txBody>
          <a:bodyPr wrap="square" lIns="0" tIns="0" rIns="0" bIns="0" rtlCol="0">
            <a:noAutofit/>
          </a:bodyPr>
          <a:lstStyle/>
          <a:p>
            <a:endParaRPr/>
          </a:p>
        </p:txBody>
      </p:sp>
    </p:spTree>
    <p:extLst>
      <p:ext uri="{BB962C8B-B14F-4D97-AF65-F5344CB8AC3E}">
        <p14:creationId xmlns:p14="http://schemas.microsoft.com/office/powerpoint/2010/main" val="11961106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ject 15"/>
          <p:cNvSpPr txBox="1"/>
          <p:nvPr/>
        </p:nvSpPr>
        <p:spPr>
          <a:xfrm>
            <a:off x="215156" y="1043821"/>
            <a:ext cx="7498077" cy="5370426"/>
          </a:xfrm>
          <a:prstGeom prst="rect">
            <a:avLst/>
          </a:prstGeom>
        </p:spPr>
        <p:txBody>
          <a:bodyPr wrap="square" lIns="0" tIns="0" rIns="0" bIns="0" rtlCol="0" anchor="t">
            <a:noAutofit/>
          </a:bodyPr>
          <a:lstStyle/>
          <a:p>
            <a:pPr marL="285750" indent="-285750" algn="just">
              <a:lnSpc>
                <a:spcPct val="150000"/>
              </a:lnSpc>
              <a:buFont typeface="Wingdings" pitchFamily="2" charset="2"/>
              <a:buChar char="Ø"/>
            </a:pPr>
            <a:r>
              <a:rPr lang="en-IN" sz="1600" dirty="0">
                <a:cs typeface="Arial" panose="020B0604020202020204" pitchFamily="34" charset="0"/>
              </a:rPr>
              <a:t>In a conventional pot tester, one or more specimens are attached to a vertical rotating shaft in a pin mill configuration that restricts the evaluation of erosion behaviour of different materials at moderate velocities, and cannot withstand high impact velocities due to turbulence and non-uniform distribution of solid particles at high impact velocities.</a:t>
            </a:r>
          </a:p>
          <a:p>
            <a:pPr marL="285750" indent="-285750" algn="just">
              <a:lnSpc>
                <a:spcPct val="150000"/>
              </a:lnSpc>
              <a:buFont typeface="Wingdings" pitchFamily="2" charset="2"/>
              <a:buChar char="Ø"/>
            </a:pPr>
            <a:endParaRPr lang="en-IN" sz="1600" dirty="0">
              <a:cs typeface="Arial" panose="020B0604020202020204" pitchFamily="34" charset="0"/>
            </a:endParaRPr>
          </a:p>
          <a:p>
            <a:pPr marL="285750" indent="-285750" algn="just">
              <a:lnSpc>
                <a:spcPct val="150000"/>
              </a:lnSpc>
              <a:buFont typeface="Wingdings" pitchFamily="2" charset="2"/>
              <a:buChar char="Ø"/>
            </a:pPr>
            <a:r>
              <a:rPr lang="en-IN" sz="1600" dirty="0">
                <a:cs typeface="Arial" panose="020B0604020202020204" pitchFamily="34" charset="0"/>
              </a:rPr>
              <a:t>In the past, techniques like installing a propeller attached at bottom of a vertical rotating shaft to lift a mixture of solid particles upwards to enable suspension of the solid particles in the liquid medium so as to form a solid-liquid mixture. </a:t>
            </a:r>
          </a:p>
          <a:p>
            <a:pPr marL="285750" indent="-285750" algn="just">
              <a:lnSpc>
                <a:spcPct val="150000"/>
              </a:lnSpc>
              <a:buFont typeface="Wingdings" pitchFamily="2" charset="2"/>
              <a:buChar char="Ø"/>
            </a:pPr>
            <a:endParaRPr lang="en-IN" sz="1600" dirty="0">
              <a:cs typeface="Arial" panose="020B0604020202020204" pitchFamily="34" charset="0"/>
            </a:endParaRPr>
          </a:p>
          <a:p>
            <a:pPr marL="285750" indent="-285750" algn="just">
              <a:lnSpc>
                <a:spcPct val="150000"/>
              </a:lnSpc>
              <a:buFont typeface="Wingdings" pitchFamily="2" charset="2"/>
              <a:buChar char="Ø"/>
            </a:pPr>
            <a:r>
              <a:rPr lang="en-IN" sz="1600" dirty="0">
                <a:cs typeface="Arial" panose="020B0604020202020204" pitchFamily="34" charset="0"/>
              </a:rPr>
              <a:t>This caused random motion of solid particles due to turbulence which results in a significant error in calculation of impact velocity. Moreover, at higher speed, random motion increases leading to attrition of solid particles. Hence, evaluation is possible at a low velocity range up to 9 m/s.</a:t>
            </a:r>
          </a:p>
        </p:txBody>
      </p:sp>
      <p:sp>
        <p:nvSpPr>
          <p:cNvPr id="13" name="object 14"/>
          <p:cNvSpPr/>
          <p:nvPr/>
        </p:nvSpPr>
        <p:spPr>
          <a:xfrm>
            <a:off x="-107576" y="6414247"/>
            <a:ext cx="12370211" cy="457200"/>
          </a:xfrm>
          <a:custGeom>
            <a:avLst/>
            <a:gdLst/>
            <a:ahLst/>
            <a:cxnLst/>
            <a:rect l="l" t="t" r="r" b="b"/>
            <a:pathLst>
              <a:path w="9876219" h="457200">
                <a:moveTo>
                  <a:pt x="9829197" y="0"/>
                </a:moveTo>
                <a:lnTo>
                  <a:pt x="75597" y="0"/>
                </a:lnTo>
                <a:lnTo>
                  <a:pt x="75597" y="447674"/>
                </a:lnTo>
                <a:lnTo>
                  <a:pt x="9829197" y="447674"/>
                </a:lnTo>
                <a:lnTo>
                  <a:pt x="9829197" y="0"/>
                </a:lnTo>
                <a:close/>
              </a:path>
            </a:pathLst>
          </a:custGeom>
          <a:solidFill>
            <a:srgbClr val="2F1113"/>
          </a:solidFill>
        </p:spPr>
        <p:txBody>
          <a:bodyPr wrap="square" lIns="0" tIns="0" rIns="0" bIns="0" rtlCol="0">
            <a:noAutofit/>
          </a:bodyPr>
          <a:lstStyle/>
          <a:p>
            <a:endParaRPr/>
          </a:p>
        </p:txBody>
      </p:sp>
      <p:pic>
        <p:nvPicPr>
          <p:cNvPr id="2" name="Picture 1"/>
          <p:cNvPicPr>
            <a:picLocks noChangeAspect="1"/>
          </p:cNvPicPr>
          <p:nvPr/>
        </p:nvPicPr>
        <p:blipFill>
          <a:blip r:embed="rId3"/>
          <a:stretch>
            <a:fillRect/>
          </a:stretch>
        </p:blipFill>
        <p:spPr>
          <a:xfrm>
            <a:off x="7928386" y="1205189"/>
            <a:ext cx="4076139" cy="4701131"/>
          </a:xfrm>
          <a:prstGeom prst="rect">
            <a:avLst/>
          </a:prstGeom>
        </p:spPr>
      </p:pic>
      <p:sp>
        <p:nvSpPr>
          <p:cNvPr id="8" name="object 13">
            <a:extLst>
              <a:ext uri="{FF2B5EF4-FFF2-40B4-BE49-F238E27FC236}">
                <a16:creationId xmlns:a16="http://schemas.microsoft.com/office/drawing/2014/main" id="{11BD4F9E-D16D-1A47-BFCF-E35FDDFC4566}"/>
              </a:ext>
            </a:extLst>
          </p:cNvPr>
          <p:cNvSpPr/>
          <p:nvPr/>
        </p:nvSpPr>
        <p:spPr>
          <a:xfrm>
            <a:off x="-13449" y="303488"/>
            <a:ext cx="3165439" cy="431618"/>
          </a:xfrm>
          <a:custGeom>
            <a:avLst/>
            <a:gdLst/>
            <a:ahLst/>
            <a:cxnLst/>
            <a:rect l="l" t="t" r="r" b="b"/>
            <a:pathLst>
              <a:path w="9876219" h="457200">
                <a:moveTo>
                  <a:pt x="9810147" y="0"/>
                </a:moveTo>
                <a:lnTo>
                  <a:pt x="56547" y="0"/>
                </a:lnTo>
                <a:lnTo>
                  <a:pt x="56547" y="457200"/>
                </a:lnTo>
                <a:lnTo>
                  <a:pt x="9810147" y="457200"/>
                </a:lnTo>
                <a:lnTo>
                  <a:pt x="9810147" y="0"/>
                </a:lnTo>
                <a:close/>
              </a:path>
            </a:pathLst>
          </a:custGeom>
          <a:solidFill>
            <a:srgbClr val="2F1113">
              <a:alpha val="66000"/>
            </a:srgbClr>
          </a:solidFill>
          <a:effectLst>
            <a:softEdge rad="127000"/>
          </a:effectLst>
          <a:scene3d>
            <a:camera prst="orthographicFront"/>
            <a:lightRig rig="threePt" dir="t"/>
          </a:scene3d>
          <a:sp3d>
            <a:bevelT prst="angle"/>
            <a:bevelB prst="angle"/>
          </a:sp3d>
        </p:spPr>
        <p:txBody>
          <a:bodyPr wrap="square" lIns="0" tIns="0" rIns="0" bIns="0" rtlCol="0">
            <a:noAutofit/>
          </a:bodyPr>
          <a:lstStyle/>
          <a:p>
            <a:endParaRPr dirty="0"/>
          </a:p>
        </p:txBody>
      </p:sp>
      <p:sp>
        <p:nvSpPr>
          <p:cNvPr id="11" name="object 16">
            <a:extLst>
              <a:ext uri="{FF2B5EF4-FFF2-40B4-BE49-F238E27FC236}">
                <a16:creationId xmlns:a16="http://schemas.microsoft.com/office/drawing/2014/main" id="{DA930019-C072-684B-B842-04537CFFC93E}"/>
              </a:ext>
            </a:extLst>
          </p:cNvPr>
          <p:cNvSpPr txBox="1"/>
          <p:nvPr/>
        </p:nvSpPr>
        <p:spPr>
          <a:xfrm>
            <a:off x="195315" y="303488"/>
            <a:ext cx="3666679" cy="431618"/>
          </a:xfrm>
          <a:prstGeom prst="rect">
            <a:avLst/>
          </a:prstGeom>
        </p:spPr>
        <p:txBody>
          <a:bodyPr wrap="square" lIns="0" tIns="0" rIns="0" bIns="0" rtlCol="0" anchor="ctr">
            <a:noAutofit/>
          </a:bodyPr>
          <a:lstStyle/>
          <a:p>
            <a:pPr marL="12700">
              <a:lnSpc>
                <a:spcPts val="1950"/>
              </a:lnSpc>
              <a:spcBef>
                <a:spcPts val="97"/>
              </a:spcBef>
            </a:pPr>
            <a:r>
              <a:rPr lang="en-US" sz="1800" b="1" spc="89" dirty="0">
                <a:solidFill>
                  <a:schemeClr val="bg1"/>
                </a:solidFill>
                <a:ea typeface="Arial" charset="0"/>
                <a:cs typeface="Times New Roman" panose="02020603050405020304" pitchFamily="18" charset="0"/>
              </a:rPr>
              <a:t>Conventional Technology</a:t>
            </a:r>
            <a:endParaRPr lang="en-US" sz="1800" dirty="0">
              <a:solidFill>
                <a:schemeClr val="bg1"/>
              </a:solidFill>
              <a:ea typeface="Arial" charset="0"/>
              <a:cs typeface="Times New Roman" panose="02020603050405020304" pitchFamily="18" charset="0"/>
            </a:endParaRPr>
          </a:p>
        </p:txBody>
      </p:sp>
      <p:sp>
        <p:nvSpPr>
          <p:cNvPr id="9" name="object 12">
            <a:extLst>
              <a:ext uri="{FF2B5EF4-FFF2-40B4-BE49-F238E27FC236}">
                <a16:creationId xmlns:a16="http://schemas.microsoft.com/office/drawing/2014/main" id="{84D704C2-D4FF-8545-BB77-F23D2F0272F9}"/>
              </a:ext>
            </a:extLst>
          </p:cNvPr>
          <p:cNvSpPr/>
          <p:nvPr/>
        </p:nvSpPr>
        <p:spPr>
          <a:xfrm>
            <a:off x="11321959" y="149421"/>
            <a:ext cx="661050" cy="271530"/>
          </a:xfrm>
          <a:prstGeom prst="rect">
            <a:avLst/>
          </a:prstGeom>
          <a:blipFill>
            <a:blip r:embed="rId4" cstate="print"/>
            <a:stretch>
              <a:fillRect/>
            </a:stretch>
          </a:blipFill>
        </p:spPr>
        <p:txBody>
          <a:bodyPr wrap="square" lIns="0" tIns="0" rIns="0" bIns="0" rtlCol="0">
            <a:noAutofit/>
          </a:bodyPr>
          <a:lstStyle/>
          <a:p>
            <a:endParaRPr/>
          </a:p>
        </p:txBody>
      </p:sp>
    </p:spTree>
    <p:extLst>
      <p:ext uri="{BB962C8B-B14F-4D97-AF65-F5344CB8AC3E}">
        <p14:creationId xmlns:p14="http://schemas.microsoft.com/office/powerpoint/2010/main" val="7611428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ject 15"/>
          <p:cNvSpPr txBox="1"/>
          <p:nvPr/>
        </p:nvSpPr>
        <p:spPr>
          <a:xfrm>
            <a:off x="254286" y="1050081"/>
            <a:ext cx="10242823" cy="2489186"/>
          </a:xfrm>
          <a:prstGeom prst="rect">
            <a:avLst/>
          </a:prstGeom>
        </p:spPr>
        <p:txBody>
          <a:bodyPr wrap="square" lIns="0" tIns="0" rIns="0" bIns="0" rtlCol="0" anchor="t">
            <a:noAutofit/>
          </a:bodyPr>
          <a:lstStyle/>
          <a:p>
            <a:pPr marL="285750" lvl="0" indent="-285750" algn="just">
              <a:lnSpc>
                <a:spcPct val="150000"/>
              </a:lnSpc>
              <a:spcAft>
                <a:spcPts val="0"/>
              </a:spcAft>
              <a:buFont typeface="Wingdings" pitchFamily="2" charset="2"/>
              <a:buChar char="Ø"/>
            </a:pPr>
            <a:r>
              <a:rPr lang="en-IN" sz="1600" dirty="0">
                <a:cs typeface="Arial" panose="020B0604020202020204" pitchFamily="34" charset="0"/>
              </a:rPr>
              <a:t>The present invention relates to slurry pot testing apparatus that evaluates erosion behaviour of different materials at high impact velocities and ensures uniform distribution of the solid particles in the solid-liquid mixture. </a:t>
            </a:r>
          </a:p>
          <a:p>
            <a:pPr marL="285750" lvl="0" indent="-285750" algn="just">
              <a:lnSpc>
                <a:spcPct val="150000"/>
              </a:lnSpc>
              <a:spcAft>
                <a:spcPts val="0"/>
              </a:spcAft>
              <a:buFont typeface="Wingdings" pitchFamily="2" charset="2"/>
              <a:buChar char="Ø"/>
            </a:pPr>
            <a:endParaRPr lang="en-IN" sz="1600" dirty="0">
              <a:cs typeface="Arial" panose="020B0604020202020204" pitchFamily="34" charset="0"/>
            </a:endParaRPr>
          </a:p>
          <a:p>
            <a:pPr marL="285750" lvl="0" indent="-285750" algn="just">
              <a:lnSpc>
                <a:spcPct val="150000"/>
              </a:lnSpc>
              <a:spcAft>
                <a:spcPts val="0"/>
              </a:spcAft>
              <a:buFont typeface="Wingdings" pitchFamily="2" charset="2"/>
              <a:buChar char="Ø"/>
            </a:pPr>
            <a:r>
              <a:rPr lang="en-IN" sz="1600" dirty="0">
                <a:cs typeface="Arial" panose="020B0604020202020204" pitchFamily="34" charset="0"/>
              </a:rPr>
              <a:t>It can be used for evaluating behaviour of one or more specimens, and includes a cylindrical pot containing mixture, a propeller, baffles, specimen coupled with a second shaft rotating in an opposite direction opposite to the first shaft, and fixing means to allow  orientation of the one or more specimens at different angles.</a:t>
            </a:r>
            <a:endParaRPr lang="en-IN" sz="1600" dirty="0">
              <a:effectLst/>
              <a:ea typeface="Calibri" panose="020F0502020204030204" pitchFamily="34" charset="0"/>
              <a:cs typeface="Arial" panose="020B0604020202020204" pitchFamily="34" charset="0"/>
            </a:endParaRPr>
          </a:p>
        </p:txBody>
      </p:sp>
      <p:sp>
        <p:nvSpPr>
          <p:cNvPr id="13" name="object 14"/>
          <p:cNvSpPr/>
          <p:nvPr/>
        </p:nvSpPr>
        <p:spPr>
          <a:xfrm>
            <a:off x="-107576" y="6414247"/>
            <a:ext cx="12370211" cy="457200"/>
          </a:xfrm>
          <a:custGeom>
            <a:avLst/>
            <a:gdLst/>
            <a:ahLst/>
            <a:cxnLst/>
            <a:rect l="l" t="t" r="r" b="b"/>
            <a:pathLst>
              <a:path w="9876219" h="457200">
                <a:moveTo>
                  <a:pt x="9829197" y="0"/>
                </a:moveTo>
                <a:lnTo>
                  <a:pt x="75597" y="0"/>
                </a:lnTo>
                <a:lnTo>
                  <a:pt x="75597" y="447674"/>
                </a:lnTo>
                <a:lnTo>
                  <a:pt x="9829197" y="447674"/>
                </a:lnTo>
                <a:lnTo>
                  <a:pt x="9829197" y="0"/>
                </a:lnTo>
                <a:close/>
              </a:path>
            </a:pathLst>
          </a:custGeom>
          <a:solidFill>
            <a:srgbClr val="2F1113"/>
          </a:solidFill>
        </p:spPr>
        <p:txBody>
          <a:bodyPr wrap="square" lIns="0" tIns="0" rIns="0" bIns="0" rtlCol="0">
            <a:noAutofit/>
          </a:bodyPr>
          <a:lstStyle/>
          <a:p>
            <a:endParaRPr/>
          </a:p>
        </p:txBody>
      </p:sp>
      <p:sp>
        <p:nvSpPr>
          <p:cNvPr id="8" name="object 13">
            <a:extLst>
              <a:ext uri="{FF2B5EF4-FFF2-40B4-BE49-F238E27FC236}">
                <a16:creationId xmlns:a16="http://schemas.microsoft.com/office/drawing/2014/main" id="{35BB372F-1D6A-214C-98A6-81AE00ED823B}"/>
              </a:ext>
            </a:extLst>
          </p:cNvPr>
          <p:cNvSpPr/>
          <p:nvPr/>
        </p:nvSpPr>
        <p:spPr>
          <a:xfrm>
            <a:off x="-13449" y="303488"/>
            <a:ext cx="1917553" cy="431618"/>
          </a:xfrm>
          <a:custGeom>
            <a:avLst/>
            <a:gdLst/>
            <a:ahLst/>
            <a:cxnLst/>
            <a:rect l="l" t="t" r="r" b="b"/>
            <a:pathLst>
              <a:path w="9876219" h="457200">
                <a:moveTo>
                  <a:pt x="9810147" y="0"/>
                </a:moveTo>
                <a:lnTo>
                  <a:pt x="56547" y="0"/>
                </a:lnTo>
                <a:lnTo>
                  <a:pt x="56547" y="457200"/>
                </a:lnTo>
                <a:lnTo>
                  <a:pt x="9810147" y="457200"/>
                </a:lnTo>
                <a:lnTo>
                  <a:pt x="9810147" y="0"/>
                </a:lnTo>
                <a:close/>
              </a:path>
            </a:pathLst>
          </a:custGeom>
          <a:solidFill>
            <a:srgbClr val="2F1113">
              <a:alpha val="66000"/>
            </a:srgbClr>
          </a:solidFill>
          <a:effectLst>
            <a:softEdge rad="127000"/>
          </a:effectLst>
          <a:scene3d>
            <a:camera prst="orthographicFront"/>
            <a:lightRig rig="threePt" dir="t"/>
          </a:scene3d>
          <a:sp3d>
            <a:bevelT prst="angle"/>
            <a:bevelB prst="angle"/>
          </a:sp3d>
        </p:spPr>
        <p:txBody>
          <a:bodyPr wrap="square" lIns="0" tIns="0" rIns="0" bIns="0" rtlCol="0">
            <a:noAutofit/>
          </a:bodyPr>
          <a:lstStyle/>
          <a:p>
            <a:endParaRPr dirty="0"/>
          </a:p>
        </p:txBody>
      </p:sp>
      <p:sp>
        <p:nvSpPr>
          <p:cNvPr id="9" name="object 16">
            <a:extLst>
              <a:ext uri="{FF2B5EF4-FFF2-40B4-BE49-F238E27FC236}">
                <a16:creationId xmlns:a16="http://schemas.microsoft.com/office/drawing/2014/main" id="{29882ED5-7989-884F-A6C6-3D47F42F3C39}"/>
              </a:ext>
            </a:extLst>
          </p:cNvPr>
          <p:cNvSpPr txBox="1"/>
          <p:nvPr/>
        </p:nvSpPr>
        <p:spPr>
          <a:xfrm>
            <a:off x="195316" y="303488"/>
            <a:ext cx="1601212" cy="431618"/>
          </a:xfrm>
          <a:prstGeom prst="rect">
            <a:avLst/>
          </a:prstGeom>
        </p:spPr>
        <p:txBody>
          <a:bodyPr wrap="square" lIns="0" tIns="0" rIns="0" bIns="0" rtlCol="0" anchor="ctr">
            <a:noAutofit/>
          </a:bodyPr>
          <a:lstStyle/>
          <a:p>
            <a:pPr marL="12700">
              <a:lnSpc>
                <a:spcPts val="1950"/>
              </a:lnSpc>
              <a:spcBef>
                <a:spcPts val="97"/>
              </a:spcBef>
            </a:pPr>
            <a:r>
              <a:rPr lang="en-US" sz="1800" b="1" spc="89" dirty="0">
                <a:solidFill>
                  <a:schemeClr val="bg1"/>
                </a:solidFill>
                <a:ea typeface="Arial" charset="0"/>
                <a:cs typeface="Times New Roman" panose="02020603050405020304" pitchFamily="18" charset="0"/>
              </a:rPr>
              <a:t>Construction</a:t>
            </a:r>
            <a:endParaRPr lang="en-US" sz="1800" dirty="0">
              <a:solidFill>
                <a:schemeClr val="bg1"/>
              </a:solidFill>
              <a:ea typeface="Arial" charset="0"/>
              <a:cs typeface="Times New Roman" panose="02020603050405020304" pitchFamily="18" charset="0"/>
            </a:endParaRPr>
          </a:p>
        </p:txBody>
      </p:sp>
      <p:sp>
        <p:nvSpPr>
          <p:cNvPr id="10" name="object 12">
            <a:extLst>
              <a:ext uri="{FF2B5EF4-FFF2-40B4-BE49-F238E27FC236}">
                <a16:creationId xmlns:a16="http://schemas.microsoft.com/office/drawing/2014/main" id="{5E02BCAA-1988-1346-AF91-614426583A29}"/>
              </a:ext>
            </a:extLst>
          </p:cNvPr>
          <p:cNvSpPr/>
          <p:nvPr/>
        </p:nvSpPr>
        <p:spPr>
          <a:xfrm>
            <a:off x="11321959" y="149421"/>
            <a:ext cx="661050" cy="271530"/>
          </a:xfrm>
          <a:prstGeom prst="rect">
            <a:avLst/>
          </a:prstGeom>
          <a:blipFill>
            <a:blip r:embed="rId2" cstate="print"/>
            <a:stretch>
              <a:fillRect/>
            </a:stretch>
          </a:blipFill>
        </p:spPr>
        <p:txBody>
          <a:bodyPr wrap="square" lIns="0" tIns="0" rIns="0" bIns="0" rtlCol="0">
            <a:noAutofit/>
          </a:bodyPr>
          <a:lstStyle/>
          <a:p>
            <a:endParaRPr/>
          </a:p>
        </p:txBody>
      </p:sp>
    </p:spTree>
    <p:extLst>
      <p:ext uri="{BB962C8B-B14F-4D97-AF65-F5344CB8AC3E}">
        <p14:creationId xmlns:p14="http://schemas.microsoft.com/office/powerpoint/2010/main" val="7850196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ject 15"/>
          <p:cNvSpPr txBox="1"/>
          <p:nvPr/>
        </p:nvSpPr>
        <p:spPr>
          <a:xfrm>
            <a:off x="238347" y="994505"/>
            <a:ext cx="7270491" cy="5123147"/>
          </a:xfrm>
          <a:prstGeom prst="rect">
            <a:avLst/>
          </a:prstGeom>
        </p:spPr>
        <p:txBody>
          <a:bodyPr wrap="square" lIns="0" tIns="0" rIns="0" bIns="0" rtlCol="0" anchor="t">
            <a:noAutofit/>
          </a:bodyPr>
          <a:lstStyle/>
          <a:p>
            <a:pPr algn="just"/>
            <a:r>
              <a:rPr lang="en-IN" sz="1600" dirty="0">
                <a:cs typeface="Arial" panose="020B0604020202020204" pitchFamily="34" charset="0"/>
              </a:rPr>
              <a:t>Figure illustrates top side view of proposed invention.</a:t>
            </a:r>
          </a:p>
          <a:p>
            <a:pPr marL="285750" indent="-285750" algn="just">
              <a:buFont typeface="Wingdings" pitchFamily="2" charset="2"/>
              <a:buChar char="Ø"/>
            </a:pPr>
            <a:endParaRPr lang="en-IN" sz="1600" dirty="0">
              <a:cs typeface="Arial" panose="020B0604020202020204" pitchFamily="34" charset="0"/>
            </a:endParaRPr>
          </a:p>
          <a:p>
            <a:pPr marL="285750" indent="-285750" algn="just">
              <a:buFont typeface="Wingdings" pitchFamily="2" charset="2"/>
              <a:buChar char="Ø"/>
            </a:pPr>
            <a:r>
              <a:rPr lang="en-IN" sz="1600" dirty="0">
                <a:cs typeface="Arial" panose="020B0604020202020204" pitchFamily="34" charset="0"/>
              </a:rPr>
              <a:t>The slurry pot testing apparatus (200) includes a cylindrical pot (202), baffles (204) [flow director] perpendicular to bottom surface of the pot (202). </a:t>
            </a:r>
          </a:p>
          <a:p>
            <a:pPr marL="285750" indent="-285750" algn="just">
              <a:buFont typeface="Wingdings" pitchFamily="2" charset="2"/>
              <a:buChar char="Ø"/>
            </a:pPr>
            <a:endParaRPr lang="en-IN" sz="1600" dirty="0">
              <a:cs typeface="Arial" panose="020B0604020202020204" pitchFamily="34" charset="0"/>
            </a:endParaRPr>
          </a:p>
          <a:p>
            <a:pPr marL="285750" indent="-285750" algn="just">
              <a:buFont typeface="Wingdings" pitchFamily="2" charset="2"/>
              <a:buChar char="Ø"/>
            </a:pPr>
            <a:r>
              <a:rPr lang="en-IN" sz="1600" dirty="0">
                <a:cs typeface="Arial" panose="020B0604020202020204" pitchFamily="34" charset="0"/>
              </a:rPr>
              <a:t>A first prime mover (206) coupled with a first shaft (210) which is further coupled to a propeller (212) installed at a specific height above the bottom. </a:t>
            </a:r>
          </a:p>
          <a:p>
            <a:pPr marL="285750" indent="-285750" algn="just">
              <a:buFont typeface="Wingdings" pitchFamily="2" charset="2"/>
              <a:buChar char="Ø"/>
            </a:pPr>
            <a:endParaRPr lang="en-IN" sz="1600" dirty="0">
              <a:cs typeface="Arial" panose="020B0604020202020204" pitchFamily="34" charset="0"/>
            </a:endParaRPr>
          </a:p>
          <a:p>
            <a:pPr marL="285750" indent="-285750" algn="just">
              <a:buFont typeface="Wingdings" pitchFamily="2" charset="2"/>
              <a:buChar char="Ø"/>
            </a:pPr>
            <a:r>
              <a:rPr lang="en-IN" sz="1600" dirty="0">
                <a:cs typeface="Arial" panose="020B0604020202020204" pitchFamily="34" charset="0"/>
              </a:rPr>
              <a:t>A second prime mover (214) coupled with a second shaft (216) to rotate an arm (208) on which one or more specimens (218) are coupled using fixing means (220)</a:t>
            </a:r>
          </a:p>
          <a:p>
            <a:pPr marL="285750" indent="-285750" algn="just">
              <a:buFont typeface="Wingdings" pitchFamily="2" charset="2"/>
              <a:buChar char="Ø"/>
            </a:pPr>
            <a:endParaRPr lang="en-IN" sz="1600" dirty="0">
              <a:cs typeface="Arial" panose="020B0604020202020204" pitchFamily="34" charset="0"/>
            </a:endParaRPr>
          </a:p>
          <a:p>
            <a:pPr marL="285750" indent="-285750" algn="just">
              <a:buFont typeface="Wingdings" pitchFamily="2" charset="2"/>
              <a:buChar char="Ø"/>
            </a:pPr>
            <a:r>
              <a:rPr lang="en-IN" sz="1600" dirty="0">
                <a:cs typeface="Arial" panose="020B0604020202020204" pitchFamily="34" charset="0"/>
              </a:rPr>
              <a:t>The rotating propeller generates a uniform flow, and with the help of baffles uniform distribution of particles is achieved by minimum turbulence. </a:t>
            </a:r>
          </a:p>
          <a:p>
            <a:pPr marL="285750" indent="-285750" algn="just">
              <a:buFont typeface="Wingdings" pitchFamily="2" charset="2"/>
              <a:buChar char="Ø"/>
            </a:pPr>
            <a:endParaRPr lang="en-IN" sz="1600" dirty="0">
              <a:cs typeface="Arial" panose="020B0604020202020204" pitchFamily="34" charset="0"/>
            </a:endParaRPr>
          </a:p>
          <a:p>
            <a:pPr marL="285750" indent="-285750" algn="just">
              <a:buFont typeface="Wingdings" pitchFamily="2" charset="2"/>
              <a:buChar char="Ø"/>
            </a:pPr>
            <a:r>
              <a:rPr lang="en-IN" sz="1600" dirty="0">
                <a:cs typeface="Arial" panose="020B0604020202020204" pitchFamily="34" charset="0"/>
              </a:rPr>
              <a:t>The fixing means can mount specimens and can further comprise one or more slotted circular plates (302) with radial slots that allow orientation of the one or more specimens. </a:t>
            </a:r>
          </a:p>
          <a:p>
            <a:pPr marL="285750" indent="-285750" algn="just">
              <a:buFont typeface="Wingdings" pitchFamily="2" charset="2"/>
              <a:buChar char="Ø"/>
            </a:pPr>
            <a:endParaRPr lang="en-IN" sz="1600" dirty="0">
              <a:cs typeface="Arial" panose="020B0604020202020204" pitchFamily="34" charset="0"/>
            </a:endParaRPr>
          </a:p>
          <a:p>
            <a:pPr marL="285750" indent="-285750" algn="just">
              <a:buFont typeface="Wingdings" pitchFamily="2" charset="2"/>
              <a:buChar char="Ø"/>
            </a:pPr>
            <a:r>
              <a:rPr lang="en-IN" sz="1600" dirty="0">
                <a:cs typeface="Arial" panose="020B0604020202020204" pitchFamily="34" charset="0"/>
              </a:rPr>
              <a:t>The first and the second prime mover can be coupled with independent pulley drive mechanism to provide for transfer of rotary motion from the mover to the shaft.</a:t>
            </a:r>
          </a:p>
        </p:txBody>
      </p:sp>
      <p:sp>
        <p:nvSpPr>
          <p:cNvPr id="13" name="object 14"/>
          <p:cNvSpPr/>
          <p:nvPr/>
        </p:nvSpPr>
        <p:spPr>
          <a:xfrm>
            <a:off x="-107576" y="6414247"/>
            <a:ext cx="12370211" cy="457200"/>
          </a:xfrm>
          <a:custGeom>
            <a:avLst/>
            <a:gdLst/>
            <a:ahLst/>
            <a:cxnLst/>
            <a:rect l="l" t="t" r="r" b="b"/>
            <a:pathLst>
              <a:path w="9876219" h="457200">
                <a:moveTo>
                  <a:pt x="9829197" y="0"/>
                </a:moveTo>
                <a:lnTo>
                  <a:pt x="75597" y="0"/>
                </a:lnTo>
                <a:lnTo>
                  <a:pt x="75597" y="447674"/>
                </a:lnTo>
                <a:lnTo>
                  <a:pt x="9829197" y="447674"/>
                </a:lnTo>
                <a:lnTo>
                  <a:pt x="9829197" y="0"/>
                </a:lnTo>
                <a:close/>
              </a:path>
            </a:pathLst>
          </a:custGeom>
          <a:solidFill>
            <a:srgbClr val="2F1113"/>
          </a:solidFill>
        </p:spPr>
        <p:txBody>
          <a:bodyPr wrap="square" lIns="0" tIns="0" rIns="0" bIns="0" rtlCol="0">
            <a:noAutofit/>
          </a:bodyPr>
          <a:lstStyle/>
          <a:p>
            <a:endParaRPr/>
          </a:p>
        </p:txBody>
      </p:sp>
      <p:pic>
        <p:nvPicPr>
          <p:cNvPr id="2" name="Picture 1"/>
          <p:cNvPicPr>
            <a:picLocks noChangeAspect="1"/>
          </p:cNvPicPr>
          <p:nvPr/>
        </p:nvPicPr>
        <p:blipFill>
          <a:blip r:embed="rId2"/>
          <a:stretch>
            <a:fillRect/>
          </a:stretch>
        </p:blipFill>
        <p:spPr>
          <a:xfrm>
            <a:off x="8251115" y="1713386"/>
            <a:ext cx="3731894" cy="3635731"/>
          </a:xfrm>
          <a:prstGeom prst="rect">
            <a:avLst/>
          </a:prstGeom>
        </p:spPr>
      </p:pic>
      <p:sp>
        <p:nvSpPr>
          <p:cNvPr id="9" name="object 13">
            <a:extLst>
              <a:ext uri="{FF2B5EF4-FFF2-40B4-BE49-F238E27FC236}">
                <a16:creationId xmlns:a16="http://schemas.microsoft.com/office/drawing/2014/main" id="{88A1186D-863B-FB45-8334-F0B0649343D2}"/>
              </a:ext>
            </a:extLst>
          </p:cNvPr>
          <p:cNvSpPr/>
          <p:nvPr/>
        </p:nvSpPr>
        <p:spPr>
          <a:xfrm>
            <a:off x="-13449" y="303488"/>
            <a:ext cx="2509223" cy="431618"/>
          </a:xfrm>
          <a:custGeom>
            <a:avLst/>
            <a:gdLst/>
            <a:ahLst/>
            <a:cxnLst/>
            <a:rect l="l" t="t" r="r" b="b"/>
            <a:pathLst>
              <a:path w="9876219" h="457200">
                <a:moveTo>
                  <a:pt x="9810147" y="0"/>
                </a:moveTo>
                <a:lnTo>
                  <a:pt x="56547" y="0"/>
                </a:lnTo>
                <a:lnTo>
                  <a:pt x="56547" y="457200"/>
                </a:lnTo>
                <a:lnTo>
                  <a:pt x="9810147" y="457200"/>
                </a:lnTo>
                <a:lnTo>
                  <a:pt x="9810147" y="0"/>
                </a:lnTo>
                <a:close/>
              </a:path>
            </a:pathLst>
          </a:custGeom>
          <a:solidFill>
            <a:srgbClr val="2F1113">
              <a:alpha val="66000"/>
            </a:srgbClr>
          </a:solidFill>
          <a:effectLst>
            <a:softEdge rad="127000"/>
          </a:effectLst>
          <a:scene3d>
            <a:camera prst="orthographicFront"/>
            <a:lightRig rig="threePt" dir="t"/>
          </a:scene3d>
          <a:sp3d>
            <a:bevelT prst="angle"/>
            <a:bevelB prst="angle"/>
          </a:sp3d>
        </p:spPr>
        <p:txBody>
          <a:bodyPr wrap="square" lIns="0" tIns="0" rIns="0" bIns="0" rtlCol="0">
            <a:noAutofit/>
          </a:bodyPr>
          <a:lstStyle/>
          <a:p>
            <a:endParaRPr dirty="0"/>
          </a:p>
        </p:txBody>
      </p:sp>
      <p:sp>
        <p:nvSpPr>
          <p:cNvPr id="11" name="object 16">
            <a:extLst>
              <a:ext uri="{FF2B5EF4-FFF2-40B4-BE49-F238E27FC236}">
                <a16:creationId xmlns:a16="http://schemas.microsoft.com/office/drawing/2014/main" id="{4A7EF623-4ABD-BC4C-927D-E696746C9F61}"/>
              </a:ext>
            </a:extLst>
          </p:cNvPr>
          <p:cNvSpPr txBox="1"/>
          <p:nvPr/>
        </p:nvSpPr>
        <p:spPr>
          <a:xfrm>
            <a:off x="195316" y="303488"/>
            <a:ext cx="2601672" cy="431618"/>
          </a:xfrm>
          <a:prstGeom prst="rect">
            <a:avLst/>
          </a:prstGeom>
        </p:spPr>
        <p:txBody>
          <a:bodyPr wrap="square" lIns="0" tIns="0" rIns="0" bIns="0" rtlCol="0" anchor="ctr">
            <a:noAutofit/>
          </a:bodyPr>
          <a:lstStyle/>
          <a:p>
            <a:pPr marL="12700">
              <a:lnSpc>
                <a:spcPts val="1950"/>
              </a:lnSpc>
              <a:spcBef>
                <a:spcPts val="97"/>
              </a:spcBef>
            </a:pPr>
            <a:r>
              <a:rPr lang="en-US" sz="1800" b="1" spc="89" dirty="0">
                <a:solidFill>
                  <a:schemeClr val="bg1"/>
                </a:solidFill>
                <a:ea typeface="Arial" charset="0"/>
                <a:cs typeface="Times New Roman" panose="02020603050405020304" pitchFamily="18" charset="0"/>
              </a:rPr>
              <a:t>In Depth Working</a:t>
            </a:r>
            <a:endParaRPr lang="en-US" sz="1800" dirty="0">
              <a:solidFill>
                <a:schemeClr val="bg1"/>
              </a:solidFill>
              <a:ea typeface="Arial" charset="0"/>
              <a:cs typeface="Times New Roman" panose="02020603050405020304" pitchFamily="18" charset="0"/>
            </a:endParaRPr>
          </a:p>
        </p:txBody>
      </p:sp>
      <p:sp>
        <p:nvSpPr>
          <p:cNvPr id="8" name="object 12">
            <a:extLst>
              <a:ext uri="{FF2B5EF4-FFF2-40B4-BE49-F238E27FC236}">
                <a16:creationId xmlns:a16="http://schemas.microsoft.com/office/drawing/2014/main" id="{8D646D41-AED3-BF4F-95FA-7079CCFC6B70}"/>
              </a:ext>
            </a:extLst>
          </p:cNvPr>
          <p:cNvSpPr/>
          <p:nvPr/>
        </p:nvSpPr>
        <p:spPr>
          <a:xfrm>
            <a:off x="11321959" y="149421"/>
            <a:ext cx="661050" cy="271530"/>
          </a:xfrm>
          <a:prstGeom prst="rect">
            <a:avLst/>
          </a:prstGeom>
          <a:blipFill>
            <a:blip r:embed="rId3" cstate="print"/>
            <a:stretch>
              <a:fillRect/>
            </a:stretch>
          </a:blipFill>
        </p:spPr>
        <p:txBody>
          <a:bodyPr wrap="square" lIns="0" tIns="0" rIns="0" bIns="0" rtlCol="0">
            <a:noAutofit/>
          </a:bodyPr>
          <a:lstStyle/>
          <a:p>
            <a:endParaRPr/>
          </a:p>
        </p:txBody>
      </p:sp>
    </p:spTree>
    <p:extLst>
      <p:ext uri="{BB962C8B-B14F-4D97-AF65-F5344CB8AC3E}">
        <p14:creationId xmlns:p14="http://schemas.microsoft.com/office/powerpoint/2010/main" val="11016334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ject 15"/>
          <p:cNvSpPr txBox="1"/>
          <p:nvPr/>
        </p:nvSpPr>
        <p:spPr>
          <a:xfrm>
            <a:off x="227590" y="1105917"/>
            <a:ext cx="8443075" cy="4369729"/>
          </a:xfrm>
          <a:prstGeom prst="rect">
            <a:avLst/>
          </a:prstGeom>
        </p:spPr>
        <p:txBody>
          <a:bodyPr wrap="square" lIns="0" tIns="0" rIns="0" bIns="0" rtlCol="0" anchor="t">
            <a:noAutofit/>
          </a:bodyPr>
          <a:lstStyle/>
          <a:p>
            <a:pPr marL="285750" indent="-285750" algn="just">
              <a:buFont typeface="Wingdings" pitchFamily="2" charset="2"/>
              <a:buChar char="Ø"/>
            </a:pPr>
            <a:r>
              <a:rPr lang="en-IN" sz="1600" dirty="0">
                <a:cs typeface="Arial" panose="020B0604020202020204" pitchFamily="34" charset="0"/>
              </a:rPr>
              <a:t>An engagement and disengagement coupling (222) can be installed as a connection means between second prime mover and second shaft. </a:t>
            </a:r>
          </a:p>
          <a:p>
            <a:pPr marL="285750" indent="-285750" algn="just">
              <a:buFont typeface="Wingdings" pitchFamily="2" charset="2"/>
              <a:buChar char="Ø"/>
            </a:pPr>
            <a:endParaRPr lang="en-IN" sz="1600" dirty="0">
              <a:cs typeface="Arial" panose="020B0604020202020204" pitchFamily="34" charset="0"/>
            </a:endParaRPr>
          </a:p>
          <a:p>
            <a:pPr marL="285750" indent="-285750" algn="just">
              <a:buFont typeface="Wingdings" pitchFamily="2" charset="2"/>
              <a:buChar char="Ø"/>
            </a:pPr>
            <a:r>
              <a:rPr lang="en-IN" sz="1600" dirty="0">
                <a:cs typeface="Arial" panose="020B0604020202020204" pitchFamily="34" charset="0"/>
              </a:rPr>
              <a:t>The engagement and disengagement coupling is used to fix and take out the test specimens from the pot by opening the transparent lid (224). </a:t>
            </a:r>
          </a:p>
          <a:p>
            <a:pPr marL="285750" indent="-285750" algn="just">
              <a:buFont typeface="Wingdings" pitchFamily="2" charset="2"/>
              <a:buChar char="Ø"/>
            </a:pPr>
            <a:endParaRPr lang="en-IN" sz="1600" dirty="0">
              <a:cs typeface="Arial" panose="020B0604020202020204" pitchFamily="34" charset="0"/>
            </a:endParaRPr>
          </a:p>
          <a:p>
            <a:pPr marL="285750" indent="-285750" algn="just">
              <a:buFont typeface="Wingdings" pitchFamily="2" charset="2"/>
              <a:buChar char="Ø"/>
            </a:pPr>
            <a:r>
              <a:rPr lang="en-IN" sz="1600" dirty="0">
                <a:cs typeface="Arial" panose="020B0604020202020204" pitchFamily="34" charset="0"/>
              </a:rPr>
              <a:t>The pot has inlet and drainage provisions. </a:t>
            </a:r>
          </a:p>
          <a:p>
            <a:pPr marL="285750" indent="-285750" algn="just">
              <a:buFont typeface="Wingdings" pitchFamily="2" charset="2"/>
              <a:buChar char="Ø"/>
            </a:pPr>
            <a:endParaRPr lang="en-IN" sz="1600" dirty="0">
              <a:cs typeface="Arial" panose="020B0604020202020204" pitchFamily="34" charset="0"/>
            </a:endParaRPr>
          </a:p>
          <a:p>
            <a:pPr marL="285750" indent="-285750" algn="just">
              <a:buFont typeface="Wingdings" pitchFamily="2" charset="2"/>
              <a:buChar char="Ø"/>
            </a:pPr>
            <a:r>
              <a:rPr lang="en-IN" sz="1600" dirty="0">
                <a:cs typeface="Arial" panose="020B0604020202020204" pitchFamily="34" charset="0"/>
              </a:rPr>
              <a:t>The apparatus can withstand test velocity up to 32 m/s without suffering from non-uniform distribution. </a:t>
            </a:r>
          </a:p>
          <a:p>
            <a:pPr marL="285750" indent="-285750" algn="just">
              <a:buFont typeface="Wingdings" pitchFamily="2" charset="2"/>
              <a:buChar char="Ø"/>
            </a:pPr>
            <a:endParaRPr lang="en-IN" sz="1600" dirty="0">
              <a:cs typeface="Arial" panose="020B0604020202020204" pitchFamily="34" charset="0"/>
            </a:endParaRPr>
          </a:p>
          <a:p>
            <a:pPr marL="285750" indent="-285750" algn="just">
              <a:buFont typeface="Wingdings" pitchFamily="2" charset="2"/>
              <a:buChar char="Ø"/>
            </a:pPr>
            <a:r>
              <a:rPr lang="en-IN" sz="1600" dirty="0">
                <a:cs typeface="Arial" panose="020B0604020202020204" pitchFamily="34" charset="0"/>
              </a:rPr>
              <a:t>Erosion of the one or more specimens is evaluated based on measurement of mass loss rate to evaluate erosion of the one or more test specimens. </a:t>
            </a:r>
          </a:p>
          <a:p>
            <a:pPr marL="285750" indent="-285750" algn="just">
              <a:buFont typeface="Wingdings" pitchFamily="2" charset="2"/>
              <a:buChar char="Ø"/>
            </a:pPr>
            <a:endParaRPr lang="en-IN" sz="1600" dirty="0">
              <a:cs typeface="Arial" panose="020B0604020202020204" pitchFamily="34" charset="0"/>
            </a:endParaRPr>
          </a:p>
          <a:p>
            <a:pPr marL="285750" indent="-285750" algn="just">
              <a:buFont typeface="Wingdings" pitchFamily="2" charset="2"/>
              <a:buChar char="Ø"/>
            </a:pPr>
            <a:r>
              <a:rPr lang="en-IN" sz="1600" dirty="0">
                <a:cs typeface="Arial" panose="020B0604020202020204" pitchFamily="34" charset="0"/>
              </a:rPr>
              <a:t>If the propeller is rotated by means of a single shaft, the vortex so generated will increase with velocity, and their shedding will cause interference with shedding generating errors.</a:t>
            </a:r>
            <a:endParaRPr lang="en-IN" sz="1600" dirty="0">
              <a:cs typeface="Times New Roman" panose="02020603050405020304" pitchFamily="18" charset="0"/>
            </a:endParaRPr>
          </a:p>
        </p:txBody>
      </p:sp>
      <p:sp>
        <p:nvSpPr>
          <p:cNvPr id="13" name="object 14"/>
          <p:cNvSpPr/>
          <p:nvPr/>
        </p:nvSpPr>
        <p:spPr>
          <a:xfrm>
            <a:off x="-107576" y="6414247"/>
            <a:ext cx="12370211" cy="457200"/>
          </a:xfrm>
          <a:custGeom>
            <a:avLst/>
            <a:gdLst/>
            <a:ahLst/>
            <a:cxnLst/>
            <a:rect l="l" t="t" r="r" b="b"/>
            <a:pathLst>
              <a:path w="9876219" h="457200">
                <a:moveTo>
                  <a:pt x="9829197" y="0"/>
                </a:moveTo>
                <a:lnTo>
                  <a:pt x="75597" y="0"/>
                </a:lnTo>
                <a:lnTo>
                  <a:pt x="75597" y="447674"/>
                </a:lnTo>
                <a:lnTo>
                  <a:pt x="9829197" y="447674"/>
                </a:lnTo>
                <a:lnTo>
                  <a:pt x="9829197" y="0"/>
                </a:lnTo>
                <a:close/>
              </a:path>
            </a:pathLst>
          </a:custGeom>
          <a:solidFill>
            <a:srgbClr val="2F1113"/>
          </a:solidFill>
        </p:spPr>
        <p:txBody>
          <a:bodyPr wrap="square" lIns="0" tIns="0" rIns="0" bIns="0" rtlCol="0">
            <a:noAutofit/>
          </a:bodyPr>
          <a:lstStyle/>
          <a:p>
            <a:endParaRPr/>
          </a:p>
        </p:txBody>
      </p:sp>
      <p:pic>
        <p:nvPicPr>
          <p:cNvPr id="2" name="Picture 1"/>
          <p:cNvPicPr>
            <a:picLocks noChangeAspect="1"/>
          </p:cNvPicPr>
          <p:nvPr/>
        </p:nvPicPr>
        <p:blipFill>
          <a:blip r:embed="rId2"/>
          <a:stretch>
            <a:fillRect/>
          </a:stretch>
        </p:blipFill>
        <p:spPr>
          <a:xfrm>
            <a:off x="9056089" y="1062885"/>
            <a:ext cx="2882040" cy="4254698"/>
          </a:xfrm>
          <a:prstGeom prst="rect">
            <a:avLst/>
          </a:prstGeom>
        </p:spPr>
      </p:pic>
      <p:sp>
        <p:nvSpPr>
          <p:cNvPr id="8" name="object 13">
            <a:extLst>
              <a:ext uri="{FF2B5EF4-FFF2-40B4-BE49-F238E27FC236}">
                <a16:creationId xmlns:a16="http://schemas.microsoft.com/office/drawing/2014/main" id="{B01EDB94-E6B5-C843-9CE1-6B1371D7DBE1}"/>
              </a:ext>
            </a:extLst>
          </p:cNvPr>
          <p:cNvSpPr/>
          <p:nvPr/>
        </p:nvSpPr>
        <p:spPr>
          <a:xfrm>
            <a:off x="-13449" y="303488"/>
            <a:ext cx="3251501" cy="431618"/>
          </a:xfrm>
          <a:custGeom>
            <a:avLst/>
            <a:gdLst/>
            <a:ahLst/>
            <a:cxnLst/>
            <a:rect l="l" t="t" r="r" b="b"/>
            <a:pathLst>
              <a:path w="9876219" h="457200">
                <a:moveTo>
                  <a:pt x="9810147" y="0"/>
                </a:moveTo>
                <a:lnTo>
                  <a:pt x="56547" y="0"/>
                </a:lnTo>
                <a:lnTo>
                  <a:pt x="56547" y="457200"/>
                </a:lnTo>
                <a:lnTo>
                  <a:pt x="9810147" y="457200"/>
                </a:lnTo>
                <a:lnTo>
                  <a:pt x="9810147" y="0"/>
                </a:lnTo>
                <a:close/>
              </a:path>
            </a:pathLst>
          </a:custGeom>
          <a:solidFill>
            <a:srgbClr val="2F1113">
              <a:alpha val="66000"/>
            </a:srgbClr>
          </a:solidFill>
          <a:effectLst>
            <a:softEdge rad="127000"/>
          </a:effectLst>
          <a:scene3d>
            <a:camera prst="orthographicFront"/>
            <a:lightRig rig="threePt" dir="t"/>
          </a:scene3d>
          <a:sp3d>
            <a:bevelT prst="angle"/>
            <a:bevelB prst="angle"/>
          </a:sp3d>
        </p:spPr>
        <p:txBody>
          <a:bodyPr wrap="square" lIns="0" tIns="0" rIns="0" bIns="0" rtlCol="0">
            <a:noAutofit/>
          </a:bodyPr>
          <a:lstStyle/>
          <a:p>
            <a:endParaRPr dirty="0"/>
          </a:p>
        </p:txBody>
      </p:sp>
      <p:sp>
        <p:nvSpPr>
          <p:cNvPr id="11" name="object 16">
            <a:extLst>
              <a:ext uri="{FF2B5EF4-FFF2-40B4-BE49-F238E27FC236}">
                <a16:creationId xmlns:a16="http://schemas.microsoft.com/office/drawing/2014/main" id="{5DA5D38A-7804-4D4C-9B46-4C99CD9D7B95}"/>
              </a:ext>
            </a:extLst>
          </p:cNvPr>
          <p:cNvSpPr txBox="1"/>
          <p:nvPr/>
        </p:nvSpPr>
        <p:spPr>
          <a:xfrm>
            <a:off x="195316" y="303488"/>
            <a:ext cx="2924402" cy="431618"/>
          </a:xfrm>
          <a:prstGeom prst="rect">
            <a:avLst/>
          </a:prstGeom>
        </p:spPr>
        <p:txBody>
          <a:bodyPr wrap="square" lIns="0" tIns="0" rIns="0" bIns="0" rtlCol="0" anchor="ctr">
            <a:noAutofit/>
          </a:bodyPr>
          <a:lstStyle/>
          <a:p>
            <a:pPr marL="12700">
              <a:lnSpc>
                <a:spcPts val="1950"/>
              </a:lnSpc>
              <a:spcBef>
                <a:spcPts val="97"/>
              </a:spcBef>
            </a:pPr>
            <a:r>
              <a:rPr lang="en-US" sz="1800" b="1" spc="89" dirty="0">
                <a:solidFill>
                  <a:schemeClr val="bg1"/>
                </a:solidFill>
                <a:ea typeface="Arial" charset="0"/>
                <a:cs typeface="Times New Roman" panose="02020603050405020304" pitchFamily="18" charset="0"/>
              </a:rPr>
              <a:t>In Depth Working (Cont.)</a:t>
            </a:r>
            <a:endParaRPr lang="en-US" sz="1800" dirty="0">
              <a:solidFill>
                <a:schemeClr val="bg1"/>
              </a:solidFill>
              <a:ea typeface="Arial" charset="0"/>
              <a:cs typeface="Times New Roman" panose="02020603050405020304" pitchFamily="18" charset="0"/>
            </a:endParaRPr>
          </a:p>
        </p:txBody>
      </p:sp>
      <p:sp>
        <p:nvSpPr>
          <p:cNvPr id="9" name="object 12">
            <a:extLst>
              <a:ext uri="{FF2B5EF4-FFF2-40B4-BE49-F238E27FC236}">
                <a16:creationId xmlns:a16="http://schemas.microsoft.com/office/drawing/2014/main" id="{E123768E-71AE-1643-B3F0-385F31DD5F42}"/>
              </a:ext>
            </a:extLst>
          </p:cNvPr>
          <p:cNvSpPr/>
          <p:nvPr/>
        </p:nvSpPr>
        <p:spPr>
          <a:xfrm>
            <a:off x="11321959" y="149421"/>
            <a:ext cx="661050" cy="271530"/>
          </a:xfrm>
          <a:prstGeom prst="rect">
            <a:avLst/>
          </a:prstGeom>
          <a:blipFill>
            <a:blip r:embed="rId3" cstate="print"/>
            <a:stretch>
              <a:fillRect/>
            </a:stretch>
          </a:blipFill>
        </p:spPr>
        <p:txBody>
          <a:bodyPr wrap="square" lIns="0" tIns="0" rIns="0" bIns="0" rtlCol="0">
            <a:noAutofit/>
          </a:bodyPr>
          <a:lstStyle/>
          <a:p>
            <a:endParaRPr/>
          </a:p>
        </p:txBody>
      </p:sp>
    </p:spTree>
    <p:extLst>
      <p:ext uri="{BB962C8B-B14F-4D97-AF65-F5344CB8AC3E}">
        <p14:creationId xmlns:p14="http://schemas.microsoft.com/office/powerpoint/2010/main" val="18747582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ject 15"/>
          <p:cNvSpPr txBox="1"/>
          <p:nvPr/>
        </p:nvSpPr>
        <p:spPr>
          <a:xfrm>
            <a:off x="297030" y="1132470"/>
            <a:ext cx="7620599" cy="5174195"/>
          </a:xfrm>
          <a:prstGeom prst="rect">
            <a:avLst/>
          </a:prstGeom>
        </p:spPr>
        <p:txBody>
          <a:bodyPr wrap="square" lIns="0" tIns="0" rIns="0" bIns="0" rtlCol="0" anchor="t">
            <a:noAutofit/>
          </a:bodyPr>
          <a:lstStyle/>
          <a:p>
            <a:pPr algn="just">
              <a:lnSpc>
                <a:spcPct val="150000"/>
              </a:lnSpc>
            </a:pPr>
            <a:r>
              <a:rPr lang="en-IN" sz="1600" dirty="0">
                <a:cs typeface="Arial" panose="020B0604020202020204" pitchFamily="34" charset="0"/>
              </a:rPr>
              <a:t>Figure illustrates an exemplary representation of slotted angular plate. </a:t>
            </a:r>
          </a:p>
          <a:p>
            <a:pPr algn="just"/>
            <a:endParaRPr lang="en-IN" sz="1600" dirty="0">
              <a:cs typeface="Arial" panose="020B0604020202020204" pitchFamily="34" charset="0"/>
            </a:endParaRPr>
          </a:p>
          <a:p>
            <a:pPr marL="342900" indent="-342900" algn="just">
              <a:lnSpc>
                <a:spcPct val="150000"/>
              </a:lnSpc>
              <a:buFont typeface="Wingdings" pitchFamily="2" charset="2"/>
              <a:buChar char="Ø"/>
            </a:pPr>
            <a:r>
              <a:rPr lang="en-IN" sz="1600" dirty="0">
                <a:cs typeface="Arial" panose="020B0604020202020204" pitchFamily="34" charset="0"/>
              </a:rPr>
              <a:t>The slotted angular plate (302) includes a number of radial slots/divisions (304). </a:t>
            </a:r>
          </a:p>
          <a:p>
            <a:pPr marL="342900" indent="-342900" algn="just">
              <a:buFont typeface="Wingdings" pitchFamily="2" charset="2"/>
              <a:buChar char="Ø"/>
            </a:pPr>
            <a:endParaRPr lang="en-IN" sz="1600" dirty="0">
              <a:cs typeface="Arial" panose="020B0604020202020204" pitchFamily="34" charset="0"/>
            </a:endParaRPr>
          </a:p>
          <a:p>
            <a:pPr marL="342900" indent="-342900" algn="just">
              <a:buFont typeface="Wingdings" pitchFamily="2" charset="2"/>
              <a:buChar char="Ø"/>
            </a:pPr>
            <a:r>
              <a:rPr lang="en-IN" sz="1600" dirty="0">
                <a:cs typeface="Arial" panose="020B0604020202020204" pitchFamily="34" charset="0"/>
              </a:rPr>
              <a:t>Shape and dimensions of the plate is adapted to orient the test specimens in a desired impact angle range. </a:t>
            </a:r>
          </a:p>
          <a:p>
            <a:pPr marL="342900" indent="-342900" algn="just">
              <a:buFont typeface="Wingdings" pitchFamily="2" charset="2"/>
              <a:buChar char="Ø"/>
            </a:pPr>
            <a:endParaRPr lang="en-IN" sz="1600" dirty="0">
              <a:cs typeface="Arial" panose="020B0604020202020204" pitchFamily="34" charset="0"/>
            </a:endParaRPr>
          </a:p>
          <a:p>
            <a:pPr marL="342900" indent="-342900" algn="just">
              <a:buFont typeface="Wingdings" pitchFamily="2" charset="2"/>
              <a:buChar char="Ø"/>
            </a:pPr>
            <a:r>
              <a:rPr lang="en-IN" sz="1600" dirty="0">
                <a:cs typeface="Arial" panose="020B0604020202020204" pitchFamily="34" charset="0"/>
              </a:rPr>
              <a:t>The slotted angular plate is brazed to fixture to orient the fixture and the test specimens at different angles in a desired range.</a:t>
            </a:r>
          </a:p>
        </p:txBody>
      </p:sp>
      <p:sp>
        <p:nvSpPr>
          <p:cNvPr id="13" name="object 14"/>
          <p:cNvSpPr/>
          <p:nvPr/>
        </p:nvSpPr>
        <p:spPr>
          <a:xfrm>
            <a:off x="-107576" y="6414247"/>
            <a:ext cx="12370211" cy="457200"/>
          </a:xfrm>
          <a:custGeom>
            <a:avLst/>
            <a:gdLst/>
            <a:ahLst/>
            <a:cxnLst/>
            <a:rect l="l" t="t" r="r" b="b"/>
            <a:pathLst>
              <a:path w="9876219" h="457200">
                <a:moveTo>
                  <a:pt x="9829197" y="0"/>
                </a:moveTo>
                <a:lnTo>
                  <a:pt x="75597" y="0"/>
                </a:lnTo>
                <a:lnTo>
                  <a:pt x="75597" y="447674"/>
                </a:lnTo>
                <a:lnTo>
                  <a:pt x="9829197" y="447674"/>
                </a:lnTo>
                <a:lnTo>
                  <a:pt x="9829197" y="0"/>
                </a:lnTo>
                <a:close/>
              </a:path>
            </a:pathLst>
          </a:custGeom>
          <a:solidFill>
            <a:srgbClr val="2F1113"/>
          </a:solidFill>
        </p:spPr>
        <p:txBody>
          <a:bodyPr wrap="square" lIns="0" tIns="0" rIns="0" bIns="0" rtlCol="0">
            <a:noAutofit/>
          </a:bodyPr>
          <a:lstStyle/>
          <a:p>
            <a:endParaRPr/>
          </a:p>
        </p:txBody>
      </p:sp>
      <p:pic>
        <p:nvPicPr>
          <p:cNvPr id="2" name="Picture 1"/>
          <p:cNvPicPr>
            <a:picLocks noChangeAspect="1"/>
          </p:cNvPicPr>
          <p:nvPr/>
        </p:nvPicPr>
        <p:blipFill>
          <a:blip r:embed="rId2"/>
          <a:stretch>
            <a:fillRect/>
          </a:stretch>
        </p:blipFill>
        <p:spPr>
          <a:xfrm>
            <a:off x="8650380" y="1486480"/>
            <a:ext cx="3047999" cy="3746965"/>
          </a:xfrm>
          <a:prstGeom prst="rect">
            <a:avLst/>
          </a:prstGeom>
        </p:spPr>
      </p:pic>
      <p:sp>
        <p:nvSpPr>
          <p:cNvPr id="8" name="object 13">
            <a:extLst>
              <a:ext uri="{FF2B5EF4-FFF2-40B4-BE49-F238E27FC236}">
                <a16:creationId xmlns:a16="http://schemas.microsoft.com/office/drawing/2014/main" id="{52EBB39B-BA60-6A40-80BC-55026A9A3AF9}"/>
              </a:ext>
            </a:extLst>
          </p:cNvPr>
          <p:cNvSpPr/>
          <p:nvPr/>
        </p:nvSpPr>
        <p:spPr>
          <a:xfrm>
            <a:off x="-13449" y="303488"/>
            <a:ext cx="3251501" cy="431618"/>
          </a:xfrm>
          <a:custGeom>
            <a:avLst/>
            <a:gdLst/>
            <a:ahLst/>
            <a:cxnLst/>
            <a:rect l="l" t="t" r="r" b="b"/>
            <a:pathLst>
              <a:path w="9876219" h="457200">
                <a:moveTo>
                  <a:pt x="9810147" y="0"/>
                </a:moveTo>
                <a:lnTo>
                  <a:pt x="56547" y="0"/>
                </a:lnTo>
                <a:lnTo>
                  <a:pt x="56547" y="457200"/>
                </a:lnTo>
                <a:lnTo>
                  <a:pt x="9810147" y="457200"/>
                </a:lnTo>
                <a:lnTo>
                  <a:pt x="9810147" y="0"/>
                </a:lnTo>
                <a:close/>
              </a:path>
            </a:pathLst>
          </a:custGeom>
          <a:solidFill>
            <a:srgbClr val="2F1113">
              <a:alpha val="66000"/>
            </a:srgbClr>
          </a:solidFill>
          <a:effectLst>
            <a:softEdge rad="127000"/>
          </a:effectLst>
          <a:scene3d>
            <a:camera prst="orthographicFront"/>
            <a:lightRig rig="threePt" dir="t"/>
          </a:scene3d>
          <a:sp3d>
            <a:bevelT prst="angle"/>
            <a:bevelB prst="angle"/>
          </a:sp3d>
        </p:spPr>
        <p:txBody>
          <a:bodyPr wrap="square" lIns="0" tIns="0" rIns="0" bIns="0" rtlCol="0">
            <a:noAutofit/>
          </a:bodyPr>
          <a:lstStyle/>
          <a:p>
            <a:endParaRPr dirty="0"/>
          </a:p>
        </p:txBody>
      </p:sp>
      <p:sp>
        <p:nvSpPr>
          <p:cNvPr id="11" name="object 16">
            <a:extLst>
              <a:ext uri="{FF2B5EF4-FFF2-40B4-BE49-F238E27FC236}">
                <a16:creationId xmlns:a16="http://schemas.microsoft.com/office/drawing/2014/main" id="{7E1DCD2B-A7A7-4749-8AE4-7FED5E1E495C}"/>
              </a:ext>
            </a:extLst>
          </p:cNvPr>
          <p:cNvSpPr txBox="1"/>
          <p:nvPr/>
        </p:nvSpPr>
        <p:spPr>
          <a:xfrm>
            <a:off x="195316" y="303488"/>
            <a:ext cx="2924402" cy="431618"/>
          </a:xfrm>
          <a:prstGeom prst="rect">
            <a:avLst/>
          </a:prstGeom>
        </p:spPr>
        <p:txBody>
          <a:bodyPr wrap="square" lIns="0" tIns="0" rIns="0" bIns="0" rtlCol="0" anchor="ctr">
            <a:noAutofit/>
          </a:bodyPr>
          <a:lstStyle/>
          <a:p>
            <a:pPr marL="12700">
              <a:lnSpc>
                <a:spcPts val="1950"/>
              </a:lnSpc>
              <a:spcBef>
                <a:spcPts val="97"/>
              </a:spcBef>
            </a:pPr>
            <a:r>
              <a:rPr lang="en-US" sz="1800" b="1" spc="89" dirty="0">
                <a:solidFill>
                  <a:schemeClr val="bg1"/>
                </a:solidFill>
                <a:ea typeface="Arial" charset="0"/>
                <a:cs typeface="Times New Roman" panose="02020603050405020304" pitchFamily="18" charset="0"/>
              </a:rPr>
              <a:t>In Depth Working (Cont.)</a:t>
            </a:r>
            <a:endParaRPr lang="en-US" sz="1800" dirty="0">
              <a:solidFill>
                <a:schemeClr val="bg1"/>
              </a:solidFill>
              <a:ea typeface="Arial" charset="0"/>
              <a:cs typeface="Times New Roman" panose="02020603050405020304" pitchFamily="18" charset="0"/>
            </a:endParaRPr>
          </a:p>
        </p:txBody>
      </p:sp>
      <p:sp>
        <p:nvSpPr>
          <p:cNvPr id="9" name="object 12">
            <a:extLst>
              <a:ext uri="{FF2B5EF4-FFF2-40B4-BE49-F238E27FC236}">
                <a16:creationId xmlns:a16="http://schemas.microsoft.com/office/drawing/2014/main" id="{9C94DBEE-61A5-7648-99BE-7EFBB7B59B8D}"/>
              </a:ext>
            </a:extLst>
          </p:cNvPr>
          <p:cNvSpPr/>
          <p:nvPr/>
        </p:nvSpPr>
        <p:spPr>
          <a:xfrm>
            <a:off x="11321959" y="149421"/>
            <a:ext cx="661050" cy="271530"/>
          </a:xfrm>
          <a:prstGeom prst="rect">
            <a:avLst/>
          </a:prstGeom>
          <a:blipFill>
            <a:blip r:embed="rId3" cstate="print"/>
            <a:stretch>
              <a:fillRect/>
            </a:stretch>
          </a:blipFill>
        </p:spPr>
        <p:txBody>
          <a:bodyPr wrap="square" lIns="0" tIns="0" rIns="0" bIns="0" rtlCol="0">
            <a:noAutofit/>
          </a:bodyPr>
          <a:lstStyle/>
          <a:p>
            <a:endParaRPr/>
          </a:p>
        </p:txBody>
      </p:sp>
    </p:spTree>
    <p:extLst>
      <p:ext uri="{BB962C8B-B14F-4D97-AF65-F5344CB8AC3E}">
        <p14:creationId xmlns:p14="http://schemas.microsoft.com/office/powerpoint/2010/main" val="40274008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ject 15"/>
          <p:cNvSpPr txBox="1"/>
          <p:nvPr/>
        </p:nvSpPr>
        <p:spPr>
          <a:xfrm>
            <a:off x="318545" y="1124258"/>
            <a:ext cx="7823201" cy="5174195"/>
          </a:xfrm>
          <a:prstGeom prst="rect">
            <a:avLst/>
          </a:prstGeom>
        </p:spPr>
        <p:txBody>
          <a:bodyPr wrap="square" lIns="0" tIns="0" rIns="0" bIns="0" rtlCol="0" anchor="t">
            <a:noAutofit/>
          </a:bodyPr>
          <a:lstStyle/>
          <a:p>
            <a:pPr algn="just"/>
            <a:r>
              <a:rPr lang="en-IN" sz="1600" dirty="0">
                <a:cs typeface="Arial" panose="020B0604020202020204" pitchFamily="34" charset="0"/>
              </a:rPr>
              <a:t>Figure illustrates a test fixture. </a:t>
            </a:r>
          </a:p>
          <a:p>
            <a:pPr marL="285750" indent="-285750" algn="just">
              <a:buFont typeface="Wingdings" pitchFamily="2" charset="2"/>
              <a:buChar char="Ø"/>
            </a:pPr>
            <a:endParaRPr lang="en-IN" sz="1600" dirty="0">
              <a:cs typeface="Arial" panose="020B0604020202020204" pitchFamily="34" charset="0"/>
            </a:endParaRPr>
          </a:p>
          <a:p>
            <a:pPr marL="285750" indent="-285750" algn="just">
              <a:buFont typeface="Wingdings" pitchFamily="2" charset="2"/>
              <a:buChar char="Ø"/>
            </a:pPr>
            <a:r>
              <a:rPr lang="en-IN" sz="1600" dirty="0">
                <a:cs typeface="Arial" panose="020B0604020202020204" pitchFamily="34" charset="0"/>
              </a:rPr>
              <a:t>The shape and dimensions of the test fixture is adapted to mount test specimens. </a:t>
            </a:r>
          </a:p>
          <a:p>
            <a:pPr marL="285750" indent="-285750" algn="just">
              <a:buFont typeface="Wingdings" pitchFamily="2" charset="2"/>
              <a:buChar char="Ø"/>
            </a:pPr>
            <a:endParaRPr lang="en-IN" sz="1600" dirty="0">
              <a:cs typeface="Arial" panose="020B0604020202020204" pitchFamily="34" charset="0"/>
            </a:endParaRPr>
          </a:p>
          <a:p>
            <a:pPr marL="285750" indent="-285750" algn="just">
              <a:buFont typeface="Wingdings" pitchFamily="2" charset="2"/>
              <a:buChar char="Ø"/>
            </a:pPr>
            <a:r>
              <a:rPr lang="en-IN" sz="1600" dirty="0">
                <a:cs typeface="Arial" panose="020B0604020202020204" pitchFamily="34" charset="0"/>
              </a:rPr>
              <a:t>The test fixture can include a groove (402) to fix a test specimen with plane surface flushing to upper face (404) of the fixture. </a:t>
            </a:r>
          </a:p>
          <a:p>
            <a:pPr marL="285750" indent="-285750" algn="just">
              <a:buFont typeface="Wingdings" pitchFamily="2" charset="2"/>
              <a:buChar char="Ø"/>
            </a:pPr>
            <a:endParaRPr lang="en-IN" sz="1600" dirty="0">
              <a:cs typeface="Arial" panose="020B0604020202020204" pitchFamily="34" charset="0"/>
            </a:endParaRPr>
          </a:p>
          <a:p>
            <a:pPr marL="285750" indent="-285750" algn="just">
              <a:buFont typeface="Wingdings" pitchFamily="2" charset="2"/>
              <a:buChar char="Ø"/>
            </a:pPr>
            <a:r>
              <a:rPr lang="en-IN" sz="1600" dirty="0">
                <a:cs typeface="Arial" panose="020B0604020202020204" pitchFamily="34" charset="0"/>
              </a:rPr>
              <a:t>The fixture can be oriented at different angles with respect to its rotational direction with the help of slotted angular plate and the fixture can be coupled with the plate by using a screw. </a:t>
            </a:r>
          </a:p>
          <a:p>
            <a:pPr marL="285750" indent="-285750" algn="just">
              <a:buFont typeface="Wingdings" pitchFamily="2" charset="2"/>
              <a:buChar char="Ø"/>
            </a:pPr>
            <a:endParaRPr lang="en-IN" sz="1600" dirty="0">
              <a:cs typeface="Arial" panose="020B0604020202020204" pitchFamily="34" charset="0"/>
            </a:endParaRPr>
          </a:p>
          <a:p>
            <a:pPr marL="285750" indent="-285750" algn="just">
              <a:buFont typeface="Wingdings" pitchFamily="2" charset="2"/>
              <a:buChar char="Ø"/>
            </a:pPr>
            <a:r>
              <a:rPr lang="en-IN" sz="1600" dirty="0">
                <a:cs typeface="Arial" panose="020B0604020202020204" pitchFamily="34" charset="0"/>
              </a:rPr>
              <a:t>The fixture can be hanged vertically downward or can be installed vertically upwards through horizontal arm and </a:t>
            </a:r>
            <a:r>
              <a:rPr lang="en-IN" sz="1600" dirty="0" err="1">
                <a:cs typeface="Arial" panose="020B0604020202020204" pitchFamily="34" charset="0"/>
              </a:rPr>
              <a:t>center</a:t>
            </a:r>
            <a:r>
              <a:rPr lang="en-IN" sz="1600" dirty="0">
                <a:cs typeface="Arial" panose="020B0604020202020204" pitchFamily="34" charset="0"/>
              </a:rPr>
              <a:t> of the fixture can be kept at an equal distance from top cover and </a:t>
            </a:r>
            <a:r>
              <a:rPr lang="en-IN" sz="1600" dirty="0" err="1">
                <a:cs typeface="Arial" panose="020B0604020202020204" pitchFamily="34" charset="0"/>
              </a:rPr>
              <a:t>center</a:t>
            </a:r>
            <a:r>
              <a:rPr lang="en-IN" sz="1600" dirty="0">
                <a:cs typeface="Arial" panose="020B0604020202020204" pitchFamily="34" charset="0"/>
              </a:rPr>
              <a:t> of propeller.</a:t>
            </a:r>
          </a:p>
        </p:txBody>
      </p:sp>
      <p:sp>
        <p:nvSpPr>
          <p:cNvPr id="13" name="object 14"/>
          <p:cNvSpPr/>
          <p:nvPr/>
        </p:nvSpPr>
        <p:spPr>
          <a:xfrm>
            <a:off x="-107576" y="6414247"/>
            <a:ext cx="12370211" cy="457200"/>
          </a:xfrm>
          <a:custGeom>
            <a:avLst/>
            <a:gdLst/>
            <a:ahLst/>
            <a:cxnLst/>
            <a:rect l="l" t="t" r="r" b="b"/>
            <a:pathLst>
              <a:path w="9876219" h="457200">
                <a:moveTo>
                  <a:pt x="9829197" y="0"/>
                </a:moveTo>
                <a:lnTo>
                  <a:pt x="75597" y="0"/>
                </a:lnTo>
                <a:lnTo>
                  <a:pt x="75597" y="447674"/>
                </a:lnTo>
                <a:lnTo>
                  <a:pt x="9829197" y="447674"/>
                </a:lnTo>
                <a:lnTo>
                  <a:pt x="9829197" y="0"/>
                </a:lnTo>
                <a:close/>
              </a:path>
            </a:pathLst>
          </a:custGeom>
          <a:solidFill>
            <a:srgbClr val="2F1113"/>
          </a:solidFill>
        </p:spPr>
        <p:txBody>
          <a:bodyPr wrap="square" lIns="0" tIns="0" rIns="0" bIns="0" rtlCol="0">
            <a:noAutofit/>
          </a:bodyPr>
          <a:lstStyle/>
          <a:p>
            <a:endParaRPr/>
          </a:p>
        </p:txBody>
      </p:sp>
      <p:pic>
        <p:nvPicPr>
          <p:cNvPr id="2" name="Picture 1"/>
          <p:cNvPicPr>
            <a:picLocks noChangeAspect="1"/>
          </p:cNvPicPr>
          <p:nvPr/>
        </p:nvPicPr>
        <p:blipFill>
          <a:blip r:embed="rId2"/>
          <a:stretch>
            <a:fillRect/>
          </a:stretch>
        </p:blipFill>
        <p:spPr>
          <a:xfrm>
            <a:off x="8438775" y="1240050"/>
            <a:ext cx="3408740" cy="5058403"/>
          </a:xfrm>
          <a:prstGeom prst="rect">
            <a:avLst/>
          </a:prstGeom>
        </p:spPr>
      </p:pic>
      <p:sp>
        <p:nvSpPr>
          <p:cNvPr id="8" name="object 13">
            <a:extLst>
              <a:ext uri="{FF2B5EF4-FFF2-40B4-BE49-F238E27FC236}">
                <a16:creationId xmlns:a16="http://schemas.microsoft.com/office/drawing/2014/main" id="{CFA2DE1D-0E11-6344-98D5-93294501AF98}"/>
              </a:ext>
            </a:extLst>
          </p:cNvPr>
          <p:cNvSpPr/>
          <p:nvPr/>
        </p:nvSpPr>
        <p:spPr>
          <a:xfrm>
            <a:off x="-13449" y="303488"/>
            <a:ext cx="3251501" cy="431618"/>
          </a:xfrm>
          <a:custGeom>
            <a:avLst/>
            <a:gdLst/>
            <a:ahLst/>
            <a:cxnLst/>
            <a:rect l="l" t="t" r="r" b="b"/>
            <a:pathLst>
              <a:path w="9876219" h="457200">
                <a:moveTo>
                  <a:pt x="9810147" y="0"/>
                </a:moveTo>
                <a:lnTo>
                  <a:pt x="56547" y="0"/>
                </a:lnTo>
                <a:lnTo>
                  <a:pt x="56547" y="457200"/>
                </a:lnTo>
                <a:lnTo>
                  <a:pt x="9810147" y="457200"/>
                </a:lnTo>
                <a:lnTo>
                  <a:pt x="9810147" y="0"/>
                </a:lnTo>
                <a:close/>
              </a:path>
            </a:pathLst>
          </a:custGeom>
          <a:solidFill>
            <a:srgbClr val="2F1113">
              <a:alpha val="66000"/>
            </a:srgbClr>
          </a:solidFill>
          <a:effectLst>
            <a:softEdge rad="127000"/>
          </a:effectLst>
          <a:scene3d>
            <a:camera prst="orthographicFront"/>
            <a:lightRig rig="threePt" dir="t"/>
          </a:scene3d>
          <a:sp3d>
            <a:bevelT prst="angle"/>
            <a:bevelB prst="angle"/>
          </a:sp3d>
        </p:spPr>
        <p:txBody>
          <a:bodyPr wrap="square" lIns="0" tIns="0" rIns="0" bIns="0" rtlCol="0">
            <a:noAutofit/>
          </a:bodyPr>
          <a:lstStyle/>
          <a:p>
            <a:endParaRPr dirty="0"/>
          </a:p>
        </p:txBody>
      </p:sp>
      <p:sp>
        <p:nvSpPr>
          <p:cNvPr id="11" name="object 16">
            <a:extLst>
              <a:ext uri="{FF2B5EF4-FFF2-40B4-BE49-F238E27FC236}">
                <a16:creationId xmlns:a16="http://schemas.microsoft.com/office/drawing/2014/main" id="{48382FB7-2CFA-BE42-B71D-7B9DB8CF5E37}"/>
              </a:ext>
            </a:extLst>
          </p:cNvPr>
          <p:cNvSpPr txBox="1"/>
          <p:nvPr/>
        </p:nvSpPr>
        <p:spPr>
          <a:xfrm>
            <a:off x="195316" y="303488"/>
            <a:ext cx="2924402" cy="431618"/>
          </a:xfrm>
          <a:prstGeom prst="rect">
            <a:avLst/>
          </a:prstGeom>
        </p:spPr>
        <p:txBody>
          <a:bodyPr wrap="square" lIns="0" tIns="0" rIns="0" bIns="0" rtlCol="0" anchor="ctr">
            <a:noAutofit/>
          </a:bodyPr>
          <a:lstStyle/>
          <a:p>
            <a:pPr marL="12700">
              <a:lnSpc>
                <a:spcPts val="1950"/>
              </a:lnSpc>
              <a:spcBef>
                <a:spcPts val="97"/>
              </a:spcBef>
            </a:pPr>
            <a:r>
              <a:rPr lang="en-US" sz="1800" b="1" spc="89" dirty="0">
                <a:solidFill>
                  <a:schemeClr val="bg1"/>
                </a:solidFill>
                <a:ea typeface="Arial" charset="0"/>
                <a:cs typeface="Times New Roman" panose="02020603050405020304" pitchFamily="18" charset="0"/>
              </a:rPr>
              <a:t>In Depth Working (Cont.)</a:t>
            </a:r>
            <a:endParaRPr lang="en-US" sz="1800" dirty="0">
              <a:solidFill>
                <a:schemeClr val="bg1"/>
              </a:solidFill>
              <a:ea typeface="Arial" charset="0"/>
              <a:cs typeface="Times New Roman" panose="02020603050405020304" pitchFamily="18" charset="0"/>
            </a:endParaRPr>
          </a:p>
        </p:txBody>
      </p:sp>
      <p:sp>
        <p:nvSpPr>
          <p:cNvPr id="9" name="object 12">
            <a:extLst>
              <a:ext uri="{FF2B5EF4-FFF2-40B4-BE49-F238E27FC236}">
                <a16:creationId xmlns:a16="http://schemas.microsoft.com/office/drawing/2014/main" id="{A53DBBEA-B018-4542-9337-E130D4041EDE}"/>
              </a:ext>
            </a:extLst>
          </p:cNvPr>
          <p:cNvSpPr/>
          <p:nvPr/>
        </p:nvSpPr>
        <p:spPr>
          <a:xfrm>
            <a:off x="11321959" y="149421"/>
            <a:ext cx="661050" cy="271530"/>
          </a:xfrm>
          <a:prstGeom prst="rect">
            <a:avLst/>
          </a:prstGeom>
          <a:blipFill>
            <a:blip r:embed="rId3" cstate="print"/>
            <a:stretch>
              <a:fillRect/>
            </a:stretch>
          </a:blipFill>
        </p:spPr>
        <p:txBody>
          <a:bodyPr wrap="square" lIns="0" tIns="0" rIns="0" bIns="0" rtlCol="0">
            <a:noAutofit/>
          </a:bodyPr>
          <a:lstStyle/>
          <a:p>
            <a:endParaRPr/>
          </a:p>
        </p:txBody>
      </p:sp>
    </p:spTree>
    <p:extLst>
      <p:ext uri="{BB962C8B-B14F-4D97-AF65-F5344CB8AC3E}">
        <p14:creationId xmlns:p14="http://schemas.microsoft.com/office/powerpoint/2010/main" val="7526507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2359</TotalTime>
  <Words>1541</Words>
  <Application>Microsoft Macintosh PowerPoint</Application>
  <PresentationFormat>Widescreen</PresentationFormat>
  <Paragraphs>145</Paragraphs>
  <Slides>13</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13</vt:i4>
      </vt:variant>
    </vt:vector>
  </HeadingPairs>
  <TitlesOfParts>
    <vt:vector size="21" baseType="lpstr">
      <vt:lpstr>ＭＳ Ｐゴシック</vt:lpstr>
      <vt:lpstr>Arial</vt:lpstr>
      <vt:lpstr>Ariel</vt:lpstr>
      <vt:lpstr>Calibri</vt:lpstr>
      <vt:lpstr>Calibri Light</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16.0011</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Ankit Kumar</dc:creator>
  <cp:lastModifiedBy>Ankit Kumar</cp:lastModifiedBy>
  <cp:revision>172</cp:revision>
  <dcterms:created xsi:type="dcterms:W3CDTF">2018-01-16T10:55:57Z</dcterms:created>
  <dcterms:modified xsi:type="dcterms:W3CDTF">2018-06-13T11:08:39Z</dcterms:modified>
</cp:coreProperties>
</file>