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2" r:id="rId1"/>
  </p:sldMasterIdLst>
  <p:notesMasterIdLst>
    <p:notesMasterId r:id="rId17"/>
  </p:notesMasterIdLst>
  <p:sldIdLst>
    <p:sldId id="256" r:id="rId2"/>
    <p:sldId id="316" r:id="rId3"/>
    <p:sldId id="352" r:id="rId4"/>
    <p:sldId id="331" r:id="rId5"/>
    <p:sldId id="378" r:id="rId6"/>
    <p:sldId id="377" r:id="rId7"/>
    <p:sldId id="374" r:id="rId8"/>
    <p:sldId id="380" r:id="rId9"/>
    <p:sldId id="381" r:id="rId10"/>
    <p:sldId id="382" r:id="rId11"/>
    <p:sldId id="383" r:id="rId12"/>
    <p:sldId id="384" r:id="rId13"/>
    <p:sldId id="372" r:id="rId14"/>
    <p:sldId id="379" r:id="rId15"/>
    <p:sldId id="376" r:id="rId16"/>
  </p:sldIdLst>
  <p:sldSz cx="9144000" cy="6858000" type="screen4x3"/>
  <p:notesSz cx="7302500" cy="95885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orbel" panose="020B050302020402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orbel" panose="020B050302020402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orbel" panose="020B050302020402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orbel" panose="020B050302020402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orbel" panose="020B0503020204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orbel" panose="020B0503020204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orbel" panose="020B0503020204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orbel" panose="020B0503020204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orbel" panose="020B0503020204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0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7DDBD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020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1"/>
          <p:cNvSpPr>
            <a:spLocks noChangeArrowheads="1"/>
          </p:cNvSpPr>
          <p:nvPr/>
        </p:nvSpPr>
        <p:spPr bwMode="auto">
          <a:xfrm>
            <a:off x="0" y="0"/>
            <a:ext cx="7302500" cy="95885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6515" tIns="48257" rIns="96515" bIns="48257" anchor="ctr"/>
          <a:lstStyle>
            <a:lvl1pPr defTabSz="482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defTabSz="482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defTabSz="482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defTabSz="482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defTabSz="482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en-US" altLang="en-US" sz="1900">
              <a:effectLst/>
              <a:latin typeface="Arial" panose="020B0604020202020204" pitchFamily="34" charset="0"/>
            </a:endParaRPr>
          </a:p>
        </p:txBody>
      </p:sp>
      <p:sp>
        <p:nvSpPr>
          <p:cNvPr id="43011" name="Text Box 2"/>
          <p:cNvSpPr txBox="1">
            <a:spLocks noChangeArrowheads="1"/>
          </p:cNvSpPr>
          <p:nvPr/>
        </p:nvSpPr>
        <p:spPr bwMode="auto">
          <a:xfrm>
            <a:off x="0" y="0"/>
            <a:ext cx="316388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6515" tIns="48257" rIns="96515" bIns="48257" anchor="ctr"/>
          <a:lstStyle>
            <a:lvl1pPr defTabSz="482600" eaLnBrk="0" hangingPunct="0">
              <a:defRPr>
                <a:solidFill>
                  <a:schemeClr val="bg1"/>
                </a:solidFill>
                <a:latin typeface="Corbel" pitchFamily="34" charset="0"/>
                <a:ea typeface="MS PGothic" pitchFamily="34" charset="-128"/>
              </a:defRPr>
            </a:lvl1pPr>
            <a:lvl2pPr marL="742950" indent="-285750" defTabSz="482600" eaLnBrk="0" hangingPunct="0">
              <a:defRPr>
                <a:solidFill>
                  <a:schemeClr val="bg1"/>
                </a:solidFill>
                <a:latin typeface="Corbel" pitchFamily="34" charset="0"/>
                <a:ea typeface="MS PGothic" pitchFamily="34" charset="-128"/>
              </a:defRPr>
            </a:lvl2pPr>
            <a:lvl3pPr marL="1143000" indent="-228600" defTabSz="482600" eaLnBrk="0" hangingPunct="0">
              <a:defRPr>
                <a:solidFill>
                  <a:schemeClr val="bg1"/>
                </a:solidFill>
                <a:latin typeface="Corbel" pitchFamily="34" charset="0"/>
                <a:ea typeface="MS PGothic" pitchFamily="34" charset="-128"/>
              </a:defRPr>
            </a:lvl3pPr>
            <a:lvl4pPr marL="1600200" indent="-228600" defTabSz="482600" eaLnBrk="0" hangingPunct="0">
              <a:defRPr>
                <a:solidFill>
                  <a:schemeClr val="bg1"/>
                </a:solidFill>
                <a:latin typeface="Corbel" pitchFamily="34" charset="0"/>
                <a:ea typeface="MS PGothic" pitchFamily="34" charset="-128"/>
              </a:defRPr>
            </a:lvl4pPr>
            <a:lvl5pPr marL="2057400" indent="-228600" defTabSz="482600" eaLnBrk="0" hangingPunct="0">
              <a:defRPr>
                <a:solidFill>
                  <a:schemeClr val="bg1"/>
                </a:solidFill>
                <a:latin typeface="Corbel" pitchFamily="34" charset="0"/>
                <a:ea typeface="MS PGothic" pitchFamily="34" charset="-128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itchFamily="34" charset="0"/>
                <a:ea typeface="MS PGothic" pitchFamily="34" charset="-128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itchFamily="34" charset="0"/>
                <a:ea typeface="MS PGothic" pitchFamily="34" charset="-128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itchFamily="34" charset="0"/>
                <a:ea typeface="MS PGothic" pitchFamily="34" charset="-128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" pitchFamily="34" charset="0"/>
              <a:buNone/>
              <a:defRPr/>
            </a:pPr>
            <a:endParaRPr lang="en-US" sz="1900" smtClean="0">
              <a:effectLst/>
              <a:latin typeface="Arial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137025" y="0"/>
            <a:ext cx="3162300" cy="477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4995" tIns="49397" rIns="94995" bIns="49397" numCol="1" anchor="t" anchorCtr="0" compatLnSpc="1">
            <a:prstTxWarp prst="textNoShape">
              <a:avLst/>
            </a:prstTxWarp>
          </a:bodyPr>
          <a:lstStyle>
            <a:lvl1pPr algn="r" defTabSz="482600">
              <a:buClr>
                <a:srgbClr val="000000"/>
              </a:buClr>
              <a:buSzPct val="100000"/>
              <a:buFont typeface="Calibri" pitchFamily="34" charset="0"/>
              <a:buNone/>
              <a:tabLst>
                <a:tab pos="763588" algn="l"/>
                <a:tab pos="1528763" algn="l"/>
                <a:tab pos="2292350" algn="l"/>
                <a:tab pos="3055938" algn="l"/>
              </a:tabLst>
              <a:defRPr sz="1300">
                <a:solidFill>
                  <a:srgbClr val="000000"/>
                </a:solidFill>
                <a:effectLst/>
                <a:latin typeface="Calibri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7" name="Rectangle 4"/>
          <p:cNvSpPr>
            <a:spLocks noGrp="1" noRot="1" noChangeArrowheads="1"/>
          </p:cNvSpPr>
          <p:nvPr>
            <p:ph type="sldImg"/>
          </p:nvPr>
        </p:nvSpPr>
        <p:spPr bwMode="auto">
          <a:xfrm>
            <a:off x="1254125" y="719138"/>
            <a:ext cx="4792663" cy="3594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730250" y="4554538"/>
            <a:ext cx="5840413" cy="4313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4995" tIns="49397" rIns="94995" bIns="49397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43015" name="Text Box 6"/>
          <p:cNvSpPr txBox="1">
            <a:spLocks noChangeArrowheads="1"/>
          </p:cNvSpPr>
          <p:nvPr/>
        </p:nvSpPr>
        <p:spPr bwMode="auto">
          <a:xfrm>
            <a:off x="0" y="9105900"/>
            <a:ext cx="316388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6515" tIns="48257" rIns="96515" bIns="48257" anchor="ctr"/>
          <a:lstStyle>
            <a:lvl1pPr defTabSz="482600" eaLnBrk="0" hangingPunct="0">
              <a:defRPr>
                <a:solidFill>
                  <a:schemeClr val="bg1"/>
                </a:solidFill>
                <a:latin typeface="Corbel" pitchFamily="34" charset="0"/>
                <a:ea typeface="MS PGothic" pitchFamily="34" charset="-128"/>
              </a:defRPr>
            </a:lvl1pPr>
            <a:lvl2pPr marL="742950" indent="-285750" defTabSz="482600" eaLnBrk="0" hangingPunct="0">
              <a:defRPr>
                <a:solidFill>
                  <a:schemeClr val="bg1"/>
                </a:solidFill>
                <a:latin typeface="Corbel" pitchFamily="34" charset="0"/>
                <a:ea typeface="MS PGothic" pitchFamily="34" charset="-128"/>
              </a:defRPr>
            </a:lvl2pPr>
            <a:lvl3pPr marL="1143000" indent="-228600" defTabSz="482600" eaLnBrk="0" hangingPunct="0">
              <a:defRPr>
                <a:solidFill>
                  <a:schemeClr val="bg1"/>
                </a:solidFill>
                <a:latin typeface="Corbel" pitchFamily="34" charset="0"/>
                <a:ea typeface="MS PGothic" pitchFamily="34" charset="-128"/>
              </a:defRPr>
            </a:lvl3pPr>
            <a:lvl4pPr marL="1600200" indent="-228600" defTabSz="482600" eaLnBrk="0" hangingPunct="0">
              <a:defRPr>
                <a:solidFill>
                  <a:schemeClr val="bg1"/>
                </a:solidFill>
                <a:latin typeface="Corbel" pitchFamily="34" charset="0"/>
                <a:ea typeface="MS PGothic" pitchFamily="34" charset="-128"/>
              </a:defRPr>
            </a:lvl4pPr>
            <a:lvl5pPr marL="2057400" indent="-228600" defTabSz="482600" eaLnBrk="0" hangingPunct="0">
              <a:defRPr>
                <a:solidFill>
                  <a:schemeClr val="bg1"/>
                </a:solidFill>
                <a:latin typeface="Corbel" pitchFamily="34" charset="0"/>
                <a:ea typeface="MS PGothic" pitchFamily="34" charset="-128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itchFamily="34" charset="0"/>
                <a:ea typeface="MS PGothic" pitchFamily="34" charset="-128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itchFamily="34" charset="0"/>
                <a:ea typeface="MS PGothic" pitchFamily="34" charset="-128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itchFamily="34" charset="0"/>
                <a:ea typeface="MS PGothic" pitchFamily="34" charset="-128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" pitchFamily="34" charset="0"/>
              <a:buNone/>
              <a:defRPr/>
            </a:pPr>
            <a:endParaRPr lang="en-US" sz="1900" smtClean="0">
              <a:effectLst/>
              <a:latin typeface="Arial" pitchFamily="34" charset="0"/>
            </a:endParaRP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137025" y="9107488"/>
            <a:ext cx="3162300" cy="477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4995" tIns="49397" rIns="94995" bIns="49397" numCol="1" anchor="b" anchorCtr="0" compatLnSpc="1">
            <a:prstTxWarp prst="textNoShape">
              <a:avLst/>
            </a:prstTxWarp>
          </a:bodyPr>
          <a:lstStyle>
            <a:lvl1pPr algn="r" defTabSz="482600">
              <a:buClr>
                <a:srgbClr val="000000"/>
              </a:buClr>
              <a:buSzPct val="100000"/>
              <a:buFont typeface="Calibri" panose="020F0502020204030204" pitchFamily="34" charset="0"/>
              <a:buNone/>
              <a:tabLst>
                <a:tab pos="763588" algn="l"/>
                <a:tab pos="1528763" algn="l"/>
                <a:tab pos="2292350" algn="l"/>
                <a:tab pos="3055938" algn="l"/>
              </a:tabLst>
              <a:defRPr sz="130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</a:lstStyle>
          <a:p>
            <a:fld id="{ACEE7D3C-2327-4A22-8C0B-1BD64C11381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5108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defTabSz="482600" eaLnBrk="0" hangingPunct="0"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defTabSz="482600" eaLnBrk="0" hangingPunct="0"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defTabSz="482600" eaLnBrk="0" hangingPunct="0"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defTabSz="482600" eaLnBrk="0" hangingPunct="0"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defTabSz="482600" eaLnBrk="0" hangingPunct="0"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DBE4E2B1-344A-4C06-BF0E-E2B6B43EDF44}" type="slidenum">
              <a:rPr lang="en-GB" altLang="en-US">
                <a:solidFill>
                  <a:srgbClr val="000000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en-GB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9699" name="Text Box 1"/>
          <p:cNvSpPr txBox="1">
            <a:spLocks noChangeArrowheads="1"/>
          </p:cNvSpPr>
          <p:nvPr/>
        </p:nvSpPr>
        <p:spPr bwMode="auto">
          <a:xfrm>
            <a:off x="1217613" y="719138"/>
            <a:ext cx="4867275" cy="3595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6515" tIns="48257" rIns="96515" bIns="48257" anchor="ctr"/>
          <a:lstStyle>
            <a:lvl1pPr defTabSz="482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defTabSz="482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defTabSz="482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defTabSz="482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defTabSz="482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en-US" altLang="en-US" sz="1900">
              <a:effectLst/>
              <a:latin typeface="Arial" panose="020B0604020202020204" pitchFamily="34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body"/>
          </p:nvPr>
        </p:nvSpPr>
        <p:spPr>
          <a:xfrm>
            <a:off x="730250" y="4554538"/>
            <a:ext cx="5842000" cy="43164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522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 txBox="1">
            <a:spLocks noGrp="1" noChangeArrowheads="1"/>
          </p:cNvSpPr>
          <p:nvPr/>
        </p:nvSpPr>
        <p:spPr bwMode="auto">
          <a:xfrm>
            <a:off x="4137025" y="9107488"/>
            <a:ext cx="31623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995" tIns="49397" rIns="94995" bIns="49397" anchor="b"/>
          <a:lstStyle>
            <a:lvl1pPr defTabSz="482600" eaLnBrk="0" hangingPunct="0"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defTabSz="482600" eaLnBrk="0" hangingPunct="0"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defTabSz="482600" eaLnBrk="0" hangingPunct="0"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defTabSz="482600" eaLnBrk="0" hangingPunct="0"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defTabSz="482600" eaLnBrk="0" hangingPunct="0"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Clr>
                <a:srgbClr val="000000"/>
              </a:buClr>
              <a:buSzPct val="100000"/>
              <a:buFont typeface="Calibri" panose="020F0502020204030204" pitchFamily="34" charset="0"/>
              <a:buNone/>
            </a:pPr>
            <a:fld id="{E99112B0-B406-48B8-8B78-7424AC4C29DC}" type="slidenum">
              <a:rPr lang="en-GB" altLang="en-US" sz="130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pPr algn="r" eaLnBrk="1" hangingPunct="1">
                <a:buClr>
                  <a:srgbClr val="000000"/>
                </a:buClr>
                <a:buSzPct val="100000"/>
                <a:buFont typeface="Calibri" panose="020F0502020204030204" pitchFamily="34" charset="0"/>
                <a:buNone/>
              </a:pPr>
              <a:t>2</a:t>
            </a:fld>
            <a:endParaRPr lang="en-GB" altLang="en-US" sz="130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30723" name="Rectangle 1"/>
          <p:cNvSpPr>
            <a:spLocks noGrp="1" noRot="1" noChangeArrowheads="1" noTextEdit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rgbClr val="FFFFFF"/>
          </a:solidFill>
          <a:ln/>
        </p:spPr>
      </p:sp>
      <p:sp>
        <p:nvSpPr>
          <p:cNvPr id="307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0250" y="4554538"/>
            <a:ext cx="5842000" cy="43164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49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 altLang="en-US" smtClean="0">
              <a:latin typeface="Times New Roman" panose="02020603050405020304" pitchFamily="18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defTabSz="482600" eaLnBrk="0" hangingPunct="0"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defTabSz="482600" eaLnBrk="0" hangingPunct="0"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defTabSz="482600" eaLnBrk="0" hangingPunct="0"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defTabSz="482600" eaLnBrk="0" hangingPunct="0"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defTabSz="482600" eaLnBrk="0" hangingPunct="0"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82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3588" algn="l"/>
                <a:tab pos="1528763" algn="l"/>
                <a:tab pos="2292350" algn="l"/>
                <a:tab pos="3055938" algn="l"/>
              </a:tabLs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5CDB920F-36F2-4E0F-AFD2-2E134BBD6C61}" type="slidenum">
              <a:rPr lang="en-GB" altLang="en-US">
                <a:solidFill>
                  <a:srgbClr val="000000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en-GB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901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CC7BA1-85D9-4B8F-9051-3C6E58AD6DA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41459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B84CEF-562D-4E0C-A1C6-BD089600337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9326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CEC16-5A9A-4F25-8106-02B42E20DF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42985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B2D0B-0EE2-4E7D-A077-95869F35BB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56102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1841DB96-C40D-4340-BE67-7A64E196E87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3926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8E4AAF-8FBA-4631-A7A9-C4C17F865C0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225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85833C-41CC-4AB0-A249-85A9828EF55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87140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BB6D0D-7768-4661-8C46-806F64B246D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57592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B9E2E4-D49B-496A-B8CB-57F3D95EC24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15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68D5EE-83C4-467F-ABE7-476620258C3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27975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6798BA4F-6671-4CC7-91D8-B941466F9C4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3439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Corbe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  <a:latin typeface="Corbe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Book" panose="020B0503020102020204" pitchFamily="34" charset="0"/>
              </a:defRPr>
            </a:lvl1pPr>
          </a:lstStyle>
          <a:p>
            <a:fld id="{61F725BE-5874-45BF-9E7C-D8F5A5A41EE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0" r:id="rId1"/>
    <p:sldLayoutId id="2147484351" r:id="rId2"/>
    <p:sldLayoutId id="2147484352" r:id="rId3"/>
    <p:sldLayoutId id="2147484353" r:id="rId4"/>
    <p:sldLayoutId id="2147484354" r:id="rId5"/>
    <p:sldLayoutId id="2147484355" r:id="rId6"/>
    <p:sldLayoutId id="2147484356" r:id="rId7"/>
    <p:sldLayoutId id="2147484357" r:id="rId8"/>
    <p:sldLayoutId id="2147484358" r:id="rId9"/>
    <p:sldLayoutId id="2147484359" r:id="rId10"/>
    <p:sldLayoutId id="21474843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7" Type="http://schemas.openxmlformats.org/officeDocument/2006/relationships/hyperlink" Target="http://www.khuranaandkhurana.com/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iiprd.com/" TargetMode="External"/><Relationship Id="rId5" Type="http://schemas.openxmlformats.org/officeDocument/2006/relationships/hyperlink" Target="mailto:info@khuranaandkhurana.com" TargetMode="External"/><Relationship Id="rId4" Type="http://schemas.openxmlformats.org/officeDocument/2006/relationships/hyperlink" Target="mailto:iiprd@iiprd.c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11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68263" y="481013"/>
            <a:ext cx="8778875" cy="235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en-US" altLang="en-US">
              <a:effectLst/>
              <a:latin typeface="Arial" panose="020B060402020202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762000" y="5592763"/>
            <a:ext cx="6934200" cy="655637"/>
          </a:xfrm>
          <a:prstGeom prst="rect">
            <a:avLst/>
          </a:prstGeom>
          <a:noFill/>
          <a:ln>
            <a:noFill/>
          </a:ln>
          <a:extLst/>
        </p:spPr>
        <p:txBody>
          <a:bodyPr tIns="0" rIns="45720" bIns="0" anchor="b"/>
          <a:lstStyle>
            <a:lvl1pPr eaLnBrk="0" hangingPunct="0">
              <a:tabLst>
                <a:tab pos="0" algn="l"/>
                <a:tab pos="876300" algn="l"/>
                <a:tab pos="1790700" algn="l"/>
                <a:tab pos="2705100" algn="l"/>
                <a:tab pos="3619500" algn="l"/>
                <a:tab pos="4533900" algn="l"/>
                <a:tab pos="5448300" algn="l"/>
                <a:tab pos="6362700" algn="l"/>
                <a:tab pos="7277100" algn="l"/>
                <a:tab pos="8191500" algn="l"/>
                <a:tab pos="9105900" algn="l"/>
                <a:tab pos="10020300" algn="l"/>
              </a:tabLst>
              <a:defRPr>
                <a:solidFill>
                  <a:schemeClr val="bg1"/>
                </a:solidFill>
                <a:latin typeface="Corbel" charset="0"/>
                <a:ea typeface="ＭＳ Ｐゴシック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876300" algn="l"/>
                <a:tab pos="1790700" algn="l"/>
                <a:tab pos="2705100" algn="l"/>
                <a:tab pos="3619500" algn="l"/>
                <a:tab pos="4533900" algn="l"/>
                <a:tab pos="5448300" algn="l"/>
                <a:tab pos="6362700" algn="l"/>
                <a:tab pos="7277100" algn="l"/>
                <a:tab pos="8191500" algn="l"/>
                <a:tab pos="9105900" algn="l"/>
                <a:tab pos="10020300" algn="l"/>
              </a:tabLst>
              <a:defRPr>
                <a:solidFill>
                  <a:schemeClr val="bg1"/>
                </a:solidFill>
                <a:latin typeface="Corbel" charset="0"/>
                <a:ea typeface="DejaVu Sans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876300" algn="l"/>
                <a:tab pos="1790700" algn="l"/>
                <a:tab pos="2705100" algn="l"/>
                <a:tab pos="3619500" algn="l"/>
                <a:tab pos="4533900" algn="l"/>
                <a:tab pos="5448300" algn="l"/>
                <a:tab pos="6362700" algn="l"/>
                <a:tab pos="7277100" algn="l"/>
                <a:tab pos="8191500" algn="l"/>
                <a:tab pos="9105900" algn="l"/>
                <a:tab pos="10020300" algn="l"/>
              </a:tabLst>
              <a:defRPr>
                <a:solidFill>
                  <a:schemeClr val="bg1"/>
                </a:solidFill>
                <a:latin typeface="Corbel" charset="0"/>
                <a:ea typeface="DejaVu Sans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876300" algn="l"/>
                <a:tab pos="1790700" algn="l"/>
                <a:tab pos="2705100" algn="l"/>
                <a:tab pos="3619500" algn="l"/>
                <a:tab pos="4533900" algn="l"/>
                <a:tab pos="5448300" algn="l"/>
                <a:tab pos="6362700" algn="l"/>
                <a:tab pos="7277100" algn="l"/>
                <a:tab pos="8191500" algn="l"/>
                <a:tab pos="9105900" algn="l"/>
                <a:tab pos="10020300" algn="l"/>
              </a:tabLst>
              <a:defRPr>
                <a:solidFill>
                  <a:schemeClr val="bg1"/>
                </a:solidFill>
                <a:latin typeface="Corbel" charset="0"/>
                <a:ea typeface="DejaVu Sans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876300" algn="l"/>
                <a:tab pos="1790700" algn="l"/>
                <a:tab pos="2705100" algn="l"/>
                <a:tab pos="3619500" algn="l"/>
                <a:tab pos="4533900" algn="l"/>
                <a:tab pos="5448300" algn="l"/>
                <a:tab pos="6362700" algn="l"/>
                <a:tab pos="7277100" algn="l"/>
                <a:tab pos="8191500" algn="l"/>
                <a:tab pos="9105900" algn="l"/>
                <a:tab pos="10020300" algn="l"/>
              </a:tabLst>
              <a:defRPr>
                <a:solidFill>
                  <a:schemeClr val="bg1"/>
                </a:solidFill>
                <a:latin typeface="Corbel" charset="0"/>
                <a:ea typeface="DejaVu Sans" charset="0"/>
                <a:cs typeface="DejaVu San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76300" algn="l"/>
                <a:tab pos="1790700" algn="l"/>
                <a:tab pos="2705100" algn="l"/>
                <a:tab pos="3619500" algn="l"/>
                <a:tab pos="4533900" algn="l"/>
                <a:tab pos="5448300" algn="l"/>
                <a:tab pos="6362700" algn="l"/>
                <a:tab pos="7277100" algn="l"/>
                <a:tab pos="8191500" algn="l"/>
                <a:tab pos="9105900" algn="l"/>
                <a:tab pos="10020300" algn="l"/>
              </a:tabLst>
              <a:defRPr>
                <a:solidFill>
                  <a:schemeClr val="bg1"/>
                </a:solidFill>
                <a:latin typeface="Corbel" charset="0"/>
                <a:ea typeface="DejaVu Sans" charset="0"/>
                <a:cs typeface="DejaVu San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76300" algn="l"/>
                <a:tab pos="1790700" algn="l"/>
                <a:tab pos="2705100" algn="l"/>
                <a:tab pos="3619500" algn="l"/>
                <a:tab pos="4533900" algn="l"/>
                <a:tab pos="5448300" algn="l"/>
                <a:tab pos="6362700" algn="l"/>
                <a:tab pos="7277100" algn="l"/>
                <a:tab pos="8191500" algn="l"/>
                <a:tab pos="9105900" algn="l"/>
                <a:tab pos="10020300" algn="l"/>
              </a:tabLst>
              <a:defRPr>
                <a:solidFill>
                  <a:schemeClr val="bg1"/>
                </a:solidFill>
                <a:latin typeface="Corbel" charset="0"/>
                <a:ea typeface="DejaVu Sans" charset="0"/>
                <a:cs typeface="DejaVu San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76300" algn="l"/>
                <a:tab pos="1790700" algn="l"/>
                <a:tab pos="2705100" algn="l"/>
                <a:tab pos="3619500" algn="l"/>
                <a:tab pos="4533900" algn="l"/>
                <a:tab pos="5448300" algn="l"/>
                <a:tab pos="6362700" algn="l"/>
                <a:tab pos="7277100" algn="l"/>
                <a:tab pos="8191500" algn="l"/>
                <a:tab pos="9105900" algn="l"/>
                <a:tab pos="10020300" algn="l"/>
              </a:tabLst>
              <a:defRPr>
                <a:solidFill>
                  <a:schemeClr val="bg1"/>
                </a:solidFill>
                <a:latin typeface="Corbel" charset="0"/>
                <a:ea typeface="DejaVu Sans" charset="0"/>
                <a:cs typeface="DejaVu San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76300" algn="l"/>
                <a:tab pos="1790700" algn="l"/>
                <a:tab pos="2705100" algn="l"/>
                <a:tab pos="3619500" algn="l"/>
                <a:tab pos="4533900" algn="l"/>
                <a:tab pos="5448300" algn="l"/>
                <a:tab pos="6362700" algn="l"/>
                <a:tab pos="7277100" algn="l"/>
                <a:tab pos="8191500" algn="l"/>
                <a:tab pos="9105900" algn="l"/>
                <a:tab pos="10020300" algn="l"/>
              </a:tabLst>
              <a:defRPr>
                <a:solidFill>
                  <a:schemeClr val="bg1"/>
                </a:solidFill>
                <a:latin typeface="Corbel" charset="0"/>
                <a:ea typeface="DejaVu Sans" charset="0"/>
                <a:cs typeface="DejaVu Sans" charset="0"/>
              </a:defRPr>
            </a:lvl9pPr>
          </a:lstStyle>
          <a:p>
            <a:pPr algn="r" eaLnBrk="1" hangingPunct="1">
              <a:spcBef>
                <a:spcPts val="900"/>
              </a:spcBef>
              <a:buClr>
                <a:srgbClr val="6EA0B0"/>
              </a:buClr>
              <a:buSzPct val="80000"/>
              <a:buFont typeface="Wingdings 2" charset="0"/>
              <a:buNone/>
              <a:defRPr/>
            </a:pPr>
            <a:r>
              <a:rPr lang="en-GB" sz="3600" b="1" cap="small" dirty="0" smtClean="0">
                <a:solidFill>
                  <a:schemeClr val="tx1"/>
                </a:solidFill>
                <a:effectLst/>
              </a:rPr>
              <a:t>Identifying Partners/Licensees</a:t>
            </a:r>
          </a:p>
        </p:txBody>
      </p:sp>
      <p:sp>
        <p:nvSpPr>
          <p:cNvPr id="75783" name="Text Box 4"/>
          <p:cNvSpPr txBox="1">
            <a:spLocks noChangeArrowheads="1"/>
          </p:cNvSpPr>
          <p:nvPr/>
        </p:nvSpPr>
        <p:spPr bwMode="auto">
          <a:xfrm>
            <a:off x="685800" y="3581400"/>
            <a:ext cx="80010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tIns="0" rIns="45720" bIns="0" anchor="b"/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SIMPLE AND NOVEL RETROFITABLE RETRACTABLE  NON-TORQUE AIR SUSPENSION SYSTEM </a:t>
            </a:r>
            <a:endParaRPr lang="en-US" sz="2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ts val="900"/>
              </a:spcBef>
              <a:buClr>
                <a:srgbClr val="6EA0B0"/>
              </a:buClr>
              <a:buSzPct val="80000"/>
              <a:buFont typeface="Wingdings 2" pitchFamily="18" charset="2"/>
              <a:buNone/>
              <a:tabLst>
                <a:tab pos="0" algn="l"/>
                <a:tab pos="876300" algn="l"/>
                <a:tab pos="1790700" algn="l"/>
                <a:tab pos="2705100" algn="l"/>
                <a:tab pos="3619500" algn="l"/>
                <a:tab pos="4533900" algn="l"/>
                <a:tab pos="5448300" algn="l"/>
                <a:tab pos="6362700" algn="l"/>
                <a:tab pos="7277100" algn="l"/>
                <a:tab pos="8191500" algn="l"/>
                <a:tab pos="9105900" algn="l"/>
                <a:tab pos="10020300" algn="l"/>
              </a:tabLst>
              <a:defRPr/>
            </a:pPr>
            <a:endParaRPr lang="en-IN" sz="4000" cap="small" dirty="0">
              <a:solidFill>
                <a:schemeClr val="tx1"/>
              </a:solidFill>
              <a:latin typeface="Calibri" pitchFamily="34" charset="0"/>
              <a:ea typeface="DejaVu Sans"/>
              <a:cs typeface="Calibri" pitchFamily="34" charset="0"/>
            </a:endParaRPr>
          </a:p>
        </p:txBody>
      </p:sp>
      <p:pic>
        <p:nvPicPr>
          <p:cNvPr id="13317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81000"/>
            <a:ext cx="2514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447800" y="1295400"/>
            <a:ext cx="62484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tIns="0" rIns="45720" bIns="0" anchor="b"/>
          <a:lstStyle/>
          <a:p>
            <a:pPr algn="r">
              <a:spcBef>
                <a:spcPts val="900"/>
              </a:spcBef>
              <a:buClr>
                <a:srgbClr val="6EA0B0"/>
              </a:buClr>
              <a:buSzPct val="80000"/>
              <a:buFont typeface="Wingdings 2" pitchFamily="18" charset="2"/>
              <a:buNone/>
              <a:tabLst>
                <a:tab pos="0" algn="l"/>
                <a:tab pos="876300" algn="l"/>
                <a:tab pos="1790700" algn="l"/>
                <a:tab pos="2705100" algn="l"/>
                <a:tab pos="3619500" algn="l"/>
                <a:tab pos="4533900" algn="l"/>
                <a:tab pos="5448300" algn="l"/>
                <a:tab pos="6362700" algn="l"/>
                <a:tab pos="7277100" algn="l"/>
                <a:tab pos="8191500" algn="l"/>
                <a:tab pos="9105900" algn="l"/>
                <a:tab pos="10020300" algn="l"/>
              </a:tabLst>
              <a:defRPr/>
            </a:pPr>
            <a:r>
              <a:rPr lang="en-IN" sz="2800" cap="small" dirty="0">
                <a:solidFill>
                  <a:schemeClr val="tx1"/>
                </a:solidFill>
                <a:latin typeface="Calibri" pitchFamily="34" charset="0"/>
                <a:ea typeface="DejaVu Sans"/>
                <a:cs typeface="Calibri" pitchFamily="34" charset="0"/>
              </a:rPr>
              <a:t>Delhi . Mumbai . Bangalore . Pune .  Indore</a:t>
            </a:r>
            <a:endParaRPr lang="en-GB" sz="2800" cap="small" dirty="0">
              <a:solidFill>
                <a:schemeClr val="tx1"/>
              </a:solidFill>
              <a:latin typeface="Calibri" pitchFamily="34" charset="0"/>
              <a:ea typeface="DejaVu Sans"/>
              <a:cs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1"/>
          <p:cNvGrpSpPr>
            <a:grpSpLocks/>
          </p:cNvGrpSpPr>
          <p:nvPr/>
        </p:nvGrpSpPr>
        <p:grpSpPr bwMode="auto">
          <a:xfrm>
            <a:off x="228600" y="87313"/>
            <a:ext cx="3136900" cy="6542087"/>
            <a:chOff x="228600" y="87868"/>
            <a:chExt cx="3136950" cy="6541532"/>
          </a:xfrm>
        </p:grpSpPr>
        <p:pic>
          <p:nvPicPr>
            <p:cNvPr id="2253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3982" b="4976"/>
            <a:stretch>
              <a:fillRect/>
            </a:stretch>
          </p:blipFill>
          <p:spPr bwMode="auto">
            <a:xfrm>
              <a:off x="228600" y="302342"/>
              <a:ext cx="3136950" cy="63270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2537" name="TextBox 2"/>
            <p:cNvSpPr txBox="1">
              <a:spLocks noChangeArrowheads="1"/>
            </p:cNvSpPr>
            <p:nvPr/>
          </p:nvSpPr>
          <p:spPr bwMode="auto">
            <a:xfrm>
              <a:off x="432182" y="87868"/>
              <a:ext cx="2664127" cy="3693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bg1"/>
                  </a:solidFill>
                  <a:latin typeface="Corbel" panose="020B0503020204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Corbel" panose="020B0503020204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Corbel" panose="020B0503020204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Corbel" panose="020B0503020204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Corbel" panose="020B0503020204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orbel" panose="020B0503020204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orbel" panose="020B0503020204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orbel" panose="020B0503020204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orbel" panose="020B0503020204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b="1">
                  <a:solidFill>
                    <a:srgbClr val="FF0000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New Concept –Torque rod</a:t>
              </a:r>
            </a:p>
          </p:txBody>
        </p:sp>
        <p:sp>
          <p:nvSpPr>
            <p:cNvPr id="4" name="Oval 3"/>
            <p:cNvSpPr/>
            <p:nvPr/>
          </p:nvSpPr>
          <p:spPr>
            <a:xfrm>
              <a:off x="1289067" y="2511774"/>
              <a:ext cx="1016016" cy="954007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1763737" y="5105529"/>
              <a:ext cx="1016016" cy="954007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447819" y="914885"/>
              <a:ext cx="1016016" cy="95241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609600"/>
            <a:ext cx="3089275" cy="197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2" name="TextBox 8"/>
          <p:cNvSpPr txBox="1">
            <a:spLocks noChangeArrowheads="1"/>
          </p:cNvSpPr>
          <p:nvPr/>
        </p:nvSpPr>
        <p:spPr bwMode="auto">
          <a:xfrm>
            <a:off x="4625975" y="152400"/>
            <a:ext cx="3081338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Simplified Concept – Axle stop</a:t>
            </a:r>
          </a:p>
        </p:txBody>
      </p:sp>
      <p:pic>
        <p:nvPicPr>
          <p:cNvPr id="2253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4191000" cy="2151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4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77"/>
          <a:stretch>
            <a:fillRect/>
          </a:stretch>
        </p:blipFill>
        <p:spPr bwMode="auto">
          <a:xfrm>
            <a:off x="5927725" y="5330825"/>
            <a:ext cx="17907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5" name="TextBox 12"/>
          <p:cNvSpPr txBox="1">
            <a:spLocks noChangeArrowheads="1"/>
          </p:cNvSpPr>
          <p:nvPr/>
        </p:nvSpPr>
        <p:spPr bwMode="auto">
          <a:xfrm>
            <a:off x="4419600" y="2971800"/>
            <a:ext cx="4587875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New Concept –Ride air bellow bottom Bracket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766763"/>
            <a:ext cx="6781800" cy="556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55" name="TextBox 2"/>
          <p:cNvSpPr txBox="1">
            <a:spLocks noChangeArrowheads="1"/>
          </p:cNvSpPr>
          <p:nvPr/>
        </p:nvSpPr>
        <p:spPr bwMode="auto">
          <a:xfrm>
            <a:off x="304800" y="163513"/>
            <a:ext cx="8686800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b="1" u="sng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New Concept – Lift-able system Design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766763"/>
            <a:ext cx="6781800" cy="556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79" name="TextBox 2"/>
          <p:cNvSpPr txBox="1">
            <a:spLocks noChangeArrowheads="1"/>
          </p:cNvSpPr>
          <p:nvPr/>
        </p:nvSpPr>
        <p:spPr bwMode="auto">
          <a:xfrm>
            <a:off x="304800" y="163513"/>
            <a:ext cx="8610600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b="1" u="sng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New &amp; Optimized Concept – Brackets Design</a:t>
            </a:r>
          </a:p>
        </p:txBody>
      </p:sp>
      <p:sp>
        <p:nvSpPr>
          <p:cNvPr id="24580" name="TextBox 3"/>
          <p:cNvSpPr txBox="1">
            <a:spLocks noChangeArrowheads="1"/>
          </p:cNvSpPr>
          <p:nvPr/>
        </p:nvSpPr>
        <p:spPr bwMode="auto">
          <a:xfrm>
            <a:off x="76200" y="4038600"/>
            <a:ext cx="2590800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Ride Air Bellow Bracket for Lifting mechanism</a:t>
            </a:r>
          </a:p>
        </p:txBody>
      </p:sp>
      <p:sp>
        <p:nvSpPr>
          <p:cNvPr id="24581" name="TextBox 4"/>
          <p:cNvSpPr txBox="1">
            <a:spLocks noChangeArrowheads="1"/>
          </p:cNvSpPr>
          <p:nvPr/>
        </p:nvSpPr>
        <p:spPr bwMode="auto">
          <a:xfrm>
            <a:off x="5867400" y="468313"/>
            <a:ext cx="2743200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Lift Air Bellow Top Bracket</a:t>
            </a:r>
          </a:p>
        </p:txBody>
      </p:sp>
      <p:sp>
        <p:nvSpPr>
          <p:cNvPr id="24582" name="TextBox 6"/>
          <p:cNvSpPr txBox="1">
            <a:spLocks noChangeArrowheads="1"/>
          </p:cNvSpPr>
          <p:nvPr/>
        </p:nvSpPr>
        <p:spPr bwMode="auto">
          <a:xfrm>
            <a:off x="6781800" y="3581400"/>
            <a:ext cx="2286000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Lift Air Bellow Bottom Bracket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5902325" y="3108325"/>
            <a:ext cx="966788" cy="473075"/>
          </a:xfrm>
          <a:prstGeom prst="straightConnector1">
            <a:avLst/>
          </a:prstGeom>
          <a:ln w="127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5087938" y="950913"/>
            <a:ext cx="579437" cy="801687"/>
          </a:xfrm>
          <a:prstGeom prst="straightConnector1">
            <a:avLst/>
          </a:prstGeom>
          <a:ln w="127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371600" y="3011488"/>
            <a:ext cx="1004888" cy="1027112"/>
          </a:xfrm>
          <a:prstGeom prst="straightConnector1">
            <a:avLst/>
          </a:prstGeom>
          <a:ln w="127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990600"/>
          </a:xfrm>
        </p:spPr>
        <p:txBody>
          <a:bodyPr/>
          <a:lstStyle/>
          <a:p>
            <a:r>
              <a:rPr lang="en-US" altLang="en-US" smtClean="0">
                <a:latin typeface="Calibri" panose="020F0502020204030204" pitchFamily="34" charset="0"/>
              </a:rPr>
              <a:t>		</a:t>
            </a:r>
            <a:r>
              <a:rPr lang="en-US" altLang="en-US" b="1" smtClean="0">
                <a:latin typeface="Calibri" panose="020F0502020204030204" pitchFamily="34" charset="0"/>
              </a:rPr>
              <a:t>PATENT/IP STATUS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305800" cy="4572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Calibri" pitchFamily="34" charset="0"/>
              </a:rPr>
              <a:t>Application Number: </a:t>
            </a:r>
            <a:r>
              <a:rPr lang="en-IN" dirty="0">
                <a:latin typeface="Calibri" pitchFamily="34" charset="0"/>
              </a:rPr>
              <a:t>2460/CHE/2014</a:t>
            </a:r>
            <a:endParaRPr lang="en-US" dirty="0" smtClean="0">
              <a:latin typeface="Calibri" pitchFamily="34" charset="0"/>
            </a:endParaRPr>
          </a:p>
          <a:p>
            <a:pPr>
              <a:defRPr/>
            </a:pPr>
            <a:endParaRPr lang="en-US" dirty="0" smtClean="0">
              <a:latin typeface="Calibri" pitchFamily="34" charset="0"/>
            </a:endParaRPr>
          </a:p>
          <a:p>
            <a:pPr>
              <a:defRPr/>
            </a:pPr>
            <a:r>
              <a:rPr lang="en-US" dirty="0" smtClean="0">
                <a:latin typeface="Calibri" pitchFamily="34" charset="0"/>
              </a:rPr>
              <a:t>Application Status: Published on 15/01/2016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en-US" dirty="0" smtClean="0">
              <a:latin typeface="Calibri" pitchFamily="34" charset="0"/>
            </a:endParaRPr>
          </a:p>
          <a:p>
            <a:pPr>
              <a:defRPr/>
            </a:pPr>
            <a:r>
              <a:rPr lang="en-US" dirty="0" smtClean="0">
                <a:latin typeface="Calibri" pitchFamily="34" charset="0"/>
              </a:rPr>
              <a:t>Date of filing: 19/05/2014</a:t>
            </a:r>
          </a:p>
          <a:p>
            <a:pPr>
              <a:defRPr/>
            </a:pPr>
            <a:endParaRPr lang="en-US" dirty="0" smtClean="0">
              <a:latin typeface="Calibri" pitchFamily="34" charset="0"/>
            </a:endParaRPr>
          </a:p>
          <a:p>
            <a:pPr>
              <a:defRPr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04800"/>
            <a:ext cx="7391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IN" sz="2800" b="1" dirty="0">
                <a:solidFill>
                  <a:schemeClr val="tx1"/>
                </a:solidFill>
                <a:latin typeface="Calibri" pitchFamily="34" charset="0"/>
              </a:rPr>
              <a:t>EXPECTATIONS</a:t>
            </a:r>
          </a:p>
        </p:txBody>
      </p:sp>
      <p:sp>
        <p:nvSpPr>
          <p:cNvPr id="3" name="Content Placeholder 15"/>
          <p:cNvSpPr txBox="1">
            <a:spLocks/>
          </p:cNvSpPr>
          <p:nvPr/>
        </p:nvSpPr>
        <p:spPr>
          <a:xfrm>
            <a:off x="304800" y="990600"/>
            <a:ext cx="8610600" cy="5715000"/>
          </a:xfrm>
          <a:prstGeom prst="rect">
            <a:avLst/>
          </a:prstGeom>
        </p:spPr>
        <p:txBody>
          <a:bodyPr/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itchFamily="2" charset="2"/>
              <a:buChar char="q"/>
              <a:defRPr/>
            </a:pPr>
            <a:endParaRPr lang="en-IN" sz="2400" dirty="0" smtClean="0">
              <a:effectLst/>
              <a:latin typeface="Calibri" pitchFamily="34" charset="0"/>
            </a:endParaRPr>
          </a:p>
          <a:p>
            <a:pPr algn="just">
              <a:buFont typeface="Wingdings" pitchFamily="2" charset="2"/>
              <a:buChar char="q"/>
              <a:defRPr/>
            </a:pPr>
            <a:r>
              <a:rPr lang="en-IN" sz="2400" dirty="0" smtClean="0">
                <a:effectLst/>
                <a:latin typeface="Calibri" pitchFamily="34" charset="0"/>
              </a:rPr>
              <a:t>Inventor/Applicant of the instant technology is interested in Out-Licensing or Selling the Technology and Assigning the Patent Rights to one or more of </a:t>
            </a:r>
          </a:p>
          <a:p>
            <a:pPr lvl="1" algn="just">
              <a:buFont typeface="Wingdings" pitchFamily="2" charset="2"/>
              <a:buChar char="q"/>
              <a:defRPr/>
            </a:pPr>
            <a:r>
              <a:rPr lang="en-IN" dirty="0" smtClean="0">
                <a:effectLst/>
                <a:latin typeface="Calibri" pitchFamily="34" charset="0"/>
              </a:rPr>
              <a:t>Truck Manufacturers</a:t>
            </a:r>
          </a:p>
          <a:p>
            <a:pPr lvl="1" algn="just">
              <a:buFont typeface="Wingdings" pitchFamily="2" charset="2"/>
              <a:buChar char="q"/>
              <a:defRPr/>
            </a:pPr>
            <a:r>
              <a:rPr lang="en-IN" dirty="0" smtClean="0">
                <a:effectLst/>
                <a:latin typeface="Calibri" pitchFamily="34" charset="0"/>
              </a:rPr>
              <a:t>Trailer manufacturers</a:t>
            </a:r>
          </a:p>
          <a:p>
            <a:pPr lvl="1" algn="just">
              <a:buFont typeface="Wingdings" pitchFamily="2" charset="2"/>
              <a:buChar char="q"/>
              <a:defRPr/>
            </a:pPr>
            <a:r>
              <a:rPr lang="en-IN" dirty="0" smtClean="0">
                <a:effectLst/>
                <a:latin typeface="Calibri" pitchFamily="34" charset="0"/>
              </a:rPr>
              <a:t>Bus manufacturers</a:t>
            </a:r>
          </a:p>
          <a:p>
            <a:pPr lvl="1" algn="just">
              <a:buFont typeface="Wingdings" pitchFamily="2" charset="2"/>
              <a:buChar char="q"/>
              <a:defRPr/>
            </a:pPr>
            <a:r>
              <a:rPr lang="en-IN" dirty="0" smtClean="0">
                <a:effectLst/>
                <a:latin typeface="Calibri" pitchFamily="34" charset="0"/>
              </a:rPr>
              <a:t>Suspension manufacturers</a:t>
            </a:r>
          </a:p>
          <a:p>
            <a:pPr algn="just">
              <a:buFont typeface="Wingdings" pitchFamily="2" charset="2"/>
              <a:buChar char="q"/>
              <a:defRPr/>
            </a:pPr>
            <a:endParaRPr lang="en-IN" sz="2400" dirty="0" smtClean="0">
              <a:effectLst/>
              <a:latin typeface="Calibri" pitchFamily="34" charset="0"/>
            </a:endParaRPr>
          </a:p>
          <a:p>
            <a:pPr marL="593725" lvl="2" indent="0" algn="just">
              <a:buFont typeface="Wingdings 2" pitchFamily="18" charset="2"/>
              <a:buNone/>
              <a:defRPr/>
            </a:pPr>
            <a:endParaRPr lang="en-IN" sz="2400" dirty="0" smtClean="0">
              <a:effectLst/>
              <a:latin typeface="Calibri" pitchFamily="34" charset="0"/>
            </a:endParaRPr>
          </a:p>
          <a:p>
            <a:pPr marL="593725" lvl="2" indent="0" algn="just">
              <a:buFont typeface="Wingdings 2" pitchFamily="18" charset="2"/>
              <a:buNone/>
              <a:defRPr/>
            </a:pPr>
            <a:endParaRPr lang="en-IN" sz="2400" dirty="0" smtClean="0">
              <a:effectLst/>
              <a:latin typeface="Calibri" pitchFamily="34" charset="0"/>
            </a:endParaRPr>
          </a:p>
          <a:p>
            <a:pPr marL="0" indent="0" algn="just">
              <a:buFont typeface="Wingdings 2" pitchFamily="18" charset="2"/>
              <a:buNone/>
              <a:defRPr/>
            </a:pPr>
            <a:endParaRPr lang="en-IN" sz="2400" dirty="0" smtClean="0">
              <a:effectLst/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33"/>
          <p:cNvSpPr/>
          <p:nvPr/>
        </p:nvSpPr>
        <p:spPr>
          <a:xfrm>
            <a:off x="457200" y="1981200"/>
            <a:ext cx="8077200" cy="4419600"/>
          </a:xfrm>
          <a:custGeom>
            <a:avLst/>
            <a:gdLst/>
            <a:ahLst/>
            <a:cxnLst/>
            <a:rect l="l" t="t" r="r" b="b"/>
            <a:pathLst>
              <a:path w="8077200" h="4419600">
                <a:moveTo>
                  <a:pt x="0" y="736600"/>
                </a:moveTo>
                <a:lnTo>
                  <a:pt x="2441" y="676191"/>
                </a:lnTo>
                <a:lnTo>
                  <a:pt x="9641" y="617127"/>
                </a:lnTo>
                <a:lnTo>
                  <a:pt x="21407" y="559596"/>
                </a:lnTo>
                <a:lnTo>
                  <a:pt x="37553" y="503789"/>
                </a:lnTo>
                <a:lnTo>
                  <a:pt x="57886" y="449895"/>
                </a:lnTo>
                <a:lnTo>
                  <a:pt x="82219" y="398103"/>
                </a:lnTo>
                <a:lnTo>
                  <a:pt x="110361" y="348604"/>
                </a:lnTo>
                <a:lnTo>
                  <a:pt x="142123" y="301587"/>
                </a:lnTo>
                <a:lnTo>
                  <a:pt x="177316" y="257241"/>
                </a:lnTo>
                <a:lnTo>
                  <a:pt x="215749" y="215757"/>
                </a:lnTo>
                <a:lnTo>
                  <a:pt x="257233" y="177323"/>
                </a:lnTo>
                <a:lnTo>
                  <a:pt x="301579" y="142130"/>
                </a:lnTo>
                <a:lnTo>
                  <a:pt x="348596" y="110367"/>
                </a:lnTo>
                <a:lnTo>
                  <a:pt x="398097" y="82223"/>
                </a:lnTo>
                <a:lnTo>
                  <a:pt x="449890" y="57890"/>
                </a:lnTo>
                <a:lnTo>
                  <a:pt x="503786" y="37555"/>
                </a:lnTo>
                <a:lnTo>
                  <a:pt x="559596" y="21409"/>
                </a:lnTo>
                <a:lnTo>
                  <a:pt x="617130" y="9641"/>
                </a:lnTo>
                <a:lnTo>
                  <a:pt x="676199" y="2442"/>
                </a:lnTo>
                <a:lnTo>
                  <a:pt x="736612" y="0"/>
                </a:lnTo>
                <a:lnTo>
                  <a:pt x="7340600" y="0"/>
                </a:lnTo>
                <a:lnTo>
                  <a:pt x="7401008" y="2442"/>
                </a:lnTo>
                <a:lnTo>
                  <a:pt x="7460072" y="9641"/>
                </a:lnTo>
                <a:lnTo>
                  <a:pt x="7517603" y="21409"/>
                </a:lnTo>
                <a:lnTo>
                  <a:pt x="7573410" y="37555"/>
                </a:lnTo>
                <a:lnTo>
                  <a:pt x="7627304" y="57890"/>
                </a:lnTo>
                <a:lnTo>
                  <a:pt x="7679096" y="82223"/>
                </a:lnTo>
                <a:lnTo>
                  <a:pt x="7728595" y="110367"/>
                </a:lnTo>
                <a:lnTo>
                  <a:pt x="7775612" y="142130"/>
                </a:lnTo>
                <a:lnTo>
                  <a:pt x="7819958" y="177323"/>
                </a:lnTo>
                <a:lnTo>
                  <a:pt x="7861442" y="215757"/>
                </a:lnTo>
                <a:lnTo>
                  <a:pt x="7899876" y="257241"/>
                </a:lnTo>
                <a:lnTo>
                  <a:pt x="7935069" y="301587"/>
                </a:lnTo>
                <a:lnTo>
                  <a:pt x="7966832" y="348604"/>
                </a:lnTo>
                <a:lnTo>
                  <a:pt x="7994976" y="398103"/>
                </a:lnTo>
                <a:lnTo>
                  <a:pt x="8019309" y="449895"/>
                </a:lnTo>
                <a:lnTo>
                  <a:pt x="8039644" y="503789"/>
                </a:lnTo>
                <a:lnTo>
                  <a:pt x="8055790" y="559596"/>
                </a:lnTo>
                <a:lnTo>
                  <a:pt x="8067558" y="617127"/>
                </a:lnTo>
                <a:lnTo>
                  <a:pt x="8074757" y="676191"/>
                </a:lnTo>
                <a:lnTo>
                  <a:pt x="8077200" y="736600"/>
                </a:lnTo>
                <a:lnTo>
                  <a:pt x="8077200" y="3682987"/>
                </a:lnTo>
                <a:lnTo>
                  <a:pt x="8074757" y="3743400"/>
                </a:lnTo>
                <a:lnTo>
                  <a:pt x="8067558" y="3802469"/>
                </a:lnTo>
                <a:lnTo>
                  <a:pt x="8055790" y="3860003"/>
                </a:lnTo>
                <a:lnTo>
                  <a:pt x="8039644" y="3915813"/>
                </a:lnTo>
                <a:lnTo>
                  <a:pt x="8019309" y="3969709"/>
                </a:lnTo>
                <a:lnTo>
                  <a:pt x="7994976" y="4021502"/>
                </a:lnTo>
                <a:lnTo>
                  <a:pt x="7966832" y="4071003"/>
                </a:lnTo>
                <a:lnTo>
                  <a:pt x="7935069" y="4118020"/>
                </a:lnTo>
                <a:lnTo>
                  <a:pt x="7899876" y="4162366"/>
                </a:lnTo>
                <a:lnTo>
                  <a:pt x="7861442" y="4203850"/>
                </a:lnTo>
                <a:lnTo>
                  <a:pt x="7819958" y="4242283"/>
                </a:lnTo>
                <a:lnTo>
                  <a:pt x="7775612" y="4277476"/>
                </a:lnTo>
                <a:lnTo>
                  <a:pt x="7728595" y="4309238"/>
                </a:lnTo>
                <a:lnTo>
                  <a:pt x="7679096" y="4337380"/>
                </a:lnTo>
                <a:lnTo>
                  <a:pt x="7627304" y="4361713"/>
                </a:lnTo>
                <a:lnTo>
                  <a:pt x="7573410" y="4382046"/>
                </a:lnTo>
                <a:lnTo>
                  <a:pt x="7517603" y="4398192"/>
                </a:lnTo>
                <a:lnTo>
                  <a:pt x="7460072" y="4409958"/>
                </a:lnTo>
                <a:lnTo>
                  <a:pt x="7401008" y="4417158"/>
                </a:lnTo>
                <a:lnTo>
                  <a:pt x="7340600" y="4419600"/>
                </a:lnTo>
                <a:lnTo>
                  <a:pt x="736612" y="4419600"/>
                </a:lnTo>
                <a:lnTo>
                  <a:pt x="676199" y="4417158"/>
                </a:lnTo>
                <a:lnTo>
                  <a:pt x="617130" y="4409958"/>
                </a:lnTo>
                <a:lnTo>
                  <a:pt x="559596" y="4398192"/>
                </a:lnTo>
                <a:lnTo>
                  <a:pt x="503786" y="4382046"/>
                </a:lnTo>
                <a:lnTo>
                  <a:pt x="449890" y="4361713"/>
                </a:lnTo>
                <a:lnTo>
                  <a:pt x="398097" y="4337380"/>
                </a:lnTo>
                <a:lnTo>
                  <a:pt x="348596" y="4309238"/>
                </a:lnTo>
                <a:lnTo>
                  <a:pt x="301579" y="4277476"/>
                </a:lnTo>
                <a:lnTo>
                  <a:pt x="257233" y="4242283"/>
                </a:lnTo>
                <a:lnTo>
                  <a:pt x="215749" y="4203850"/>
                </a:lnTo>
                <a:lnTo>
                  <a:pt x="177316" y="4162366"/>
                </a:lnTo>
                <a:lnTo>
                  <a:pt x="142123" y="4118020"/>
                </a:lnTo>
                <a:lnTo>
                  <a:pt x="110361" y="4071003"/>
                </a:lnTo>
                <a:lnTo>
                  <a:pt x="82219" y="4021502"/>
                </a:lnTo>
                <a:lnTo>
                  <a:pt x="57886" y="3969709"/>
                </a:lnTo>
                <a:lnTo>
                  <a:pt x="37553" y="3915813"/>
                </a:lnTo>
                <a:lnTo>
                  <a:pt x="21407" y="3860003"/>
                </a:lnTo>
                <a:lnTo>
                  <a:pt x="9641" y="3802469"/>
                </a:lnTo>
                <a:lnTo>
                  <a:pt x="2441" y="3743400"/>
                </a:lnTo>
                <a:lnTo>
                  <a:pt x="0" y="3682987"/>
                </a:lnTo>
                <a:lnTo>
                  <a:pt x="0" y="736600"/>
                </a:lnTo>
                <a:close/>
              </a:path>
            </a:pathLst>
          </a:custGeom>
          <a:ln w="25400">
            <a:solidFill>
              <a:srgbClr val="8063A1"/>
            </a:solidFill>
          </a:ln>
        </p:spPr>
        <p:txBody>
          <a:bodyPr lIns="0" tIns="0" rIns="0" bIns="0"/>
          <a:lstStyle/>
          <a:p>
            <a:pPr>
              <a:defRPr/>
            </a:pPr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614613" y="1287463"/>
            <a:ext cx="477837" cy="50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lIns="0" tIns="0" rIns="0" bIns="0"/>
          <a:lstStyle/>
          <a:p>
            <a:pPr>
              <a:defRPr/>
            </a:pPr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787775" y="1287463"/>
            <a:ext cx="476250" cy="50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lIns="0" tIns="0" rIns="0" bIns="0"/>
          <a:lstStyle/>
          <a:p>
            <a:pPr>
              <a:defRPr/>
            </a:pPr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268913" y="1287463"/>
            <a:ext cx="474662" cy="50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lIns="0" tIns="0" rIns="0" bIns="0"/>
          <a:lstStyle/>
          <a:p>
            <a:pPr>
              <a:defRPr/>
            </a:pPr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409950" y="457200"/>
            <a:ext cx="2055813" cy="8302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lIns="0" tIns="0" rIns="0" bIns="0"/>
          <a:lstStyle/>
          <a:p>
            <a:pPr>
              <a:defRPr/>
            </a:pPr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0888" y="2986088"/>
            <a:ext cx="1490662" cy="254000"/>
          </a:xfrm>
          <a:prstGeom prst="rect">
            <a:avLst/>
          </a:prstGeom>
        </p:spPr>
        <p:txBody>
          <a:bodyPr lIns="0" tIns="0" rIns="0" bIns="0"/>
          <a:lstStyle/>
          <a:p>
            <a:pPr marL="12700">
              <a:lnSpc>
                <a:spcPts val="1935"/>
              </a:lnSpc>
              <a:spcBef>
                <a:spcPts val="96"/>
              </a:spcBef>
              <a:defRPr/>
            </a:pPr>
            <a:r>
              <a:rPr sz="2700" b="1" baseline="3034" dirty="0">
                <a:solidFill>
                  <a:schemeClr val="tx1"/>
                </a:solidFill>
                <a:latin typeface="Calibri"/>
                <a:cs typeface="Calibri"/>
              </a:rPr>
              <a:t>Co</a:t>
            </a:r>
            <a:r>
              <a:rPr sz="2700" b="1" spc="-4" baseline="3034" dirty="0">
                <a:solidFill>
                  <a:schemeClr val="tx1"/>
                </a:solidFill>
                <a:latin typeface="Calibri"/>
                <a:cs typeface="Calibri"/>
              </a:rPr>
              <a:t>n</a:t>
            </a:r>
            <a:r>
              <a:rPr sz="2700" b="1" spc="-9" baseline="3034" dirty="0">
                <a:solidFill>
                  <a:schemeClr val="tx1"/>
                </a:solidFill>
                <a:latin typeface="Calibri"/>
                <a:cs typeface="Calibri"/>
              </a:rPr>
              <a:t>t</a:t>
            </a:r>
            <a:r>
              <a:rPr sz="2700" b="1" baseline="3034" dirty="0">
                <a:solidFill>
                  <a:schemeClr val="tx1"/>
                </a:solidFill>
                <a:latin typeface="Calibri"/>
                <a:cs typeface="Calibri"/>
              </a:rPr>
              <a:t>act</a:t>
            </a:r>
            <a:r>
              <a:rPr sz="2700" b="1" spc="-29" baseline="3034" dirty="0">
                <a:latin typeface="Calibri"/>
                <a:cs typeface="Calibri"/>
              </a:rPr>
              <a:t> </a:t>
            </a:r>
            <a:r>
              <a:rPr sz="2700" b="1" spc="4" baseline="3000" dirty="0">
                <a:solidFill>
                  <a:schemeClr val="tx1"/>
                </a:solidFill>
                <a:latin typeface="Calibri"/>
                <a:cs typeface="Calibri"/>
              </a:rPr>
              <a:t>D</a:t>
            </a:r>
            <a:r>
              <a:rPr sz="2700" b="1" spc="-4" baseline="3000" dirty="0">
                <a:solidFill>
                  <a:schemeClr val="tx1"/>
                </a:solidFill>
                <a:latin typeface="Calibri"/>
                <a:cs typeface="Calibri"/>
              </a:rPr>
              <a:t>e</a:t>
            </a:r>
            <a:r>
              <a:rPr sz="2700" b="1" spc="-9" baseline="3000" dirty="0">
                <a:solidFill>
                  <a:schemeClr val="tx1"/>
                </a:solidFill>
                <a:latin typeface="Calibri"/>
                <a:cs typeface="Calibri"/>
              </a:rPr>
              <a:t>t</a:t>
            </a:r>
            <a:r>
              <a:rPr sz="2700" b="1" baseline="3000" dirty="0">
                <a:solidFill>
                  <a:schemeClr val="tx1"/>
                </a:solidFill>
                <a:latin typeface="Calibri"/>
                <a:cs typeface="Calibri"/>
              </a:rPr>
              <a:t>ails</a:t>
            </a:r>
            <a:endParaRPr baseline="3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50888" y="3535363"/>
            <a:ext cx="3289300" cy="528637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GB"/>
            </a:defPPr>
            <a:lvl1pPr marL="12700">
              <a:lnSpc>
                <a:spcPts val="1935"/>
              </a:lnSpc>
              <a:spcBef>
                <a:spcPts val="96"/>
              </a:spcBef>
              <a:defRPr sz="2700" b="1" spc="0" baseline="3034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r>
              <a:rPr dirty="0" smtClean="0"/>
              <a:t>Noida (NCR) Office</a:t>
            </a:r>
            <a:endParaRPr dirty="0"/>
          </a:p>
          <a:p>
            <a:pPr>
              <a:defRPr/>
            </a:pPr>
            <a:r>
              <a:rPr dirty="0" smtClean="0"/>
              <a:t>E-13, UPSIDC Site-IV, Behind Grand</a:t>
            </a:r>
            <a:endParaRPr dirty="0"/>
          </a:p>
        </p:txBody>
      </p:sp>
      <p:sp>
        <p:nvSpPr>
          <p:cNvPr id="5" name="object 5"/>
          <p:cNvSpPr txBox="1"/>
          <p:nvPr/>
        </p:nvSpPr>
        <p:spPr>
          <a:xfrm>
            <a:off x="3505200" y="3784600"/>
            <a:ext cx="1497013" cy="25400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GB"/>
            </a:defPPr>
            <a:lvl1pPr marL="12700">
              <a:lnSpc>
                <a:spcPts val="1935"/>
              </a:lnSpc>
              <a:spcBef>
                <a:spcPts val="96"/>
              </a:spcBef>
              <a:defRPr sz="2700" b="1" spc="0" baseline="3034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r>
              <a:rPr dirty="0" smtClean="0"/>
              <a:t>Venice, Greater</a:t>
            </a:r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5029200" y="3784600"/>
            <a:ext cx="1416050" cy="254000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GB"/>
            </a:defPPr>
            <a:lvl1pPr marL="12700">
              <a:lnSpc>
                <a:spcPts val="1935"/>
              </a:lnSpc>
              <a:spcBef>
                <a:spcPts val="96"/>
              </a:spcBef>
              <a:defRPr sz="2700" b="1" spc="0" baseline="3034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r>
              <a:rPr dirty="0" smtClean="0"/>
              <a:t>Noida, 201308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50888" y="4357688"/>
            <a:ext cx="4460875" cy="528637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GB"/>
            </a:defPPr>
            <a:lvl1pPr marL="12700">
              <a:lnSpc>
                <a:spcPts val="1935"/>
              </a:lnSpc>
              <a:spcBef>
                <a:spcPts val="96"/>
              </a:spcBef>
              <a:defRPr sz="2700" b="1" spc="0" baseline="3034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r>
              <a:rPr dirty="0" smtClean="0"/>
              <a:t>Contact Person: Tarun Khurana</a:t>
            </a:r>
            <a:endParaRPr dirty="0"/>
          </a:p>
          <a:p>
            <a:pPr>
              <a:defRPr/>
            </a:pPr>
            <a:r>
              <a:rPr dirty="0" smtClean="0"/>
              <a:t>Contact No.: +91-120-</a:t>
            </a:r>
            <a:r>
              <a:rPr lang="en-US" dirty="0" smtClean="0"/>
              <a:t>4296878/</a:t>
            </a:r>
            <a:r>
              <a:rPr dirty="0" smtClean="0"/>
              <a:t>23</a:t>
            </a:r>
            <a:r>
              <a:rPr lang="en-IN" dirty="0" smtClean="0"/>
              <a:t>99</a:t>
            </a:r>
            <a:r>
              <a:rPr dirty="0" smtClean="0"/>
              <a:t>010-11</a:t>
            </a:r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750888" y="5181600"/>
            <a:ext cx="5878512" cy="528638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GB"/>
            </a:defPPr>
            <a:lvl1pPr marL="12700">
              <a:lnSpc>
                <a:spcPts val="1935"/>
              </a:lnSpc>
              <a:spcBef>
                <a:spcPts val="96"/>
              </a:spcBef>
              <a:defRPr sz="2700" b="1" spc="0" baseline="3034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r>
              <a:rPr dirty="0" smtClean="0"/>
              <a:t>E-Mail: </a:t>
            </a:r>
            <a:r>
              <a:rPr dirty="0" smtClean="0">
                <a:hlinkClick r:id="rId4"/>
              </a:rPr>
              <a:t>iiprd@iiprd.com,</a:t>
            </a:r>
            <a:r>
              <a:rPr dirty="0" smtClean="0"/>
              <a:t>  </a:t>
            </a:r>
            <a:r>
              <a:rPr dirty="0" smtClean="0">
                <a:hlinkClick r:id="rId5"/>
              </a:rPr>
              <a:t>info@khuranaandkhurana.com</a:t>
            </a:r>
            <a:endParaRPr dirty="0"/>
          </a:p>
          <a:p>
            <a:pPr>
              <a:defRPr/>
            </a:pPr>
            <a:r>
              <a:rPr dirty="0" smtClean="0"/>
              <a:t>Website:  </a:t>
            </a:r>
            <a:r>
              <a:rPr dirty="0" smtClean="0">
                <a:hlinkClick r:id="rId6"/>
              </a:rPr>
              <a:t>www.iiprd.com</a:t>
            </a:r>
            <a:r>
              <a:rPr lang="en-IN" dirty="0" smtClean="0"/>
              <a:t>, </a:t>
            </a:r>
            <a:r>
              <a:rPr dirty="0" smtClean="0"/>
              <a:t> </a:t>
            </a:r>
            <a:r>
              <a:rPr dirty="0" smtClean="0">
                <a:hlinkClick r:id="rId7"/>
              </a:rPr>
              <a:t>www.khuranaandkhurana.com</a:t>
            </a:r>
            <a:endParaRPr dirty="0"/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>
            <a:off x="830263" y="1404938"/>
            <a:ext cx="7450137" cy="979487"/>
          </a:xfrm>
          <a:prstGeom prst="rect">
            <a:avLst/>
          </a:prstGeom>
        </p:spPr>
        <p:txBody>
          <a:bodyPr lIns="0" tIns="0" rIns="0" bIns="0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l">
              <a:lnSpc>
                <a:spcPts val="2545"/>
              </a:lnSpc>
              <a:spcBef>
                <a:spcPts val="127"/>
              </a:spcBef>
              <a:defRPr/>
            </a:pPr>
            <a:r>
              <a:rPr lang="en-IN" sz="3600" baseline="3413" dirty="0" smtClean="0">
                <a:latin typeface="Calibri"/>
                <a:ea typeface="+mn-ea"/>
                <a:cs typeface="Calibri"/>
              </a:rPr>
              <a:t>DELHI. </a:t>
            </a:r>
            <a:r>
              <a:rPr lang="en-IN" sz="3600" baseline="3413" dirty="0">
                <a:latin typeface="Calibri"/>
                <a:ea typeface="+mn-ea"/>
                <a:cs typeface="Calibri"/>
              </a:rPr>
              <a:t>MUMBAI. BANGLORE. PUNE. INDORE. </a:t>
            </a:r>
            <a:r>
              <a:rPr lang="en-IN" sz="3600" baseline="3413" dirty="0" smtClean="0">
                <a:latin typeface="Calibri"/>
                <a:ea typeface="+mn-ea"/>
                <a:cs typeface="Calibri"/>
              </a:rPr>
              <a:t>CALIFORNIA</a:t>
            </a:r>
            <a:endParaRPr lang="en-IN" sz="3600" baseline="3413" dirty="0">
              <a:latin typeface="Calibri"/>
              <a:ea typeface="+mn-ea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6" name="AutoShape 10" descr="data:image/jpg;base64,/9j/4AAQSkZJRgABAQAAAQABAAD/2wCEAAkGBhMSEBARExQVFRQVGBcZFBUYFRQWFxYWFhQVFxQVFBYXHSYgFxkjGRgVHy8gIycpLC0sGB4xNTAqNSYrLCkBCQoKDgwOGg8PGikkHyUqLSwsLCwsLCwsLCwsLCwpLCwpLC0pLywpKSwsLCkpLCwsKSkpKSwpLCwsLCwpKSwsMv/AABEIAMkA+wMBIgACEQEDEQH/xAAcAAEAAgMBAQEAAAAAAAAAAAAABQYDBAcCAQj/xABLEAABBAAEAgYECAoIBwEBAAABAAIDEQQSITEFQQYTIjJRYXFzgZEUI0KSobTB0RYkM1JTYpSxs9MVcpOywsPS8AdjgqKj4fFDJf/EABkBAQADAQEAAAAAAAAAAAAAAAACBAUDAf/EACsRAAICAQMDAwMEAwAAAAAAAAABAhEDBBIhIjFREzNBYXGRIzKB8EJDwf/aAAwDAQACEQMRAD8A6hhuFMmxGNMmc5ZWtbUszAB8HhdQDHAbkn2rb/BeDwl/aMR/MX3g/wCWx/rm/VoFKoCJ/BeDwl/aMR/MT8F4PCX9oxH8xSyICCxnRWIscGGRrq0PwjEb+16gMNwrsNLjLmHZf8fN3m6H5fiCr3Sr2KhySSN5E52+h3e/7r94VPVWkpJlrTtXTREO4WPGX+3n/wBa1sdwGQxExSuZIToHyzkNby+XvanIgMtnzUGOPZj2YpnG9B1bmggc7I1HoVJZJr5ZcUIvskV7iXCscwAMme8hpc5zZJABXk59n2KMwk+JIBdiJNPB8gv066Ky8b6UdVR6mQuOlGORrQPHb7VWTxpps9W9p501xafo09qepPyevHDwS5xhDe/Lfrpf9Sw9fKQQ18xcdGjrZdXHQAdrxpYc+bL50VM9G8OX4uADk7MfQzU/Z717Cc3JK2eSjBRbpFp6OdFaw7PhJlMx1d8fNp4DsvA/+qU/BeDwl/aMR/MUqAvq10qVGU3fJE/gvB4S/tGI/mJ+C8HhL+0Yj+YpZF6eFa4lw2PDyYR8ecEzZXXLM8FphlNEPeRuAduSnsPPmChumB7OF9eP4My3eFHsoCTREQBERAEREAREQBERAEREAREQEVwf8tj/AFzfq0ClVFcH/LY/1zfq0ClUAREQBQfSiwyJze8H16QWuJH0D3KcUP0kHxbP64/uuXDUe2ztg9xEbhZw8GvaPsWWaU1l2PI19i0pMObDmmnePI1ycvJ40Gd8Uf8Aex5rJjLg0nHnghOLfCyHt0yu55dSFW2QuaMp/crTjulDboAlVvG4zMdq19qjbZ1+58Zod9Arx/w7w9meQjUZWtvcA2T7zXuCpMUB0LvHQeH/ALXQegY7M3pZ+5ysab3EVdR+xlsREWuZgREQFe6Yd3C+vH8GZb3Cu6tHph3cL68fwZlvcK7qAk0REAREQBERAEREAREQBERAEREBFcH/AC2P9c36tApVRXB/y2P9c36tApVAEReXOA1OgQHpQ/SI9mMfrE+4Efas+I43G3QEvP6u3ztlEz4t0sgLhQA0G9WddfHb3KnqM0NjinyWsGKW5Sa4MY3pZJ4Q7suAN+Vr1OyiCvOIkpuYaluv3rOS8ly26op/Fei2VzpGWW82WdD5eShooKfVV7Fb8TxXOHigB5m7tRIaH3Y2Gi8bSOyizUe3RqvPQg6SDyYf7wVRkwTiAQNApTh3E3QPa5uoohwOxGh9hBUsM1GabIZsblBpHQ0UNg+lEL6zEsPnt84ae+lLMeCLGo8QtmM4y7MyJRce6PaIimRK90w7uF9eP4My3uFd1aPTDu4X14/gzLe4V3UBJoiIAiIgCIiAIiIAiIgCIiAIiICK4P8Alsf65v1aBbc/EomaOkaD4WL9yrcpd1+OaHOAMrbANX+LQb1usXVgCqCpZdVse1It49PvVtkvi+kgGkbc36ztB7BufoUVI+SUjrHF3kaA9jdvtWsIi3ZZW4ogag+xUJ6ic+7L0cEYLpRtNYAvsJ1Wk7FWfBZIn67rmmScX8klPq1RfwjdpW82YZSFC44kOsL2T8HmOPwzFjXUwGyAdwW7+6lrYZttH/xe8eT1DDyPg/T3L5w1pLQa0v8A9L3IqR0g+TdmZTAAtYR25q25tl4azZcmTMzcNa9wmSM3G4t8a1B9IOhX2OSl7MhPL7F7FtdiElfDJLCdKa0lbX6zdR7WnUey1LwcUifWWRpPhYB9xVZbh2kWTZWP4OFdhq5x4lyU5aaEu3BK9L+7hfXj+DMt3hPdVW4jmHwZtnL1ugvQfFS7eCtPCe6tHFkWSO4oZIbJUSaIi6EAiIgCIiAIiIAiIgCIiAIiICpOd+MY31rfq8KxyOXnEP8AxnG+sb9XhXqGOxaxNR7jNXBxjTPLYiTS3YsGGjb3/cssMAC9ynRQUUuWeyyN8I1JIBWoWnjBHG0ucSAPpPIBfOL8Zjw8ZkkNeA+UT4D71z7H9JnYmXwA7se9DXU+LvH0LrDE8n2JxsmeJcemZUgIDN8lXY8ydVN4TEtngZM06ObdaWDqCL8QbVGbimynnkygNBNZjVaA+5bnQPEE4SeMk/FPkB9BAd+/MumbClG0TVpln4tEOpiOWM6DtWfobst3h2GuJpsAa+6zZ9CjOksoZh4SXwOsCnAHOdRsOSj+McX6rhheCbkGRlDm8usjwGUOPsHivMsOyOUJd6NR3SeWSRzo3NDB3Y3M3bdDM7cOI18lauEcQhnByntt77L1HmNrHmueHDsaGU4gN5gE06tRof8AdlZeFzujexzBTzZLubcooNc3z0B8bC7z00WuO51p+TprnNbsPtWB8xK+cL4jHO01o9uj2c2mr08t1sujWdKLi6YjJGmXHktiCReXsCx34KJN8o+8X3w3rf8AKlVm4T3VU8fJZw3rf8qRWzhXdWxpH+mZGpVTJNERWiuEREAREQBERAEREAREQBERAUyVt4vGD/mM+rwqQhi2Wpl/G8Z6xn1eFScLFkZVeSRoRlWNI+5VG8b4tHhojJIf6rRVuPgL/fyWfjfGI8LC6V90NGtHec47NH+9Fx7jXGsRiJJJnkEZTljtpa1oOwB5eJ3JCnjxbu/Ylji3yeOK8XfiZJZX7kDINcjdbaBm0rQ68zaxRzRiPrK+MBqmgXqTvXjttsrt0Z6PQOiZK+MucdRnHdug0Bmx8fDVTEvR7DODc8MdEkgDsjtGyaa4a3rrdWripcIn6qizmmHAEbryuNgtBB7ObMdvTelKZ6HRZIMa8fKkfXoYzce0lTfSLow17G9VlY9oNVpdVV8tKPaO+y2cXwrqsIRhgG5QSQ4mnCrlJzWS89p9itQORXPKnKNIk80eGanTbE/EQZpoSSNRlaZTzvMDRHsCg+mrq4JAQd3xmxpYd1h+5WDp7iHGCAtMpDm3+RaAb/OcAoXpZGHdH465dS4+2SifTbtuS8yVuj9yvB8MpfR3jWYCJ4AkA7DqoOHPOb1IGo8fSph2KvOW6kNYQSSNiHEAkabnQKmsZpY0I28iNlcMHM0xg6Zi0FoIaALrMAdeXl+5WWizBuqZsyYxgLJRYm0c1rD2mkDU2PZZXQ+A9IW4lh2bIO83ly1b7/YucYENLGM6wZnC3ujilzyDMS1ubL2Iw0g3zPvWZsnVvEgkLchtvYnFeBPZs+fj4rhkxLIvqe7k+f8Ah1J7QsL2+XtUZwbpG2RoY4SPlaO0Wxbjk6jXKrpb7scP0U/9mP8AUsyWKUXR6si/tmvjh2sN63/LkVv4V3VSsdjBmg7EoqSxce/xbxQo789a2KsvDuLkDSDEH0Rt+161NKqx8mbqXeTgsaKMi4yXODfg+IbZqyxlDzNP2Xzi+NeyTBNaaEk+R+l234PO+vLtMafYrRXJRFAY3pT1bpW9WT1c7IbzVefDtmzbaVmApRj+n72tYXwsYXtgewunqMMnjne3rZOr7DviHNoAglzddUBckVf4F0mfPKI5IepJiZI0OL878zI3PytLAC1pfkPazAt1aMwvB+E8hnlijY17jO6GJrndW0CLDslle94a46udlAA8PMoCzoqtwDjsuKxTn9zDjDQSMZmBJdP1hJf2NSMhAp9aXRzdna4f0nMmLdh8gy1KY5Wl5a7qJGRyNOZjRYc8d0uAIItAT6KsTdLpBK+EQNEnXNija6RzC5rhKWzO+LoRnq9Cwv3INEELWwXTuSRjCcOGvlbAYW9dbT18kkYEjsgyZerc40HWKrXRAW+19VKwvThxxohcwjMGsyXccckeIxkc7zLl1sQjK3QuNCh2iMmE6dySMbIMK/LJ1HUuJlY1wnmZG0Pe+IAOAe1/Yzig6joLAuKKI4ZxKR2JxEEmW2MgkGWyAJhI0tsgXT4nkGho4KXQFRv8axvrGfV4VKQHRQc89Y3GN8ZGH/wQrdkx4ijfIfktJ9J5D30snJ7r+5oRjeNFD6fcY63FGPNTYg5o21d8s0dzYr2Ks4DhjpHxZRb3yMLgNiM7XAFvyhV6eS84+UmQkODngucdaqxqSeVk6aaKQwOJEM0cwLsrKe4WDpsWAE+ehV6KpUW1Hoo6DjcK90jHNkLcpA6sNaA5p2bZ2Om5vXZaeDwb4HytJdJE5pczUGiDqzTcE6+Gh0TDdMMPISc7Q80A12haS7kQfRseS2eJcWZAwmRwaaJaCC4uDQS3TXnp4aqJS5iqZsnMQ5zyA2tjuf617CjYFL11bX52962kHLuG1qGXQLttBW4VUxnT6ANEzYie1lAc4B0hNAvyNGtElrRvoTytZcFBiJI4nytIm0fBGABlka97XmUfmVlBvkPJSRBo99LGCYxxCSUNblbkkjAyg6DvNF7eJUVPG7+icbgnjK6KJz4rFXGxzX37Dr6Ctt/AcRiA/NkiDXCma8qzBtbMJ0u+V1RXnEObiGS4fEdiRwPWPruguIYwOOwrXTfluoScZul8E4xa5OUsdp7FP8OxVy9QGFxDacdhlYO1z20qzusPFejMuGe2xmjFHOAay5hqfK9L5+1T3RngJ0Lxb3Fr3kd1sbJY29W1w0c8ueS67AHnorKcdrbJuctyUTBLj2ttkYIMppvaLi7QmzQqtvKh5L3je0cx7UbRvoSbraj4gr3jMC+GSaQl7WG2lzmlofmskMFAtbsBdVXNY8E3K2jdgdkBwFkt5+G435rmi3FuSM3A8e+KYODgS0kuIJIcDo4XWo0XUoZQ4Bw1DgCD5EWuTwSZDldrXy9ASSNdPK/oV/6K4sOhLAdI3ZQf1aBH7yPYqeqh/keUbnFB2sN63/KkVp4T3VUuJy/GYYf8y/8AxyK28K7qsaX2zN1P7yTWnxPhMWIaGTRtkaCHAO5OAIDh4GiR7VuIrRWIodFsLma7qWW0NDdDpkaWtNbWGktvejWyw8U6KRSsa1rWMLerAPVtf2Yg9sbadyaJH1VbnkSFNogIrhXRuGDI5oLpGsDOte4ueQA0WSdASGNsgC8o8Ak/RqB5lztzCR4kIOlSCMRl7SKLSWAA6+PiblUQGtheHRxkljGtJaxnZAHYjzdW3Tk3M6hysrXw/R7DxymdkTWyHP2hd/GEOkA1oBzhmIG513UiiAjm8AgEhl6tucuD8xskOGai2z2e+/b84r47o7hyzJ1LMuVrKqqaxxewAjUZXEuFbHZSSICOi6PYdrcrYmAUwbfo5HSs13sSOc+98xJ3XnD9G8PHmDImgFzX0LyhzHZ2Frdm07tAAAXqpNEBqYfhzWSyy7vky5ieQY3Kxo8hbj6XFbaIgOU9Ica9nFcRl1FsJHP8kzVZ+lnEfxRgH/6EDnyBcdtTrlWLj7L4rifLL/CYq70mmcSyLUhutDenu5e5ZcleejWwr9NEK/DZetL7NbhoaXE7d7UN8wMxWtPjqL2kEjKAGi84vzr261VqVhJo7U0WbsVQAF8hzWhicCSA+gbJIBJcA3TwPK1eRYapcGFhJJAYyhuHOcDQ8WsFu35HXxKzZXS5QHB7gAAwEvNg6aOJy6mqpfMJjHMkZMCGvafix3mXRqgdhRPuCunCON5sIY5SI7Y7K4RnM5mbKX5iBmzON6EnsE63S8lKji24/UicNwn4M9s2Ka3OA7JFTTkFtbne3nnBeBpyBBV9grKAe07TrCdDb+0Xu9JPdHjXJcz4gybEymbtuZsZD4DZztt8ubTx2Vr4XjMTKyMiRgto2ju+yAC63bitlzyTUV1HKWOU3ZO4OVzppj8kBjQ6+87V5IHyQA8AeO6w8Y4MzER5HAZ9MrtdCCCAa3Hl52s+Aj6tgaSXEklxNWXE2TpoPYvT39q1myyXLcixGHTTILo9xkyQNzxueM5ErgymxCPdpJ1JJ3Ph6VsYDi0TYsPnABLexQu3mjJqBYzHtexfOj4yMnc4tZH8ImyghutuN3d3fKqUpC/NJKdDk2PlWRzOQc4VZ/6RqtNO0mU2qbRlbO17CbDmkb20g7kAiqFXfPkqF0wwbIXxvhYKeNtTqHZc2XlY29F81OcenGEERBe1kjw17WvczKRVO60VlO4qxuq5xjiU0kjskkzGtvR08zjlA2Odx8D9CkieOMruJEwYlpc51NDrFgk6+eo0O3pVu4BxBrHSMB1IaRrdgXr9Kqb+IYqzUkx8alk0BoczrWvuPgpVuNkaWnrZvAfHS62DRsO205LnninFli5eP7+Caj4mH42GMG6cS43scrtAumcJd2Vybg4kM8QdLNRdr8dMCey47hwK6Vw/grHDV+I/a8Z/NU9LXp8GbqG3PksQK1OK8Wjw7OskJokNaGtLnPe401jGt1c4nkPsWCLo/G1wcHT2DYvFYtw08WulII8iFi6RcLklGHfDk62CVsrGvJDH9iSN7HOAJbbJHUaNEDRWSub2G4i17WONsL+6yQZH6bjIdbWUYhuuo0FnUaenw5qo9IOj+MxJieWQNLQwgCU/FvZiOssSdTmfbGsAAygOzHXQjDJ0DkDY8ogsCXrW6gT5sbDiGRyEM1YWMkYSQaz7EEoC6NxTTlpzTm7uo7Xo8fYvrZmkkAgkbgEEi9rHLYqnY3ofJNNG90cbYyyNpjZKG9QWTSSF8TuoJJdmaez1ZzN3I1E/0c4N8Gic0hmd0kz3uaO91k8kjcxoEkNcB5ckBLIiIAiIgCIiAIiIDmHHmf8A9LFHzZ/CjVW6Q9qZwujVD3UfptXDjbfx7F/1mfwY1TeIMt5Isu7VUBzuqv8Aesz/AHs2MHtohJmuDI7GtusVuCLFhu9EjfdbTmuyBjnWG2XaFrsormL9y14mOzveRTi06g7aEAHxshZfheV0mbNqG0QQW6XQI0uj71dZ2XDNeQZRIWdnTMbFm2jKAAaDRqdlN4fijGsllo5GfBmNBLb6sE9Zkt2pu9vC/RBYYZ857YAsF1XnIJzFoJN1pr5aLIMNmEeYEsBafkguymyAD3gdLvdRas5uO6NoneGcfLcHPCAat3VuOoDSbojnoAdFbujuG/FYTtbbNeZK51Jii3OADVdpubYAnS/ILp/RvXCQH9T27lVNWulHSlHsbEeCNrM7Baab+KksHHYWV7FUjjVFeWZ3RxHH8Qlh4riWF7jFE7rCyzlshhHZ5m3KT4l0ukkY9tZWhjQzKR2XE2XPBI1N1ua1Ud0kJ/pTiZNjVjGmgdo2uv8Au6LVGHprrJAGhNXm0oEWfT71qJLavsShBSjbJTjPHDNh2NfGCLJkeXB9gl2gytFb6kb6KOOIe50YaHPaWhr5C1pdzAc+jRGtZh4C1jiJewsbqBlcCDVtPYLdebX6Aje16dOW2BnPIgu8xdAc+Z01tTVHSMEv28Hz4MQKtuaiKMhFBwOnaABBsbFbscLmuyuB7NUOyaArk0mtbWhNUhsZqBoiqN73vqpDC4WnkXbgNTQ/fuueTsetc8Fi4fFU2HP6/wDgeum8K2XN8F+Uw39f/LeukcJ7qaT2/wCTL1XufwSaIitlYIiIAiIgCIiAIiIAiIgCIiA5/wAZj/G8S7xkA90GHP8AiVK4jH2HEuAo94k6Czav3GYvjMQ7wxIHzsJAR/dXNuP4Rzsw5fv8ys6S25mamGdYkQmK6WRRt6tkfWb2e60mhzqzsoXFdJZn2AGNbsBkHv151zWnjMOWvrbkvjYjporySObyzl8ng4iRx7zq8LPuoJE1wJ1N+k2sgj20sD717dC7TwKkQpmaDjE8brDi69w7teQ1OoXd+ik4OAwjtrZZHpcdFwGOIkHn46rvPAourwWEj/NijB9OQE/SVR1jqKO+Lc3RaMCdFked1r4B3ZWeQ2FVT6SEl1HDOm3H44sfjG5c5MuoHL4uOzmPPSvYoD8LnWfihlO7c2/pIavfS3BE4/GuPOaX3Z3fZShurr0D7VqQS2oisk+3wTPDukUbHEuhPyu68fK3BBGutKUl43FLoxwYXCiHiiO6Scx01LRp5KpBpvyP+wgZYvfxUtqOkc0kW90tnugOJ8BsBsrBhMNYsnXx8RyG2yoPBcdJG8ZdRR7JFgDy8Cr1wqawKFHmNPeFWzulR3hNSJ7CH47Dj9b/AAOXR+E91c/wWH1hf4SNb7XRTH/CugcK2UtIqxGdqneQk0RFaKwREQBERAEREAREQBERAEREBVMfFbOIn82eNw9mHw9/QSqjLhA4kFXzDwZzxNn50gHvwkCq7IgaJCzdX0yTNHSdUWig8c6MDMT7tFBYrhQAN6ac9L35rsD+Bxyblw9BH2ha+J6CwPbWZ9+PZ/dWqlj1Crkm4UccjwHeFjaj4Aenwul4dH2MoHhZFmt739q6o7/hdHX5d3zB962IP+GuFbWd0stci4NHuaAfpXV6iCCRy7o/wV2JxDIWi26F7qrKwHtE+zbzXbJIqA09A8PAL3wrg0UIIjjawc6Gp/rHc+1Z5mKhnyvI7+DrCk6NzBd1e3FecKNEkT4OL5kc1/4jdD3CSTFsFxvoyAbtdQGY/qnTXkbXP3cIvNt5+Xu81+iGzaUdv96Krca6EwSuLmXGTuAAWHzy8j6PcrMNQkqZ4oc8nG38ONAejUarLh+GXpy05LoTugMo3kjcOWjhp7AvB6OOjuw034H710epjXDOqxlSw/CgDp5aq08Nwtaleo+GkHu/SFIxQ1vSpZMu46KG0nY8PWFwryO/iPobDK0fuPvVs4T3VD8ZwvV4fAM5tkbfp6iYn6bUxwnurXxx2wSMfJLdJsk0RFMgEREAREQBERAEREAREQBERARPCPy2O9c36tAqvL2XuHg5w9zirRwj8tj/AFzfq2HVc44MuImHmHfOa0/vJVDXR6U/qXNJKpNGXCyhbweKUPhzotwPKzYz4NCUbNp0q+xxlxWtEwkhSscdBdo9Xc4z6exjezKKWpIs871rE2oy8HsFxZuwHRY5H7r0w9la7ipN0iKXJiedVhM1L1K/RaGInXBlhI2nYgUVF4uWyvbprC05nFeLk9fB5A181t8NgzTQsq7e0H0A2foBUbC/VT3RVl4uPya8/wDbX2rpiVzS+pzySqDf0J7pf3cL68fwZlvcK7q0el/dwvrx/BmW9wrurfMUk0REAREQBERAERYZcbG28z2tqrtwFXtd7IDMii+I9I4YZ8NA91PxBLY6Fiw0kZj8kE9keJNBbGN4vDCWNkkaxzwSxpOrg2sxaNyBYv0hAbiLWw3EopIzIyRj2C7e1zS0Ze8CRsRzvZfZeIRtj610jBGQ05y5oZTiA05iaokivSEBsIsWJxTI2l73tY0VbnODQLIAsnTUkD2rJaAhsZwPtySMlmYZCHODJA1pIY1l1lPJrVC4no05zi50sxPiXjl/0q4PWArxpPhnqbXYqTejLhtJN88fcvY6Ov8A0s3zx/pVpRR9KHhfg99SXllXbwCQbTT/ADx/pXv+hZf08/8AaD/SrKi92R8Hm5lYPAZP0039oPuXn8H3/ppvnj7laUT04v4R7ul5KyOByfpp/nj7l5PR9/6ab54+5WhE2R8IKUvJVT0cd+lm+ePuXg9Fj+km+ePuVtReenDwvwN8vLKiOin/ADJfnj7l8PRL9eX54+5W9E9OHhfgepLyymjoaPz5fnj7lnw/RlzHZmSzNdVWH8jvyVrRe7IrlJHjnLyVz+hpHOYXyyvDTmAc+xdEXVeBKsWBgyhfVsx7KR4e0QIgCIiAIiIAue4no5iZOJySDO1jHNIkLyMzXEZw0+TS4UBXZAN630JeCvGrOc4KVWUeboxJjMNiXA9WZTeGzse2WH4O9xwZBJGQZ7fRbdSEL5gOkLp8Vw6aSGeJ7MPOMQHYfEBrJZPg/YDslOssfVE6Ur0EZsF6dKooHUSTY/GiKJ7I8QMPn6yOWNkkcIk66RxLauQGOGu9lBJAGUlBE5mHl4ViInvaJo2xFsUskT8K+aN4YZAzKOraXxm60YCr8f8Af0r0gObcT4fi34GXDzNkf8DcxjH5S44k9dGYpwBZJZB3v1y4/JXQsJimysD2hwBuszHxu0JGrHgOG3MeazBfUB//2Q=="/>
          <p:cNvSpPr>
            <a:spLocks noChangeAspect="1" noChangeArrowheads="1"/>
          </p:cNvSpPr>
          <p:nvPr/>
        </p:nvSpPr>
        <p:spPr bwMode="auto">
          <a:xfrm>
            <a:off x="138113" y="-144463"/>
            <a:ext cx="304800" cy="304801"/>
          </a:xfrm>
          <a:prstGeom prst="rect">
            <a:avLst/>
          </a:prstGeom>
          <a:noFill/>
        </p:spPr>
        <p:txBody>
          <a:bodyPr/>
          <a:lstStyle/>
          <a:p>
            <a:pPr>
              <a:defRPr/>
            </a:pPr>
            <a:endParaRPr lang="en-IN">
              <a:ea typeface="DejaVu Sans"/>
              <a:cs typeface="DejaVu Sans"/>
            </a:endParaRPr>
          </a:p>
        </p:txBody>
      </p:sp>
      <p:sp>
        <p:nvSpPr>
          <p:cNvPr id="14339" name="Content Placeholder 15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610600" cy="5715000"/>
          </a:xfrm>
        </p:spPr>
        <p:txBody>
          <a:bodyPr/>
          <a:lstStyle/>
          <a:p>
            <a:pPr marL="0" indent="0" algn="just">
              <a:buFont typeface="Wingdings 2" panose="05020102010507070707" pitchFamily="18" charset="2"/>
              <a:buNone/>
            </a:pPr>
            <a:endParaRPr lang="en-US" altLang="en-US" sz="2400" smtClean="0">
              <a:latin typeface="Calibri" panose="020F0502020204030204" pitchFamily="34" charset="0"/>
            </a:endParaRPr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en-US" altLang="en-US" sz="2400" smtClean="0">
                <a:latin typeface="Calibri" panose="020F0502020204030204" pitchFamily="34" charset="0"/>
              </a:rPr>
              <a:t>Concerns lying with the known air suspension  systems :  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altLang="en-US" sz="2400" smtClean="0">
                <a:latin typeface="Calibri" panose="020F0502020204030204" pitchFamily="34" charset="0"/>
              </a:rPr>
              <a:t>M</a:t>
            </a:r>
            <a:r>
              <a:rPr lang="en-IN" altLang="en-US" sz="2400" smtClean="0">
                <a:latin typeface="Calibri" panose="020F0502020204030204" pitchFamily="34" charset="0"/>
              </a:rPr>
              <a:t>obility v/s stability</a:t>
            </a:r>
            <a:endParaRPr lang="en-US" altLang="en-US" sz="2400" smtClean="0">
              <a:latin typeface="Calibri" panose="020F0502020204030204" pitchFamily="34" charset="0"/>
            </a:endParaRP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latin typeface="Calibri" panose="020F0502020204030204" pitchFamily="34" charset="0"/>
              </a:rPr>
              <a:t>Generally heavy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latin typeface="Calibri" panose="020F0502020204030204" pitchFamily="34" charset="0"/>
              </a:rPr>
              <a:t>Expensive to manufacture 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latin typeface="Calibri" panose="020F0502020204030204" pitchFamily="34" charset="0"/>
              </a:rPr>
              <a:t>Low roll stability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latin typeface="Calibri" panose="020F0502020204030204" pitchFamily="34" charset="0"/>
              </a:rPr>
              <a:t>Frame rise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latin typeface="Calibri" panose="020F0502020204030204" pitchFamily="34" charset="0"/>
              </a:rPr>
              <a:t>Driveline vibrations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latin typeface="Calibri" panose="020F0502020204030204" pitchFamily="34" charset="0"/>
              </a:rPr>
              <a:t>Non-reactive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304800"/>
            <a:ext cx="7391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IN" sz="2800" b="1" dirty="0">
                <a:solidFill>
                  <a:schemeClr val="tx1"/>
                </a:solidFill>
                <a:latin typeface="Calibri" pitchFamily="34" charset="0"/>
              </a:rPr>
              <a:t>BACKGROUND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5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3749675" cy="4572000"/>
          </a:xfrm>
        </p:spPr>
        <p:txBody>
          <a:bodyPr/>
          <a:lstStyle/>
          <a:p>
            <a:pPr algn="just">
              <a:buFont typeface="Wingdings" pitchFamily="2" charset="2"/>
              <a:buChar char="q"/>
              <a:defRPr/>
            </a:pPr>
            <a:r>
              <a:rPr lang="en-IN" sz="2400" dirty="0" smtClean="0">
                <a:latin typeface="Calibri" pitchFamily="34" charset="0"/>
              </a:rPr>
              <a:t>Issues associated with the </a:t>
            </a:r>
            <a:r>
              <a:rPr lang="en-IN" sz="2400" dirty="0">
                <a:latin typeface="Calibri" pitchFamily="34" charset="0"/>
              </a:rPr>
              <a:t>multi axle </a:t>
            </a:r>
            <a:r>
              <a:rPr lang="en-IN" sz="2400" dirty="0" smtClean="0">
                <a:latin typeface="Calibri" pitchFamily="34" charset="0"/>
              </a:rPr>
              <a:t>vehicles :</a:t>
            </a:r>
            <a:endParaRPr lang="en-IN" sz="2400" dirty="0">
              <a:latin typeface="Calibri" pitchFamily="34" charset="0"/>
            </a:endParaRP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defRPr/>
            </a:pPr>
            <a:r>
              <a:rPr lang="en-IN" sz="2400" dirty="0">
                <a:latin typeface="Calibri" pitchFamily="34" charset="0"/>
              </a:rPr>
              <a:t>High fuel consumption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defRPr/>
            </a:pPr>
            <a:r>
              <a:rPr lang="en-IN" sz="2400" dirty="0">
                <a:latin typeface="Calibri" pitchFamily="34" charset="0"/>
              </a:rPr>
              <a:t>Road holding quality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defRPr/>
            </a:pPr>
            <a:r>
              <a:rPr lang="en-IN" sz="2400" dirty="0">
                <a:latin typeface="Calibri" pitchFamily="34" charset="0"/>
              </a:rPr>
              <a:t>Poor tire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defRPr/>
            </a:pPr>
            <a:r>
              <a:rPr lang="en-IN" sz="2400" dirty="0" smtClean="0">
                <a:latin typeface="Calibri" pitchFamily="34" charset="0"/>
              </a:rPr>
              <a:t>Suspension </a:t>
            </a:r>
            <a:r>
              <a:rPr lang="en-IN" sz="2400" dirty="0">
                <a:latin typeface="Calibri" pitchFamily="34" charset="0"/>
              </a:rPr>
              <a:t>parts life 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defRPr/>
            </a:pPr>
            <a:r>
              <a:rPr lang="en-IN" sz="2400" dirty="0">
                <a:latin typeface="Calibri" pitchFamily="34" charset="0"/>
              </a:rPr>
              <a:t>Low manoeuvrability 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defRPr/>
            </a:pPr>
            <a:r>
              <a:rPr lang="en-IN" sz="2400" dirty="0">
                <a:latin typeface="Calibri" pitchFamily="34" charset="0"/>
              </a:rPr>
              <a:t>Difficult cornering</a:t>
            </a:r>
            <a:endParaRPr lang="en-US" sz="2400" dirty="0">
              <a:latin typeface="Calibri" pitchFamily="34" charset="0"/>
            </a:endParaRPr>
          </a:p>
          <a:p>
            <a:pPr marL="0" indent="0" algn="just">
              <a:buFont typeface="Wingdings 2" panose="05020102010507070707" pitchFamily="18" charset="2"/>
              <a:buNone/>
              <a:defRPr/>
            </a:pPr>
            <a:endParaRPr lang="en-IN" sz="2400" dirty="0" smtClean="0">
              <a:latin typeface="Calibri" pitchFamily="34" charset="0"/>
            </a:endParaRPr>
          </a:p>
          <a:p>
            <a:pPr marL="593725" lvl="2" indent="0" algn="just">
              <a:buFont typeface="Wingdings 2" panose="05020102010507070707" pitchFamily="18" charset="2"/>
              <a:buNone/>
              <a:defRPr/>
            </a:pPr>
            <a:endParaRPr lang="en-IN" sz="2400" dirty="0" smtClean="0">
              <a:latin typeface="Calibri" pitchFamily="34" charset="0"/>
            </a:endParaRPr>
          </a:p>
          <a:p>
            <a:pPr marL="593725" lvl="2" indent="0" algn="just">
              <a:buFont typeface="Wingdings 2" panose="05020102010507070707" pitchFamily="18" charset="2"/>
              <a:buNone/>
              <a:defRPr/>
            </a:pPr>
            <a:endParaRPr lang="en-IN" sz="2400" dirty="0" smtClean="0">
              <a:latin typeface="Calibri" pitchFamily="34" charset="0"/>
            </a:endParaRPr>
          </a:p>
          <a:p>
            <a:pPr marL="0" indent="0" algn="just">
              <a:buFont typeface="Wingdings 2" panose="05020102010507070707" pitchFamily="18" charset="2"/>
              <a:buNone/>
              <a:defRPr/>
            </a:pPr>
            <a:endParaRPr lang="en-IN" sz="2400" dirty="0" smtClean="0">
              <a:latin typeface="Calibri" pitchFamily="34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2"/>
          </p:nvPr>
        </p:nvSpPr>
        <p:spPr>
          <a:xfrm>
            <a:off x="4457700" y="1447800"/>
            <a:ext cx="4533900" cy="4572000"/>
          </a:xfrm>
        </p:spPr>
        <p:txBody>
          <a:bodyPr/>
          <a:lstStyle/>
          <a:p>
            <a:pPr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IN" altLang="en-US" sz="2400" smtClean="0">
                <a:latin typeface="Calibri" panose="020F0502020204030204" pitchFamily="34" charset="0"/>
              </a:rPr>
              <a:t>Concerns lying with hydraulically liftable auxiliary axles :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latin typeface="Calibri" panose="020F0502020204030204" pitchFamily="34" charset="0"/>
              </a:rPr>
              <a:t>Heavy construction 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latin typeface="Calibri" panose="020F0502020204030204" pitchFamily="34" charset="0"/>
              </a:rPr>
              <a:t>Relatively expensive 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latin typeface="Calibri" panose="020F0502020204030204" pitchFamily="34" charset="0"/>
              </a:rPr>
              <a:t>High operating cost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latin typeface="Calibri" panose="020F0502020204030204" pitchFamily="34" charset="0"/>
              </a:rPr>
              <a:t>High shock forces 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latin typeface="Calibri" panose="020F0502020204030204" pitchFamily="34" charset="0"/>
              </a:rPr>
              <a:t>Side thrust force</a:t>
            </a:r>
          </a:p>
          <a:p>
            <a:pPr algn="just"/>
            <a:endParaRPr lang="en-IN" altLang="en-US" smtClean="0"/>
          </a:p>
        </p:txBody>
      </p:sp>
      <p:sp>
        <p:nvSpPr>
          <p:cNvPr id="6" name="TextBox 5"/>
          <p:cNvSpPr txBox="1"/>
          <p:nvPr/>
        </p:nvSpPr>
        <p:spPr>
          <a:xfrm>
            <a:off x="762000" y="341313"/>
            <a:ext cx="7391400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IN" sz="2800" b="1" dirty="0">
                <a:solidFill>
                  <a:schemeClr val="tx1"/>
                </a:solidFill>
                <a:latin typeface="Calibri" pitchFamily="34" charset="0"/>
              </a:rPr>
              <a:t>BACKGROUND (CONTINUED)</a:t>
            </a:r>
          </a:p>
          <a:p>
            <a:pPr algn="ctr">
              <a:defRPr/>
            </a:pPr>
            <a:endParaRPr lang="en-IN" sz="2800" b="1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763000" cy="4953000"/>
          </a:xfrm>
        </p:spPr>
        <p:txBody>
          <a:bodyPr/>
          <a:lstStyle/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altLang="en-US" sz="2400" smtClean="0">
                <a:latin typeface="Calibri" panose="020F0502020204030204" pitchFamily="34" charset="0"/>
              </a:rPr>
              <a:t>New optimized hanger brackets mounted to the LH &amp; RH Frames.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latin typeface="Calibri" panose="020F0502020204030204" pitchFamily="34" charset="0"/>
              </a:rPr>
              <a:t> Longitudinally extended arms connected to the hanger brackets at leading ends, extend parallel to the frame.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latin typeface="Calibri" panose="020F0502020204030204" pitchFamily="34" charset="0"/>
              </a:rPr>
              <a:t> Trailing ends of the arms interconnected by a cross bar extending laterally, also parallel to the vehicle axle centre line.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latin typeface="Calibri" panose="020F0502020204030204" pitchFamily="34" charset="0"/>
              </a:rPr>
              <a:t>  Ride air bellows - one end connected to top of the arms trailing end and the other end connected to frame bottom.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latin typeface="Calibri" panose="020F0502020204030204" pitchFamily="34" charset="0"/>
              </a:rPr>
              <a:t>  Arms having axle pivot bore in between the ends with an axle clamp assembly  to connect to axles.</a:t>
            </a:r>
            <a:endParaRPr lang="en-US" altLang="en-US" sz="2400" smtClean="0">
              <a:latin typeface="Calibri" panose="020F0502020204030204" pitchFamily="34" charset="0"/>
            </a:endParaRP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Wingdings 2" panose="05020102010507070707" pitchFamily="18" charset="2"/>
              <a:buNone/>
            </a:pPr>
            <a:endParaRPr lang="en-US" altLang="en-US" sz="240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304800"/>
            <a:ext cx="7391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IN" sz="2800" b="1" dirty="0">
                <a:solidFill>
                  <a:schemeClr val="tx1"/>
                </a:solidFill>
                <a:latin typeface="Calibri" pitchFamily="34" charset="0"/>
              </a:rPr>
              <a:t>PROPOSED TECHNOLOGY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763000" cy="4953000"/>
          </a:xfrm>
        </p:spPr>
        <p:txBody>
          <a:bodyPr/>
          <a:lstStyle/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latin typeface="Calibri" panose="020F0502020204030204" pitchFamily="34" charset="0"/>
              </a:rPr>
              <a:t> </a:t>
            </a:r>
            <a:r>
              <a:rPr lang="en-US" altLang="en-US" sz="2400" smtClean="0">
                <a:latin typeface="Calibri" panose="020F0502020204030204" pitchFamily="34" charset="0"/>
              </a:rPr>
              <a:t>T</a:t>
            </a:r>
            <a:r>
              <a:rPr lang="en-IN" altLang="en-US" sz="2400" smtClean="0">
                <a:latin typeface="Calibri" panose="020F0502020204030204" pitchFamily="34" charset="0"/>
              </a:rPr>
              <a:t>orque rod or control rod assembly connected at the centre of the axle housing and the frame. 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latin typeface="Calibri" panose="020F0502020204030204" pitchFamily="34" charset="0"/>
              </a:rPr>
              <a:t>Together with arms, control rod assembly and brackets forms a parallelogram configuration.</a:t>
            </a:r>
            <a:endParaRPr lang="en-US" altLang="en-US" sz="2400" smtClean="0">
              <a:latin typeface="Calibri" panose="020F0502020204030204" pitchFamily="34" charset="0"/>
            </a:endParaRP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latin typeface="Calibri" panose="020F0502020204030204" pitchFamily="34" charset="0"/>
              </a:rPr>
              <a:t> Arms form the lower link and the control rod forms the upper link.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solidFill>
                  <a:srgbClr val="000000"/>
                </a:solidFill>
                <a:latin typeface="Calibri" panose="020F0502020204030204" pitchFamily="34" charset="0"/>
              </a:rPr>
              <a:t> Pneumatically operated mechanism connected at the cross bar and the frame to lift the auxiliary axles.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solidFill>
                  <a:srgbClr val="000000"/>
                </a:solidFill>
                <a:latin typeface="Calibri" panose="020F0502020204030204" pitchFamily="34" charset="0"/>
              </a:rPr>
              <a:t> Pneumatic mechanism consists of a lift air bellow, mounting brackets, U-bolts and fasteners.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IN" altLang="en-US" sz="2400" smtClean="0">
                <a:solidFill>
                  <a:srgbClr val="000000"/>
                </a:solidFill>
                <a:latin typeface="Calibri" panose="020F0502020204030204" pitchFamily="34" charset="0"/>
              </a:rPr>
              <a:t> Ride air bellows and lift air bellows works as an air suspension system.</a:t>
            </a:r>
            <a:endParaRPr lang="en-US" altLang="en-US" sz="240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304800"/>
            <a:ext cx="7391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IN" sz="2800" b="1" dirty="0">
                <a:solidFill>
                  <a:schemeClr val="tx1"/>
                </a:solidFill>
                <a:latin typeface="Calibri" pitchFamily="34" charset="0"/>
              </a:rPr>
              <a:t>PROPOSED TECHNOLOGY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763000" cy="4953000"/>
          </a:xfrm>
        </p:spPr>
        <p:txBody>
          <a:bodyPr/>
          <a:lstStyle/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altLang="en-US" sz="2400" smtClean="0">
                <a:latin typeface="Calibri" panose="020F0502020204030204" pitchFamily="34" charset="0"/>
              </a:rPr>
              <a:t>Novel joint between cross bar and trailing ends of arms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altLang="en-US" sz="2400" smtClean="0">
                <a:latin typeface="Calibri" panose="020F0502020204030204" pitchFamily="34" charset="0"/>
              </a:rPr>
              <a:t>Novel  bottom bracket for ride air bellow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altLang="en-US" sz="2400" smtClean="0">
                <a:latin typeface="Calibri" panose="020F0502020204030204" pitchFamily="34" charset="0"/>
              </a:rPr>
              <a:t>Novel I- shaped cross section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altLang="en-US" sz="2400" smtClean="0">
                <a:latin typeface="Calibri" panose="020F0502020204030204" pitchFamily="34" charset="0"/>
              </a:rPr>
              <a:t>Bump stop feature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altLang="en-US" sz="2400" smtClean="0">
                <a:latin typeface="Calibri" panose="020F0502020204030204" pitchFamily="34" charset="0"/>
              </a:rPr>
              <a:t>Shock damper mounting features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altLang="en-US" sz="2400" smtClean="0">
                <a:latin typeface="Calibri" panose="020F0502020204030204" pitchFamily="34" charset="0"/>
              </a:rPr>
              <a:t>Rebound stop  inside the lift air bellows</a:t>
            </a:r>
          </a:p>
          <a:p>
            <a:pPr marL="549275" lvl="2" indent="0" algn="just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304800"/>
            <a:ext cx="7391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IN" sz="2800" b="1" dirty="0">
                <a:solidFill>
                  <a:schemeClr val="tx1"/>
                </a:solidFill>
                <a:latin typeface="Calibri" pitchFamily="34" charset="0"/>
              </a:rPr>
              <a:t>PROPOSED TECHNOLOGY- NOVEL FEATURES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295400"/>
            <a:ext cx="8534400" cy="4800600"/>
          </a:xfrm>
        </p:spPr>
        <p:txBody>
          <a:bodyPr/>
          <a:lstStyle/>
          <a:p>
            <a:pPr algn="just"/>
            <a:r>
              <a:rPr lang="en-IN" altLang="en-US" sz="2400" smtClean="0">
                <a:latin typeface="Calibri" panose="020F0502020204030204" pitchFamily="34" charset="0"/>
              </a:rPr>
              <a:t>Retro-fitable &amp; Retractable</a:t>
            </a:r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r>
              <a:rPr lang="en-US" altLang="en-US" sz="2400" smtClean="0">
                <a:solidFill>
                  <a:srgbClr val="000000"/>
                </a:solidFill>
                <a:latin typeface="Calibri" panose="020F0502020204030204" pitchFamily="34" charset="0"/>
              </a:rPr>
              <a:t>Operates on normally available compressed air in the vehicle</a:t>
            </a:r>
          </a:p>
          <a:p>
            <a:pPr algn="just"/>
            <a:r>
              <a:rPr lang="en-US" altLang="en-US" sz="2400" smtClean="0">
                <a:solidFill>
                  <a:srgbClr val="000000"/>
                </a:solidFill>
                <a:latin typeface="Calibri" panose="020F0502020204030204" pitchFamily="34" charset="0"/>
              </a:rPr>
              <a:t>Modification of existing  components not required</a:t>
            </a:r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r>
              <a:rPr lang="en-US" altLang="en-US" sz="2400" smtClean="0">
                <a:latin typeface="Calibri" panose="020F0502020204030204" pitchFamily="34" charset="0"/>
              </a:rPr>
              <a:t>Low cost, low maintenance lifting device </a:t>
            </a:r>
          </a:p>
          <a:p>
            <a:pPr algn="just"/>
            <a:r>
              <a:rPr lang="en-US" altLang="en-US" sz="2400" smtClean="0">
                <a:latin typeface="Calibri" panose="020F0502020204030204" pitchFamily="34" charset="0"/>
              </a:rPr>
              <a:t>Operates by </a:t>
            </a:r>
            <a:r>
              <a:rPr lang="en-IN" altLang="en-US" sz="2400" smtClean="0">
                <a:latin typeface="Calibri" panose="020F0502020204030204" pitchFamily="34" charset="0"/>
              </a:rPr>
              <a:t>simple control switch</a:t>
            </a:r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r>
              <a:rPr lang="en-US" altLang="en-US" sz="2400" smtClean="0">
                <a:latin typeface="Calibri" panose="020F0502020204030204" pitchFamily="34" charset="0"/>
              </a:rPr>
              <a:t>Auxiliary axle(s) of MAV’s get lifted  by about 120mm-150mm</a:t>
            </a: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  <a:p>
            <a:pPr algn="just"/>
            <a:endParaRPr lang="en-US" altLang="en-US" sz="2400" smtClean="0"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304800"/>
            <a:ext cx="7391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IN" sz="2800" b="1" dirty="0">
                <a:solidFill>
                  <a:schemeClr val="tx1"/>
                </a:solidFill>
                <a:latin typeface="Calibri" pitchFamily="34" charset="0"/>
              </a:rPr>
              <a:t>ADVANTAGES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6" r="3333"/>
          <a:stretch>
            <a:fillRect/>
          </a:stretch>
        </p:blipFill>
        <p:spPr bwMode="auto">
          <a:xfrm>
            <a:off x="3962400" y="1939925"/>
            <a:ext cx="4999038" cy="3859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3" name="TextBox 1"/>
          <p:cNvSpPr txBox="1">
            <a:spLocks noChangeArrowheads="1"/>
          </p:cNvSpPr>
          <p:nvPr/>
        </p:nvSpPr>
        <p:spPr bwMode="auto">
          <a:xfrm>
            <a:off x="76200" y="544513"/>
            <a:ext cx="8867775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b="1" u="sng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Air Suspension can be converted into lift-able suspension by adding the lifting mechanism</a:t>
            </a:r>
          </a:p>
        </p:txBody>
      </p:sp>
      <p:pic>
        <p:nvPicPr>
          <p:cNvPr id="2048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2"/>
          <a:stretch>
            <a:fillRect/>
          </a:stretch>
        </p:blipFill>
        <p:spPr bwMode="auto">
          <a:xfrm>
            <a:off x="271463" y="1219200"/>
            <a:ext cx="3462337" cy="286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8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55"/>
          <a:stretch>
            <a:fillRect/>
          </a:stretch>
        </p:blipFill>
        <p:spPr bwMode="auto">
          <a:xfrm>
            <a:off x="1066800" y="4368800"/>
            <a:ext cx="2209800" cy="241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98438" y="849313"/>
            <a:ext cx="2330450" cy="36988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u="sng" dirty="0">
                <a:solidFill>
                  <a:srgbClr val="FF0000"/>
                </a:solidFill>
              </a:rPr>
              <a:t>Air Suspension System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8438" y="4038600"/>
            <a:ext cx="2062162" cy="369888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u="sng" dirty="0" err="1">
                <a:solidFill>
                  <a:srgbClr val="FF0000"/>
                </a:solidFill>
              </a:rPr>
              <a:t>Liftable</a:t>
            </a:r>
            <a:r>
              <a:rPr lang="en-US" b="1" u="sng" dirty="0">
                <a:solidFill>
                  <a:srgbClr val="FF0000"/>
                </a:solidFill>
              </a:rPr>
              <a:t> Mechanism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91200" y="1109663"/>
            <a:ext cx="3267075" cy="36988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Air Suspension system in vehicle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76800" y="6197600"/>
            <a:ext cx="3990975" cy="369888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Air Suspension With </a:t>
            </a:r>
            <a:r>
              <a:rPr lang="en-US" b="1" dirty="0" err="1">
                <a:solidFill>
                  <a:srgbClr val="FF0000"/>
                </a:solidFill>
              </a:rPr>
              <a:t>liftable</a:t>
            </a:r>
            <a:r>
              <a:rPr lang="en-US" b="1" dirty="0">
                <a:solidFill>
                  <a:srgbClr val="FF0000"/>
                </a:solidFill>
              </a:rPr>
              <a:t> mechanism</a:t>
            </a:r>
          </a:p>
        </p:txBody>
      </p:sp>
      <p:sp>
        <p:nvSpPr>
          <p:cNvPr id="4" name="Oval 3"/>
          <p:cNvSpPr/>
          <p:nvPr/>
        </p:nvSpPr>
        <p:spPr>
          <a:xfrm>
            <a:off x="6140450" y="3581400"/>
            <a:ext cx="2774950" cy="2057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125913" y="2166938"/>
            <a:ext cx="2774950" cy="2057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" name="Straight Arrow Connector 11"/>
          <p:cNvCxnSpPr>
            <a:stCxn id="8" idx="2"/>
            <a:endCxn id="11" idx="7"/>
          </p:cNvCxnSpPr>
          <p:nvPr/>
        </p:nvCxnSpPr>
        <p:spPr>
          <a:xfrm flipH="1">
            <a:off x="6494463" y="1479550"/>
            <a:ext cx="930275" cy="989013"/>
          </a:xfrm>
          <a:prstGeom prst="straightConnector1">
            <a:avLst/>
          </a:prstGeom>
          <a:ln w="127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330950" y="5513388"/>
            <a:ext cx="569913" cy="735012"/>
          </a:xfrm>
          <a:prstGeom prst="straightConnector1">
            <a:avLst/>
          </a:prstGeom>
          <a:ln w="127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62000" y="85725"/>
            <a:ext cx="7391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IN" sz="2800" b="1" dirty="0">
                <a:solidFill>
                  <a:schemeClr val="tx1"/>
                </a:solidFill>
                <a:latin typeface="Calibri" pitchFamily="34" charset="0"/>
              </a:rPr>
              <a:t>ILLUSTRATION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2"/>
          <a:stretch>
            <a:fillRect/>
          </a:stretch>
        </p:blipFill>
        <p:spPr bwMode="auto">
          <a:xfrm>
            <a:off x="2895600" y="1676400"/>
            <a:ext cx="3814763" cy="346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07" name="Rectangle 1"/>
          <p:cNvSpPr>
            <a:spLocks noChangeArrowheads="1"/>
          </p:cNvSpPr>
          <p:nvPr/>
        </p:nvSpPr>
        <p:spPr bwMode="auto">
          <a:xfrm>
            <a:off x="3305175" y="2825750"/>
            <a:ext cx="2381250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Patent no: US7722064</a:t>
            </a:r>
          </a:p>
        </p:txBody>
      </p:sp>
      <p:pic>
        <p:nvPicPr>
          <p:cNvPr id="21508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58"/>
          <a:stretch>
            <a:fillRect/>
          </a:stretch>
        </p:blipFill>
        <p:spPr bwMode="auto">
          <a:xfrm>
            <a:off x="265113" y="1023938"/>
            <a:ext cx="2606675" cy="1585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 flipH="1" flipV="1">
            <a:off x="2097088" y="2609850"/>
            <a:ext cx="966787" cy="800100"/>
          </a:xfrm>
          <a:prstGeom prst="straightConnector1">
            <a:avLst/>
          </a:prstGeom>
          <a:ln w="127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0" name="TextBox 7"/>
          <p:cNvSpPr txBox="1">
            <a:spLocks noChangeArrowheads="1"/>
          </p:cNvSpPr>
          <p:nvPr/>
        </p:nvSpPr>
        <p:spPr bwMode="auto">
          <a:xfrm>
            <a:off x="503238" y="609600"/>
            <a:ext cx="2700337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Optimized Design- Bracket</a:t>
            </a:r>
          </a:p>
        </p:txBody>
      </p:sp>
      <p:pic>
        <p:nvPicPr>
          <p:cNvPr id="21511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5095875"/>
            <a:ext cx="2865438" cy="157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" name="Straight Arrow Connector 10"/>
          <p:cNvCxnSpPr/>
          <p:nvPr/>
        </p:nvCxnSpPr>
        <p:spPr>
          <a:xfrm flipH="1">
            <a:off x="3297238" y="4914900"/>
            <a:ext cx="1174750" cy="419100"/>
          </a:xfrm>
          <a:prstGeom prst="straightConnector1">
            <a:avLst/>
          </a:prstGeom>
          <a:ln w="127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431800" y="5715000"/>
            <a:ext cx="1016000" cy="954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1514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495800"/>
            <a:ext cx="3109913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15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00"/>
          <a:stretch>
            <a:fillRect/>
          </a:stretch>
        </p:blipFill>
        <p:spPr bwMode="auto">
          <a:xfrm>
            <a:off x="6448425" y="2627313"/>
            <a:ext cx="2555875" cy="167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Straight Arrow Connector 17"/>
          <p:cNvCxnSpPr/>
          <p:nvPr/>
        </p:nvCxnSpPr>
        <p:spPr>
          <a:xfrm flipV="1">
            <a:off x="5648325" y="4114800"/>
            <a:ext cx="1062038" cy="193675"/>
          </a:xfrm>
          <a:prstGeom prst="straightConnector1">
            <a:avLst/>
          </a:prstGeom>
          <a:ln w="127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7" name="TextBox 19"/>
          <p:cNvSpPr txBox="1">
            <a:spLocks noChangeArrowheads="1"/>
          </p:cNvSpPr>
          <p:nvPr/>
        </p:nvSpPr>
        <p:spPr bwMode="auto">
          <a:xfrm>
            <a:off x="82550" y="4648200"/>
            <a:ext cx="273050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New Concept –Arm Design</a:t>
            </a:r>
          </a:p>
        </p:txBody>
      </p:sp>
      <p:sp>
        <p:nvSpPr>
          <p:cNvPr id="21518" name="TextBox 20"/>
          <p:cNvSpPr txBox="1">
            <a:spLocks noChangeArrowheads="1"/>
          </p:cNvSpPr>
          <p:nvPr/>
        </p:nvSpPr>
        <p:spPr bwMode="auto">
          <a:xfrm>
            <a:off x="6248400" y="1905000"/>
            <a:ext cx="2667000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New Concept –Cross bar Design</a:t>
            </a:r>
          </a:p>
        </p:txBody>
      </p:sp>
      <p:sp>
        <p:nvSpPr>
          <p:cNvPr id="21519" name="TextBox 21"/>
          <p:cNvSpPr txBox="1">
            <a:spLocks noChangeArrowheads="1"/>
          </p:cNvSpPr>
          <p:nvPr/>
        </p:nvSpPr>
        <p:spPr bwMode="auto">
          <a:xfrm>
            <a:off x="4572000" y="6019800"/>
            <a:ext cx="4322763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New Concept –Arm, Cross bar &amp; Air bellow </a:t>
            </a:r>
          </a:p>
          <a:p>
            <a:pPr algn="ctr" eaLnBrk="1" hangingPunct="1"/>
            <a:r>
              <a:rPr lang="en-US" altLang="en-US" b="1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bottom bracket connection</a:t>
            </a:r>
          </a:p>
        </p:txBody>
      </p:sp>
      <p:pic>
        <p:nvPicPr>
          <p:cNvPr id="21520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" y="2605088"/>
            <a:ext cx="1090613" cy="150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21" name="TextBox 23"/>
          <p:cNvSpPr txBox="1">
            <a:spLocks noChangeArrowheads="1"/>
          </p:cNvSpPr>
          <p:nvPr/>
        </p:nvSpPr>
        <p:spPr bwMode="auto">
          <a:xfrm>
            <a:off x="265113" y="239713"/>
            <a:ext cx="8650287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orbel" panose="020B0503020204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b="1" u="sng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Comparison with the existing Design</a:t>
            </a:r>
          </a:p>
        </p:txBody>
      </p:sp>
      <p:sp>
        <p:nvSpPr>
          <p:cNvPr id="25" name="Oval 24"/>
          <p:cNvSpPr/>
          <p:nvPr/>
        </p:nvSpPr>
        <p:spPr>
          <a:xfrm>
            <a:off x="6448425" y="4724400"/>
            <a:ext cx="1277938" cy="12207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quity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ppt/theme/themeOverride2.xml><?xml version="1.0" encoding="utf-8"?>
<a:themeOverride xmlns:a="http://schemas.openxmlformats.org/drawingml/2006/main">
  <a:clrScheme name="Equity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16846</TotalTime>
  <Words>595</Words>
  <Application>Microsoft Office PowerPoint</Application>
  <PresentationFormat>On-screen Show (4:3)</PresentationFormat>
  <Paragraphs>126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Corbel</vt:lpstr>
      <vt:lpstr>MS PGothic</vt:lpstr>
      <vt:lpstr>Arial</vt:lpstr>
      <vt:lpstr>Franklin Gothic Book</vt:lpstr>
      <vt:lpstr>Perpetua</vt:lpstr>
      <vt:lpstr>Wingdings 2</vt:lpstr>
      <vt:lpstr>Times New Roman</vt:lpstr>
      <vt:lpstr>DejaVu Sans</vt:lpstr>
      <vt:lpstr>Calibri</vt:lpstr>
      <vt:lpstr>Wingdings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PATENT/IP STATUS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ACNANO: a NOVEL NANAO-EMULSION BASED HERBAL ANTI ACNE FORMULATI</dc:title>
  <dc:creator>Abhie</dc:creator>
  <cp:lastModifiedBy>User</cp:lastModifiedBy>
  <cp:revision>712</cp:revision>
  <dcterms:modified xsi:type="dcterms:W3CDTF">2023-01-31T07:48:31Z</dcterms:modified>
</cp:coreProperties>
</file>