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72" r:id="rId5"/>
    <p:sldId id="273" r:id="rId6"/>
    <p:sldId id="278" r:id="rId7"/>
    <p:sldId id="287" r:id="rId8"/>
    <p:sldId id="286"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hur Tulsiani" initials="MT" lastIdx="1" clrIdx="0">
    <p:extLst>
      <p:ext uri="{19B8F6BF-5375-455C-9EA6-DF929625EA0E}">
        <p15:presenceInfo xmlns:p15="http://schemas.microsoft.com/office/powerpoint/2012/main" userId="9fc897abe7cbaa1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FF00"/>
        </p14:laserClr>
      </p:ext>
      <p:ext uri="{2FDB2607-1784-4EEB-B798-7EB5836EED8A}">
        <p14:showMediaCtrls xmlns:p14="http://schemas.microsoft.com/office/powerpoint/2010/main" val="1"/>
      </p:ext>
    </p:extLst>
  </p:showPr>
  <p:clrMru>
    <a:srgbClr val="2F1113"/>
    <a:srgbClr val="642429"/>
    <a:srgbClr val="3613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8" autoAdjust="0"/>
    <p:restoredTop sz="92954" autoAdjust="0"/>
  </p:normalViewPr>
  <p:slideViewPr>
    <p:cSldViewPr snapToGrid="0" snapToObjects="1">
      <p:cViewPr varScale="1">
        <p:scale>
          <a:sx n="105" d="100"/>
          <a:sy n="105" d="100"/>
        </p:scale>
        <p:origin x="200"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BFA479-B0D5-4D2F-9AD0-FAB795F84FCA}" type="datetimeFigureOut">
              <a:rPr lang="en-IN" smtClean="0"/>
              <a:t>26/06/18</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E707B-518B-463E-B4D8-0ED19B208F0C}" type="slidenum">
              <a:rPr lang="en-IN" smtClean="0"/>
              <a:t>‹#›</a:t>
            </a:fld>
            <a:endParaRPr lang="en-IN"/>
          </a:p>
        </p:txBody>
      </p:sp>
    </p:spTree>
    <p:extLst>
      <p:ext uri="{BB962C8B-B14F-4D97-AF65-F5344CB8AC3E}">
        <p14:creationId xmlns:p14="http://schemas.microsoft.com/office/powerpoint/2010/main" val="2337417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50000"/>
              </a:lnSpc>
              <a:spcAft>
                <a:spcPts val="0"/>
              </a:spcAft>
              <a:buFont typeface="+mj-lt"/>
              <a:buAutoNum type="arabicPeriod"/>
            </a:pPr>
            <a:r>
              <a:rPr lang="en-IN" dirty="0">
                <a:latin typeface="Ariel"/>
                <a:ea typeface="Calibri" panose="020F0502020204030204" pitchFamily="34" charset="0"/>
                <a:cs typeface="Times New Roman" panose="02020603050405020304" pitchFamily="18" charset="0"/>
              </a:rPr>
              <a:t>Prevention or Cure?</a:t>
            </a:r>
            <a:endParaRPr lang="en-IN" sz="1600" dirty="0">
              <a:latin typeface="Ariel"/>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IN" dirty="0">
                <a:latin typeface="Ariel"/>
                <a:ea typeface="Calibri" panose="020F0502020204030204" pitchFamily="34" charset="0"/>
                <a:cs typeface="Times New Roman" panose="02020603050405020304" pitchFamily="18" charset="0"/>
              </a:rPr>
              <a:t>Which is better?</a:t>
            </a:r>
            <a:endParaRPr lang="en-IN" sz="1600" dirty="0">
              <a:latin typeface="Ariel"/>
              <a:ea typeface="Calibri" panose="020F0502020204030204" pitchFamily="34" charset="0"/>
              <a:cs typeface="Times New Roman" panose="02020603050405020304" pitchFamily="18" charset="0"/>
            </a:endParaRP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To find your stolen vehicle? or</a:t>
            </a:r>
            <a:endParaRPr lang="en-IN" sz="1600" dirty="0">
              <a:latin typeface="Ariel"/>
              <a:ea typeface="Calibri" panose="020F0502020204030204" pitchFamily="34" charset="0"/>
              <a:cs typeface="Times New Roman" panose="02020603050405020304" pitchFamily="18" charset="0"/>
            </a:endParaRP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To safeguard your vehicle against theft?</a:t>
            </a:r>
            <a:endParaRPr lang="en-IN" sz="1600" dirty="0">
              <a:latin typeface="Ariel"/>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IN" dirty="0">
                <a:latin typeface="Ariel"/>
                <a:ea typeface="Calibri" panose="020F0502020204030204" pitchFamily="34" charset="0"/>
                <a:cs typeface="Times New Roman" panose="02020603050405020304" pitchFamily="18" charset="0"/>
              </a:rPr>
              <a:t>Is it possible to provide better protection to your vehicles?</a:t>
            </a:r>
            <a:endParaRPr lang="en-IN" sz="1600" dirty="0">
              <a:latin typeface="Ariel"/>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n-IN" dirty="0">
                <a:latin typeface="Ariel"/>
                <a:ea typeface="Calibri" panose="020F0502020204030204" pitchFamily="34" charset="0"/>
                <a:cs typeface="Times New Roman" panose="02020603050405020304" pitchFamily="18" charset="0"/>
              </a:rPr>
              <a:t>HOW?</a:t>
            </a:r>
            <a:endParaRPr lang="en-IN" sz="1600" dirty="0">
              <a:effectLst/>
              <a:latin typeface="Ariel"/>
              <a:ea typeface="Calibri" panose="020F0502020204030204" pitchFamily="34" charset="0"/>
              <a:cs typeface="Times New Roman" panose="02020603050405020304" pitchFamily="18" charset="0"/>
            </a:endParaRPr>
          </a:p>
          <a:p>
            <a:endParaRPr lang="en-IN" dirty="0"/>
          </a:p>
        </p:txBody>
      </p:sp>
      <p:sp>
        <p:nvSpPr>
          <p:cNvPr id="4" name="Slide Number Placeholder 3"/>
          <p:cNvSpPr>
            <a:spLocks noGrp="1"/>
          </p:cNvSpPr>
          <p:nvPr>
            <p:ph type="sldNum" sz="quarter" idx="10"/>
          </p:nvPr>
        </p:nvSpPr>
        <p:spPr/>
        <p:txBody>
          <a:bodyPr/>
          <a:lstStyle/>
          <a:p>
            <a:fld id="{F40E707B-518B-463E-B4D8-0ED19B208F0C}" type="slidenum">
              <a:rPr lang="en-IN" smtClean="0"/>
              <a:t>3</a:t>
            </a:fld>
            <a:endParaRPr lang="en-IN"/>
          </a:p>
        </p:txBody>
      </p:sp>
    </p:spTree>
    <p:extLst>
      <p:ext uri="{BB962C8B-B14F-4D97-AF65-F5344CB8AC3E}">
        <p14:creationId xmlns:p14="http://schemas.microsoft.com/office/powerpoint/2010/main" val="378721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50000"/>
              </a:lnSpc>
              <a:spcAft>
                <a:spcPts val="0"/>
              </a:spcAft>
              <a:buFont typeface="Arial" panose="020B0604020202020204" pitchFamily="34" charset="0"/>
              <a:buChar char="•"/>
            </a:pPr>
            <a:r>
              <a:rPr lang="en-IN" dirty="0">
                <a:latin typeface="Ariel"/>
                <a:ea typeface="Calibri" panose="020F0502020204030204" pitchFamily="34" charset="0"/>
                <a:cs typeface="Times New Roman" panose="02020603050405020304" pitchFamily="18" charset="0"/>
              </a:rPr>
              <a:t>Conventional Lock</a:t>
            </a:r>
          </a:p>
          <a:p>
            <a:pPr marL="800100" lvl="1" indent="-342900" algn="just">
              <a:lnSpc>
                <a:spcPct val="150000"/>
              </a:lnSpc>
              <a:buFont typeface="+mj-lt"/>
              <a:buAutoNum type="alphaLcPeriod"/>
            </a:pPr>
            <a:r>
              <a:rPr lang="en-IN" dirty="0">
                <a:latin typeface="Ariel"/>
                <a:ea typeface="Calibri" panose="020F0502020204030204" pitchFamily="34" charset="0"/>
                <a:cs typeface="Times New Roman" panose="02020603050405020304" pitchFamily="18" charset="0"/>
              </a:rPr>
              <a:t>Two functions</a:t>
            </a:r>
          </a:p>
          <a:p>
            <a:pPr marL="1314450" lvl="2" indent="-400050" algn="just">
              <a:lnSpc>
                <a:spcPct val="150000"/>
              </a:lnSpc>
              <a:buFont typeface="+mj-lt"/>
              <a:buAutoNum type="romanLcPeriod"/>
            </a:pPr>
            <a:r>
              <a:rPr lang="en-IN" dirty="0">
                <a:latin typeface="Ariel"/>
                <a:ea typeface="Calibri" panose="020F0502020204030204" pitchFamily="34" charset="0"/>
                <a:cs typeface="Times New Roman" panose="02020603050405020304" pitchFamily="18" charset="0"/>
              </a:rPr>
              <a:t>Electrical switch</a:t>
            </a:r>
          </a:p>
          <a:p>
            <a:pPr marL="1200150" lvl="2" indent="-285750" algn="just">
              <a:lnSpc>
                <a:spcPct val="150000"/>
              </a:lnSpc>
              <a:buFont typeface="+mj-lt"/>
              <a:buAutoNum type="romanLcPeriod"/>
            </a:pPr>
            <a:r>
              <a:rPr lang="en-IN" dirty="0">
                <a:latin typeface="Ariel"/>
                <a:ea typeface="Calibri" panose="020F0502020204030204" pitchFamily="34" charset="0"/>
                <a:cs typeface="Times New Roman" panose="02020603050405020304" pitchFamily="18" charset="0"/>
              </a:rPr>
              <a:t>Handle lock</a:t>
            </a:r>
          </a:p>
          <a:p>
            <a:pPr marL="342900" lvl="0" indent="-342900" algn="just">
              <a:lnSpc>
                <a:spcPct val="150000"/>
              </a:lnSpc>
              <a:spcAft>
                <a:spcPts val="0"/>
              </a:spcAft>
              <a:buFont typeface="Arial" panose="020B0604020202020204" pitchFamily="34" charset="0"/>
              <a:buChar char="•"/>
            </a:pPr>
            <a:r>
              <a:rPr lang="en-IN" dirty="0">
                <a:latin typeface="Ariel"/>
                <a:ea typeface="Calibri" panose="020F0502020204030204" pitchFamily="34" charset="0"/>
                <a:cs typeface="Times New Roman" panose="02020603050405020304" pitchFamily="18" charset="0"/>
              </a:rPr>
              <a:t>Failure in Conventional Locking System</a:t>
            </a: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Electrical switch: Bypass</a:t>
            </a: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Handle lock: Angular torque</a:t>
            </a:r>
          </a:p>
          <a:p>
            <a:pPr marL="342900" lvl="0" indent="-342900" algn="just">
              <a:lnSpc>
                <a:spcPct val="150000"/>
              </a:lnSpc>
              <a:spcAft>
                <a:spcPts val="800"/>
              </a:spcAft>
              <a:buFont typeface="Arial" panose="020B0604020202020204" pitchFamily="34" charset="0"/>
              <a:buChar char="•"/>
            </a:pPr>
            <a:r>
              <a:rPr lang="en-IN" dirty="0">
                <a:latin typeface="Ariel"/>
                <a:ea typeface="Calibri" panose="020F0502020204030204" pitchFamily="34" charset="0"/>
                <a:cs typeface="Times New Roman" panose="02020603050405020304" pitchFamily="18" charset="0"/>
              </a:rPr>
              <a:t>Electronic authentication – Prone to HACKING !!!</a:t>
            </a:r>
          </a:p>
          <a:p>
            <a:pPr algn="just">
              <a:lnSpc>
                <a:spcPct val="150000"/>
              </a:lnSpc>
              <a:spcAft>
                <a:spcPts val="800"/>
              </a:spcAft>
            </a:pPr>
            <a:r>
              <a:rPr lang="en-IN" dirty="0">
                <a:latin typeface="Ariel"/>
                <a:ea typeface="Calibri" panose="020F0502020204030204" pitchFamily="34" charset="0"/>
                <a:cs typeface="Times New Roman" panose="02020603050405020304" pitchFamily="18" charset="0"/>
              </a:rPr>
              <a:t>Need: Increase theft resistance of vehicles</a:t>
            </a:r>
            <a:endParaRPr lang="en-IN" dirty="0">
              <a:effectLst/>
              <a:latin typeface="Ariel"/>
              <a:ea typeface="Calibri" panose="020F0502020204030204" pitchFamily="34" charset="0"/>
              <a:cs typeface="Times New Roman" panose="02020603050405020304" pitchFamily="18" charset="0"/>
            </a:endParaRPr>
          </a:p>
          <a:p>
            <a:endParaRPr lang="en-IN" dirty="0"/>
          </a:p>
        </p:txBody>
      </p:sp>
      <p:sp>
        <p:nvSpPr>
          <p:cNvPr id="4" name="Slide Number Placeholder 3"/>
          <p:cNvSpPr>
            <a:spLocks noGrp="1"/>
          </p:cNvSpPr>
          <p:nvPr>
            <p:ph type="sldNum" sz="quarter" idx="10"/>
          </p:nvPr>
        </p:nvSpPr>
        <p:spPr/>
        <p:txBody>
          <a:bodyPr/>
          <a:lstStyle/>
          <a:p>
            <a:fld id="{F40E707B-518B-463E-B4D8-0ED19B208F0C}" type="slidenum">
              <a:rPr lang="en-IN" smtClean="0"/>
              <a:t>4</a:t>
            </a:fld>
            <a:endParaRPr lang="en-IN"/>
          </a:p>
        </p:txBody>
      </p:sp>
    </p:spTree>
    <p:extLst>
      <p:ext uri="{BB962C8B-B14F-4D97-AF65-F5344CB8AC3E}">
        <p14:creationId xmlns:p14="http://schemas.microsoft.com/office/powerpoint/2010/main" val="3661318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6EE037-FCC2-7847-AF38-28BB5D118AC4}" type="datetimeFigureOut">
              <a:rPr lang="en-US" smtClean="0"/>
              <a:t>6/26/18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844110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6/26/18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97168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6/26/18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6804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6/26/18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2018296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6EE037-FCC2-7847-AF38-28BB5D118AC4}" type="datetimeFigureOut">
              <a:rPr lang="en-US" smtClean="0"/>
              <a:t>6/26/18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95141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6EE037-FCC2-7847-AF38-28BB5D118AC4}" type="datetimeFigureOut">
              <a:rPr lang="en-US" smtClean="0"/>
              <a:t>6/26/18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32360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6EE037-FCC2-7847-AF38-28BB5D118AC4}" type="datetimeFigureOut">
              <a:rPr lang="en-US" smtClean="0"/>
              <a:t>6/26/18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1956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6EE037-FCC2-7847-AF38-28BB5D118AC4}" type="datetimeFigureOut">
              <a:rPr lang="en-US" smtClean="0"/>
              <a:t>6/26/18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64031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EE037-FCC2-7847-AF38-28BB5D118AC4}" type="datetimeFigureOut">
              <a:rPr lang="en-US" smtClean="0"/>
              <a:t>6/26/18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553939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6EE037-FCC2-7847-AF38-28BB5D118AC4}" type="datetimeFigureOut">
              <a:rPr lang="en-US" smtClean="0"/>
              <a:t>6/26/18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51819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6EE037-FCC2-7847-AF38-28BB5D118AC4}" type="datetimeFigureOut">
              <a:rPr lang="en-US" smtClean="0"/>
              <a:t>6/26/18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2007885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EE037-FCC2-7847-AF38-28BB5D118AC4}" type="datetimeFigureOut">
              <a:rPr lang="en-US" smtClean="0"/>
              <a:t>6/26/18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4AED-9AC5-FB4E-B596-8D8ACDC9A727}" type="slidenum">
              <a:rPr lang="en-US" smtClean="0"/>
              <a:t>‹#›</a:t>
            </a:fld>
            <a:endParaRPr lang="en-US"/>
          </a:p>
        </p:txBody>
      </p:sp>
    </p:spTree>
    <p:extLst>
      <p:ext uri="{BB962C8B-B14F-4D97-AF65-F5344CB8AC3E}">
        <p14:creationId xmlns:p14="http://schemas.microsoft.com/office/powerpoint/2010/main" val="798376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5" name="object 13"/>
          <p:cNvSpPr/>
          <p:nvPr/>
        </p:nvSpPr>
        <p:spPr>
          <a:xfrm>
            <a:off x="-94129" y="0"/>
            <a:ext cx="12370212"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solidFill>
        </p:spPr>
        <p:txBody>
          <a:bodyPr wrap="square" lIns="0" tIns="0" rIns="0" bIns="0" rtlCol="0">
            <a:noAutofit/>
          </a:bodyPr>
          <a:lstStyle/>
          <a:p>
            <a:endParaRPr/>
          </a:p>
        </p:txBody>
      </p:sp>
      <p:sp>
        <p:nvSpPr>
          <p:cNvPr id="6" name="object 12"/>
          <p:cNvSpPr/>
          <p:nvPr/>
        </p:nvSpPr>
        <p:spPr>
          <a:xfrm>
            <a:off x="523874" y="685800"/>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7" name="object 11"/>
          <p:cNvSpPr txBox="1"/>
          <p:nvPr/>
        </p:nvSpPr>
        <p:spPr>
          <a:xfrm>
            <a:off x="523874" y="2702909"/>
            <a:ext cx="11738761" cy="1465629"/>
          </a:xfrm>
          <a:prstGeom prst="rect">
            <a:avLst/>
          </a:prstGeom>
        </p:spPr>
        <p:txBody>
          <a:bodyPr wrap="square" lIns="0" tIns="0" rIns="0" bIns="0" rtlCol="0" anchor="ctr">
            <a:noAutofit/>
          </a:bodyPr>
          <a:lstStyle/>
          <a:p>
            <a:pPr marL="12700" algn="ctr">
              <a:lnSpc>
                <a:spcPts val="1950"/>
              </a:lnSpc>
              <a:spcBef>
                <a:spcPts val="97"/>
              </a:spcBef>
            </a:pPr>
            <a:endParaRPr lang="en-US" sz="4400" spc="89" dirty="0">
              <a:solidFill>
                <a:srgbClr val="212121"/>
              </a:solidFill>
              <a:latin typeface="Times New Roman" panose="02020603050405020304" pitchFamily="18" charset="0"/>
              <a:ea typeface="Arial" charset="0"/>
              <a:cs typeface="Times New Roman" panose="02020603050405020304" pitchFamily="18" charset="0"/>
            </a:endParaRPr>
          </a:p>
          <a:p>
            <a:pPr lvl="0" algn="just"/>
            <a:r>
              <a:rPr lang="en-IN" sz="2400" dirty="0">
                <a:solidFill>
                  <a:srgbClr val="000000"/>
                </a:solidFill>
                <a:latin typeface="Arial" panose="020B0604020202020204" pitchFamily="34" charset="0"/>
                <a:ea typeface="Times New Roman"/>
                <a:cs typeface="Arial" panose="020B0604020202020204" pitchFamily="34" charset="0"/>
                <a:sym typeface="Times New Roman"/>
              </a:rPr>
              <a:t>Pressure Cooker Regulator with Whistle Counter</a:t>
            </a:r>
          </a:p>
        </p:txBody>
      </p:sp>
      <p:sp>
        <p:nvSpPr>
          <p:cNvPr id="10" name="object 3"/>
          <p:cNvSpPr txBox="1"/>
          <p:nvPr/>
        </p:nvSpPr>
        <p:spPr>
          <a:xfrm>
            <a:off x="596899" y="5580349"/>
            <a:ext cx="11665736" cy="660143"/>
          </a:xfrm>
          <a:prstGeom prst="rect">
            <a:avLst/>
          </a:prstGeom>
        </p:spPr>
        <p:txBody>
          <a:bodyPr wrap="square" lIns="0" tIns="0" rIns="0" bIns="0" rtlCol="0" anchor="ctr">
            <a:noAutofit/>
          </a:bodyPr>
          <a:lstStyle/>
          <a:p>
            <a:pPr marL="12700" marR="30660" algn="just">
              <a:lnSpc>
                <a:spcPts val="1950"/>
              </a:lnSpc>
              <a:spcBef>
                <a:spcPts val="97"/>
              </a:spcBef>
            </a:pPr>
            <a:r>
              <a:rPr spc="89" dirty="0">
                <a:solidFill>
                  <a:srgbClr val="212121"/>
                </a:solidFill>
                <a:latin typeface="Arial" panose="020B0604020202020204" pitchFamily="34" charset="0"/>
                <a:ea typeface="Arial" charset="0"/>
                <a:cs typeface="Arial" panose="020B0604020202020204" pitchFamily="34" charset="0"/>
              </a:rPr>
              <a:t>Invento</a:t>
            </a:r>
            <a:r>
              <a:rPr spc="0" dirty="0">
                <a:solidFill>
                  <a:srgbClr val="212121"/>
                </a:solidFill>
                <a:latin typeface="Arial" panose="020B0604020202020204" pitchFamily="34" charset="0"/>
                <a:ea typeface="Arial" charset="0"/>
                <a:cs typeface="Arial" panose="020B0604020202020204" pitchFamily="34" charset="0"/>
              </a:rPr>
              <a:t>r</a:t>
            </a:r>
            <a:endParaRPr dirty="0">
              <a:latin typeface="Arial" panose="020B0604020202020204" pitchFamily="34" charset="0"/>
              <a:ea typeface="Arial" charset="0"/>
              <a:cs typeface="Arial" panose="020B0604020202020204" pitchFamily="34" charset="0"/>
            </a:endParaRPr>
          </a:p>
          <a:p>
            <a:pPr algn="just"/>
            <a:r>
              <a:rPr lang="en-IN" spc="89" dirty="0">
                <a:solidFill>
                  <a:srgbClr val="212121"/>
                </a:solidFill>
                <a:latin typeface="Arial" panose="020B0604020202020204" pitchFamily="34" charset="0"/>
                <a:ea typeface="Arial" charset="0"/>
                <a:cs typeface="Arial" panose="020B0604020202020204" pitchFamily="34" charset="0"/>
              </a:rPr>
              <a:t>Mr. </a:t>
            </a:r>
            <a:r>
              <a:rPr lang="en-IN" dirty="0">
                <a:latin typeface="Arial" panose="020B0604020202020204" pitchFamily="34" charset="0"/>
                <a:cs typeface="Arial" panose="020B0604020202020204" pitchFamily="34" charset="0"/>
              </a:rPr>
              <a:t>PRASHANT PARASHURAM SATHE</a:t>
            </a:r>
            <a:endParaRPr spc="89" dirty="0">
              <a:solidFill>
                <a:srgbClr val="212121"/>
              </a:solidFill>
              <a:latin typeface="Arial" panose="020B0604020202020204" pitchFamily="34" charset="0"/>
              <a:ea typeface="Arial" charset="0"/>
              <a:cs typeface="Arial" panose="020B0604020202020204" pitchFamily="34" charset="0"/>
            </a:endParaRPr>
          </a:p>
        </p:txBody>
      </p:sp>
    </p:spTree>
    <p:extLst>
      <p:ext uri="{BB962C8B-B14F-4D97-AF65-F5344CB8AC3E}">
        <p14:creationId xmlns:p14="http://schemas.microsoft.com/office/powerpoint/2010/main" val="680100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3">
            <a:extLst>
              <a:ext uri="{FF2B5EF4-FFF2-40B4-BE49-F238E27FC236}">
                <a16:creationId xmlns:a16="http://schemas.microsoft.com/office/drawing/2014/main" id="{1D5C56D8-6184-7F4E-BDD1-444E7A8DE364}"/>
              </a:ext>
            </a:extLst>
          </p:cNvPr>
          <p:cNvSpPr/>
          <p:nvPr/>
        </p:nvSpPr>
        <p:spPr>
          <a:xfrm>
            <a:off x="-22231" y="2151002"/>
            <a:ext cx="191199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9" name="object 13"/>
          <p:cNvSpPr/>
          <p:nvPr/>
        </p:nvSpPr>
        <p:spPr>
          <a:xfrm>
            <a:off x="-27089" y="292373"/>
            <a:ext cx="3710815"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5" name="object 13"/>
          <p:cNvSpPr/>
          <p:nvPr/>
        </p:nvSpPr>
        <p:spPr>
          <a:xfrm>
            <a:off x="6107569" y="3144366"/>
            <a:ext cx="3999936" cy="575347"/>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prstMaterial="dkEdge">
            <a:bevelT w="101600" h="101600" prst="angle"/>
            <a:bevelB prst="angle"/>
          </a:sp3d>
        </p:spPr>
        <p:txBody>
          <a:bodyPr wrap="square" lIns="0" tIns="0" rIns="0" bIns="0" rtlCol="0">
            <a:noAutofit/>
          </a:bodyPr>
          <a:lstStyle/>
          <a:p>
            <a:endParaRPr/>
          </a:p>
        </p:txBody>
      </p:sp>
      <p:sp>
        <p:nvSpPr>
          <p:cNvPr id="4"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5" name="object 24"/>
          <p:cNvSpPr txBox="1"/>
          <p:nvPr/>
        </p:nvSpPr>
        <p:spPr>
          <a:xfrm>
            <a:off x="273048" y="292373"/>
            <a:ext cx="3561303" cy="492175"/>
          </a:xfrm>
          <a:prstGeom prst="rect">
            <a:avLst/>
          </a:prstGeom>
        </p:spPr>
        <p:txBody>
          <a:bodyPr wrap="square" lIns="0" tIns="0" rIns="0" bIns="0" rtlCol="0" anchor="ctr">
            <a:noAutofit/>
          </a:bodyPr>
          <a:lstStyle/>
          <a:p>
            <a:pPr marL="12700">
              <a:lnSpc>
                <a:spcPts val="1950"/>
              </a:lnSpc>
              <a:spcBef>
                <a:spcPts val="97"/>
              </a:spcBef>
            </a:pPr>
            <a:r>
              <a:rPr lang="en-IN" b="1" spc="89" dirty="0">
                <a:solidFill>
                  <a:schemeClr val="bg1"/>
                </a:solidFill>
                <a:latin typeface="Ariel"/>
                <a:ea typeface="Arial" charset="0"/>
                <a:cs typeface="Times New Roman" panose="02020603050405020304" pitchFamily="18" charset="0"/>
              </a:rPr>
              <a:t>Technica</a:t>
            </a:r>
            <a:r>
              <a:rPr lang="en-IN" b="1" spc="0" dirty="0">
                <a:solidFill>
                  <a:schemeClr val="bg1"/>
                </a:solidFill>
                <a:latin typeface="Ariel"/>
                <a:ea typeface="Arial" charset="0"/>
                <a:cs typeface="Times New Roman" panose="02020603050405020304" pitchFamily="18" charset="0"/>
              </a:rPr>
              <a:t>l</a:t>
            </a:r>
            <a:r>
              <a:rPr lang="en-IN" b="1" spc="184" dirty="0">
                <a:solidFill>
                  <a:schemeClr val="bg1"/>
                </a:solidFill>
                <a:latin typeface="Ariel"/>
                <a:ea typeface="Arial" charset="0"/>
                <a:cs typeface="Times New Roman" panose="02020603050405020304" pitchFamily="18" charset="0"/>
              </a:rPr>
              <a:t> </a:t>
            </a:r>
            <a:r>
              <a:rPr lang="en-IN" b="1" spc="89" dirty="0">
                <a:solidFill>
                  <a:schemeClr val="bg1"/>
                </a:solidFill>
                <a:latin typeface="Ariel"/>
                <a:ea typeface="Arial" charset="0"/>
                <a:cs typeface="Times New Roman" panose="02020603050405020304" pitchFamily="18" charset="0"/>
              </a:rPr>
              <a:t>Fiel</a:t>
            </a:r>
            <a:r>
              <a:rPr lang="en-IN" b="1" spc="0" dirty="0">
                <a:solidFill>
                  <a:schemeClr val="bg1"/>
                </a:solidFill>
                <a:latin typeface="Ariel"/>
                <a:ea typeface="Arial" charset="0"/>
                <a:cs typeface="Times New Roman" panose="02020603050405020304" pitchFamily="18" charset="0"/>
              </a:rPr>
              <a:t>d</a:t>
            </a:r>
            <a:r>
              <a:rPr lang="en-IN" b="1" spc="184" dirty="0">
                <a:solidFill>
                  <a:schemeClr val="bg1"/>
                </a:solidFill>
                <a:latin typeface="Ariel"/>
                <a:ea typeface="Arial" charset="0"/>
                <a:cs typeface="Times New Roman" panose="02020603050405020304" pitchFamily="18" charset="0"/>
              </a:rPr>
              <a:t> </a:t>
            </a:r>
            <a:r>
              <a:rPr lang="en-IN" b="1" spc="89" dirty="0">
                <a:solidFill>
                  <a:schemeClr val="bg1"/>
                </a:solidFill>
                <a:latin typeface="Ariel"/>
                <a:ea typeface="Arial" charset="0"/>
                <a:cs typeface="Times New Roman" panose="02020603050405020304" pitchFamily="18" charset="0"/>
              </a:rPr>
              <a:t>o</a:t>
            </a:r>
            <a:r>
              <a:rPr lang="en-IN" b="1" spc="0" dirty="0">
                <a:solidFill>
                  <a:schemeClr val="bg1"/>
                </a:solidFill>
                <a:latin typeface="Ariel"/>
                <a:ea typeface="Arial" charset="0"/>
                <a:cs typeface="Times New Roman" panose="02020603050405020304" pitchFamily="18" charset="0"/>
              </a:rPr>
              <a:t>f</a:t>
            </a:r>
            <a:r>
              <a:rPr lang="en-IN" b="1" spc="184" dirty="0">
                <a:solidFill>
                  <a:schemeClr val="bg1"/>
                </a:solidFill>
                <a:latin typeface="Ariel"/>
                <a:ea typeface="Arial" charset="0"/>
                <a:cs typeface="Times New Roman" panose="02020603050405020304" pitchFamily="18" charset="0"/>
              </a:rPr>
              <a:t> </a:t>
            </a:r>
            <a:r>
              <a:rPr lang="en-IN" b="1" spc="89" dirty="0">
                <a:solidFill>
                  <a:schemeClr val="bg1"/>
                </a:solidFill>
                <a:latin typeface="Ariel"/>
                <a:ea typeface="Arial" charset="0"/>
                <a:cs typeface="Times New Roman" panose="02020603050405020304" pitchFamily="18" charset="0"/>
              </a:rPr>
              <a:t>Invention</a:t>
            </a:r>
            <a:endParaRPr lang="en-IN" dirty="0">
              <a:solidFill>
                <a:schemeClr val="bg1"/>
              </a:solidFill>
              <a:latin typeface="Ariel"/>
              <a:ea typeface="Arial" charset="0"/>
              <a:cs typeface="Times New Roman" panose="02020603050405020304" pitchFamily="18" charset="0"/>
            </a:endParaRPr>
          </a:p>
        </p:txBody>
      </p:sp>
      <p:sp>
        <p:nvSpPr>
          <p:cNvPr id="6" name="object 23"/>
          <p:cNvSpPr txBox="1"/>
          <p:nvPr/>
        </p:nvSpPr>
        <p:spPr>
          <a:xfrm>
            <a:off x="273048" y="808463"/>
            <a:ext cx="11468378" cy="1336101"/>
          </a:xfrm>
          <a:prstGeom prst="rect">
            <a:avLst/>
          </a:prstGeom>
        </p:spPr>
        <p:txBody>
          <a:bodyPr wrap="square" lIns="0" tIns="0" rIns="0" bIns="0" rtlCol="0" anchor="ctr">
            <a:noAutofit/>
          </a:bodyPr>
          <a:lstStyle/>
          <a:p>
            <a:pPr lvl="0" algn="just"/>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This invention is built to function in the field of pressure cookers, by providing for a pressure cooker regulator with a highly responsive whistle counter. It helps in achieving greater control over the rate at which food cooks. This invention also reduces the extent of intervention required in monitoring the food being cooked in the pressure cooker, thus allowing one to multitask in the kitchen.</a:t>
            </a:r>
            <a:endParaRPr lang="en-IN" sz="1600" b="1" dirty="0">
              <a:solidFill>
                <a:srgbClr val="000000"/>
              </a:solidFill>
              <a:latin typeface="Times New Roman" panose="02020603050405020304" pitchFamily="18" charset="0"/>
              <a:ea typeface="Times New Roman"/>
              <a:cs typeface="Times New Roman" panose="02020603050405020304" pitchFamily="18" charset="0"/>
              <a:sym typeface="Times New Roman"/>
            </a:endParaRPr>
          </a:p>
        </p:txBody>
      </p:sp>
      <p:sp>
        <p:nvSpPr>
          <p:cNvPr id="7" name="object 14"/>
          <p:cNvSpPr txBox="1"/>
          <p:nvPr/>
        </p:nvSpPr>
        <p:spPr>
          <a:xfrm>
            <a:off x="273331" y="2213722"/>
            <a:ext cx="4869330" cy="363822"/>
          </a:xfrm>
          <a:prstGeom prst="rect">
            <a:avLst/>
          </a:prstGeom>
        </p:spPr>
        <p:txBody>
          <a:bodyPr wrap="square" lIns="0" tIns="0" rIns="0" bIns="0" rtlCol="0" anchor="ctr">
            <a:noAutofit/>
          </a:bodyPr>
          <a:lstStyle/>
          <a:p>
            <a:pPr marL="12700">
              <a:lnSpc>
                <a:spcPts val="1950"/>
              </a:lnSpc>
              <a:spcBef>
                <a:spcPts val="97"/>
              </a:spcBef>
            </a:pPr>
            <a:r>
              <a:rPr lang="en-IN" sz="2000" b="1" spc="89" dirty="0">
                <a:solidFill>
                  <a:schemeClr val="bg1"/>
                </a:solidFill>
                <a:latin typeface="Ariel"/>
                <a:ea typeface="Arial" charset="0"/>
                <a:cs typeface="Times New Roman" panose="02020603050405020304" pitchFamily="18" charset="0"/>
              </a:rPr>
              <a:t>IP</a:t>
            </a:r>
            <a:r>
              <a:rPr lang="en-IN" sz="2000" b="1" spc="0" dirty="0">
                <a:solidFill>
                  <a:schemeClr val="bg1"/>
                </a:solidFill>
                <a:latin typeface="Ariel"/>
                <a:ea typeface="Arial" charset="0"/>
                <a:cs typeface="Times New Roman" panose="02020603050405020304" pitchFamily="18" charset="0"/>
              </a:rPr>
              <a:t>R</a:t>
            </a:r>
            <a:r>
              <a:rPr lang="en-IN" sz="2000" b="1" spc="184" dirty="0">
                <a:solidFill>
                  <a:schemeClr val="bg1"/>
                </a:solidFill>
                <a:latin typeface="Ariel"/>
                <a:ea typeface="Arial" charset="0"/>
                <a:cs typeface="Times New Roman" panose="02020603050405020304" pitchFamily="18" charset="0"/>
              </a:rPr>
              <a:t> </a:t>
            </a:r>
            <a:r>
              <a:rPr lang="en-IN" sz="2000" b="1" spc="89" dirty="0">
                <a:solidFill>
                  <a:schemeClr val="bg1"/>
                </a:solidFill>
                <a:latin typeface="Ariel"/>
                <a:ea typeface="Arial" charset="0"/>
                <a:cs typeface="Times New Roman" panose="02020603050405020304" pitchFamily="18" charset="0"/>
              </a:rPr>
              <a:t>Status</a:t>
            </a:r>
            <a:r>
              <a:rPr lang="en-IN" sz="2000" b="1" spc="0" dirty="0">
                <a:solidFill>
                  <a:schemeClr val="bg1"/>
                </a:solidFill>
                <a:latin typeface="Ariel"/>
                <a:ea typeface="Arial" charset="0"/>
                <a:cs typeface="Times New Roman" panose="02020603050405020304" pitchFamily="18" charset="0"/>
              </a:rPr>
              <a:t>:</a:t>
            </a:r>
            <a:endParaRPr lang="en-IN" sz="2000" dirty="0">
              <a:solidFill>
                <a:schemeClr val="bg1"/>
              </a:solidFill>
              <a:latin typeface="Ariel"/>
              <a:ea typeface="Arial" charset="0"/>
              <a:cs typeface="Times New Roman" panose="02020603050405020304" pitchFamily="18" charset="0"/>
            </a:endParaRPr>
          </a:p>
        </p:txBody>
      </p:sp>
      <p:sp>
        <p:nvSpPr>
          <p:cNvPr id="9" name="object 13"/>
          <p:cNvSpPr txBox="1"/>
          <p:nvPr/>
        </p:nvSpPr>
        <p:spPr>
          <a:xfrm>
            <a:off x="273331" y="2784342"/>
            <a:ext cx="5078880" cy="979641"/>
          </a:xfrm>
          <a:prstGeom prst="rect">
            <a:avLst/>
          </a:prstGeom>
        </p:spPr>
        <p:txBody>
          <a:bodyPr wrap="square" lIns="0" tIns="0" rIns="0" bIns="0" rtlCol="0" anchor="ctr">
            <a:noAutofit/>
          </a:bodyPr>
          <a:lstStyle/>
          <a:p>
            <a:pPr marL="12700">
              <a:lnSpc>
                <a:spcPct val="150000"/>
              </a:lnSpc>
              <a:spcBef>
                <a:spcPts val="87"/>
              </a:spcBef>
            </a:pPr>
            <a:r>
              <a:rPr sz="1600" b="1" spc="79" dirty="0">
                <a:solidFill>
                  <a:srgbClr val="212121"/>
                </a:solidFill>
                <a:latin typeface="Arial" panose="020B0604020202020204" pitchFamily="34" charset="0"/>
                <a:ea typeface="Arial" charset="0"/>
                <a:cs typeface="Arial" panose="020B0604020202020204" pitchFamily="34" charset="0"/>
              </a:rPr>
              <a:t>Applicatio</a:t>
            </a:r>
            <a:r>
              <a:rPr sz="1600" b="1" spc="0" dirty="0">
                <a:solidFill>
                  <a:srgbClr val="212121"/>
                </a:solidFill>
                <a:latin typeface="Arial" panose="020B0604020202020204" pitchFamily="34" charset="0"/>
                <a:ea typeface="Arial" charset="0"/>
                <a:cs typeface="Arial" panose="020B0604020202020204" pitchFamily="34" charset="0"/>
              </a:rPr>
              <a:t>n</a:t>
            </a:r>
            <a:r>
              <a:rPr sz="1600" b="1" spc="164" dirty="0">
                <a:solidFill>
                  <a:srgbClr val="212121"/>
                </a:solidFill>
                <a:latin typeface="Arial" panose="020B0604020202020204" pitchFamily="34" charset="0"/>
                <a:ea typeface="Arial" charset="0"/>
                <a:cs typeface="Arial" panose="020B0604020202020204" pitchFamily="34" charset="0"/>
              </a:rPr>
              <a:t> </a:t>
            </a:r>
            <a:r>
              <a:rPr sz="1600" b="1" spc="79" dirty="0">
                <a:latin typeface="Arial" panose="020B0604020202020204" pitchFamily="34" charset="0"/>
                <a:ea typeface="Arial" charset="0"/>
                <a:cs typeface="Arial" panose="020B0604020202020204" pitchFamily="34" charset="0"/>
              </a:rPr>
              <a:t>Numbe</a:t>
            </a:r>
            <a:r>
              <a:rPr sz="1600" b="1" spc="0" dirty="0">
                <a:latin typeface="Arial" panose="020B0604020202020204" pitchFamily="34" charset="0"/>
                <a:ea typeface="Arial" charset="0"/>
                <a:cs typeface="Arial" panose="020B0604020202020204" pitchFamily="34" charset="0"/>
              </a:rPr>
              <a:t>r</a:t>
            </a:r>
            <a:r>
              <a:rPr lang="cs-CZ" sz="1600" b="1" spc="0" dirty="0">
                <a:solidFill>
                  <a:srgbClr val="212121"/>
                </a:solidFill>
                <a:latin typeface="Arial" panose="020B0604020202020204" pitchFamily="34" charset="0"/>
                <a:ea typeface="Arial" charset="0"/>
                <a:cs typeface="Arial" panose="020B0604020202020204" pitchFamily="34" charset="0"/>
              </a:rPr>
              <a:t>:</a:t>
            </a:r>
            <a:r>
              <a:rPr lang="cs-CZ" sz="1600" spc="0" dirty="0">
                <a:solidFill>
                  <a:srgbClr val="212121"/>
                </a:solidFill>
                <a:latin typeface="Arial" panose="020B0604020202020204" pitchFamily="34" charset="0"/>
                <a:ea typeface="Arial" charset="0"/>
                <a:cs typeface="Arial" panose="020B0604020202020204" pitchFamily="34" charset="0"/>
              </a:rPr>
              <a:t> </a:t>
            </a:r>
            <a:r>
              <a:rPr lang="en" sz="1400" dirty="0">
                <a:solidFill>
                  <a:srgbClr val="000000"/>
                </a:solidFill>
                <a:latin typeface="Arial" panose="020B0604020202020204" pitchFamily="34" charset="0"/>
                <a:ea typeface="Times New Roman"/>
                <a:cs typeface="Arial" panose="020B0604020202020204" pitchFamily="34" charset="0"/>
                <a:sym typeface="Times New Roman"/>
              </a:rPr>
              <a:t>201621018465/WO2017208127A1/PCT/IB2017/053135</a:t>
            </a:r>
          </a:p>
          <a:p>
            <a:pPr marL="12700">
              <a:lnSpc>
                <a:spcPct val="150000"/>
              </a:lnSpc>
              <a:spcBef>
                <a:spcPts val="87"/>
              </a:spcBef>
            </a:pPr>
            <a:r>
              <a:rPr lang="en-IN" sz="1600" b="1" dirty="0">
                <a:solidFill>
                  <a:srgbClr val="000000"/>
                </a:solidFill>
                <a:latin typeface="Arial" panose="020B0604020202020204" pitchFamily="34" charset="0"/>
                <a:ea typeface="Times New Roman"/>
                <a:cs typeface="Arial" panose="020B0604020202020204" pitchFamily="34" charset="0"/>
                <a:sym typeface="Times New Roman"/>
              </a:rPr>
              <a:t>Priority Date: </a:t>
            </a:r>
            <a:r>
              <a:rPr lang="en-IN" sz="1600" dirty="0">
                <a:solidFill>
                  <a:srgbClr val="000000"/>
                </a:solidFill>
                <a:latin typeface="Arial" panose="020B0604020202020204" pitchFamily="34" charset="0"/>
                <a:ea typeface="Times New Roman"/>
                <a:cs typeface="Arial" panose="020B0604020202020204" pitchFamily="34" charset="0"/>
                <a:sym typeface="Times New Roman"/>
              </a:rPr>
              <a:t>30 May 2016</a:t>
            </a:r>
            <a:endParaRPr lang="en-IN" sz="1600" b="1" dirty="0">
              <a:solidFill>
                <a:srgbClr val="000000"/>
              </a:solidFill>
              <a:latin typeface="Arial" panose="020B0604020202020204" pitchFamily="34" charset="0"/>
              <a:ea typeface="Times New Roman"/>
              <a:cs typeface="Arial" panose="020B0604020202020204" pitchFamily="34" charset="0"/>
              <a:sym typeface="Times New Roman"/>
            </a:endParaRPr>
          </a:p>
        </p:txBody>
      </p:sp>
      <p:sp>
        <p:nvSpPr>
          <p:cNvPr id="12" name="object 30"/>
          <p:cNvSpPr/>
          <p:nvPr/>
        </p:nvSpPr>
        <p:spPr>
          <a:xfrm>
            <a:off x="5478462" y="3132954"/>
            <a:ext cx="66675" cy="628228"/>
          </a:xfrm>
          <a:custGeom>
            <a:avLst/>
            <a:gdLst/>
            <a:ahLst/>
            <a:cxnLst/>
            <a:rect l="l" t="t" r="r" b="b"/>
            <a:pathLst>
              <a:path w="66675" h="628228">
                <a:moveTo>
                  <a:pt x="66675" y="0"/>
                </a:moveTo>
                <a:lnTo>
                  <a:pt x="0" y="0"/>
                </a:lnTo>
                <a:lnTo>
                  <a:pt x="0" y="628228"/>
                </a:lnTo>
                <a:lnTo>
                  <a:pt x="66675" y="628228"/>
                </a:lnTo>
                <a:lnTo>
                  <a:pt x="66675" y="0"/>
                </a:lnTo>
                <a:close/>
              </a:path>
            </a:pathLst>
          </a:custGeom>
          <a:solidFill>
            <a:srgbClr val="393939"/>
          </a:solidFill>
        </p:spPr>
        <p:txBody>
          <a:bodyPr wrap="square" lIns="0" tIns="0" rIns="0" bIns="0" rtlCol="0">
            <a:noAutofit/>
          </a:bodyPr>
          <a:lstStyle/>
          <a:p>
            <a:endParaRPr/>
          </a:p>
        </p:txBody>
      </p:sp>
      <p:sp>
        <p:nvSpPr>
          <p:cNvPr id="13" name="object 3"/>
          <p:cNvSpPr txBox="1"/>
          <p:nvPr/>
        </p:nvSpPr>
        <p:spPr>
          <a:xfrm>
            <a:off x="6360072" y="3144366"/>
            <a:ext cx="3494930" cy="590550"/>
          </a:xfrm>
          <a:prstGeom prst="rect">
            <a:avLst/>
          </a:prstGeom>
        </p:spPr>
        <p:txBody>
          <a:bodyPr wrap="square" lIns="0" tIns="0" rIns="0" bIns="0" rtlCol="0">
            <a:noAutofit/>
          </a:bodyPr>
          <a:lstStyle/>
          <a:p>
            <a:pPr>
              <a:lnSpc>
                <a:spcPts val="1100"/>
              </a:lnSpc>
              <a:spcBef>
                <a:spcPts val="61"/>
              </a:spcBef>
            </a:pPr>
            <a:endParaRPr sz="1100" dirty="0"/>
          </a:p>
          <a:p>
            <a:pPr marL="821019">
              <a:lnSpc>
                <a:spcPct val="95825"/>
              </a:lnSpc>
            </a:pPr>
            <a:r>
              <a:rPr lang="en-IN" sz="1800" b="1" spc="89" dirty="0">
                <a:solidFill>
                  <a:schemeClr val="bg1"/>
                </a:solidFill>
                <a:latin typeface="Ariel"/>
                <a:cs typeface="Times New Roman" panose="02020603050405020304" pitchFamily="18" charset="0"/>
              </a:rPr>
              <a:t>Paten</a:t>
            </a:r>
            <a:r>
              <a:rPr lang="en-IN" sz="1800" b="1" spc="0" dirty="0">
                <a:solidFill>
                  <a:schemeClr val="bg1"/>
                </a:solidFill>
                <a:latin typeface="Ariel"/>
                <a:cs typeface="Times New Roman" panose="02020603050405020304" pitchFamily="18" charset="0"/>
              </a:rPr>
              <a:t>t</a:t>
            </a:r>
            <a:r>
              <a:rPr lang="en-IN" sz="1800" b="1" spc="184" dirty="0">
                <a:solidFill>
                  <a:schemeClr val="bg1"/>
                </a:solidFill>
                <a:latin typeface="Ariel"/>
                <a:cs typeface="Times New Roman" panose="02020603050405020304" pitchFamily="18" charset="0"/>
              </a:rPr>
              <a:t> </a:t>
            </a:r>
            <a:r>
              <a:rPr lang="en-IN" sz="1800" b="1" spc="89" dirty="0">
                <a:solidFill>
                  <a:schemeClr val="bg1"/>
                </a:solidFill>
                <a:latin typeface="Ariel"/>
                <a:cs typeface="Times New Roman" panose="02020603050405020304" pitchFamily="18" charset="0"/>
              </a:rPr>
              <a:t>Pendin</a:t>
            </a:r>
            <a:r>
              <a:rPr lang="en-IN" sz="1800" b="1" spc="0" dirty="0">
                <a:solidFill>
                  <a:schemeClr val="bg1"/>
                </a:solidFill>
                <a:latin typeface="Ariel"/>
                <a:cs typeface="Times New Roman" panose="02020603050405020304" pitchFamily="18" charset="0"/>
              </a:rPr>
              <a:t>g</a:t>
            </a:r>
            <a:endParaRPr lang="en-IN" sz="1800" dirty="0">
              <a:solidFill>
                <a:schemeClr val="bg1"/>
              </a:solidFill>
              <a:latin typeface="Ariel"/>
              <a:cs typeface="Times New Roman" panose="02020603050405020304" pitchFamily="18" charset="0"/>
            </a:endParaRPr>
          </a:p>
        </p:txBody>
      </p:sp>
      <p:sp>
        <p:nvSpPr>
          <p:cNvPr id="16" name="object 11"/>
          <p:cNvSpPr txBox="1"/>
          <p:nvPr/>
        </p:nvSpPr>
        <p:spPr>
          <a:xfrm>
            <a:off x="273049" y="4234778"/>
            <a:ext cx="5834519" cy="387098"/>
          </a:xfrm>
          <a:prstGeom prst="rect">
            <a:avLst/>
          </a:prstGeom>
        </p:spPr>
        <p:txBody>
          <a:bodyPr wrap="square" lIns="0" tIns="0" rIns="0" bIns="0" rtlCol="0" anchor="ctr">
            <a:noAutofit/>
          </a:bodyPr>
          <a:lstStyle/>
          <a:p>
            <a:pPr marL="12700" algn="just">
              <a:lnSpc>
                <a:spcPts val="1745"/>
              </a:lnSpc>
              <a:spcBef>
                <a:spcPts val="87"/>
              </a:spcBef>
            </a:pPr>
            <a:r>
              <a:rPr lang="en-IN" sz="1600" b="1" spc="79" dirty="0">
                <a:solidFill>
                  <a:srgbClr val="212121"/>
                </a:solidFill>
                <a:latin typeface="Times New Roman" panose="02020603050405020304" pitchFamily="18" charset="0"/>
                <a:ea typeface="Arial" charset="0"/>
                <a:cs typeface="Times New Roman" panose="02020603050405020304" pitchFamily="18" charset="0"/>
              </a:rPr>
              <a:t>Ke</a:t>
            </a:r>
            <a:r>
              <a:rPr lang="en-IN" sz="1600" b="1" spc="0" dirty="0">
                <a:solidFill>
                  <a:srgbClr val="212121"/>
                </a:solidFill>
                <a:latin typeface="Times New Roman" panose="02020603050405020304" pitchFamily="18" charset="0"/>
                <a:ea typeface="Arial" charset="0"/>
                <a:cs typeface="Times New Roman" panose="02020603050405020304" pitchFamily="18" charset="0"/>
              </a:rPr>
              <a:t>y</a:t>
            </a:r>
            <a:r>
              <a:rPr lang="en-IN" sz="1600" b="1" spc="164" dirty="0">
                <a:solidFill>
                  <a:srgbClr val="212121"/>
                </a:solidFill>
                <a:latin typeface="Times New Roman" panose="02020603050405020304" pitchFamily="18" charset="0"/>
                <a:ea typeface="Arial" charset="0"/>
                <a:cs typeface="Times New Roman" panose="02020603050405020304" pitchFamily="18" charset="0"/>
              </a:rPr>
              <a:t> </a:t>
            </a:r>
            <a:r>
              <a:rPr lang="en-IN" sz="1600" b="1" spc="79" dirty="0">
                <a:solidFill>
                  <a:srgbClr val="212121"/>
                </a:solidFill>
                <a:latin typeface="Times New Roman" panose="02020603050405020304" pitchFamily="18" charset="0"/>
                <a:ea typeface="Arial" charset="0"/>
                <a:cs typeface="Times New Roman" panose="02020603050405020304" pitchFamily="18" charset="0"/>
              </a:rPr>
              <a:t>Advantage</a:t>
            </a:r>
            <a:r>
              <a:rPr lang="en-IN" sz="1600" b="1" spc="0" dirty="0">
                <a:solidFill>
                  <a:srgbClr val="212121"/>
                </a:solidFill>
                <a:latin typeface="Times New Roman" panose="02020603050405020304" pitchFamily="18" charset="0"/>
                <a:ea typeface="Arial" charset="0"/>
                <a:cs typeface="Times New Roman" panose="02020603050405020304" pitchFamily="18" charset="0"/>
              </a:rPr>
              <a:t>s</a:t>
            </a:r>
            <a:r>
              <a:rPr lang="en-IN" sz="1600" b="1" spc="164" dirty="0">
                <a:solidFill>
                  <a:srgbClr val="212121"/>
                </a:solidFill>
                <a:latin typeface="Times New Roman" panose="02020603050405020304" pitchFamily="18" charset="0"/>
                <a:ea typeface="Arial" charset="0"/>
                <a:cs typeface="Times New Roman" panose="02020603050405020304" pitchFamily="18" charset="0"/>
              </a:rPr>
              <a:t> </a:t>
            </a:r>
            <a:r>
              <a:rPr lang="en-IN" sz="1600" b="1" spc="79" dirty="0">
                <a:solidFill>
                  <a:srgbClr val="212121"/>
                </a:solidFill>
                <a:latin typeface="Times New Roman" panose="02020603050405020304" pitchFamily="18" charset="0"/>
                <a:ea typeface="Arial" charset="0"/>
                <a:cs typeface="Times New Roman" panose="02020603050405020304" pitchFamily="18" charset="0"/>
              </a:rPr>
              <a:t>o</a:t>
            </a:r>
            <a:r>
              <a:rPr lang="en-IN" sz="1600" b="1" spc="0" dirty="0">
                <a:solidFill>
                  <a:srgbClr val="212121"/>
                </a:solidFill>
                <a:latin typeface="Times New Roman" panose="02020603050405020304" pitchFamily="18" charset="0"/>
                <a:ea typeface="Arial" charset="0"/>
                <a:cs typeface="Times New Roman" panose="02020603050405020304" pitchFamily="18" charset="0"/>
              </a:rPr>
              <a:t>f </a:t>
            </a:r>
            <a:r>
              <a:rPr lang="en-IN" sz="1600" b="1" spc="79" dirty="0">
                <a:solidFill>
                  <a:srgbClr val="212121"/>
                </a:solidFill>
                <a:latin typeface="Times New Roman" panose="02020603050405020304" pitchFamily="18" charset="0"/>
                <a:ea typeface="Arial" charset="0"/>
                <a:cs typeface="Times New Roman" panose="02020603050405020304" pitchFamily="18" charset="0"/>
              </a:rPr>
              <a:t>Investin</a:t>
            </a:r>
            <a:r>
              <a:rPr lang="en-IN" sz="1600" b="1" spc="0" dirty="0">
                <a:solidFill>
                  <a:srgbClr val="212121"/>
                </a:solidFill>
                <a:latin typeface="Times New Roman" panose="02020603050405020304" pitchFamily="18" charset="0"/>
                <a:ea typeface="Arial" charset="0"/>
                <a:cs typeface="Times New Roman" panose="02020603050405020304" pitchFamily="18" charset="0"/>
              </a:rPr>
              <a:t>g</a:t>
            </a:r>
            <a:r>
              <a:rPr lang="en-IN" sz="1600" b="1" spc="164" dirty="0">
                <a:solidFill>
                  <a:srgbClr val="212121"/>
                </a:solidFill>
                <a:latin typeface="Times New Roman" panose="02020603050405020304" pitchFamily="18" charset="0"/>
                <a:ea typeface="Arial" charset="0"/>
                <a:cs typeface="Times New Roman" panose="02020603050405020304" pitchFamily="18" charset="0"/>
              </a:rPr>
              <a:t> </a:t>
            </a:r>
            <a:r>
              <a:rPr lang="en-IN" sz="1600" b="1" spc="79" dirty="0">
                <a:solidFill>
                  <a:srgbClr val="212121"/>
                </a:solidFill>
                <a:latin typeface="Times New Roman" panose="02020603050405020304" pitchFamily="18" charset="0"/>
                <a:ea typeface="Arial" charset="0"/>
                <a:cs typeface="Times New Roman" panose="02020603050405020304" pitchFamily="18" charset="0"/>
              </a:rPr>
              <a:t>i</a:t>
            </a:r>
            <a:r>
              <a:rPr lang="en-IN" sz="1600" b="1" spc="0" dirty="0">
                <a:solidFill>
                  <a:srgbClr val="212121"/>
                </a:solidFill>
                <a:latin typeface="Times New Roman" panose="02020603050405020304" pitchFamily="18" charset="0"/>
                <a:ea typeface="Arial" charset="0"/>
                <a:cs typeface="Times New Roman" panose="02020603050405020304" pitchFamily="18" charset="0"/>
              </a:rPr>
              <a:t>n</a:t>
            </a:r>
            <a:r>
              <a:rPr lang="en-IN" sz="1600" b="1" spc="164" dirty="0">
                <a:solidFill>
                  <a:srgbClr val="212121"/>
                </a:solidFill>
                <a:latin typeface="Times New Roman" panose="02020603050405020304" pitchFamily="18" charset="0"/>
                <a:ea typeface="Arial" charset="0"/>
                <a:cs typeface="Times New Roman" panose="02020603050405020304" pitchFamily="18" charset="0"/>
              </a:rPr>
              <a:t> </a:t>
            </a:r>
            <a:r>
              <a:rPr lang="en-IN" sz="1600" b="1" spc="79" dirty="0">
                <a:solidFill>
                  <a:srgbClr val="212121"/>
                </a:solidFill>
                <a:latin typeface="Times New Roman" panose="02020603050405020304" pitchFamily="18" charset="0"/>
                <a:ea typeface="Arial" charset="0"/>
                <a:cs typeface="Times New Roman" panose="02020603050405020304" pitchFamily="18" charset="0"/>
              </a:rPr>
              <a:t>Earl</a:t>
            </a:r>
            <a:r>
              <a:rPr lang="en-IN" sz="1600" b="1" spc="0" dirty="0">
                <a:solidFill>
                  <a:srgbClr val="212121"/>
                </a:solidFill>
                <a:latin typeface="Times New Roman" panose="02020603050405020304" pitchFamily="18" charset="0"/>
                <a:ea typeface="Arial" charset="0"/>
                <a:cs typeface="Times New Roman" panose="02020603050405020304" pitchFamily="18" charset="0"/>
              </a:rPr>
              <a:t>y</a:t>
            </a:r>
            <a:r>
              <a:rPr lang="en-IN" sz="1600" b="1" spc="164" dirty="0">
                <a:solidFill>
                  <a:srgbClr val="212121"/>
                </a:solidFill>
                <a:latin typeface="Times New Roman" panose="02020603050405020304" pitchFamily="18" charset="0"/>
                <a:ea typeface="Arial" charset="0"/>
                <a:cs typeface="Times New Roman" panose="02020603050405020304" pitchFamily="18" charset="0"/>
              </a:rPr>
              <a:t> </a:t>
            </a:r>
            <a:r>
              <a:rPr lang="en-IN" sz="1600" b="1" spc="79" dirty="0">
                <a:solidFill>
                  <a:srgbClr val="212121"/>
                </a:solidFill>
                <a:latin typeface="Times New Roman" panose="02020603050405020304" pitchFamily="18" charset="0"/>
                <a:ea typeface="Arial" charset="0"/>
                <a:cs typeface="Times New Roman" panose="02020603050405020304" pitchFamily="18" charset="0"/>
              </a:rPr>
              <a:t>Stage</a:t>
            </a:r>
            <a:r>
              <a:rPr lang="en-IN" sz="1600" b="1" spc="0" dirty="0">
                <a:solidFill>
                  <a:srgbClr val="212121"/>
                </a:solidFill>
                <a:latin typeface="Times New Roman" panose="02020603050405020304" pitchFamily="18" charset="0"/>
                <a:ea typeface="Arial" charset="0"/>
                <a:cs typeface="Times New Roman" panose="02020603050405020304" pitchFamily="18" charset="0"/>
              </a:rPr>
              <a:t>:</a:t>
            </a:r>
            <a:endParaRPr lang="en-IN" sz="1600" dirty="0">
              <a:latin typeface="Times New Roman" panose="02020603050405020304" pitchFamily="18" charset="0"/>
              <a:ea typeface="Arial" charset="0"/>
              <a:cs typeface="Times New Roman" panose="02020603050405020304" pitchFamily="18" charset="0"/>
            </a:endParaRPr>
          </a:p>
        </p:txBody>
      </p:sp>
      <p:sp>
        <p:nvSpPr>
          <p:cNvPr id="18" name="object 9"/>
          <p:cNvSpPr txBox="1"/>
          <p:nvPr/>
        </p:nvSpPr>
        <p:spPr>
          <a:xfrm>
            <a:off x="379828" y="4670448"/>
            <a:ext cx="11603181" cy="1587647"/>
          </a:xfrm>
          <a:prstGeom prst="rect">
            <a:avLst/>
          </a:prstGeom>
        </p:spPr>
        <p:txBody>
          <a:bodyPr wrap="square" lIns="0" tIns="0" rIns="0" bIns="0" rtlCol="0" anchor="ctr">
            <a:noAutofit/>
          </a:bodyPr>
          <a:lstStyle/>
          <a:p>
            <a:pPr marL="355600" marR="30660" indent="-342900">
              <a:lnSpc>
                <a:spcPct val="150000"/>
              </a:lnSpc>
              <a:spcBef>
                <a:spcPts val="87"/>
              </a:spcBef>
              <a:buFont typeface="+mj-lt"/>
              <a:buAutoNum type="arabicPeriod"/>
            </a:pPr>
            <a:r>
              <a:rPr sz="1600" spc="79" dirty="0">
                <a:solidFill>
                  <a:srgbClr val="212121"/>
                </a:solidFill>
                <a:latin typeface="Times New Roman" panose="02020603050405020304" pitchFamily="18" charset="0"/>
                <a:ea typeface="Arial" charset="0"/>
                <a:cs typeface="Times New Roman" panose="02020603050405020304" pitchFamily="18" charset="0"/>
              </a:rPr>
              <a:t>Investin</a:t>
            </a:r>
            <a:r>
              <a:rPr sz="1600" spc="0" dirty="0">
                <a:solidFill>
                  <a:srgbClr val="212121"/>
                </a:solidFill>
                <a:latin typeface="Times New Roman" panose="02020603050405020304" pitchFamily="18" charset="0"/>
                <a:ea typeface="Arial" charset="0"/>
                <a:cs typeface="Times New Roman" panose="02020603050405020304" pitchFamily="18" charset="0"/>
              </a:rPr>
              <a:t>g</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i</a:t>
            </a:r>
            <a:r>
              <a:rPr sz="1600" spc="0" dirty="0">
                <a:solidFill>
                  <a:srgbClr val="212121"/>
                </a:solidFill>
                <a:latin typeface="Times New Roman" panose="02020603050405020304" pitchFamily="18" charset="0"/>
                <a:ea typeface="Arial" charset="0"/>
                <a:cs typeface="Times New Roman" panose="02020603050405020304" pitchFamily="18" charset="0"/>
              </a:rPr>
              <a:t>n</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th</a:t>
            </a:r>
            <a:r>
              <a:rPr sz="1600" spc="0" dirty="0">
                <a:solidFill>
                  <a:srgbClr val="212121"/>
                </a:solidFill>
                <a:latin typeface="Times New Roman" panose="02020603050405020304" pitchFamily="18" charset="0"/>
                <a:ea typeface="Arial" charset="0"/>
                <a:cs typeface="Times New Roman" panose="02020603050405020304" pitchFamily="18" charset="0"/>
              </a:rPr>
              <a:t>e</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initia</a:t>
            </a:r>
            <a:r>
              <a:rPr sz="1600" spc="0" dirty="0">
                <a:solidFill>
                  <a:srgbClr val="212121"/>
                </a:solidFill>
                <a:latin typeface="Times New Roman" panose="02020603050405020304" pitchFamily="18" charset="0"/>
                <a:ea typeface="Arial" charset="0"/>
                <a:cs typeface="Times New Roman" panose="02020603050405020304" pitchFamily="18" charset="0"/>
              </a:rPr>
              <a:t>l</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stag</a:t>
            </a:r>
            <a:r>
              <a:rPr sz="1600" spc="0" dirty="0">
                <a:solidFill>
                  <a:srgbClr val="212121"/>
                </a:solidFill>
                <a:latin typeface="Times New Roman" panose="02020603050405020304" pitchFamily="18" charset="0"/>
                <a:ea typeface="Arial" charset="0"/>
                <a:cs typeface="Times New Roman" panose="02020603050405020304" pitchFamily="18" charset="0"/>
              </a:rPr>
              <a:t>e</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o</a:t>
            </a:r>
            <a:r>
              <a:rPr sz="1600" spc="0" dirty="0">
                <a:solidFill>
                  <a:srgbClr val="212121"/>
                </a:solidFill>
                <a:latin typeface="Times New Roman" panose="02020603050405020304" pitchFamily="18" charset="0"/>
                <a:ea typeface="Arial" charset="0"/>
                <a:cs typeface="Times New Roman" panose="02020603050405020304" pitchFamily="18" charset="0"/>
              </a:rPr>
              <a:t>f</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suc</a:t>
            </a:r>
            <a:r>
              <a:rPr sz="1600" spc="0" dirty="0">
                <a:solidFill>
                  <a:srgbClr val="212121"/>
                </a:solidFill>
                <a:latin typeface="Times New Roman" panose="02020603050405020304" pitchFamily="18" charset="0"/>
                <a:ea typeface="Arial" charset="0"/>
                <a:cs typeface="Times New Roman" panose="02020603050405020304" pitchFamily="18" charset="0"/>
              </a:rPr>
              <a:t>h</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a</a:t>
            </a:r>
            <a:r>
              <a:rPr sz="1600" spc="0" dirty="0">
                <a:solidFill>
                  <a:srgbClr val="212121"/>
                </a:solidFill>
                <a:latin typeface="Times New Roman" panose="02020603050405020304" pitchFamily="18" charset="0"/>
                <a:ea typeface="Arial" charset="0"/>
                <a:cs typeface="Times New Roman" panose="02020603050405020304" pitchFamily="18" charset="0"/>
              </a:rPr>
              <a:t>n</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exceptiona</a:t>
            </a:r>
            <a:r>
              <a:rPr sz="1600" spc="0" dirty="0">
                <a:solidFill>
                  <a:srgbClr val="212121"/>
                </a:solidFill>
                <a:latin typeface="Times New Roman" panose="02020603050405020304" pitchFamily="18" charset="0"/>
                <a:ea typeface="Arial" charset="0"/>
                <a:cs typeface="Times New Roman" panose="02020603050405020304" pitchFamily="18" charset="0"/>
              </a:rPr>
              <a:t>l</a:t>
            </a:r>
            <a:r>
              <a:rPr lang="en-US" sz="1600" spc="0"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technolog</a:t>
            </a:r>
            <a:r>
              <a:rPr lang="en-US" sz="1600" spc="0" dirty="0">
                <a:solidFill>
                  <a:srgbClr val="212121"/>
                </a:solidFill>
                <a:latin typeface="Times New Roman" panose="02020603050405020304" pitchFamily="18" charset="0"/>
                <a:ea typeface="Arial" charset="0"/>
                <a:cs typeface="Times New Roman" panose="02020603050405020304" pitchFamily="18" charset="0"/>
              </a:rPr>
              <a:t>y</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i</a:t>
            </a:r>
            <a:r>
              <a:rPr lang="en-US" sz="1600" spc="0" dirty="0">
                <a:solidFill>
                  <a:srgbClr val="212121"/>
                </a:solidFill>
                <a:latin typeface="Times New Roman" panose="02020603050405020304" pitchFamily="18" charset="0"/>
                <a:ea typeface="Arial" charset="0"/>
                <a:cs typeface="Times New Roman" panose="02020603050405020304" pitchFamily="18" charset="0"/>
              </a:rPr>
              <a:t>s</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a</a:t>
            </a:r>
            <a:r>
              <a:rPr lang="en-US" sz="1600" spc="0" dirty="0">
                <a:solidFill>
                  <a:srgbClr val="212121"/>
                </a:solidFill>
                <a:latin typeface="Times New Roman" panose="02020603050405020304" pitchFamily="18" charset="0"/>
                <a:ea typeface="Arial" charset="0"/>
                <a:cs typeface="Times New Roman" panose="02020603050405020304" pitchFamily="18" charset="0"/>
              </a:rPr>
              <a:t>n </a:t>
            </a:r>
            <a:r>
              <a:rPr lang="en-US" sz="1600" spc="79" dirty="0">
                <a:solidFill>
                  <a:srgbClr val="212121"/>
                </a:solidFill>
                <a:latin typeface="Times New Roman" panose="02020603050405020304" pitchFamily="18" charset="0"/>
                <a:ea typeface="Arial" charset="0"/>
                <a:cs typeface="Times New Roman" panose="02020603050405020304" pitchFamily="18" charset="0"/>
              </a:rPr>
              <a:t>opportunit</a:t>
            </a:r>
            <a:r>
              <a:rPr lang="en-US" sz="1600" spc="0" dirty="0">
                <a:solidFill>
                  <a:srgbClr val="212121"/>
                </a:solidFill>
                <a:latin typeface="Times New Roman" panose="02020603050405020304" pitchFamily="18" charset="0"/>
                <a:ea typeface="Arial" charset="0"/>
                <a:cs typeface="Times New Roman" panose="02020603050405020304" pitchFamily="18" charset="0"/>
              </a:rPr>
              <a:t>y</a:t>
            </a:r>
            <a:r>
              <a:rPr lang="en-US" sz="1600" dirty="0">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t</a:t>
            </a:r>
            <a:r>
              <a:rPr lang="en-US" sz="1600" spc="0" dirty="0">
                <a:solidFill>
                  <a:srgbClr val="212121"/>
                </a:solidFill>
                <a:latin typeface="Times New Roman" panose="02020603050405020304" pitchFamily="18" charset="0"/>
                <a:ea typeface="Arial" charset="0"/>
                <a:cs typeface="Times New Roman" panose="02020603050405020304" pitchFamily="18" charset="0"/>
              </a:rPr>
              <a:t>o</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ge</a:t>
            </a:r>
            <a:r>
              <a:rPr lang="en-US" sz="1600" spc="0" dirty="0">
                <a:solidFill>
                  <a:srgbClr val="212121"/>
                </a:solidFill>
                <a:latin typeface="Times New Roman" panose="02020603050405020304" pitchFamily="18" charset="0"/>
                <a:ea typeface="Arial" charset="0"/>
                <a:cs typeface="Times New Roman" panose="02020603050405020304" pitchFamily="18" charset="0"/>
              </a:rPr>
              <a:t>t</a:t>
            </a:r>
            <a:r>
              <a:rPr lang="en-US" sz="1600" dirty="0">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licensin</a:t>
            </a:r>
            <a:r>
              <a:rPr sz="1600" spc="0" dirty="0">
                <a:solidFill>
                  <a:srgbClr val="212121"/>
                </a:solidFill>
                <a:latin typeface="Times New Roman" panose="02020603050405020304" pitchFamily="18" charset="0"/>
                <a:ea typeface="Arial" charset="0"/>
                <a:cs typeface="Times New Roman" panose="02020603050405020304" pitchFamily="18" charset="0"/>
              </a:rPr>
              <a:t>g</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right</a:t>
            </a:r>
            <a:r>
              <a:rPr sz="1600" spc="0" dirty="0">
                <a:solidFill>
                  <a:srgbClr val="212121"/>
                </a:solidFill>
                <a:latin typeface="Times New Roman" panose="02020603050405020304" pitchFamily="18" charset="0"/>
                <a:ea typeface="Arial" charset="0"/>
                <a:cs typeface="Times New Roman" panose="02020603050405020304" pitchFamily="18" charset="0"/>
              </a:rPr>
              <a:t>s</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a</a:t>
            </a:r>
            <a:r>
              <a:rPr sz="1600" spc="0" dirty="0">
                <a:solidFill>
                  <a:srgbClr val="212121"/>
                </a:solidFill>
                <a:latin typeface="Times New Roman" panose="02020603050405020304" pitchFamily="18" charset="0"/>
                <a:ea typeface="Arial" charset="0"/>
                <a:cs typeface="Times New Roman" panose="02020603050405020304" pitchFamily="18" charset="0"/>
              </a:rPr>
              <a:t>t</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a</a:t>
            </a:r>
            <a:r>
              <a:rPr sz="1600" spc="0" dirty="0">
                <a:solidFill>
                  <a:srgbClr val="212121"/>
                </a:solidFill>
                <a:latin typeface="Times New Roman" panose="02020603050405020304" pitchFamily="18" charset="0"/>
                <a:ea typeface="Arial" charset="0"/>
                <a:cs typeface="Times New Roman" panose="02020603050405020304" pitchFamily="18" charset="0"/>
              </a:rPr>
              <a:t>n</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extremel</a:t>
            </a:r>
            <a:r>
              <a:rPr sz="1600" spc="0" dirty="0">
                <a:solidFill>
                  <a:srgbClr val="212121"/>
                </a:solidFill>
                <a:latin typeface="Times New Roman" panose="02020603050405020304" pitchFamily="18" charset="0"/>
                <a:ea typeface="Arial" charset="0"/>
                <a:cs typeface="Times New Roman" panose="02020603050405020304" pitchFamily="18" charset="0"/>
              </a:rPr>
              <a:t>y</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cos</a:t>
            </a:r>
            <a:r>
              <a:rPr sz="1600" spc="0" dirty="0">
                <a:solidFill>
                  <a:srgbClr val="212121"/>
                </a:solidFill>
                <a:latin typeface="Times New Roman" panose="02020603050405020304" pitchFamily="18" charset="0"/>
                <a:ea typeface="Arial" charset="0"/>
                <a:cs typeface="Times New Roman" panose="02020603050405020304" pitchFamily="18" charset="0"/>
              </a:rPr>
              <a:t>t</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efficien</a:t>
            </a:r>
            <a:r>
              <a:rPr sz="1600" spc="0" dirty="0">
                <a:solidFill>
                  <a:srgbClr val="212121"/>
                </a:solidFill>
                <a:latin typeface="Times New Roman" panose="02020603050405020304" pitchFamily="18" charset="0"/>
                <a:ea typeface="Arial" charset="0"/>
                <a:cs typeface="Times New Roman" panose="02020603050405020304" pitchFamily="18" charset="0"/>
              </a:rPr>
              <a:t>t</a:t>
            </a:r>
            <a:r>
              <a:rPr sz="1600" spc="164" dirty="0">
                <a:solidFill>
                  <a:srgbClr val="212121"/>
                </a:solidFill>
                <a:latin typeface="Times New Roman" panose="02020603050405020304" pitchFamily="18" charset="0"/>
                <a:ea typeface="Arial" charset="0"/>
                <a:cs typeface="Times New Roman" panose="02020603050405020304" pitchFamily="18" charset="0"/>
              </a:rPr>
              <a:t> </a:t>
            </a:r>
            <a:r>
              <a:rPr sz="1600" spc="79" dirty="0">
                <a:solidFill>
                  <a:srgbClr val="212121"/>
                </a:solidFill>
                <a:latin typeface="Times New Roman" panose="02020603050405020304" pitchFamily="18" charset="0"/>
                <a:ea typeface="Arial" charset="0"/>
                <a:cs typeface="Times New Roman" panose="02020603050405020304" pitchFamily="18" charset="0"/>
              </a:rPr>
              <a:t>price</a:t>
            </a:r>
            <a:r>
              <a:rPr lang="en-IN" sz="1600" spc="79" dirty="0">
                <a:solidFill>
                  <a:srgbClr val="212121"/>
                </a:solidFill>
                <a:latin typeface="Times New Roman" panose="02020603050405020304" pitchFamily="18" charset="0"/>
                <a:ea typeface="Arial" charset="0"/>
                <a:cs typeface="Times New Roman" panose="02020603050405020304" pitchFamily="18" charset="0"/>
              </a:rPr>
              <a:t> and at more favourable terms.</a:t>
            </a:r>
            <a:endParaRPr lang="en-US" sz="1600" dirty="0">
              <a:solidFill>
                <a:srgbClr val="212121"/>
              </a:solidFill>
              <a:latin typeface="Times New Roman" panose="02020603050405020304" pitchFamily="18" charset="0"/>
              <a:ea typeface="Arial" charset="0"/>
              <a:cs typeface="Times New Roman" panose="02020603050405020304" pitchFamily="18" charset="0"/>
            </a:endParaRPr>
          </a:p>
          <a:p>
            <a:pPr marL="355600" marR="30660" indent="-342900">
              <a:lnSpc>
                <a:spcPct val="150000"/>
              </a:lnSpc>
              <a:spcBef>
                <a:spcPts val="87"/>
              </a:spcBef>
              <a:buFont typeface="+mj-lt"/>
              <a:buAutoNum type="arabicPeriod"/>
            </a:pPr>
            <a:r>
              <a:rPr lang="en-US" sz="1600" spc="79" dirty="0">
                <a:solidFill>
                  <a:srgbClr val="212121"/>
                </a:solidFill>
                <a:latin typeface="Times New Roman" panose="02020603050405020304" pitchFamily="18" charset="0"/>
                <a:ea typeface="Arial" charset="0"/>
                <a:cs typeface="Times New Roman" panose="02020603050405020304" pitchFamily="18" charset="0"/>
              </a:rPr>
              <a:t>I</a:t>
            </a:r>
            <a:r>
              <a:rPr lang="en-US" sz="1600" spc="0" dirty="0">
                <a:solidFill>
                  <a:srgbClr val="212121"/>
                </a:solidFill>
                <a:latin typeface="Times New Roman" panose="02020603050405020304" pitchFamily="18" charset="0"/>
                <a:ea typeface="Arial" charset="0"/>
                <a:cs typeface="Times New Roman" panose="02020603050405020304" pitchFamily="18" charset="0"/>
              </a:rPr>
              <a:t>t</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provide</a:t>
            </a:r>
            <a:r>
              <a:rPr lang="en-US" sz="1600" spc="0" dirty="0">
                <a:solidFill>
                  <a:srgbClr val="212121"/>
                </a:solidFill>
                <a:latin typeface="Times New Roman" panose="02020603050405020304" pitchFamily="18" charset="0"/>
                <a:ea typeface="Arial" charset="0"/>
                <a:cs typeface="Times New Roman" panose="02020603050405020304" pitchFamily="18" charset="0"/>
              </a:rPr>
              <a:t>s</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flexibilit</a:t>
            </a:r>
            <a:r>
              <a:rPr lang="en-US" sz="1600" spc="0" dirty="0">
                <a:solidFill>
                  <a:srgbClr val="212121"/>
                </a:solidFill>
                <a:latin typeface="Times New Roman" panose="02020603050405020304" pitchFamily="18" charset="0"/>
                <a:ea typeface="Arial" charset="0"/>
                <a:cs typeface="Times New Roman" panose="02020603050405020304" pitchFamily="18" charset="0"/>
              </a:rPr>
              <a:t>y</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fo</a:t>
            </a:r>
            <a:r>
              <a:rPr lang="en-US" sz="1600" spc="0" dirty="0">
                <a:solidFill>
                  <a:srgbClr val="212121"/>
                </a:solidFill>
                <a:latin typeface="Times New Roman" panose="02020603050405020304" pitchFamily="18" charset="0"/>
                <a:ea typeface="Arial" charset="0"/>
                <a:cs typeface="Times New Roman" panose="02020603050405020304" pitchFamily="18" charset="0"/>
              </a:rPr>
              <a:t>r</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th</a:t>
            </a:r>
            <a:r>
              <a:rPr lang="en-US" sz="1600" spc="0" dirty="0">
                <a:solidFill>
                  <a:srgbClr val="212121"/>
                </a:solidFill>
                <a:latin typeface="Times New Roman" panose="02020603050405020304" pitchFamily="18" charset="0"/>
                <a:ea typeface="Arial" charset="0"/>
                <a:cs typeface="Times New Roman" panose="02020603050405020304" pitchFamily="18" charset="0"/>
              </a:rPr>
              <a:t>e</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modificatio</a:t>
            </a:r>
            <a:r>
              <a:rPr lang="en-US" sz="1600" spc="0" dirty="0">
                <a:solidFill>
                  <a:srgbClr val="212121"/>
                </a:solidFill>
                <a:latin typeface="Times New Roman" panose="02020603050405020304" pitchFamily="18" charset="0"/>
                <a:ea typeface="Arial" charset="0"/>
                <a:cs typeface="Times New Roman" panose="02020603050405020304" pitchFamily="18" charset="0"/>
              </a:rPr>
              <a:t>n</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a</a:t>
            </a:r>
            <a:r>
              <a:rPr lang="en-US" sz="1600" spc="0" dirty="0">
                <a:solidFill>
                  <a:srgbClr val="212121"/>
                </a:solidFill>
                <a:latin typeface="Times New Roman" panose="02020603050405020304" pitchFamily="18" charset="0"/>
                <a:ea typeface="Arial" charset="0"/>
                <a:cs typeface="Times New Roman" panose="02020603050405020304" pitchFamily="18" charset="0"/>
              </a:rPr>
              <a:t>s</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pe</a:t>
            </a:r>
            <a:r>
              <a:rPr lang="en-US" sz="1600" spc="0" dirty="0">
                <a:solidFill>
                  <a:srgbClr val="212121"/>
                </a:solidFill>
                <a:latin typeface="Times New Roman" panose="02020603050405020304" pitchFamily="18" charset="0"/>
                <a:ea typeface="Arial" charset="0"/>
                <a:cs typeface="Times New Roman" panose="02020603050405020304" pitchFamily="18" charset="0"/>
              </a:rPr>
              <a:t>r</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requirements</a:t>
            </a:r>
            <a:r>
              <a:rPr lang="en-US" sz="1600" spc="0" dirty="0">
                <a:solidFill>
                  <a:srgbClr val="212121"/>
                </a:solidFill>
                <a:latin typeface="Times New Roman" panose="02020603050405020304" pitchFamily="18" charset="0"/>
                <a:ea typeface="Arial" charset="0"/>
                <a:cs typeface="Times New Roman" panose="02020603050405020304" pitchFamily="18" charset="0"/>
              </a:rPr>
              <a:t>.</a:t>
            </a:r>
          </a:p>
          <a:p>
            <a:pPr marL="355600" marR="30660" indent="-342900">
              <a:lnSpc>
                <a:spcPct val="150000"/>
              </a:lnSpc>
              <a:spcBef>
                <a:spcPts val="87"/>
              </a:spcBef>
              <a:buFont typeface="+mj-lt"/>
              <a:buAutoNum type="arabicPeriod"/>
            </a:pPr>
            <a:r>
              <a:rPr lang="en-US" sz="1600" spc="79" dirty="0">
                <a:solidFill>
                  <a:srgbClr val="212121"/>
                </a:solidFill>
                <a:latin typeface="Times New Roman" panose="02020603050405020304" pitchFamily="18" charset="0"/>
                <a:ea typeface="Arial" charset="0"/>
                <a:cs typeface="Times New Roman" panose="02020603050405020304" pitchFamily="18" charset="0"/>
              </a:rPr>
              <a:t>Involvemen</a:t>
            </a:r>
            <a:r>
              <a:rPr lang="en-US" sz="1600" spc="0" dirty="0">
                <a:solidFill>
                  <a:srgbClr val="212121"/>
                </a:solidFill>
                <a:latin typeface="Times New Roman" panose="02020603050405020304" pitchFamily="18" charset="0"/>
                <a:ea typeface="Arial" charset="0"/>
                <a:cs typeface="Times New Roman" panose="02020603050405020304" pitchFamily="18" charset="0"/>
              </a:rPr>
              <a:t>t</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o</a:t>
            </a:r>
            <a:r>
              <a:rPr lang="en-US" sz="1600" spc="0" dirty="0">
                <a:solidFill>
                  <a:srgbClr val="212121"/>
                </a:solidFill>
                <a:latin typeface="Times New Roman" panose="02020603050405020304" pitchFamily="18" charset="0"/>
                <a:ea typeface="Arial" charset="0"/>
                <a:cs typeface="Times New Roman" panose="02020603050405020304" pitchFamily="18" charset="0"/>
              </a:rPr>
              <a:t>f</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investor'</a:t>
            </a:r>
            <a:r>
              <a:rPr lang="en-US" sz="1600" spc="0" dirty="0">
                <a:solidFill>
                  <a:srgbClr val="212121"/>
                </a:solidFill>
                <a:latin typeface="Times New Roman" panose="02020603050405020304" pitchFamily="18" charset="0"/>
                <a:ea typeface="Arial" charset="0"/>
                <a:cs typeface="Times New Roman" panose="02020603050405020304" pitchFamily="18" charset="0"/>
              </a:rPr>
              <a:t>s</a:t>
            </a:r>
            <a:r>
              <a:rPr lang="en-US" sz="1600" spc="167"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Researc</a:t>
            </a:r>
            <a:r>
              <a:rPr lang="en-US" sz="1600" spc="0" dirty="0">
                <a:solidFill>
                  <a:srgbClr val="212121"/>
                </a:solidFill>
                <a:latin typeface="Times New Roman" panose="02020603050405020304" pitchFamily="18" charset="0"/>
                <a:ea typeface="Arial" charset="0"/>
                <a:cs typeface="Times New Roman" panose="02020603050405020304" pitchFamily="18" charset="0"/>
              </a:rPr>
              <a:t>h</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an</a:t>
            </a:r>
            <a:r>
              <a:rPr lang="en-US" sz="1600" spc="0" dirty="0">
                <a:solidFill>
                  <a:srgbClr val="212121"/>
                </a:solidFill>
                <a:latin typeface="Times New Roman" panose="02020603050405020304" pitchFamily="18" charset="0"/>
                <a:ea typeface="Arial" charset="0"/>
                <a:cs typeface="Times New Roman" panose="02020603050405020304" pitchFamily="18" charset="0"/>
              </a:rPr>
              <a:t>d</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Developmen</a:t>
            </a:r>
            <a:r>
              <a:rPr lang="en-US" sz="1600" spc="0" dirty="0">
                <a:solidFill>
                  <a:srgbClr val="212121"/>
                </a:solidFill>
                <a:latin typeface="Times New Roman" panose="02020603050405020304" pitchFamily="18" charset="0"/>
                <a:ea typeface="Arial" charset="0"/>
                <a:cs typeface="Times New Roman" panose="02020603050405020304" pitchFamily="18" charset="0"/>
              </a:rPr>
              <a:t>t</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expertise</a:t>
            </a:r>
            <a:r>
              <a:rPr lang="en-US" sz="1600" spc="0" dirty="0">
                <a:solidFill>
                  <a:srgbClr val="212121"/>
                </a:solidFill>
                <a:latin typeface="Times New Roman" panose="02020603050405020304" pitchFamily="18" charset="0"/>
                <a:ea typeface="Arial" charset="0"/>
                <a:cs typeface="Times New Roman" panose="02020603050405020304" pitchFamily="18" charset="0"/>
              </a:rPr>
              <a:t>,</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woul</a:t>
            </a:r>
            <a:r>
              <a:rPr lang="en-US" sz="1600" spc="0" dirty="0">
                <a:solidFill>
                  <a:srgbClr val="212121"/>
                </a:solidFill>
                <a:latin typeface="Times New Roman" panose="02020603050405020304" pitchFamily="18" charset="0"/>
                <a:ea typeface="Arial" charset="0"/>
                <a:cs typeface="Times New Roman" panose="02020603050405020304" pitchFamily="18" charset="0"/>
              </a:rPr>
              <a:t>d</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furthe</a:t>
            </a:r>
            <a:r>
              <a:rPr lang="en-US" sz="1600" spc="0" dirty="0">
                <a:solidFill>
                  <a:srgbClr val="212121"/>
                </a:solidFill>
                <a:latin typeface="Times New Roman" panose="02020603050405020304" pitchFamily="18" charset="0"/>
                <a:ea typeface="Arial" charset="0"/>
                <a:cs typeface="Times New Roman" panose="02020603050405020304" pitchFamily="18" charset="0"/>
              </a:rPr>
              <a:t>r</a:t>
            </a:r>
            <a:r>
              <a:rPr lang="en-US" sz="1600" dirty="0">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enhanc</a:t>
            </a:r>
            <a:r>
              <a:rPr lang="en-US" sz="1600" spc="0" dirty="0">
                <a:solidFill>
                  <a:srgbClr val="212121"/>
                </a:solidFill>
                <a:latin typeface="Times New Roman" panose="02020603050405020304" pitchFamily="18" charset="0"/>
                <a:ea typeface="Arial" charset="0"/>
                <a:cs typeface="Times New Roman" panose="02020603050405020304" pitchFamily="18" charset="0"/>
              </a:rPr>
              <a:t>e</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th</a:t>
            </a:r>
            <a:r>
              <a:rPr lang="en-US" sz="1600" spc="0" dirty="0">
                <a:solidFill>
                  <a:srgbClr val="212121"/>
                </a:solidFill>
                <a:latin typeface="Times New Roman" panose="02020603050405020304" pitchFamily="18" charset="0"/>
                <a:ea typeface="Arial" charset="0"/>
                <a:cs typeface="Times New Roman" panose="02020603050405020304" pitchFamily="18" charset="0"/>
              </a:rPr>
              <a:t>e</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qualit</a:t>
            </a:r>
            <a:r>
              <a:rPr lang="en-US" sz="1600" spc="0" dirty="0">
                <a:solidFill>
                  <a:srgbClr val="212121"/>
                </a:solidFill>
                <a:latin typeface="Times New Roman" panose="02020603050405020304" pitchFamily="18" charset="0"/>
                <a:ea typeface="Arial" charset="0"/>
                <a:cs typeface="Times New Roman" panose="02020603050405020304" pitchFamily="18" charset="0"/>
              </a:rPr>
              <a:t>y</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o</a:t>
            </a:r>
            <a:r>
              <a:rPr lang="en-US" sz="1600" spc="0" dirty="0">
                <a:solidFill>
                  <a:srgbClr val="212121"/>
                </a:solidFill>
                <a:latin typeface="Times New Roman" panose="02020603050405020304" pitchFamily="18" charset="0"/>
                <a:ea typeface="Arial" charset="0"/>
                <a:cs typeface="Times New Roman" panose="02020603050405020304" pitchFamily="18" charset="0"/>
              </a:rPr>
              <a:t>f</a:t>
            </a:r>
            <a:r>
              <a:rPr lang="en-US" sz="1600" spc="164" dirty="0">
                <a:solidFill>
                  <a:srgbClr val="212121"/>
                </a:solidFill>
                <a:latin typeface="Times New Roman" panose="02020603050405020304" pitchFamily="18" charset="0"/>
                <a:ea typeface="Arial" charset="0"/>
                <a:cs typeface="Times New Roman" panose="02020603050405020304" pitchFamily="18" charset="0"/>
              </a:rPr>
              <a:t> </a:t>
            </a:r>
            <a:r>
              <a:rPr lang="en-US" sz="1600" spc="79" dirty="0">
                <a:solidFill>
                  <a:srgbClr val="212121"/>
                </a:solidFill>
                <a:latin typeface="Times New Roman" panose="02020603050405020304" pitchFamily="18" charset="0"/>
                <a:ea typeface="Arial" charset="0"/>
                <a:cs typeface="Times New Roman" panose="02020603050405020304" pitchFamily="18" charset="0"/>
              </a:rPr>
              <a:t>product</a:t>
            </a:r>
            <a:r>
              <a:rPr lang="en-US" sz="1600" spc="0" dirty="0">
                <a:solidFill>
                  <a:srgbClr val="212121"/>
                </a:solidFill>
                <a:latin typeface="Times New Roman" panose="02020603050405020304" pitchFamily="18" charset="0"/>
                <a:ea typeface="Arial" charset="0"/>
                <a:cs typeface="Times New Roman" panose="02020603050405020304" pitchFamily="18" charset="0"/>
              </a:rPr>
              <a:t>.</a:t>
            </a:r>
            <a:endParaRPr lang="en-US" sz="1600" dirty="0">
              <a:latin typeface="Times New Roman" panose="02020603050405020304" pitchFamily="18" charset="0"/>
              <a:ea typeface="Arial" charset="0"/>
              <a:cs typeface="Times New Roman" panose="02020603050405020304" pitchFamily="18" charset="0"/>
            </a:endParaRPr>
          </a:p>
        </p:txBody>
      </p:sp>
      <p:sp>
        <p:nvSpPr>
          <p:cNvPr id="20"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Tree>
    <p:extLst>
      <p:ext uri="{BB962C8B-B14F-4D97-AF65-F5344CB8AC3E}">
        <p14:creationId xmlns:p14="http://schemas.microsoft.com/office/powerpoint/2010/main" val="200095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13"/>
          <p:cNvSpPr/>
          <p:nvPr/>
        </p:nvSpPr>
        <p:spPr>
          <a:xfrm>
            <a:off x="-13448" y="303488"/>
            <a:ext cx="1915820" cy="547412"/>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4" name="object 16"/>
          <p:cNvSpPr txBox="1"/>
          <p:nvPr/>
        </p:nvSpPr>
        <p:spPr>
          <a:xfrm>
            <a:off x="195316" y="303488"/>
            <a:ext cx="2172448" cy="547412"/>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latin typeface="Ariel"/>
                <a:ea typeface="Arial" charset="0"/>
                <a:cs typeface="Times New Roman" panose="02020603050405020304" pitchFamily="18" charset="0"/>
              </a:rPr>
              <a:t>The Problem</a:t>
            </a:r>
            <a:endParaRPr lang="en-US" sz="1800" dirty="0">
              <a:solidFill>
                <a:schemeClr val="bg1"/>
              </a:solidFill>
              <a:latin typeface="Ariel"/>
              <a:ea typeface="Arial" charset="0"/>
              <a:cs typeface="Times New Roman" panose="02020603050405020304" pitchFamily="18" charset="0"/>
            </a:endParaRPr>
          </a:p>
        </p:txBody>
      </p:sp>
      <p:sp>
        <p:nvSpPr>
          <p:cNvPr id="7" name="object 15"/>
          <p:cNvSpPr txBox="1"/>
          <p:nvPr/>
        </p:nvSpPr>
        <p:spPr>
          <a:xfrm>
            <a:off x="297030" y="1225200"/>
            <a:ext cx="6725562" cy="5045043"/>
          </a:xfrm>
          <a:prstGeom prst="rect">
            <a:avLst/>
          </a:prstGeom>
        </p:spPr>
        <p:txBody>
          <a:bodyPr wrap="square" lIns="0" tIns="0" rIns="0" bIns="0" rtlCol="0" anchor="t">
            <a:noAutofit/>
          </a:bodyPr>
          <a:lstStyle/>
          <a:p>
            <a:pPr marL="457200" lvl="0" indent="-317500" algn="just">
              <a:buClr>
                <a:srgbClr val="000000"/>
              </a:buClr>
              <a:buSzPts val="1400"/>
              <a:buFont typeface="Times New Roman"/>
              <a:buChar char="●"/>
            </a:pPr>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The invention overcomes the ambiguity and greater amount of attention required that is associated with most recipes measuring the time of cooking required in ‘whistles’ (when the pressure built up in the cooker is released from the vents of the cooker.</a:t>
            </a:r>
          </a:p>
          <a:p>
            <a:pPr marL="457200" lvl="0" indent="-317500" algn="just">
              <a:buClr>
                <a:srgbClr val="000000"/>
              </a:buClr>
              <a:buSzPts val="1400"/>
              <a:buFont typeface="Times New Roman"/>
              <a:buChar char="●"/>
            </a:pPr>
            <a:endPar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endParaRPr>
          </a:p>
          <a:p>
            <a:pPr marL="457200" lvl="0" indent="-317500" algn="just">
              <a:buClr>
                <a:srgbClr val="000000"/>
              </a:buClr>
              <a:buSzPts val="1400"/>
              <a:buFont typeface="Times New Roman"/>
              <a:buChar char="●"/>
            </a:pPr>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Overcooking, loss of nutrients, waste of energy and gradual cooker or gasket failure are common issues affecting pressure cookers.</a:t>
            </a:r>
          </a:p>
          <a:p>
            <a:pPr marL="457200" lvl="0" indent="-317500" algn="just">
              <a:buClr>
                <a:srgbClr val="000000"/>
              </a:buClr>
              <a:buSzPts val="1400"/>
              <a:buFont typeface="Times New Roman"/>
              <a:buChar char="●"/>
            </a:pPr>
            <a:endPar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endParaRPr>
          </a:p>
          <a:p>
            <a:pPr marL="457200" lvl="0" indent="-317500" algn="just">
              <a:buClr>
                <a:srgbClr val="000000"/>
              </a:buClr>
              <a:buSzPts val="1400"/>
              <a:buFont typeface="Times New Roman"/>
              <a:buChar char="●"/>
            </a:pPr>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This Pressure Cooker Regulator is an advantage over other pressure cookers in terms of the extremely clear  visual &amp; sonic aids it offers to indicate the beginning, middle and end of the cooking process.</a:t>
            </a:r>
          </a:p>
        </p:txBody>
      </p:sp>
      <p:sp>
        <p:nvSpPr>
          <p:cNvPr id="12" name="object 25"/>
          <p:cNvSpPr/>
          <p:nvPr/>
        </p:nvSpPr>
        <p:spPr>
          <a:xfrm>
            <a:off x="10497109" y="249331"/>
            <a:ext cx="1485900" cy="485775"/>
          </a:xfrm>
          <a:prstGeom prst="rect">
            <a:avLst/>
          </a:prstGeom>
          <a:blipFill>
            <a:blip r:embed="rId3"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9" name="Shape 76">
            <a:extLst>
              <a:ext uri="{FF2B5EF4-FFF2-40B4-BE49-F238E27FC236}">
                <a16:creationId xmlns:a16="http://schemas.microsoft.com/office/drawing/2014/main" id="{019E9A60-85F2-294B-A53B-9335E2B27054}"/>
              </a:ext>
            </a:extLst>
          </p:cNvPr>
          <p:cNvPicPr preferRelativeResize="0"/>
          <p:nvPr/>
        </p:nvPicPr>
        <p:blipFill rotWithShape="1">
          <a:blip r:embed="rId4">
            <a:alphaModFix/>
          </a:blip>
          <a:srcRect l="2639" t="3312" r="276" b="4768"/>
          <a:stretch/>
        </p:blipFill>
        <p:spPr>
          <a:xfrm>
            <a:off x="7412736" y="1328928"/>
            <a:ext cx="4281250" cy="3892592"/>
          </a:xfrm>
          <a:prstGeom prst="rect">
            <a:avLst/>
          </a:prstGeom>
          <a:noFill/>
          <a:ln>
            <a:noFill/>
          </a:ln>
        </p:spPr>
      </p:pic>
    </p:spTree>
    <p:extLst>
      <p:ext uri="{BB962C8B-B14F-4D97-AF65-F5344CB8AC3E}">
        <p14:creationId xmlns:p14="http://schemas.microsoft.com/office/powerpoint/2010/main" val="119611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372491" y="1248223"/>
            <a:ext cx="6394069" cy="4216668"/>
          </a:xfrm>
          <a:prstGeom prst="rect">
            <a:avLst/>
          </a:prstGeom>
        </p:spPr>
        <p:txBody>
          <a:bodyPr wrap="square" lIns="0" tIns="0" rIns="0" bIns="0" rtlCol="0" anchor="t">
            <a:noAutofit/>
          </a:bodyPr>
          <a:lstStyle/>
          <a:p>
            <a:pPr marL="457200" lvl="0" indent="-304800" algn="just">
              <a:buClr>
                <a:srgbClr val="000000"/>
              </a:buClr>
              <a:buSzPts val="1200"/>
              <a:buFont typeface="Times New Roman"/>
              <a:buChar char="●"/>
            </a:pPr>
            <a:r>
              <a:rPr lang="en-IN" sz="1600" dirty="0">
                <a:solidFill>
                  <a:srgbClr val="000000"/>
                </a:solidFill>
                <a:latin typeface="Times New Roman"/>
                <a:ea typeface="Times New Roman"/>
                <a:cs typeface="Times New Roman"/>
                <a:sym typeface="Times New Roman"/>
              </a:rPr>
              <a:t>The proposed invention relates to pressure regulators used in pressure</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regulators used in pressure cookers. The invention operates through the</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interplay of a dead weight cylinder, pin, an inner cylinder and steam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vents. Through the upward and downward movement of the pin, the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dead weight cylinder and pin, stream pressure release events occur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which </a:t>
            </a:r>
            <a:r>
              <a:rPr lang="en-IN" sz="1600" dirty="0" err="1">
                <a:solidFill>
                  <a:srgbClr val="000000"/>
                </a:solidFill>
                <a:latin typeface="Times New Roman"/>
                <a:ea typeface="Times New Roman"/>
                <a:cs typeface="Times New Roman"/>
                <a:sym typeface="Times New Roman"/>
              </a:rPr>
              <a:t>kickstarts</a:t>
            </a:r>
            <a:r>
              <a:rPr lang="en-IN" sz="1600" dirty="0">
                <a:solidFill>
                  <a:srgbClr val="000000"/>
                </a:solidFill>
                <a:latin typeface="Times New Roman"/>
                <a:ea typeface="Times New Roman"/>
                <a:cs typeface="Times New Roman"/>
                <a:sym typeface="Times New Roman"/>
              </a:rPr>
              <a:t> a parallel process where the inner cylinder, a follower</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pin and the </a:t>
            </a:r>
            <a:r>
              <a:rPr lang="en-IN" sz="1600" dirty="0" err="1">
                <a:solidFill>
                  <a:srgbClr val="000000"/>
                </a:solidFill>
                <a:latin typeface="Times New Roman"/>
                <a:ea typeface="Times New Roman"/>
                <a:cs typeface="Times New Roman"/>
                <a:sym typeface="Times New Roman"/>
              </a:rPr>
              <a:t>sawtooth</a:t>
            </a:r>
            <a:r>
              <a:rPr lang="en-IN" sz="1600" dirty="0">
                <a:solidFill>
                  <a:srgbClr val="000000"/>
                </a:solidFill>
                <a:latin typeface="Times New Roman"/>
                <a:ea typeface="Times New Roman"/>
                <a:cs typeface="Times New Roman"/>
                <a:sym typeface="Times New Roman"/>
              </a:rPr>
              <a:t> arrangements on its peripheries rotate the dead</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weight cylinder in steps causing its angular displacement in gradations.</a:t>
            </a:r>
          </a:p>
          <a:p>
            <a:pPr marL="457200" lvl="0" indent="-304800" algn="just">
              <a:buClr>
                <a:srgbClr val="000000"/>
              </a:buClr>
              <a:buSzPts val="1200"/>
              <a:buFont typeface="Times New Roman"/>
              <a:buChar char="●"/>
            </a:pPr>
            <a:endParaRPr lang="en-IN" sz="1600" dirty="0">
              <a:solidFill>
                <a:srgbClr val="000000"/>
              </a:solidFill>
              <a:latin typeface="Times New Roman"/>
              <a:ea typeface="Times New Roman"/>
              <a:cs typeface="Times New Roman"/>
              <a:sym typeface="Times New Roman"/>
            </a:endParaRPr>
          </a:p>
          <a:p>
            <a:pPr marL="457200" lvl="0" indent="-304800" algn="just">
              <a:buClr>
                <a:srgbClr val="000000"/>
              </a:buClr>
              <a:buSzPts val="1200"/>
              <a:buFont typeface="Times New Roman"/>
              <a:buChar char="●"/>
            </a:pPr>
            <a:r>
              <a:rPr lang="en-IN" sz="1600" dirty="0">
                <a:solidFill>
                  <a:srgbClr val="000000"/>
                </a:solidFill>
                <a:latin typeface="Times New Roman"/>
                <a:ea typeface="Times New Roman"/>
                <a:cs typeface="Times New Roman"/>
                <a:sym typeface="Times New Roman"/>
              </a:rPr>
              <a:t>The window on this cylinder and the dial on the inner cylinder serve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to display the total number of pressure release events or the decrements</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left in the same. Due to the displacement of the dead weight cylinder,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the window moves over the numerals contained in the dial.</a:t>
            </a:r>
          </a:p>
          <a:p>
            <a:pPr marL="457200" lvl="0" indent="-304800" algn="just">
              <a:buClr>
                <a:srgbClr val="000000"/>
              </a:buClr>
              <a:buSzPts val="1200"/>
              <a:buFont typeface="Times New Roman"/>
              <a:buChar char="●"/>
            </a:pPr>
            <a:endParaRPr lang="en-IN" sz="1600" dirty="0">
              <a:solidFill>
                <a:srgbClr val="000000"/>
              </a:solidFill>
              <a:latin typeface="Times New Roman"/>
              <a:ea typeface="Times New Roman"/>
              <a:cs typeface="Times New Roman"/>
              <a:sym typeface="Times New Roman"/>
            </a:endParaRPr>
          </a:p>
          <a:p>
            <a:pPr marL="457200" lvl="0" indent="-304800" algn="just">
              <a:buClr>
                <a:srgbClr val="000000"/>
              </a:buClr>
              <a:buSzPts val="1200"/>
              <a:buFont typeface="Times New Roman"/>
              <a:buChar char="●"/>
            </a:pPr>
            <a:r>
              <a:rPr lang="en-IN" sz="1600" dirty="0">
                <a:solidFill>
                  <a:srgbClr val="000000"/>
                </a:solidFill>
                <a:latin typeface="Times New Roman"/>
                <a:ea typeface="Times New Roman"/>
                <a:cs typeface="Times New Roman"/>
                <a:sym typeface="Times New Roman"/>
              </a:rPr>
              <a:t>The proposed invention is inexpensive, durable and simple. It allows a</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user cooking to slow down the cooking process, and at the same time</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alert them about the important events in the process of cooking food in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the cooker which will allow them to focus on other tasks at the same </a:t>
            </a:r>
            <a:br>
              <a:rPr lang="en-IN" sz="1600" dirty="0">
                <a:solidFill>
                  <a:srgbClr val="000000"/>
                </a:solidFill>
                <a:latin typeface="Times New Roman"/>
                <a:ea typeface="Times New Roman"/>
                <a:cs typeface="Times New Roman"/>
                <a:sym typeface="Times New Roman"/>
              </a:rPr>
            </a:br>
            <a:r>
              <a:rPr lang="en-IN" sz="1600" dirty="0">
                <a:solidFill>
                  <a:srgbClr val="000000"/>
                </a:solidFill>
                <a:latin typeface="Times New Roman"/>
                <a:ea typeface="Times New Roman"/>
                <a:cs typeface="Times New Roman"/>
                <a:sym typeface="Times New Roman"/>
              </a:rPr>
              <a:t>time.</a:t>
            </a:r>
          </a:p>
        </p:txBody>
      </p:sp>
      <p:sp>
        <p:nvSpPr>
          <p:cNvPr id="12" name="object 25"/>
          <p:cNvSpPr/>
          <p:nvPr/>
        </p:nvSpPr>
        <p:spPr>
          <a:xfrm>
            <a:off x="10497109" y="249331"/>
            <a:ext cx="1485900" cy="485775"/>
          </a:xfrm>
          <a:prstGeom prst="rect">
            <a:avLst/>
          </a:prstGeom>
          <a:blipFill>
            <a:blip r:embed="rId3"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9" name="object 13">
            <a:extLst>
              <a:ext uri="{FF2B5EF4-FFF2-40B4-BE49-F238E27FC236}">
                <a16:creationId xmlns:a16="http://schemas.microsoft.com/office/drawing/2014/main" id="{155DA6E3-6C03-514E-9B36-0D57732D0364}"/>
              </a:ext>
            </a:extLst>
          </p:cNvPr>
          <p:cNvSpPr/>
          <p:nvPr/>
        </p:nvSpPr>
        <p:spPr>
          <a:xfrm>
            <a:off x="-13449" y="249331"/>
            <a:ext cx="3092979" cy="689453"/>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0" name="object 16">
            <a:extLst>
              <a:ext uri="{FF2B5EF4-FFF2-40B4-BE49-F238E27FC236}">
                <a16:creationId xmlns:a16="http://schemas.microsoft.com/office/drawing/2014/main" id="{CDBE1484-9387-9D42-947D-AD3F394CFA4E}"/>
              </a:ext>
            </a:extLst>
          </p:cNvPr>
          <p:cNvSpPr txBox="1"/>
          <p:nvPr/>
        </p:nvSpPr>
        <p:spPr>
          <a:xfrm>
            <a:off x="195315" y="292730"/>
            <a:ext cx="2884215" cy="547412"/>
          </a:xfrm>
          <a:prstGeom prst="rect">
            <a:avLst/>
          </a:prstGeom>
        </p:spPr>
        <p:txBody>
          <a:bodyPr wrap="square" lIns="0" tIns="0" rIns="0" bIns="0" rtlCol="0" anchor="ctr">
            <a:noAutofit/>
          </a:bodyPr>
          <a:lstStyle/>
          <a:p>
            <a:r>
              <a:rPr lang="en-IN" b="1" dirty="0">
                <a:solidFill>
                  <a:schemeClr val="bg1"/>
                </a:solidFill>
                <a:latin typeface="Ariel"/>
                <a:cs typeface="Times New Roman" panose="02020603050405020304" pitchFamily="18" charset="0"/>
              </a:rPr>
              <a:t>Introducing the Regulator</a:t>
            </a:r>
          </a:p>
          <a:p>
            <a:r>
              <a:rPr lang="en-IN" b="1" dirty="0">
                <a:solidFill>
                  <a:schemeClr val="bg1"/>
                </a:solidFill>
                <a:latin typeface="Ariel"/>
                <a:cs typeface="Times New Roman" panose="02020603050405020304" pitchFamily="18" charset="0"/>
              </a:rPr>
              <a:t>with Whistle Counter: </a:t>
            </a:r>
          </a:p>
        </p:txBody>
      </p:sp>
      <p:pic>
        <p:nvPicPr>
          <p:cNvPr id="8" name="Shape 84">
            <a:extLst>
              <a:ext uri="{FF2B5EF4-FFF2-40B4-BE49-F238E27FC236}">
                <a16:creationId xmlns:a16="http://schemas.microsoft.com/office/drawing/2014/main" id="{BCD674B9-61F3-0747-80E1-29F8996BBB88}"/>
              </a:ext>
            </a:extLst>
          </p:cNvPr>
          <p:cNvPicPr preferRelativeResize="0"/>
          <p:nvPr/>
        </p:nvPicPr>
        <p:blipFill>
          <a:blip r:embed="rId4">
            <a:alphaModFix/>
          </a:blip>
          <a:stretch>
            <a:fillRect/>
          </a:stretch>
        </p:blipFill>
        <p:spPr>
          <a:xfrm>
            <a:off x="7509615" y="1543331"/>
            <a:ext cx="4316625" cy="3921559"/>
          </a:xfrm>
          <a:prstGeom prst="rect">
            <a:avLst/>
          </a:prstGeom>
          <a:noFill/>
          <a:ln>
            <a:noFill/>
          </a:ln>
        </p:spPr>
      </p:pic>
    </p:spTree>
    <p:extLst>
      <p:ext uri="{BB962C8B-B14F-4D97-AF65-F5344CB8AC3E}">
        <p14:creationId xmlns:p14="http://schemas.microsoft.com/office/powerpoint/2010/main" val="761142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54286" y="1136145"/>
            <a:ext cx="6546395" cy="4672989"/>
          </a:xfrm>
          <a:prstGeom prst="rect">
            <a:avLst/>
          </a:prstGeom>
        </p:spPr>
        <p:txBody>
          <a:bodyPr wrap="square" lIns="0" tIns="0" rIns="0" bIns="0" rtlCol="0" anchor="t">
            <a:noAutofit/>
          </a:bodyPr>
          <a:lstStyle/>
          <a:p>
            <a:pPr marL="457200" lvl="0" indent="-317500" algn="just">
              <a:buClr>
                <a:srgbClr val="000000"/>
              </a:buClr>
              <a:buSzPts val="1400"/>
              <a:buChar char="●"/>
            </a:pPr>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The pressure regulator can include a dead weight cylinder and an inner cylinder  that are concentric to each other, wherein the dead weight cylinder can be operatively coupled with a pin that can be configured along common axis of the dead weight cylinder and the inner cylinder such that the pin can move up to release the steam from a steam vent when a designed steam pressure is achieved, the steam vent emanating a whistle , can simultaneously raise the dead weight cylinder, and can move down when the steam pressure falls below the designed steam pressure </a:t>
            </a:r>
            <a:r>
              <a:rPr lang="en-IN" sz="1600" dirty="0">
                <a:solidFill>
                  <a:srgbClr val="000000"/>
                </a:solidFill>
                <a:latin typeface="Times New Roman" panose="02020603050405020304" pitchFamily="18" charset="0"/>
                <a:cs typeface="Times New Roman" panose="02020603050405020304" pitchFamily="18" charset="0"/>
                <a:sym typeface="Times New Roman"/>
              </a:rPr>
              <a:t>stopping release of the steam</a:t>
            </a:r>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a:t>
            </a:r>
          </a:p>
          <a:p>
            <a:pPr marL="457200" lvl="0" indent="-317500" algn="just">
              <a:buClr>
                <a:srgbClr val="000000"/>
              </a:buClr>
              <a:buSzPts val="1400"/>
              <a:buChar char="●"/>
            </a:pPr>
            <a:endParaRPr lang="en-IN" sz="1600" dirty="0">
              <a:solidFill>
                <a:srgbClr val="000000"/>
              </a:solidFill>
              <a:latin typeface="Times New Roman" panose="02020603050405020304" pitchFamily="18" charset="0"/>
              <a:cs typeface="Times New Roman" panose="02020603050405020304" pitchFamily="18" charset="0"/>
            </a:endParaRPr>
          </a:p>
          <a:p>
            <a:pPr marL="457200" lvl="0" indent="-304800" algn="just">
              <a:buClr>
                <a:srgbClr val="000000"/>
              </a:buClr>
              <a:buSzPts val="1200"/>
              <a:buFont typeface="Times New Roman"/>
              <a:buChar char="●"/>
            </a:pPr>
            <a:r>
              <a:rPr lang="en-IN" sz="1600" dirty="0">
                <a:solidFill>
                  <a:srgbClr val="000000"/>
                </a:solidFill>
                <a:latin typeface="Times New Roman" panose="02020603050405020304" pitchFamily="18" charset="0"/>
                <a:ea typeface="Times New Roman"/>
                <a:cs typeface="Times New Roman" panose="02020603050405020304" pitchFamily="18" charset="0"/>
                <a:sym typeface="Times New Roman"/>
              </a:rPr>
              <a:t>The dead weight cylinder can be operatively coupled with a pin that can be configured along common axis of the dead weight cylinder and the inner cylinder such that the pin can move up to release the steam from a steam vent when a designed steam pressure is achieved, the steam vent emanating a whistle, can  simultaneously raise the dead weight cylinder, and can move down when the  steam pressure falls below the designed steam pressure stopping release of the steam.</a:t>
            </a:r>
          </a:p>
        </p:txBody>
      </p:sp>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10" name="object 13">
            <a:extLst>
              <a:ext uri="{FF2B5EF4-FFF2-40B4-BE49-F238E27FC236}">
                <a16:creationId xmlns:a16="http://schemas.microsoft.com/office/drawing/2014/main" id="{9797E4C3-ED9E-4544-A9E8-CEFA92F31416}"/>
              </a:ext>
            </a:extLst>
          </p:cNvPr>
          <p:cNvSpPr/>
          <p:nvPr/>
        </p:nvSpPr>
        <p:spPr>
          <a:xfrm>
            <a:off x="-13447" y="303488"/>
            <a:ext cx="2273172" cy="547412"/>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555DEE07-46BF-5344-9A31-10E5AD1F53B3}"/>
              </a:ext>
            </a:extLst>
          </p:cNvPr>
          <p:cNvSpPr txBox="1"/>
          <p:nvPr/>
        </p:nvSpPr>
        <p:spPr>
          <a:xfrm>
            <a:off x="195315" y="303488"/>
            <a:ext cx="2884215" cy="547412"/>
          </a:xfrm>
          <a:prstGeom prst="rect">
            <a:avLst/>
          </a:prstGeom>
        </p:spPr>
        <p:txBody>
          <a:bodyPr wrap="square" lIns="0" tIns="0" rIns="0" bIns="0" rtlCol="0" anchor="ctr">
            <a:noAutofit/>
          </a:bodyPr>
          <a:lstStyle/>
          <a:p>
            <a:r>
              <a:rPr lang="en-IN" b="1" dirty="0">
                <a:solidFill>
                  <a:schemeClr val="bg1"/>
                </a:solidFill>
                <a:latin typeface="Ariel"/>
                <a:cs typeface="Times New Roman" panose="02020603050405020304" pitchFamily="18" charset="0"/>
              </a:rPr>
              <a:t>Working Overview</a:t>
            </a:r>
          </a:p>
        </p:txBody>
      </p:sp>
      <p:pic>
        <p:nvPicPr>
          <p:cNvPr id="9" name="Shape 92">
            <a:extLst>
              <a:ext uri="{FF2B5EF4-FFF2-40B4-BE49-F238E27FC236}">
                <a16:creationId xmlns:a16="http://schemas.microsoft.com/office/drawing/2014/main" id="{678DD229-73AB-3245-84DB-7A196FD19C7E}"/>
              </a:ext>
            </a:extLst>
          </p:cNvPr>
          <p:cNvPicPr preferRelativeResize="0"/>
          <p:nvPr/>
        </p:nvPicPr>
        <p:blipFill>
          <a:blip r:embed="rId3">
            <a:alphaModFix/>
          </a:blip>
          <a:stretch>
            <a:fillRect/>
          </a:stretch>
        </p:blipFill>
        <p:spPr>
          <a:xfrm>
            <a:off x="7249118" y="1136145"/>
            <a:ext cx="4733891" cy="3801615"/>
          </a:xfrm>
          <a:prstGeom prst="rect">
            <a:avLst/>
          </a:prstGeom>
          <a:noFill/>
          <a:ln>
            <a:noFill/>
          </a:ln>
        </p:spPr>
      </p:pic>
    </p:spTree>
    <p:extLst>
      <p:ext uri="{BB962C8B-B14F-4D97-AF65-F5344CB8AC3E}">
        <p14:creationId xmlns:p14="http://schemas.microsoft.com/office/powerpoint/2010/main" val="785019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54000" y="1240051"/>
            <a:ext cx="7804912" cy="2283437"/>
          </a:xfrm>
          <a:prstGeom prst="rect">
            <a:avLst/>
          </a:prstGeom>
        </p:spPr>
        <p:txBody>
          <a:bodyPr wrap="square" lIns="0" tIns="0" rIns="0" bIns="0" rtlCol="0" anchor="t">
            <a:noAutofit/>
          </a:bodyPr>
          <a:lstStyle/>
          <a:p>
            <a:pPr marL="457200" lvl="0" indent="-304800" algn="just">
              <a:buClr>
                <a:srgbClr val="000000"/>
              </a:buClr>
              <a:buSzPts val="1200"/>
              <a:buFont typeface="Times New Roman"/>
              <a:buChar char="●"/>
            </a:pPr>
            <a:r>
              <a:rPr lang="en-IN" sz="1600" dirty="0">
                <a:solidFill>
                  <a:srgbClr val="000000"/>
                </a:solidFill>
                <a:latin typeface="Times New Roman"/>
                <a:ea typeface="Times New Roman"/>
                <a:cs typeface="Times New Roman"/>
                <a:sym typeface="Times New Roman"/>
              </a:rPr>
              <a:t>Figure 1: Pin 106 is configured in a common axis with that of the outer cylinder 102 moves inside a threaded sleeve 108.</a:t>
            </a:r>
            <a:r>
              <a:rPr lang="en-IN" sz="1400" dirty="0">
                <a:solidFill>
                  <a:schemeClr val="dk1"/>
                </a:solidFill>
              </a:rPr>
              <a:t> </a:t>
            </a:r>
            <a:r>
              <a:rPr lang="en-IN" sz="1600" dirty="0">
                <a:solidFill>
                  <a:schemeClr val="dk1"/>
                </a:solidFill>
                <a:latin typeface="Times New Roman"/>
                <a:ea typeface="Times New Roman"/>
                <a:cs typeface="Times New Roman"/>
                <a:sym typeface="Times New Roman"/>
              </a:rPr>
              <a:t>Pin 106 can move up to release steam from steam vent 114 (thereby raising dead weight cylinder 102 as well) when designed steam pressure has been reached in the cooker, and move down when steam has been released from the cooker signifying a pressure release event and causing the cooker to emanate a whistle. Pin 106 moves in an upward and downward motion inside the threaded sleeve, which has a hex nut 110 at the bottom of it through which steam enters through steam holes 112 and creates an upward pressure on the pin 106. </a:t>
            </a:r>
          </a:p>
        </p:txBody>
      </p:sp>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13">
            <a:extLst>
              <a:ext uri="{FF2B5EF4-FFF2-40B4-BE49-F238E27FC236}">
                <a16:creationId xmlns:a16="http://schemas.microsoft.com/office/drawing/2014/main" id="{F8945048-EA77-754C-A0B1-4A99F3A26AE1}"/>
              </a:ext>
            </a:extLst>
          </p:cNvPr>
          <p:cNvSpPr/>
          <p:nvPr/>
        </p:nvSpPr>
        <p:spPr>
          <a:xfrm>
            <a:off x="-13448" y="303488"/>
            <a:ext cx="2229523" cy="547412"/>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0" name="object 16">
            <a:extLst>
              <a:ext uri="{FF2B5EF4-FFF2-40B4-BE49-F238E27FC236}">
                <a16:creationId xmlns:a16="http://schemas.microsoft.com/office/drawing/2014/main" id="{9D8E233E-1398-8946-8D22-109A29C1710E}"/>
              </a:ext>
            </a:extLst>
          </p:cNvPr>
          <p:cNvSpPr txBox="1"/>
          <p:nvPr/>
        </p:nvSpPr>
        <p:spPr>
          <a:xfrm>
            <a:off x="195315" y="303488"/>
            <a:ext cx="2884215" cy="547412"/>
          </a:xfrm>
          <a:prstGeom prst="rect">
            <a:avLst/>
          </a:prstGeom>
        </p:spPr>
        <p:txBody>
          <a:bodyPr wrap="square" lIns="0" tIns="0" rIns="0" bIns="0" rtlCol="0" anchor="ctr">
            <a:noAutofit/>
          </a:bodyPr>
          <a:lstStyle/>
          <a:p>
            <a:r>
              <a:rPr lang="en-IN" b="1" dirty="0">
                <a:solidFill>
                  <a:schemeClr val="bg1"/>
                </a:solidFill>
                <a:latin typeface="Ariel"/>
                <a:cs typeface="Times New Roman" panose="02020603050405020304" pitchFamily="18" charset="0"/>
              </a:rPr>
              <a:t>In Depth Working</a:t>
            </a:r>
          </a:p>
        </p:txBody>
      </p:sp>
      <p:sp>
        <p:nvSpPr>
          <p:cNvPr id="9" name="object 15">
            <a:extLst>
              <a:ext uri="{FF2B5EF4-FFF2-40B4-BE49-F238E27FC236}">
                <a16:creationId xmlns:a16="http://schemas.microsoft.com/office/drawing/2014/main" id="{853951F1-49AC-6747-92B7-32B77E4CEB41}"/>
              </a:ext>
            </a:extLst>
          </p:cNvPr>
          <p:cNvSpPr txBox="1"/>
          <p:nvPr/>
        </p:nvSpPr>
        <p:spPr>
          <a:xfrm>
            <a:off x="254000" y="3523488"/>
            <a:ext cx="7804912" cy="2283437"/>
          </a:xfrm>
          <a:prstGeom prst="rect">
            <a:avLst/>
          </a:prstGeom>
        </p:spPr>
        <p:txBody>
          <a:bodyPr wrap="square" lIns="0" tIns="0" rIns="0" bIns="0" rtlCol="0" anchor="t">
            <a:noAutofit/>
          </a:bodyPr>
          <a:lstStyle/>
          <a:p>
            <a:pPr marL="457200" lvl="0" indent="-304800" algn="just">
              <a:buClr>
                <a:srgbClr val="000000"/>
              </a:buClr>
              <a:buSzPts val="1200"/>
              <a:buFont typeface="Times New Roman"/>
              <a:buChar char="●"/>
            </a:pPr>
            <a:r>
              <a:rPr lang="en-IN" sz="1600" dirty="0">
                <a:solidFill>
                  <a:schemeClr val="dk1"/>
                </a:solidFill>
                <a:latin typeface="Times New Roman"/>
                <a:ea typeface="Times New Roman"/>
                <a:cs typeface="Times New Roman"/>
                <a:sym typeface="Times New Roman"/>
              </a:rPr>
              <a:t>Figure 2: Cylinder 104 has staggered </a:t>
            </a:r>
            <a:r>
              <a:rPr lang="en-IN" sz="1600" dirty="0" err="1">
                <a:solidFill>
                  <a:schemeClr val="dk1"/>
                </a:solidFill>
                <a:latin typeface="Times New Roman"/>
                <a:ea typeface="Times New Roman"/>
                <a:cs typeface="Times New Roman"/>
                <a:sym typeface="Times New Roman"/>
              </a:rPr>
              <a:t>sawtooth</a:t>
            </a:r>
            <a:r>
              <a:rPr lang="en-IN" sz="1600" dirty="0">
                <a:solidFill>
                  <a:schemeClr val="dk1"/>
                </a:solidFill>
                <a:latin typeface="Times New Roman"/>
                <a:ea typeface="Times New Roman"/>
                <a:cs typeface="Times New Roman"/>
                <a:sym typeface="Times New Roman"/>
              </a:rPr>
              <a:t> arrangements that form contours on its upper and lower peripheries with offsets 116 and 118. After steam builds up and pin 106 is pushed up, it causes deadweight cylinder 102 and follower pin 120 to also move up. The upper saw tooth arrangement 116 and lower saw tooth arrangement 118 come into play, as the follower pin 120 first moves along the contours of 116, from ‘A’ To ‘B’, giving follower pin 120 and the attached cylinder 102 both, a Rotary motion. Steam vent 114 opens, and the first pressure release event takes place. Cylinder 102 drops, and so does follower pin 120 to position ‘C’ on saw tooth arrangement 118, and following its motion, comes to rest at ‘D’, causing a still further motion to deadweight cylinder 102, thus completing its first step. Process is repeated for next teeth 116 and 118, which in turn rotates window 126 over dial 122 for one whistle.</a:t>
            </a:r>
            <a:endParaRPr lang="en-IN" sz="1600" dirty="0">
              <a:solidFill>
                <a:srgbClr val="000000"/>
              </a:solidFill>
              <a:latin typeface="Times New Roman"/>
              <a:ea typeface="Times New Roman"/>
              <a:cs typeface="Times New Roman"/>
              <a:sym typeface="Times New Roman"/>
            </a:endParaRPr>
          </a:p>
        </p:txBody>
      </p:sp>
      <p:pic>
        <p:nvPicPr>
          <p:cNvPr id="14" name="Shape 100">
            <a:extLst>
              <a:ext uri="{FF2B5EF4-FFF2-40B4-BE49-F238E27FC236}">
                <a16:creationId xmlns:a16="http://schemas.microsoft.com/office/drawing/2014/main" id="{F8F546CA-AD84-6D4C-B3D6-B43B2A8BAB5F}"/>
              </a:ext>
            </a:extLst>
          </p:cNvPr>
          <p:cNvPicPr preferRelativeResize="0"/>
          <p:nvPr/>
        </p:nvPicPr>
        <p:blipFill rotWithShape="1">
          <a:blip r:embed="rId3">
            <a:alphaModFix/>
          </a:blip>
          <a:srcRect l="2739" t="2718" r="643" b="16013"/>
          <a:stretch/>
        </p:blipFill>
        <p:spPr>
          <a:xfrm>
            <a:off x="8302752" y="1970774"/>
            <a:ext cx="3779520" cy="2694432"/>
          </a:xfrm>
          <a:prstGeom prst="rect">
            <a:avLst/>
          </a:prstGeom>
          <a:noFill/>
          <a:ln>
            <a:noFill/>
          </a:ln>
        </p:spPr>
      </p:pic>
    </p:spTree>
    <p:extLst>
      <p:ext uri="{BB962C8B-B14F-4D97-AF65-F5344CB8AC3E}">
        <p14:creationId xmlns:p14="http://schemas.microsoft.com/office/powerpoint/2010/main" val="1101633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54000" y="1240051"/>
            <a:ext cx="7804912" cy="2283437"/>
          </a:xfrm>
          <a:prstGeom prst="rect">
            <a:avLst/>
          </a:prstGeom>
        </p:spPr>
        <p:txBody>
          <a:bodyPr wrap="square" lIns="0" tIns="0" rIns="0" bIns="0" rtlCol="0" anchor="t">
            <a:noAutofit/>
          </a:bodyPr>
          <a:lstStyle/>
          <a:p>
            <a:pPr marL="457200" lvl="0" indent="-304800" algn="just">
              <a:buClr>
                <a:srgbClr val="000000"/>
              </a:buClr>
              <a:buSzPts val="1200"/>
              <a:buFont typeface="Times New Roman"/>
              <a:buChar char="●"/>
            </a:pPr>
            <a:r>
              <a:rPr lang="en-IN" sz="1600" dirty="0">
                <a:solidFill>
                  <a:srgbClr val="000000"/>
                </a:solidFill>
                <a:latin typeface="Times New Roman"/>
                <a:ea typeface="Times New Roman"/>
                <a:cs typeface="Times New Roman"/>
                <a:sym typeface="Times New Roman"/>
              </a:rPr>
              <a:t>Once the follower pin reaches step 0 on the dial, steam vent 114 remains open for steam to be discharged. Sleeve 108 has a plurality of steam vents 114, however the follower pin 120 and pin 106 do not allow steam to pass from all the vents. Due to only a few remaining outlets for steam, the remaining time and at a higher pitch (because of the consequently higher pressure at which steam is being discharged). In this fashion, the last whistle can be of a longer duration and higher pitch, thereby alerting the user that steam pressure </a:t>
            </a:r>
            <a:r>
              <a:rPr lang="en-IN" sz="1600" dirty="0" err="1">
                <a:solidFill>
                  <a:srgbClr val="000000"/>
                </a:solidFill>
                <a:latin typeface="Times New Roman"/>
                <a:ea typeface="Times New Roman"/>
                <a:cs typeface="Times New Roman"/>
                <a:sym typeface="Times New Roman"/>
              </a:rPr>
              <a:t>buildup</a:t>
            </a:r>
            <a:r>
              <a:rPr lang="en-IN" sz="1600" dirty="0">
                <a:solidFill>
                  <a:srgbClr val="000000"/>
                </a:solidFill>
                <a:latin typeface="Times New Roman"/>
                <a:ea typeface="Times New Roman"/>
                <a:cs typeface="Times New Roman"/>
                <a:sym typeface="Times New Roman"/>
              </a:rPr>
              <a:t> in the cooker has stopped.</a:t>
            </a:r>
            <a:endParaRPr lang="en-IN" sz="1600" dirty="0">
              <a:solidFill>
                <a:schemeClr val="dk1"/>
              </a:solidFill>
              <a:latin typeface="Times New Roman"/>
              <a:ea typeface="Times New Roman"/>
              <a:cs typeface="Times New Roman"/>
              <a:sym typeface="Times New Roman"/>
            </a:endParaRPr>
          </a:p>
        </p:txBody>
      </p:sp>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13">
            <a:extLst>
              <a:ext uri="{FF2B5EF4-FFF2-40B4-BE49-F238E27FC236}">
                <a16:creationId xmlns:a16="http://schemas.microsoft.com/office/drawing/2014/main" id="{F8945048-EA77-754C-A0B1-4A99F3A26AE1}"/>
              </a:ext>
            </a:extLst>
          </p:cNvPr>
          <p:cNvSpPr/>
          <p:nvPr/>
        </p:nvSpPr>
        <p:spPr>
          <a:xfrm>
            <a:off x="-13448" y="303488"/>
            <a:ext cx="2229523" cy="547412"/>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0" name="object 16">
            <a:extLst>
              <a:ext uri="{FF2B5EF4-FFF2-40B4-BE49-F238E27FC236}">
                <a16:creationId xmlns:a16="http://schemas.microsoft.com/office/drawing/2014/main" id="{9D8E233E-1398-8946-8D22-109A29C1710E}"/>
              </a:ext>
            </a:extLst>
          </p:cNvPr>
          <p:cNvSpPr txBox="1"/>
          <p:nvPr/>
        </p:nvSpPr>
        <p:spPr>
          <a:xfrm>
            <a:off x="195315" y="303488"/>
            <a:ext cx="2884215" cy="547412"/>
          </a:xfrm>
          <a:prstGeom prst="rect">
            <a:avLst/>
          </a:prstGeom>
        </p:spPr>
        <p:txBody>
          <a:bodyPr wrap="square" lIns="0" tIns="0" rIns="0" bIns="0" rtlCol="0" anchor="ctr">
            <a:noAutofit/>
          </a:bodyPr>
          <a:lstStyle/>
          <a:p>
            <a:r>
              <a:rPr lang="en-IN" b="1" dirty="0">
                <a:solidFill>
                  <a:schemeClr val="bg1"/>
                </a:solidFill>
                <a:latin typeface="Ariel"/>
                <a:cs typeface="Times New Roman" panose="02020603050405020304" pitchFamily="18" charset="0"/>
              </a:rPr>
              <a:t>In Depth Working</a:t>
            </a:r>
          </a:p>
        </p:txBody>
      </p:sp>
      <p:pic>
        <p:nvPicPr>
          <p:cNvPr id="11" name="Shape 107">
            <a:extLst>
              <a:ext uri="{FF2B5EF4-FFF2-40B4-BE49-F238E27FC236}">
                <a16:creationId xmlns:a16="http://schemas.microsoft.com/office/drawing/2014/main" id="{25F18BBC-DAC8-8D47-A7E6-C747FC62FE3D}"/>
              </a:ext>
            </a:extLst>
          </p:cNvPr>
          <p:cNvPicPr preferRelativeResize="0"/>
          <p:nvPr/>
        </p:nvPicPr>
        <p:blipFill>
          <a:blip r:embed="rId3">
            <a:alphaModFix/>
          </a:blip>
          <a:stretch>
            <a:fillRect/>
          </a:stretch>
        </p:blipFill>
        <p:spPr>
          <a:xfrm>
            <a:off x="8843065" y="1240051"/>
            <a:ext cx="2769800" cy="3395525"/>
          </a:xfrm>
          <a:prstGeom prst="rect">
            <a:avLst/>
          </a:prstGeom>
          <a:noFill/>
          <a:ln>
            <a:noFill/>
          </a:ln>
        </p:spPr>
      </p:pic>
    </p:spTree>
    <p:extLst>
      <p:ext uri="{BB962C8B-B14F-4D97-AF65-F5344CB8AC3E}">
        <p14:creationId xmlns:p14="http://schemas.microsoft.com/office/powerpoint/2010/main" val="117631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13"/>
          <p:cNvSpPr/>
          <p:nvPr/>
        </p:nvSpPr>
        <p:spPr>
          <a:xfrm>
            <a:off x="-13448" y="468588"/>
            <a:ext cx="2796990"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4"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5" name="object 7"/>
          <p:cNvSpPr txBox="1"/>
          <p:nvPr/>
        </p:nvSpPr>
        <p:spPr>
          <a:xfrm>
            <a:off x="230042" y="571748"/>
            <a:ext cx="2553500" cy="354040"/>
          </a:xfrm>
          <a:prstGeom prst="rect">
            <a:avLst/>
          </a:prstGeom>
        </p:spPr>
        <p:txBody>
          <a:bodyPr wrap="square" lIns="0" tIns="0" rIns="0" bIns="0" rtlCol="0">
            <a:noAutofit/>
          </a:bodyPr>
          <a:lstStyle/>
          <a:p>
            <a:pPr marL="12700">
              <a:lnSpc>
                <a:spcPts val="1980"/>
              </a:lnSpc>
              <a:spcBef>
                <a:spcPts val="99"/>
              </a:spcBef>
            </a:pPr>
            <a:r>
              <a:rPr lang="en-US" sz="1800" b="1" spc="89" dirty="0">
                <a:solidFill>
                  <a:schemeClr val="bg1"/>
                </a:solidFill>
                <a:latin typeface="Arial" charset="0"/>
                <a:ea typeface="Arial" charset="0"/>
                <a:cs typeface="Arial" charset="0"/>
              </a:rPr>
              <a:t>Expectations:</a:t>
            </a:r>
            <a:endParaRPr sz="1800" dirty="0">
              <a:solidFill>
                <a:schemeClr val="bg1"/>
              </a:solidFill>
              <a:latin typeface="Arial" charset="0"/>
              <a:ea typeface="Arial" charset="0"/>
              <a:cs typeface="Arial" charset="0"/>
            </a:endParaRPr>
          </a:p>
        </p:txBody>
      </p:sp>
      <p:sp>
        <p:nvSpPr>
          <p:cNvPr id="7"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6"/>
          <p:cNvSpPr txBox="1"/>
          <p:nvPr/>
        </p:nvSpPr>
        <p:spPr>
          <a:xfrm>
            <a:off x="341610" y="1367505"/>
            <a:ext cx="11418049" cy="1087056"/>
          </a:xfrm>
          <a:prstGeom prst="rect">
            <a:avLst/>
          </a:prstGeom>
        </p:spPr>
        <p:txBody>
          <a:bodyPr wrap="square" lIns="0" tIns="0" rIns="0" bIns="0" rtlCol="0">
            <a:noAutofit/>
          </a:bodyPr>
          <a:lstStyle/>
          <a:p>
            <a:pPr marL="285750" indent="-285750">
              <a:buFont typeface="Arial" charset="0"/>
              <a:buChar char="•"/>
            </a:pPr>
            <a:r>
              <a:rPr lang="en-US" dirty="0">
                <a:latin typeface="Times New Roman" panose="02020603050405020304" pitchFamily="18" charset="0"/>
                <a:ea typeface="Arial" charset="0"/>
                <a:cs typeface="Times New Roman" panose="02020603050405020304" pitchFamily="18" charset="0"/>
              </a:rPr>
              <a:t>Technology transfer fees and royalties</a:t>
            </a:r>
          </a:p>
          <a:p>
            <a:pPr marL="285750" indent="-285750">
              <a:buFont typeface="Arial" charset="0"/>
              <a:buChar char="•"/>
            </a:pPr>
            <a:endParaRPr lang="en-US" dirty="0">
              <a:latin typeface="Times New Roman" panose="02020603050405020304" pitchFamily="18" charset="0"/>
              <a:ea typeface="Arial" charset="0"/>
              <a:cs typeface="Times New Roman" panose="02020603050405020304" pitchFamily="18" charset="0"/>
            </a:endParaRPr>
          </a:p>
          <a:p>
            <a:pPr marL="285750" indent="-285750">
              <a:buFont typeface="Arial" charset="0"/>
              <a:buChar char="•"/>
            </a:pPr>
            <a:r>
              <a:rPr lang="en-US" dirty="0">
                <a:latin typeface="Times New Roman" panose="02020603050405020304" pitchFamily="18" charset="0"/>
                <a:ea typeface="Arial" charset="0"/>
                <a:cs typeface="Times New Roman" panose="02020603050405020304" pitchFamily="18" charset="0"/>
              </a:rPr>
              <a:t>Licensing</a:t>
            </a:r>
            <a:endParaRPr lang="x-none" dirty="0">
              <a:latin typeface="Times New Roman" panose="02020603050405020304" pitchFamily="18" charset="0"/>
              <a:ea typeface="Arial" charset="0"/>
              <a:cs typeface="Times New Roman" panose="02020603050405020304" pitchFamily="18" charset="0"/>
            </a:endParaRPr>
          </a:p>
        </p:txBody>
      </p:sp>
      <p:sp>
        <p:nvSpPr>
          <p:cNvPr id="12" name="object 13"/>
          <p:cNvSpPr/>
          <p:nvPr/>
        </p:nvSpPr>
        <p:spPr>
          <a:xfrm>
            <a:off x="-13448" y="2796989"/>
            <a:ext cx="2426448"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13" name="object 7"/>
          <p:cNvSpPr txBox="1"/>
          <p:nvPr/>
        </p:nvSpPr>
        <p:spPr>
          <a:xfrm>
            <a:off x="230042" y="2921249"/>
            <a:ext cx="2553500" cy="354040"/>
          </a:xfrm>
          <a:prstGeom prst="rect">
            <a:avLst/>
          </a:prstGeom>
        </p:spPr>
        <p:txBody>
          <a:bodyPr wrap="square" lIns="0" tIns="0" rIns="0" bIns="0" rtlCol="0">
            <a:noAutofit/>
          </a:bodyPr>
          <a:lstStyle/>
          <a:p>
            <a:pPr marL="12700">
              <a:lnSpc>
                <a:spcPts val="1980"/>
              </a:lnSpc>
              <a:spcBef>
                <a:spcPts val="99"/>
              </a:spcBef>
            </a:pPr>
            <a:r>
              <a:rPr lang="en-US" sz="1800" b="1" spc="89" dirty="0">
                <a:solidFill>
                  <a:schemeClr val="bg1"/>
                </a:solidFill>
                <a:latin typeface="Arial" charset="0"/>
                <a:ea typeface="Arial" charset="0"/>
                <a:cs typeface="Arial" charset="0"/>
              </a:rPr>
              <a:t>Target Industry:</a:t>
            </a:r>
            <a:endParaRPr sz="1800" dirty="0">
              <a:solidFill>
                <a:schemeClr val="bg1"/>
              </a:solidFill>
              <a:latin typeface="Arial" charset="0"/>
              <a:ea typeface="Arial" charset="0"/>
              <a:cs typeface="Arial" charset="0"/>
            </a:endParaRPr>
          </a:p>
        </p:txBody>
      </p:sp>
      <p:sp>
        <p:nvSpPr>
          <p:cNvPr id="16" name="object 6"/>
          <p:cNvSpPr txBox="1"/>
          <p:nvPr/>
        </p:nvSpPr>
        <p:spPr>
          <a:xfrm>
            <a:off x="953451" y="3126241"/>
            <a:ext cx="11418049" cy="1087056"/>
          </a:xfrm>
          <a:prstGeom prst="rect">
            <a:avLst/>
          </a:prstGeom>
        </p:spPr>
        <p:txBody>
          <a:bodyPr wrap="square" lIns="0" tIns="0" rIns="0" bIns="0" rtlCol="0">
            <a:noAutofit/>
          </a:bodyPr>
          <a:lstStyle/>
          <a:p>
            <a:pPr marL="12700" algn="just">
              <a:lnSpc>
                <a:spcPts val="1770"/>
              </a:lnSpc>
              <a:spcBef>
                <a:spcPts val="88"/>
              </a:spcBef>
            </a:pPr>
            <a:endParaRPr sz="1600" dirty="0">
              <a:latin typeface="Arial" charset="0"/>
              <a:ea typeface="Arial" charset="0"/>
              <a:cs typeface="Arial" charset="0"/>
            </a:endParaRPr>
          </a:p>
        </p:txBody>
      </p:sp>
      <p:sp>
        <p:nvSpPr>
          <p:cNvPr id="17" name="object 6"/>
          <p:cNvSpPr txBox="1"/>
          <p:nvPr/>
        </p:nvSpPr>
        <p:spPr>
          <a:xfrm>
            <a:off x="341609" y="3678477"/>
            <a:ext cx="11418049" cy="1087056"/>
          </a:xfrm>
          <a:prstGeom prst="rect">
            <a:avLst/>
          </a:prstGeom>
        </p:spPr>
        <p:txBody>
          <a:bodyPr wrap="square" lIns="0" tIns="0" rIns="0" bIns="0" rtlCol="0">
            <a:noAutofit/>
          </a:bodyPr>
          <a:lstStyle/>
          <a:p>
            <a:pPr marL="457200" lvl="0" indent="-317500">
              <a:spcBef>
                <a:spcPts val="0"/>
              </a:spcBef>
              <a:spcAft>
                <a:spcPts val="0"/>
              </a:spcAft>
              <a:buSzPts val="1400"/>
              <a:buFont typeface="Times New Roman"/>
              <a:buChar char="●"/>
            </a:pPr>
            <a:r>
              <a:rPr lang="en-IN" dirty="0">
                <a:latin typeface="Times New Roman"/>
                <a:ea typeface="Times New Roman"/>
                <a:cs typeface="Times New Roman"/>
                <a:sym typeface="Times New Roman"/>
              </a:rPr>
              <a:t>Home Appliances Industry</a:t>
            </a:r>
          </a:p>
        </p:txBody>
      </p:sp>
    </p:spTree>
    <p:extLst>
      <p:ext uri="{BB962C8B-B14F-4D97-AF65-F5344CB8AC3E}">
        <p14:creationId xmlns:p14="http://schemas.microsoft.com/office/powerpoint/2010/main" val="2753876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75608" y="2974058"/>
            <a:ext cx="3630738"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rgbClr val="2F1113"/>
                </a:solidFill>
              </a:rPr>
              <a:t>THANK YOU</a:t>
            </a:r>
          </a:p>
        </p:txBody>
      </p:sp>
      <p:sp>
        <p:nvSpPr>
          <p:cNvPr id="5"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6" name="object 13"/>
          <p:cNvSpPr/>
          <p:nvPr/>
        </p:nvSpPr>
        <p:spPr>
          <a:xfrm>
            <a:off x="-94129" y="0"/>
            <a:ext cx="12370212"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solidFill>
        </p:spPr>
        <p:txBody>
          <a:bodyPr wrap="square" lIns="0" tIns="0" rIns="0" bIns="0" rtlCol="0">
            <a:noAutofit/>
          </a:bodyPr>
          <a:lstStyle/>
          <a:p>
            <a:endParaRPr/>
          </a:p>
        </p:txBody>
      </p:sp>
    </p:spTree>
    <p:extLst>
      <p:ext uri="{BB962C8B-B14F-4D97-AF65-F5344CB8AC3E}">
        <p14:creationId xmlns:p14="http://schemas.microsoft.com/office/powerpoint/2010/main" val="1521696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2080</TotalTime>
  <Words>1007</Words>
  <Application>Microsoft Macintosh PowerPoint</Application>
  <PresentationFormat>Widescreen</PresentationFormat>
  <Paragraphs>61</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Ariel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Ankit Kumar</dc:creator>
  <cp:lastModifiedBy>Ankit Kumar</cp:lastModifiedBy>
  <cp:revision>157</cp:revision>
  <dcterms:created xsi:type="dcterms:W3CDTF">2018-01-16T10:55:57Z</dcterms:created>
  <dcterms:modified xsi:type="dcterms:W3CDTF">2018-06-26T10:03:38Z</dcterms:modified>
</cp:coreProperties>
</file>