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4" r:id="rId1"/>
  </p:sldMasterIdLst>
  <p:sldIdLst>
    <p:sldId id="256" r:id="rId2"/>
    <p:sldId id="258" r:id="rId3"/>
    <p:sldId id="282" r:id="rId4"/>
    <p:sldId id="283" r:id="rId5"/>
    <p:sldId id="285" r:id="rId6"/>
    <p:sldId id="286" r:id="rId7"/>
    <p:sldId id="2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BBD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5854"/>
    <p:restoredTop sz="94674"/>
  </p:normalViewPr>
  <p:slideViewPr>
    <p:cSldViewPr snapToGrid="0" snapToObjects="1">
      <p:cViewPr varScale="1">
        <p:scale>
          <a:sx n="73" d="100"/>
          <a:sy n="73" d="100"/>
        </p:scale>
        <p:origin x="-966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4A2-1439-0042-8742-4E68FB3687DB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4472-F3E5-3242-9582-E6F1E3DC0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8004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4A2-1439-0042-8742-4E68FB3687DB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4472-F3E5-3242-9582-E6F1E3DC0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4104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4A2-1439-0042-8742-4E68FB3687DB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4472-F3E5-3242-9582-E6F1E3DC0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143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4A2-1439-0042-8742-4E68FB3687DB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4472-F3E5-3242-9582-E6F1E3DC0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1523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4A2-1439-0042-8742-4E68FB3687DB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4472-F3E5-3242-9582-E6F1E3DC0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284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4A2-1439-0042-8742-4E68FB3687DB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4472-F3E5-3242-9582-E6F1E3DC0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6151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4A2-1439-0042-8742-4E68FB3687DB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4472-F3E5-3242-9582-E6F1E3DC0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6192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4A2-1439-0042-8742-4E68FB3687DB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4472-F3E5-3242-9582-E6F1E3DC0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862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4A2-1439-0042-8742-4E68FB3687DB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4472-F3E5-3242-9582-E6F1E3DC0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94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4A2-1439-0042-8742-4E68FB3687DB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4472-F3E5-3242-9582-E6F1E3DC0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066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4A2-1439-0042-8742-4E68FB3687DB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B4472-F3E5-3242-9582-E6F1E3DC0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2571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09F94A2-1439-0042-8742-4E68FB3687DB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BC6B4472-F3E5-3242-9582-E6F1E3DC07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3902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zw39vwkWzoA&amp;t=8s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www.youtube.com/watch?v=zGE0L9T9OrE&amp;t=51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watch?v=EoGJ4FVGPPU&amp;t=99s" TargetMode="External"/><Relationship Id="rId11" Type="http://schemas.openxmlformats.org/officeDocument/2006/relationships/hyperlink" Target="https://www.youtube.com/watch?v=JU78vrhDNDg" TargetMode="External"/><Relationship Id="rId5" Type="http://schemas.openxmlformats.org/officeDocument/2006/relationships/hyperlink" Target="https://www.youtube.com/watch?v=M-OP94cAQrg&amp;t=34s" TargetMode="External"/><Relationship Id="rId10" Type="http://schemas.openxmlformats.org/officeDocument/2006/relationships/hyperlink" Target="https://www.youtube.com/watch?v=zGE0L9T9OrE&amp;t=56s" TargetMode="External"/><Relationship Id="rId4" Type="http://schemas.openxmlformats.org/officeDocument/2006/relationships/image" Target="../media/image6.jpeg"/><Relationship Id="rId9" Type="http://schemas.openxmlformats.org/officeDocument/2006/relationships/hyperlink" Target="https://www.youtube.com/watch?v=VtKDqwwLKdI&amp;t=69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B672A27-9005-834B-96C9-FA93783EF7FF}"/>
              </a:ext>
            </a:extLst>
          </p:cNvPr>
          <p:cNvSpPr/>
          <p:nvPr/>
        </p:nvSpPr>
        <p:spPr>
          <a:xfrm>
            <a:off x="218661" y="1199178"/>
            <a:ext cx="8637103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3200" dirty="0">
                <a:solidFill>
                  <a:schemeClr val="bg1"/>
                </a:solidFill>
              </a:rPr>
              <a:t/>
            </a:r>
            <a:br>
              <a:rPr lang="en-IN" sz="3200" dirty="0">
                <a:solidFill>
                  <a:schemeClr val="bg1"/>
                </a:solidFill>
              </a:rPr>
            </a:br>
            <a:r>
              <a:rPr lang="en-IN" sz="3200" dirty="0">
                <a:solidFill>
                  <a:schemeClr val="bg1"/>
                </a:solidFill>
              </a:rPr>
              <a:t>SAFETY ISOLATION BAG®</a:t>
            </a:r>
          </a:p>
          <a:p>
            <a:pPr algn="ctr"/>
            <a:r>
              <a:rPr lang="en-IN" sz="3200" dirty="0">
                <a:solidFill>
                  <a:srgbClr val="7030A0"/>
                </a:solidFill>
              </a:rPr>
              <a:t> </a:t>
            </a:r>
            <a:r>
              <a:rPr lang="en-IN" sz="2400" dirty="0">
                <a:solidFill>
                  <a:schemeClr val="bg1"/>
                </a:solidFill>
              </a:rPr>
              <a:t>(The Pneumoperitoneum Device for In-Bag Morcellation)</a:t>
            </a:r>
          </a:p>
          <a:p>
            <a:pPr algn="ctr"/>
            <a:endParaRPr lang="en-IN" sz="2400" dirty="0">
              <a:solidFill>
                <a:schemeClr val="bg1"/>
              </a:solidFill>
            </a:endParaRPr>
          </a:p>
          <a:p>
            <a:pPr algn="ctr"/>
            <a:r>
              <a:rPr lang="en-IN" sz="2400" dirty="0">
                <a:solidFill>
                  <a:schemeClr val="bg1"/>
                </a:solidFill>
              </a:rPr>
              <a:t>Invention Name:</a:t>
            </a:r>
            <a:endParaRPr lang="en-GB" sz="2400" dirty="0">
              <a:solidFill>
                <a:schemeClr val="bg1"/>
              </a:solidFill>
            </a:endParaRPr>
          </a:p>
          <a:p>
            <a:pPr algn="ctr"/>
            <a:r>
              <a:rPr lang="en-IN" sz="2400" b="1" dirty="0">
                <a:solidFill>
                  <a:schemeClr val="bg1"/>
                </a:solidFill>
                <a:latin typeface="Corbel" panose="020B0503020204020204" pitchFamily="34" charset="0"/>
                <a:cs typeface="Times New Roman" pitchFamily="18" charset="0"/>
              </a:rPr>
              <a:t>“Safety Isolation Bags </a:t>
            </a:r>
            <a:r>
              <a:rPr lang="en-GB" sz="2400" b="1" dirty="0">
                <a:solidFill>
                  <a:schemeClr val="bg1"/>
                </a:solidFill>
                <a:latin typeface="Corbel" panose="020B0503020204020204" pitchFamily="34" charset="0"/>
                <a:cs typeface="Times New Roman" pitchFamily="18" charset="0"/>
              </a:rPr>
              <a:t> For Intra-Abdominal, Endoscopic Procedures, Power Morcellation  and Vaginal Morcellation”</a:t>
            </a:r>
          </a:p>
          <a:p>
            <a:pPr algn="ctr"/>
            <a:endParaRPr lang="en-GB" sz="2400" b="1" dirty="0">
              <a:solidFill>
                <a:schemeClr val="bg1"/>
              </a:solidFill>
              <a:latin typeface="Corbel" panose="020B0503020204020204" pitchFamily="34" charset="0"/>
              <a:cs typeface="Times New Roman" pitchFamily="18" charset="0"/>
            </a:endParaRPr>
          </a:p>
          <a:p>
            <a:pPr algn="ctr"/>
            <a:r>
              <a:rPr lang="en-IN" b="1" dirty="0">
                <a:solidFill>
                  <a:schemeClr val="bg1"/>
                </a:solidFill>
                <a:highlight>
                  <a:srgbClr val="808080"/>
                </a:highlight>
              </a:rPr>
              <a:t>The Best Morcellation Bag   </a:t>
            </a:r>
          </a:p>
        </p:txBody>
      </p:sp>
      <p:sp>
        <p:nvSpPr>
          <p:cNvPr id="6" name="object 12">
            <a:extLst>
              <a:ext uri="{FF2B5EF4-FFF2-40B4-BE49-F238E27FC236}">
                <a16:creationId xmlns:a16="http://schemas.microsoft.com/office/drawing/2014/main" xmlns="" id="{1C54DAA3-6951-2547-8628-0061C868563E}"/>
              </a:ext>
            </a:extLst>
          </p:cNvPr>
          <p:cNvSpPr/>
          <p:nvPr/>
        </p:nvSpPr>
        <p:spPr>
          <a:xfrm>
            <a:off x="11280680" y="104465"/>
            <a:ext cx="839095" cy="2881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3DD275B-085F-854A-8D66-ECB8E7D9B9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95" y="104465"/>
            <a:ext cx="2726198" cy="36349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81FBF369-624A-2540-95FC-831E820565A7}"/>
              </a:ext>
            </a:extLst>
          </p:cNvPr>
          <p:cNvSpPr/>
          <p:nvPr/>
        </p:nvSpPr>
        <p:spPr>
          <a:xfrm>
            <a:off x="9289785" y="4984830"/>
            <a:ext cx="290221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I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Inventor:   </a:t>
            </a:r>
            <a:r>
              <a:rPr lang="en-IN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</a:t>
            </a:r>
            <a:r>
              <a:rPr lang="en-I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Lalu</a:t>
            </a:r>
            <a:r>
              <a:rPr lang="en-I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Joseph</a:t>
            </a:r>
          </a:p>
          <a:p>
            <a:r>
              <a:rPr lang="en-I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PCT/ IN2015/000420</a:t>
            </a:r>
          </a:p>
          <a:p>
            <a:r>
              <a:rPr lang="en-IN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US2018/0008250A1</a:t>
            </a:r>
          </a:p>
        </p:txBody>
      </p:sp>
    </p:spTree>
    <p:extLst>
      <p:ext uri="{BB962C8B-B14F-4D97-AF65-F5344CB8AC3E}">
        <p14:creationId xmlns:p14="http://schemas.microsoft.com/office/powerpoint/2010/main" xmlns="" val="3415183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57ED486-2ABF-A34A-997A-68C0487D9078}"/>
              </a:ext>
            </a:extLst>
          </p:cNvPr>
          <p:cNvSpPr/>
          <p:nvPr/>
        </p:nvSpPr>
        <p:spPr>
          <a:xfrm>
            <a:off x="-13252" y="761133"/>
            <a:ext cx="4341412" cy="4076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12">
            <a:extLst>
              <a:ext uri="{FF2B5EF4-FFF2-40B4-BE49-F238E27FC236}">
                <a16:creationId xmlns:a16="http://schemas.microsoft.com/office/drawing/2014/main" xmlns="" id="{2D0A58BA-5888-BE41-A1B3-359B2B3CD57E}"/>
              </a:ext>
            </a:extLst>
          </p:cNvPr>
          <p:cNvSpPr/>
          <p:nvPr/>
        </p:nvSpPr>
        <p:spPr>
          <a:xfrm>
            <a:off x="11280680" y="104465"/>
            <a:ext cx="839095" cy="288190"/>
          </a:xfrm>
          <a:prstGeom prst="rect">
            <a:avLst/>
          </a:prstGeom>
          <a:blipFill>
            <a:blip r:embed="rId2" cstate="print">
              <a:alphaModFix amt="50000"/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AD211AE-E58B-C240-8D34-7955846A553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94695" y="104465"/>
            <a:ext cx="2726198" cy="36349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8895EA3-2695-3C43-A888-8A3B4A7D6508}"/>
              </a:ext>
            </a:extLst>
          </p:cNvPr>
          <p:cNvSpPr txBox="1"/>
          <p:nvPr/>
        </p:nvSpPr>
        <p:spPr>
          <a:xfrm>
            <a:off x="132521" y="768625"/>
            <a:ext cx="40991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Registered Trademarks of the Device: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xmlns="" id="{3609CCD7-B63E-1449-9511-EB22AAA85583}"/>
              </a:ext>
            </a:extLst>
          </p:cNvPr>
          <p:cNvSpPr txBox="1">
            <a:spLocks/>
          </p:cNvSpPr>
          <p:nvPr/>
        </p:nvSpPr>
        <p:spPr>
          <a:xfrm>
            <a:off x="457199" y="1547193"/>
            <a:ext cx="10823481" cy="114300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SAFETY ISOLATION BAG®</a:t>
            </a:r>
          </a:p>
          <a:p>
            <a:r>
              <a:rPr lang="en-IN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PNEUMOSAC®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xmlns="" id="{74A70021-68F1-EF4C-9B64-1765EA8D523E}"/>
              </a:ext>
            </a:extLst>
          </p:cNvPr>
          <p:cNvSpPr txBox="1">
            <a:spLocks/>
          </p:cNvSpPr>
          <p:nvPr/>
        </p:nvSpPr>
        <p:spPr>
          <a:xfrm>
            <a:off x="457199" y="2397584"/>
            <a:ext cx="6321554" cy="4063343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Available in different sizes </a:t>
            </a: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(mostly used sizes are 2500 ml and 5000 ml)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With single tubular guide or double tubular guides </a:t>
            </a: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(Tubular Guides are for passing the telescope and hand instruments &amp; morcellator is passed through the mouth of the device)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most appreciated in-bag morcellation device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Pre-rolled &amp; ready to insert device </a:t>
            </a: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(saves time in rolling and assembling  it during surgery with wet gloves)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Very easy to open the device </a:t>
            </a: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(just by pulling apart both flaps)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body of the device will not get twisted </a:t>
            </a: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(this is the most challenging problem surgeons face with other devices)</a:t>
            </a:r>
            <a:endParaRPr lang="en-GB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IN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IN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IN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IN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Picture 2" descr="C:\Users\user\Downloads\sib 2 tubular guide.png">
            <a:extLst>
              <a:ext uri="{FF2B5EF4-FFF2-40B4-BE49-F238E27FC236}">
                <a16:creationId xmlns:a16="http://schemas.microsoft.com/office/drawing/2014/main" xmlns="" id="{9F149A7A-BBEC-A54F-BD19-6F9A9492FF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93567" y="1547193"/>
            <a:ext cx="2426208" cy="2902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user\Downloads\bag 1.png">
            <a:extLst>
              <a:ext uri="{FF2B5EF4-FFF2-40B4-BE49-F238E27FC236}">
                <a16:creationId xmlns:a16="http://schemas.microsoft.com/office/drawing/2014/main" xmlns="" id="{1A515190-F494-0C46-99B0-15F09091B7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23919" y="1547193"/>
            <a:ext cx="2135506" cy="3796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F6491B31-FA3D-0E46-9CB4-DD3B4E4669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150413" y="3170894"/>
            <a:ext cx="840879" cy="4545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93809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57ED486-2ABF-A34A-997A-68C0487D9078}"/>
              </a:ext>
            </a:extLst>
          </p:cNvPr>
          <p:cNvSpPr/>
          <p:nvPr/>
        </p:nvSpPr>
        <p:spPr>
          <a:xfrm>
            <a:off x="-13252" y="761133"/>
            <a:ext cx="2439460" cy="4076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12">
            <a:extLst>
              <a:ext uri="{FF2B5EF4-FFF2-40B4-BE49-F238E27FC236}">
                <a16:creationId xmlns:a16="http://schemas.microsoft.com/office/drawing/2014/main" xmlns="" id="{2D0A58BA-5888-BE41-A1B3-359B2B3CD57E}"/>
              </a:ext>
            </a:extLst>
          </p:cNvPr>
          <p:cNvSpPr/>
          <p:nvPr/>
        </p:nvSpPr>
        <p:spPr>
          <a:xfrm>
            <a:off x="11280680" y="104465"/>
            <a:ext cx="839095" cy="288190"/>
          </a:xfrm>
          <a:prstGeom prst="rect">
            <a:avLst/>
          </a:prstGeom>
          <a:blipFill>
            <a:blip r:embed="rId2" cstate="print">
              <a:alphaModFix amt="50000"/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AD211AE-E58B-C240-8D34-7955846A553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94695" y="104465"/>
            <a:ext cx="2726198" cy="36349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8895EA3-2695-3C43-A888-8A3B4A7D6508}"/>
              </a:ext>
            </a:extLst>
          </p:cNvPr>
          <p:cNvSpPr txBox="1"/>
          <p:nvPr/>
        </p:nvSpPr>
        <p:spPr>
          <a:xfrm>
            <a:off x="132521" y="768625"/>
            <a:ext cx="21190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Ergonomic Design: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xmlns="" id="{74A70021-68F1-EF4C-9B64-1765EA8D523E}"/>
              </a:ext>
            </a:extLst>
          </p:cNvPr>
          <p:cNvSpPr txBox="1">
            <a:spLocks/>
          </p:cNvSpPr>
          <p:nvPr/>
        </p:nvSpPr>
        <p:spPr>
          <a:xfrm>
            <a:off x="457199" y="1556336"/>
            <a:ext cx="6163057" cy="4063343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IN" sz="1800" dirty="0">
                <a:solidFill>
                  <a:schemeClr val="tx1"/>
                </a:solidFill>
              </a:rPr>
              <a:t>Clear markings on how much the mouth of the device and the tubular guides to be pulled out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solidFill>
                  <a:schemeClr val="tx1"/>
                </a:solidFill>
              </a:rPr>
              <a:t>Helps in easy insertion of telescope and other instruments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solidFill>
                  <a:schemeClr val="tx1"/>
                </a:solidFill>
              </a:rPr>
              <a:t>Simple to use &amp; User friendly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solidFill>
                  <a:schemeClr val="tx1"/>
                </a:solidFill>
              </a:rPr>
              <a:t>Learning curve of single procedure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solidFill>
                  <a:schemeClr val="tx1"/>
                </a:solidFill>
              </a:rPr>
              <a:t>No latex</a:t>
            </a:r>
          </a:p>
        </p:txBody>
      </p:sp>
      <p:pic>
        <p:nvPicPr>
          <p:cNvPr id="12" name="Picture 2" descr="C:\Users\user\Downloads\sib 2 tubular guide.png">
            <a:extLst>
              <a:ext uri="{FF2B5EF4-FFF2-40B4-BE49-F238E27FC236}">
                <a16:creationId xmlns:a16="http://schemas.microsoft.com/office/drawing/2014/main" xmlns="" id="{9F149A7A-BBEC-A54F-BD19-6F9A9492FF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20256" y="1556336"/>
            <a:ext cx="3684822" cy="440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xmlns="" id="{040CA606-4532-5B42-8F60-0F789FB64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49498" y="1735681"/>
            <a:ext cx="862364" cy="4661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31834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57ED486-2ABF-A34A-997A-68C0487D9078}"/>
              </a:ext>
            </a:extLst>
          </p:cNvPr>
          <p:cNvSpPr/>
          <p:nvPr/>
        </p:nvSpPr>
        <p:spPr>
          <a:xfrm>
            <a:off x="-13252" y="761133"/>
            <a:ext cx="2439460" cy="4076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12">
            <a:extLst>
              <a:ext uri="{FF2B5EF4-FFF2-40B4-BE49-F238E27FC236}">
                <a16:creationId xmlns:a16="http://schemas.microsoft.com/office/drawing/2014/main" xmlns="" id="{2D0A58BA-5888-BE41-A1B3-359B2B3CD57E}"/>
              </a:ext>
            </a:extLst>
          </p:cNvPr>
          <p:cNvSpPr/>
          <p:nvPr/>
        </p:nvSpPr>
        <p:spPr>
          <a:xfrm>
            <a:off x="11280680" y="104465"/>
            <a:ext cx="839095" cy="288190"/>
          </a:xfrm>
          <a:prstGeom prst="rect">
            <a:avLst/>
          </a:prstGeom>
          <a:blipFill>
            <a:blip r:embed="rId2" cstate="print">
              <a:alphaModFix amt="50000"/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AD211AE-E58B-C240-8D34-7955846A553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94695" y="104465"/>
            <a:ext cx="2726198" cy="36349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8895EA3-2695-3C43-A888-8A3B4A7D6508}"/>
              </a:ext>
            </a:extLst>
          </p:cNvPr>
          <p:cNvSpPr txBox="1"/>
          <p:nvPr/>
        </p:nvSpPr>
        <p:spPr>
          <a:xfrm>
            <a:off x="132521" y="768625"/>
            <a:ext cx="18902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Wide User Base: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xmlns="" id="{74A70021-68F1-EF4C-9B64-1765EA8D523E}"/>
              </a:ext>
            </a:extLst>
          </p:cNvPr>
          <p:cNvSpPr txBox="1">
            <a:spLocks/>
          </p:cNvSpPr>
          <p:nvPr/>
        </p:nvSpPr>
        <p:spPr>
          <a:xfrm>
            <a:off x="457199" y="1556337"/>
            <a:ext cx="11247121" cy="784528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IN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Many leading hospitals use Safety Isolation Bag for in-bag morcellation. Currently, there are more than 400 users of this cutting edge technology out of which some exemplary users are: 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xmlns="" id="{A1FD3F19-3C4F-F04D-BF86-7A44D8E1DDA6}"/>
              </a:ext>
            </a:extLst>
          </p:cNvPr>
          <p:cNvSpPr txBox="1">
            <a:spLocks/>
          </p:cNvSpPr>
          <p:nvPr/>
        </p:nvSpPr>
        <p:spPr>
          <a:xfrm>
            <a:off x="457199" y="2421707"/>
            <a:ext cx="3468625" cy="2168582"/>
          </a:xfrm>
          <a:prstGeom prst="rect">
            <a:avLst/>
          </a:prstGeom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APOLLO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MANIPAL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JASLOK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BREACH CANDY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ALTIUS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LAKESHORE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PVS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ASTER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ELITE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DAYA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WEST FORT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ASWANI HOSPITAL</a:t>
            </a:r>
          </a:p>
          <a:p>
            <a:pPr lvl="1">
              <a:buFont typeface="Wingdings" pitchFamily="2" charset="2"/>
              <a:buChar char="Ø"/>
            </a:pPr>
            <a:endParaRPr lang="en-IN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IN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02920" lvl="1" indent="0">
              <a:buNone/>
            </a:pPr>
            <a:endParaRPr lang="en-IN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xmlns="" id="{51C2690A-4DB3-7F4E-8C75-91CEAA7F6A18}"/>
              </a:ext>
            </a:extLst>
          </p:cNvPr>
          <p:cNvSpPr txBox="1">
            <a:spLocks/>
          </p:cNvSpPr>
          <p:nvPr/>
        </p:nvSpPr>
        <p:spPr>
          <a:xfrm>
            <a:off x="4187950" y="2414017"/>
            <a:ext cx="4078226" cy="2168582"/>
          </a:xfrm>
          <a:prstGeom prst="rect">
            <a:avLst/>
          </a:prstGeom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CRAFT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MIMS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IQRA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SUNRISE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GEM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GATEWAY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CLOUD NINE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MEDTRINA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JUBILEE MISSION MEDICAL COLLEGE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AMRUTA MEDICAL COLLEGE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WADIA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NAANAVATI HOSPITAL</a:t>
            </a:r>
          </a:p>
          <a:p>
            <a:pPr lvl="1">
              <a:buFont typeface="Wingdings" pitchFamily="2" charset="2"/>
              <a:buChar char="Ø"/>
            </a:pPr>
            <a:endParaRPr lang="en-IN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en-IN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xmlns="" id="{B9E6D1D0-3C39-7548-977A-E32CE1D63C7A}"/>
              </a:ext>
            </a:extLst>
          </p:cNvPr>
          <p:cNvSpPr txBox="1">
            <a:spLocks/>
          </p:cNvSpPr>
          <p:nvPr/>
        </p:nvSpPr>
        <p:spPr>
          <a:xfrm>
            <a:off x="8022334" y="2420113"/>
            <a:ext cx="4078226" cy="2168582"/>
          </a:xfrm>
          <a:prstGeom prst="rect">
            <a:avLst/>
          </a:prstGeom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</a:rPr>
              <a:t>RELIENCE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</a:rPr>
              <a:t>MES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</a:rPr>
              <a:t>STARCARE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</a:rPr>
              <a:t>SBM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</a:rPr>
              <a:t>LIFELINE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</a:rPr>
              <a:t>PAULS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</a:rPr>
              <a:t>LITTLE FLOWER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</a:rPr>
              <a:t>ISHA HOSPITAL</a:t>
            </a:r>
          </a:p>
          <a:p>
            <a:pPr lvl="1">
              <a:buFont typeface="Wingdings" pitchFamily="2" charset="2"/>
              <a:buChar char="Ø"/>
            </a:pPr>
            <a:r>
              <a:rPr lang="en-IN" sz="1400" dirty="0">
                <a:solidFill>
                  <a:schemeClr val="tx1"/>
                </a:solidFill>
              </a:rPr>
              <a:t>MATHA HOSPITAL</a:t>
            </a:r>
          </a:p>
          <a:p>
            <a:pPr lvl="1">
              <a:buFont typeface="Wingdings" pitchFamily="2" charset="2"/>
              <a:buChar char="Ø"/>
            </a:pPr>
            <a:endParaRPr lang="en-IN" sz="1400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Ø"/>
            </a:pPr>
            <a:endParaRPr lang="en-IN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2123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57ED486-2ABF-A34A-997A-68C0487D9078}"/>
              </a:ext>
            </a:extLst>
          </p:cNvPr>
          <p:cNvSpPr/>
          <p:nvPr/>
        </p:nvSpPr>
        <p:spPr>
          <a:xfrm>
            <a:off x="-13252" y="761133"/>
            <a:ext cx="2439460" cy="4076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12">
            <a:extLst>
              <a:ext uri="{FF2B5EF4-FFF2-40B4-BE49-F238E27FC236}">
                <a16:creationId xmlns:a16="http://schemas.microsoft.com/office/drawing/2014/main" xmlns="" id="{2D0A58BA-5888-BE41-A1B3-359B2B3CD57E}"/>
              </a:ext>
            </a:extLst>
          </p:cNvPr>
          <p:cNvSpPr/>
          <p:nvPr/>
        </p:nvSpPr>
        <p:spPr>
          <a:xfrm>
            <a:off x="11280680" y="104465"/>
            <a:ext cx="839095" cy="288190"/>
          </a:xfrm>
          <a:prstGeom prst="rect">
            <a:avLst/>
          </a:prstGeom>
          <a:blipFill>
            <a:blip r:embed="rId2" cstate="print">
              <a:alphaModFix amt="50000"/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AD211AE-E58B-C240-8D34-7955846A553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94695" y="104465"/>
            <a:ext cx="2726198" cy="36349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8895EA3-2695-3C43-A888-8A3B4A7D6508}"/>
              </a:ext>
            </a:extLst>
          </p:cNvPr>
          <p:cNvSpPr txBox="1"/>
          <p:nvPr/>
        </p:nvSpPr>
        <p:spPr>
          <a:xfrm>
            <a:off x="132521" y="768625"/>
            <a:ext cx="18188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Demonstration:</a:t>
            </a:r>
          </a:p>
        </p:txBody>
      </p:sp>
      <p:pic>
        <p:nvPicPr>
          <p:cNvPr id="10" name="Picture 2" descr="C:\Users\user\Downloads\IMG-20181009-WA0030.jpg">
            <a:extLst>
              <a:ext uri="{FF2B5EF4-FFF2-40B4-BE49-F238E27FC236}">
                <a16:creationId xmlns:a16="http://schemas.microsoft.com/office/drawing/2014/main" xmlns="" id="{E378D9E5-275B-2F42-AAA9-42B39107C3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2521" y="1357918"/>
            <a:ext cx="6317975" cy="4847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xmlns="" id="{6EA108E7-2996-6347-BD1A-CEE842F5D6D2}"/>
              </a:ext>
            </a:extLst>
          </p:cNvPr>
          <p:cNvSpPr txBox="1">
            <a:spLocks/>
          </p:cNvSpPr>
          <p:nvPr/>
        </p:nvSpPr>
        <p:spPr>
          <a:xfrm>
            <a:off x="94695" y="6229815"/>
            <a:ext cx="6355801" cy="784528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0000"/>
              </a:lnSpc>
              <a:buNone/>
            </a:pPr>
            <a:r>
              <a:rPr lang="en-IN" sz="1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Prof.</a:t>
            </a:r>
            <a:r>
              <a:rPr lang="en-IN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1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Aswath</a:t>
            </a:r>
            <a:r>
              <a:rPr lang="en-IN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Kumar Presenting SAFETY ISOLATION BAG during </a:t>
            </a:r>
            <a:r>
              <a:rPr lang="en-GB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European Society of Gynaecological Endoscopy at Vienna Austria on 9.10.2018</a:t>
            </a:r>
            <a:r>
              <a:rPr lang="en-IN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xmlns="" id="{5AF02A56-6731-4847-A329-A75634E32654}"/>
              </a:ext>
            </a:extLst>
          </p:cNvPr>
          <p:cNvSpPr txBox="1">
            <a:spLocks/>
          </p:cNvSpPr>
          <p:nvPr/>
        </p:nvSpPr>
        <p:spPr>
          <a:xfrm>
            <a:off x="6627201" y="1357918"/>
            <a:ext cx="5309695" cy="4525963"/>
          </a:xfrm>
          <a:prstGeom prst="rect">
            <a:avLst/>
          </a:prstGeom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Few Testimonial Videos of Users of the Device &amp; Tutorial</a:t>
            </a:r>
          </a:p>
          <a:p>
            <a:pPr marL="0" indent="0">
              <a:buNone/>
            </a:pPr>
            <a:endParaRPr lang="en-IN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hlinkClick r:id="rId5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en-IN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https://www.youtube.com/watch?v=M-OP94cAQrg&amp;t=34s</a:t>
            </a:r>
            <a:r>
              <a:rPr lang="en-IN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IN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 DR DIVYESH SHUKLA</a:t>
            </a:r>
          </a:p>
          <a:p>
            <a:pPr marL="0" indent="0">
              <a:buNone/>
            </a:pP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/>
            </a:r>
            <a:b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</a:br>
            <a:r>
              <a:rPr lang="en-GB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https://www.youtube.com/watch?v=EoGJ4FVGPPU&amp;t=99s</a:t>
            </a:r>
            <a:r>
              <a:rPr lang="en-GB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 DR. HAFEEZ RAHMAN	</a:t>
            </a:r>
            <a:b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https://www.youtube.com/watch?v=zGE0L9T9OrE&amp;t=51s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-  DR. BIJU PARAMESWARAN</a:t>
            </a:r>
          </a:p>
          <a:p>
            <a:pPr marL="0" indent="0">
              <a:buNone/>
            </a:pPr>
            <a:endParaRPr lang="en-GB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https://www.youtube.com/watch?v=zw39vwkWzoA&amp;t=8s</a:t>
            </a:r>
            <a:r>
              <a:rPr lang="en-GB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 ANIMATION VIDEO</a:t>
            </a:r>
          </a:p>
          <a:p>
            <a:pPr marL="0" indent="0">
              <a:buNone/>
            </a:pP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https://www.youtube.com/watch?v=VtKDqwwLKdI&amp;t=69s</a:t>
            </a:r>
            <a:r>
              <a:rPr lang="en-GB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 DR. P. G. PAUL </a:t>
            </a:r>
          </a:p>
          <a:p>
            <a:pPr marL="0" indent="0">
              <a:buNone/>
            </a:pPr>
            <a:endParaRPr lang="en-GB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https://www.youtube.com/watch?v=zGE0L9T9OrE&amp;t=56s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-  DR. ASWATH KUMAR</a:t>
            </a:r>
          </a:p>
          <a:p>
            <a:pPr marL="0" indent="0">
              <a:buNone/>
            </a:pPr>
            <a:endParaRPr lang="en-IN" sz="1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https://www.youtube.com/watch?v=JU78vrhDNDg</a:t>
            </a:r>
            <a:r>
              <a:rPr lang="en-GB" sz="11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GB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 DR. CYRIAC PAPPACHAN		</a:t>
            </a:r>
          </a:p>
        </p:txBody>
      </p:sp>
    </p:spTree>
    <p:extLst>
      <p:ext uri="{BB962C8B-B14F-4D97-AF65-F5344CB8AC3E}">
        <p14:creationId xmlns:p14="http://schemas.microsoft.com/office/powerpoint/2010/main" xmlns="" val="928887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57ED486-2ABF-A34A-997A-68C0487D9078}"/>
              </a:ext>
            </a:extLst>
          </p:cNvPr>
          <p:cNvSpPr/>
          <p:nvPr/>
        </p:nvSpPr>
        <p:spPr>
          <a:xfrm>
            <a:off x="-13252" y="761133"/>
            <a:ext cx="2439460" cy="4076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12">
            <a:extLst>
              <a:ext uri="{FF2B5EF4-FFF2-40B4-BE49-F238E27FC236}">
                <a16:creationId xmlns:a16="http://schemas.microsoft.com/office/drawing/2014/main" xmlns="" id="{2D0A58BA-5888-BE41-A1B3-359B2B3CD57E}"/>
              </a:ext>
            </a:extLst>
          </p:cNvPr>
          <p:cNvSpPr/>
          <p:nvPr/>
        </p:nvSpPr>
        <p:spPr>
          <a:xfrm>
            <a:off x="11280680" y="104465"/>
            <a:ext cx="839095" cy="288190"/>
          </a:xfrm>
          <a:prstGeom prst="rect">
            <a:avLst/>
          </a:prstGeom>
          <a:blipFill>
            <a:blip r:embed="rId2" cstate="print">
              <a:alphaModFix amt="50000"/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AD211AE-E58B-C240-8D34-7955846A553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94695" y="104465"/>
            <a:ext cx="2726198" cy="36349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8895EA3-2695-3C43-A888-8A3B4A7D6508}"/>
              </a:ext>
            </a:extLst>
          </p:cNvPr>
          <p:cNvSpPr txBox="1"/>
          <p:nvPr/>
        </p:nvSpPr>
        <p:spPr>
          <a:xfrm>
            <a:off x="132521" y="768625"/>
            <a:ext cx="16651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Patent Family: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xmlns="" id="{67189CE2-7D0E-8745-A786-ADB107DC1E23}"/>
              </a:ext>
            </a:extLst>
          </p:cNvPr>
          <p:cNvSpPr txBox="1">
            <a:spLocks/>
          </p:cNvSpPr>
          <p:nvPr/>
        </p:nvSpPr>
        <p:spPr>
          <a:xfrm>
            <a:off x="457199" y="1556337"/>
            <a:ext cx="11380305" cy="1166985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EP3220835A4</a:t>
            </a:r>
          </a:p>
          <a:p>
            <a:r>
              <a:rPr lang="en-IN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US2018008250   </a:t>
            </a:r>
            <a:endParaRPr lang="en-IN" sz="180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E037C16-D419-BA45-9E3A-D3E1B59F9EE6}"/>
              </a:ext>
            </a:extLst>
          </p:cNvPr>
          <p:cNvSpPr/>
          <p:nvPr/>
        </p:nvSpPr>
        <p:spPr>
          <a:xfrm>
            <a:off x="-9937" y="3438067"/>
            <a:ext cx="2439460" cy="4076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5BBFADF-ACF1-CB4B-9363-EE9F62CD2DBD}"/>
              </a:ext>
            </a:extLst>
          </p:cNvPr>
          <p:cNvSpPr txBox="1"/>
          <p:nvPr/>
        </p:nvSpPr>
        <p:spPr>
          <a:xfrm>
            <a:off x="135836" y="3445559"/>
            <a:ext cx="1480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Expectation: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xmlns="" id="{4616B9A5-8BA3-B94A-81D4-C88000B75CE5}"/>
              </a:ext>
            </a:extLst>
          </p:cNvPr>
          <p:cNvSpPr txBox="1">
            <a:spLocks/>
          </p:cNvSpPr>
          <p:nvPr/>
        </p:nvSpPr>
        <p:spPr>
          <a:xfrm>
            <a:off x="460514" y="4233271"/>
            <a:ext cx="11380305" cy="1166985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>
                <a:solidFill>
                  <a:schemeClr val="tx1"/>
                </a:solidFill>
              </a:rPr>
              <a:t>Company seeks alliance with Potential Licensees to assign Licensing Rights to market these technologies. </a:t>
            </a:r>
            <a:endParaRPr lang="en-IN" sz="1800" dirty="0">
              <a:solidFill>
                <a:schemeClr val="tx1"/>
              </a:solidFill>
            </a:endParaRPr>
          </a:p>
          <a:p>
            <a:r>
              <a:rPr lang="en-IN" dirty="0">
                <a:solidFill>
                  <a:schemeClr val="tx1"/>
                </a:solidFill>
              </a:rPr>
              <a:t>Company is also interested in sale of the Granted / Issued Patents. </a:t>
            </a:r>
            <a:endParaRPr lang="en-IN" sz="1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8505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9EE13960-6366-DD4C-9452-9EEA9EDA28DA}"/>
              </a:ext>
            </a:extLst>
          </p:cNvPr>
          <p:cNvSpPr/>
          <p:nvPr/>
        </p:nvSpPr>
        <p:spPr>
          <a:xfrm>
            <a:off x="0" y="955960"/>
            <a:ext cx="12192000" cy="10914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bject 12">
            <a:extLst>
              <a:ext uri="{FF2B5EF4-FFF2-40B4-BE49-F238E27FC236}">
                <a16:creationId xmlns:a16="http://schemas.microsoft.com/office/drawing/2014/main" xmlns="" id="{81EC3AA5-975B-4C4A-98CB-BBBB8143A74A}"/>
              </a:ext>
            </a:extLst>
          </p:cNvPr>
          <p:cNvSpPr/>
          <p:nvPr/>
        </p:nvSpPr>
        <p:spPr>
          <a:xfrm>
            <a:off x="11280680" y="104465"/>
            <a:ext cx="839095" cy="288190"/>
          </a:xfrm>
          <a:prstGeom prst="rect">
            <a:avLst/>
          </a:prstGeom>
          <a:blipFill>
            <a:blip r:embed="rId2" cstate="print">
              <a:alphaModFix amt="50000"/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C29F88E-52DD-BC48-98F9-19A81D36C8A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94695" y="104465"/>
            <a:ext cx="2726198" cy="36349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D6EE2C2-052C-7549-988B-B52BFF4FCC1D}"/>
              </a:ext>
            </a:extLst>
          </p:cNvPr>
          <p:cNvSpPr/>
          <p:nvPr/>
        </p:nvSpPr>
        <p:spPr>
          <a:xfrm>
            <a:off x="4018894" y="1060372"/>
            <a:ext cx="390927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THANK YOU</a:t>
            </a:r>
            <a:endParaRPr lang="en-US" sz="60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07057C8-0A97-1D44-93FD-FCDF4AB35D43}"/>
              </a:ext>
            </a:extLst>
          </p:cNvPr>
          <p:cNvSpPr txBox="1"/>
          <p:nvPr/>
        </p:nvSpPr>
        <p:spPr>
          <a:xfrm>
            <a:off x="358750" y="4961064"/>
            <a:ext cx="38265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dirty="0">
                <a:latin typeface="Calibri" panose="020F0502020204030204" pitchFamily="34" charset="0"/>
                <a:cs typeface="Calibri" panose="020F0502020204030204" pitchFamily="34" charset="0"/>
              </a:rPr>
              <a:t>CONTACT US:</a:t>
            </a:r>
          </a:p>
          <a:p>
            <a:endParaRPr lang="en-IN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200" b="1" dirty="0">
                <a:latin typeface="Calibri" panose="020F0502020204030204" pitchFamily="34" charset="0"/>
                <a:cs typeface="Calibri" panose="020F0502020204030204" pitchFamily="34" charset="0"/>
              </a:rPr>
              <a:t>Greater Noida (NCR) Office</a:t>
            </a:r>
          </a:p>
          <a:p>
            <a:r>
              <a:rPr lang="en-IN" sz="1200" dirty="0">
                <a:latin typeface="Calibri" panose="020F0502020204030204" pitchFamily="34" charset="0"/>
                <a:cs typeface="Calibri" panose="020F0502020204030204" pitchFamily="34" charset="0"/>
              </a:rPr>
              <a:t>E-13, UPSIDC, Site-IV, Behind-Grand Venice, </a:t>
            </a:r>
            <a:r>
              <a:rPr lang="en-IN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Kasna</a:t>
            </a:r>
            <a:r>
              <a:rPr lang="en-IN" sz="1200" dirty="0">
                <a:latin typeface="Calibri" panose="020F0502020204030204" pitchFamily="34" charset="0"/>
                <a:cs typeface="Calibri" panose="020F0502020204030204" pitchFamily="34" charset="0"/>
              </a:rPr>
              <a:t> Road, Greater Noida - 201310, UP, National Capital Region, India.</a:t>
            </a:r>
          </a:p>
          <a:p>
            <a:r>
              <a:rPr lang="en-IN" sz="1200" dirty="0">
                <a:latin typeface="Calibri" panose="020F0502020204030204" pitchFamily="34" charset="0"/>
                <a:cs typeface="Calibri" panose="020F0502020204030204" pitchFamily="34" charset="0"/>
              </a:rPr>
              <a:t>Tel: +91-(120) 4296878, 4909201, 4516201</a:t>
            </a:r>
          </a:p>
          <a:p>
            <a:r>
              <a:rPr lang="en-IN" sz="1200" dirty="0">
                <a:latin typeface="Calibri" panose="020F0502020204030204" pitchFamily="34" charset="0"/>
                <a:cs typeface="Calibri" panose="020F0502020204030204" pitchFamily="34" charset="0"/>
              </a:rPr>
              <a:t>Fax: +91-(120) 4516201</a:t>
            </a:r>
          </a:p>
          <a:p>
            <a:r>
              <a:rPr lang="en-IN" sz="1200" dirty="0">
                <a:latin typeface="Calibri" panose="020F0502020204030204" pitchFamily="34" charset="0"/>
                <a:cs typeface="Calibri" panose="020F0502020204030204" pitchFamily="34" charset="0"/>
              </a:rPr>
              <a:t>E-Mail id: </a:t>
            </a:r>
            <a:r>
              <a:rPr lang="en-IN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ankit@iiprd.com</a:t>
            </a:r>
            <a:endParaRPr lang="en-IN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856147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{38A34C44-D731-134B-8108-B60601B1C7D4}tf10001124</Template>
  <TotalTime>1907</TotalTime>
  <Words>419</Words>
  <Application>Microsoft Macintosh PowerPoint</Application>
  <PresentationFormat>Custom</PresentationFormat>
  <Paragraphs>91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Frame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Ankit Kumar</dc:creator>
  <cp:lastModifiedBy>Sonam Khan</cp:lastModifiedBy>
  <cp:revision>35</cp:revision>
  <dcterms:created xsi:type="dcterms:W3CDTF">2018-09-06T08:38:46Z</dcterms:created>
  <dcterms:modified xsi:type="dcterms:W3CDTF">2019-02-05T10:06:26Z</dcterms:modified>
</cp:coreProperties>
</file>