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4" r:id="rId5"/>
    <p:sldId id="261" r:id="rId6"/>
    <p:sldId id="266" r:id="rId7"/>
    <p:sldId id="272" r:id="rId8"/>
    <p:sldId id="267" r:id="rId9"/>
    <p:sldId id="271" r:id="rId10"/>
    <p:sldId id="270" r:id="rId11"/>
    <p:sldId id="257" r:id="rId12"/>
    <p:sldId id="265" r:id="rId13"/>
    <p:sldId id="264" r:id="rId14"/>
    <p:sldId id="278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D5CB-DF29-4FB2-92F7-F8ED2F890272}" type="datetimeFigureOut">
              <a:rPr lang="en-US" smtClean="0"/>
              <a:pPr/>
              <a:t>12/18/2016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0CE2-DCFA-4F8D-82F0-4B720930153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Patent\Land%20slide%20-H%20block\GhatAndTruck%20(4)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0F9vCpJFdB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 slide –                                            H or Y block retention  wall</a:t>
            </a:r>
            <a:br>
              <a:rPr lang="en-US" dirty="0" smtClean="0"/>
            </a:br>
            <a:r>
              <a:rPr lang="en-US" sz="2700" dirty="0" smtClean="0"/>
              <a:t>Patent </a:t>
            </a:r>
            <a:r>
              <a:rPr lang="en-US" sz="2700" smtClean="0"/>
              <a:t>application no.2677/MUM/2014 and</a:t>
            </a:r>
            <a:br>
              <a:rPr lang="en-US" sz="2700" smtClean="0"/>
            </a:br>
            <a:r>
              <a:rPr lang="en-US" sz="2700" smtClean="0"/>
              <a:t>PCT/IN2016/000045</a:t>
            </a:r>
            <a:endParaRPr lang="en-IN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145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Presentation by</a:t>
            </a:r>
          </a:p>
          <a:p>
            <a:r>
              <a:rPr lang="en-US" dirty="0" smtClean="0"/>
              <a:t>Rajendra Ladkat</a:t>
            </a:r>
          </a:p>
          <a:p>
            <a:r>
              <a:rPr lang="en-US" dirty="0" smtClean="0"/>
              <a:t>Email: contact@rajendraladkat.com</a:t>
            </a:r>
          </a:p>
          <a:p>
            <a:r>
              <a:rPr lang="en-US" dirty="0" smtClean="0"/>
              <a:t>Mobile-9226759450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methods in Japan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1- </a:t>
            </a:r>
            <a:r>
              <a:rPr lang="en-IN" sz="2000" dirty="0" smtClean="0"/>
              <a:t>Since all of the roads in this area is cut along the mountains, the Japanese take great precautions in preventing rock slides.  Here is a huge concrete retaining wall to keep the land from moving.</a:t>
            </a:r>
          </a:p>
          <a:p>
            <a:pPr>
              <a:buNone/>
            </a:pPr>
            <a:r>
              <a:rPr lang="en-US" sz="2000" dirty="0" smtClean="0"/>
              <a:t>2 </a:t>
            </a:r>
            <a:r>
              <a:rPr lang="en-IN" sz="2000" dirty="0" smtClean="0"/>
              <a:t>Here’s another example of another retaining wall.  Underneath the fence is some sort of hard surface on top of the soil and rock.</a:t>
            </a:r>
            <a:endParaRPr lang="en-US" sz="2000" dirty="0" smtClean="0"/>
          </a:p>
          <a:p>
            <a:pPr>
              <a:buNone/>
            </a:pPr>
            <a:r>
              <a:rPr lang="en-IN" sz="2000" dirty="0" smtClean="0"/>
              <a:t>3  Here is an example of a massive concrete wall built to hold back landslides.  I looks like it can stop a whole mountain from falling on us!  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https://peterteabonsai.files.wordpress.com/2012/07/ocean-8.jpg?w=5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30718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peterteabonsai.files.wordpress.com/2012/07/ocean-19.jpg?w=58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00570"/>
            <a:ext cx="278608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peterteabonsai.files.wordpress.com/2012/07/ocean-20.jpg?w=58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429132"/>
            <a:ext cx="300036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435769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45720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429132"/>
            <a:ext cx="65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To reduce the incidences of landslides.</a:t>
            </a:r>
          </a:p>
          <a:p>
            <a:r>
              <a:rPr lang="en-IN" dirty="0"/>
              <a:t>To reduce the frequent widening of roads and excavation of mountains caused due to natural and manmade disasters.</a:t>
            </a:r>
          </a:p>
          <a:p>
            <a:r>
              <a:rPr lang="en-IN" dirty="0"/>
              <a:t>To reduce deforestation caused due to road widening.</a:t>
            </a:r>
          </a:p>
          <a:p>
            <a:r>
              <a:rPr lang="en-IN" dirty="0"/>
              <a:t>To reduce the clogging and flooding of rivers caused due to landslide debris.</a:t>
            </a:r>
          </a:p>
          <a:p>
            <a:r>
              <a:rPr lang="en-IN" dirty="0"/>
              <a:t>To reduce the construction time of retaining walls by using pre-casted blocks.</a:t>
            </a:r>
          </a:p>
          <a:p>
            <a:r>
              <a:rPr lang="en-IN" dirty="0"/>
              <a:t>To prevent incidences of vehicles falling into valleys on roads with narrow turnings by building a well protected wall.</a:t>
            </a:r>
          </a:p>
          <a:p>
            <a:r>
              <a:rPr lang="en-IN" dirty="0"/>
              <a:t>To act as a multipurpose protective wall on sides of road lying in mountains, flood prone areas, riversides, railway tracks, buildings and houses near steep slopes, etc. </a:t>
            </a:r>
          </a:p>
          <a:p>
            <a:r>
              <a:rPr lang="en-IN" dirty="0"/>
              <a:t>To provide a wall with a long life.</a:t>
            </a:r>
          </a:p>
          <a:p>
            <a:r>
              <a:rPr lang="en-IN" dirty="0"/>
              <a:t>To save on the labour costs.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Concept &amp; Model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23518" r="-44" b="9146"/>
          <a:stretch>
            <a:fillRect/>
          </a:stretch>
        </p:blipFill>
        <p:spPr bwMode="auto">
          <a:xfrm>
            <a:off x="0" y="3403607"/>
            <a:ext cx="4643438" cy="34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t="14715" b="3856"/>
          <a:stretch>
            <a:fillRect/>
          </a:stretch>
        </p:blipFill>
        <p:spPr bwMode="auto">
          <a:xfrm>
            <a:off x="4714876" y="3286100"/>
            <a:ext cx="44291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4291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 smtClean="0">
                <a:cs typeface="Arial" pitchFamily="34" charset="0"/>
              </a:rPr>
              <a:t>We have proposed Pre casted H ( for slopping wall ) or Y ( for vertical wall)  Reinforced concrete cement block where frequent landslides is occurred.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cs typeface="Arial" pitchFamily="34" charset="0"/>
              </a:rPr>
              <a:t> The H and Y block’s  height and width depends upon the slope and height of the mountain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cs typeface="Arial" pitchFamily="34" charset="0"/>
              </a:rPr>
              <a:t> The H blocks are designed in such a way that they are interlocked with each other in the form of steps.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IN" dirty="0" smtClean="0">
                <a:cs typeface="Arial" pitchFamily="34" charset="0"/>
              </a:rPr>
              <a:t>Such design of sloping blocks is being created to prevent pressure of landslide instead of straight vertical wall.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IN" dirty="0" smtClean="0"/>
              <a:t>Each of the H block has a circular hollow pipe penetrating throughout the block  at centre which consist of steel wire rope passing through every H block in the row</a:t>
            </a:r>
            <a:endParaRPr lang="en-IN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00569"/>
          </a:xfrm>
        </p:spPr>
        <p:txBody>
          <a:bodyPr>
            <a:normAutofit/>
          </a:bodyPr>
          <a:lstStyle/>
          <a:p>
            <a:r>
              <a:rPr lang="en-IN" sz="1800" dirty="0" smtClean="0"/>
              <a:t>This steel wire rope is attached to the threaded pile which is being inserted deep inside the earth thus supporting H blocks.</a:t>
            </a:r>
          </a:p>
          <a:p>
            <a:r>
              <a:rPr lang="en-IN" sz="1800" dirty="0" smtClean="0"/>
              <a:t> The thickness of the wire rope depends upon pressure on each block and risk of the landslide considering height and slope of mountain.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</a:t>
            </a:r>
            <a:r>
              <a:rPr lang="en-IN" sz="1800" dirty="0" smtClean="0"/>
              <a:t>The threaded pile is also inserted horizontally into the earth crust increasing the firmness the H block. Certain gap is being created due to thickness of wire rope which is being looped around the wire that is passing through two H block.</a:t>
            </a:r>
          </a:p>
          <a:p>
            <a:r>
              <a:rPr lang="en-IN" sz="1800" dirty="0" smtClean="0"/>
              <a:t>This gap also allows the excess ground water flow thus reducing the pressure on the block. It also acts like a screen which allows the flow of water and restricts the flow of pebbles.</a:t>
            </a:r>
          </a:p>
          <a:p>
            <a:r>
              <a:rPr lang="en-IN" sz="1800" dirty="0" smtClean="0"/>
              <a:t>The uppermost H block is attached to the wire rope which passes under the tar road from one end to another end of the road.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 </a:t>
            </a:r>
            <a:r>
              <a:rPr lang="en-IN" sz="1800" dirty="0" smtClean="0"/>
              <a:t>The other end of the rope is being tied to the threaded pile to acquire the desired support. Such design of uppermost H block prevents the vehicle from falling in the valley from any accident. Similarly pre cast Y block can be used to construct a straight wall</a:t>
            </a:r>
            <a:endParaRPr lang="en-IN" sz="1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29849" r="625" b="6030"/>
          <a:stretch>
            <a:fillRect/>
          </a:stretch>
        </p:blipFill>
        <p:spPr bwMode="auto">
          <a:xfrm>
            <a:off x="0" y="4191050"/>
            <a:ext cx="3100668" cy="26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t="5122" r="1598" b="7047"/>
          <a:stretch>
            <a:fillRect/>
          </a:stretch>
        </p:blipFill>
        <p:spPr bwMode="auto">
          <a:xfrm>
            <a:off x="6215074" y="4214818"/>
            <a:ext cx="292892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t="11160"/>
          <a:stretch>
            <a:fillRect/>
          </a:stretch>
        </p:blipFill>
        <p:spPr bwMode="auto">
          <a:xfrm>
            <a:off x="3214678" y="4214818"/>
            <a:ext cx="285752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GhatAndTruck (4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roads</a:t>
            </a:r>
            <a:endParaRPr lang="en-IN" dirty="0"/>
          </a:p>
        </p:txBody>
      </p:sp>
      <p:pic>
        <p:nvPicPr>
          <p:cNvPr id="4" name="Content Placeholder 3" descr="TrackRoadFro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4429124" cy="3268667"/>
          </a:xfrm>
        </p:spPr>
      </p:pic>
      <p:pic>
        <p:nvPicPr>
          <p:cNvPr id="5" name="Picture 4" descr="TrackRoadI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43050"/>
            <a:ext cx="4476749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Railway track</a:t>
            </a:r>
            <a:endParaRPr lang="en-IN" dirty="0"/>
          </a:p>
        </p:txBody>
      </p:sp>
      <p:pic>
        <p:nvPicPr>
          <p:cNvPr id="4" name="Content Placeholder 3" descr="TrainTrack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4834476" cy="3625857"/>
          </a:xfrm>
        </p:spPr>
      </p:pic>
      <p:pic>
        <p:nvPicPr>
          <p:cNvPr id="5" name="Picture 4" descr="TrainTrack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428736"/>
            <a:ext cx="4095747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n-US" dirty="0" smtClean="0"/>
              <a:t>UNO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.The significance of landslides is set to increase in the coming years as a result of population growth, expansion of infrastructure, and increased forestry and agricultural activity in the region.  </a:t>
            </a:r>
          </a:p>
          <a:p>
            <a:r>
              <a:rPr lang="en-IN" dirty="0" smtClean="0"/>
              <a:t>In temperate and tropical Asia, projected climate change related impacts are likely to result in compound effects of landslide incidences. </a:t>
            </a:r>
          </a:p>
          <a:p>
            <a:r>
              <a:rPr lang="en-IN" dirty="0" smtClean="0"/>
              <a:t>Landslides cause environmental damage to forests and agricultural resources by removing topsoil, blocking rivers and increasing downstream sedimentation. </a:t>
            </a:r>
          </a:p>
          <a:p>
            <a:r>
              <a:rPr lang="en-IN" dirty="0" smtClean="0"/>
              <a:t>Scientific studies confirm the crucial role of trees and forests in preventing landslides not only by reinforcing and drying soils, but also in directly obstructing smaller slides and rock falls”. </a:t>
            </a:r>
          </a:p>
          <a:p>
            <a:r>
              <a:rPr lang="en-IN" dirty="0"/>
              <a:t>S</a:t>
            </a:r>
            <a:r>
              <a:rPr lang="en-IN" dirty="0" smtClean="0"/>
              <a:t>teep terrain, vulnerable soils, heavy rainfall and earthquake activity make large parts of Asia highly susceptible to landslides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 of retention wall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483245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1</a:t>
            </a:r>
          </a:p>
          <a:p>
            <a:pPr>
              <a:buNone/>
            </a:pPr>
            <a:r>
              <a:rPr lang="en-IN" sz="2000" b="1" dirty="0" smtClean="0"/>
              <a:t> </a:t>
            </a:r>
          </a:p>
          <a:p>
            <a:pPr>
              <a:buNone/>
            </a:pPr>
            <a:r>
              <a:rPr lang="en-IN" sz="2000" b="1" dirty="0" smtClean="0"/>
              <a:t> 2  Landslide in </a:t>
            </a:r>
            <a:r>
              <a:rPr lang="en-IN" sz="2000" b="1" dirty="0" err="1" smtClean="0"/>
              <a:t>Iztapalapa</a:t>
            </a:r>
            <a:r>
              <a:rPr lang="en-IN" sz="2000" b="1" dirty="0" smtClean="0"/>
              <a:t>, Mexico City- a</a:t>
            </a:r>
            <a:r>
              <a:rPr lang="en-IN" sz="2000" dirty="0" smtClean="0"/>
              <a:t> 50 cubic metre landslide in the </a:t>
            </a:r>
            <a:r>
              <a:rPr lang="en-IN" sz="2000" dirty="0" err="1" smtClean="0"/>
              <a:t>Itzapalapa</a:t>
            </a:r>
            <a:r>
              <a:rPr lang="en-IN" sz="2000" dirty="0" smtClean="0"/>
              <a:t>, a poor suburb of Mexico City slid onto a house at the toe of the slope, killing two people</a:t>
            </a:r>
            <a:r>
              <a:rPr lang="en-US" sz="2000" dirty="0" smtClean="0"/>
              <a:t> , a </a:t>
            </a:r>
            <a:r>
              <a:rPr lang="en-IN" sz="2000" dirty="0" smtClean="0"/>
              <a:t>very large (5 m high) retaining wall that had been built between the slope and the houses. Clearly the wall has failed under the weight of the landslide.</a:t>
            </a:r>
            <a:endParaRPr lang="en-US" sz="2000" dirty="0" smtClean="0"/>
          </a:p>
          <a:p>
            <a:endParaRPr lang="en-IN" dirty="0"/>
          </a:p>
        </p:txBody>
      </p:sp>
      <p:pic>
        <p:nvPicPr>
          <p:cNvPr id="5" name="Picture 4" descr="http://blogs.agu.org/landslideblog/files/2010/10/09_01-mexico-city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428631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192880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292893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     </a:t>
            </a:r>
            <a:r>
              <a:rPr lang="en-IN" b="1" dirty="0" smtClean="0"/>
              <a:t>Landslide threatens NW San Antonio homes,</a:t>
            </a:r>
            <a:r>
              <a:rPr lang="en-IN" dirty="0" smtClean="0"/>
              <a:t> Damage to a retaining wall and property to a home in The Hills at </a:t>
            </a:r>
            <a:r>
              <a:rPr lang="en-IN" dirty="0" err="1" smtClean="0"/>
              <a:t>Rivermist</a:t>
            </a:r>
            <a:r>
              <a:rPr lang="en-IN" dirty="0" smtClean="0"/>
              <a:t> subdivision in San Antonio, Texas on Monday, January 25, 2010.   </a:t>
            </a:r>
            <a:endParaRPr lang="en-IN" dirty="0"/>
          </a:p>
        </p:txBody>
      </p:sp>
      <p:pic>
        <p:nvPicPr>
          <p:cNvPr id="10" name="Picture 9" descr="Damage to a retaining wall and property to a home in The Hills at Rivermist subdivision in San Antonio, Texas on Monday, January 25, 2010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292893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Flood in </a:t>
            </a:r>
            <a:r>
              <a:rPr lang="en-US" dirty="0" err="1" smtClean="0"/>
              <a:t>Uttarakhand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en-IN" sz="2000" dirty="0" smtClean="0"/>
              <a:t>The </a:t>
            </a:r>
            <a:r>
              <a:rPr lang="en-IN" sz="2000" dirty="0" err="1" smtClean="0"/>
              <a:t>Utrakhand</a:t>
            </a:r>
            <a:r>
              <a:rPr lang="en-IN" sz="2000" dirty="0" smtClean="0"/>
              <a:t> flood teaches us that we must learn to build sustainable models for pilgrim-based tourism in the fragile regions of the country.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IN" sz="2000" dirty="0" smtClean="0"/>
              <a:t>In </a:t>
            </a:r>
            <a:r>
              <a:rPr lang="en-IN" sz="2000" dirty="0" err="1" smtClean="0"/>
              <a:t>Badrinath</a:t>
            </a:r>
            <a:r>
              <a:rPr lang="en-IN" sz="2000" dirty="0" smtClean="0"/>
              <a:t>, 10 buildings were washed away while in </a:t>
            </a:r>
            <a:r>
              <a:rPr lang="en-IN" sz="2000" dirty="0" err="1" smtClean="0"/>
              <a:t>Munsiyari</a:t>
            </a:r>
            <a:r>
              <a:rPr lang="en-IN" sz="2000" dirty="0" smtClean="0"/>
              <a:t> the Kali </a:t>
            </a:r>
            <a:r>
              <a:rPr lang="en-IN" sz="2000" dirty="0" err="1" smtClean="0"/>
              <a:t>Ganga</a:t>
            </a:r>
            <a:r>
              <a:rPr lang="en-IN" sz="2000" dirty="0" smtClean="0"/>
              <a:t> river engulfed 400 houses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IN" dirty="0"/>
          </a:p>
        </p:txBody>
      </p:sp>
      <p:pic>
        <p:nvPicPr>
          <p:cNvPr id="4" name="Picture 3" descr="http://3.bp.blogspot.com/-b6Po1406hfo/UdVn1ZOX_qI/AAAAAAAAB1w/xhikvWw_eDs/s200/a-Photo-of-building-falling-in-flood-Uttrakhand-Disaster-flood-landslide-and-Himalyan-Tsunami-June-20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1"/>
            <a:ext cx="4214842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drop.ndtv.com/albums/NEWS/kedarnathtemple/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4214842" cy="35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dirty="0" smtClean="0"/>
              <a:t>Roads in Himalayans belt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Picture 4" descr="http://imgs.mastphotos.com/wp-content/uploads/2013/06/Worlds-Most-Dangerous-Road-Himachal-Ind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ravel.flown.me/king-include/uploads/himachal-pradesh--a-dangerous-road-in-kinnaur-district-768104339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dangerous roads in himacha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28670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Denger road in himalay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00108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en-US" dirty="0" smtClean="0"/>
              <a:t>Vehicle falling in gorge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0001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1</a:t>
            </a:r>
            <a:r>
              <a:rPr lang="en-US" dirty="0" smtClean="0"/>
              <a:t> </a:t>
            </a:r>
            <a:r>
              <a:rPr lang="en-IN" sz="2000" b="1" dirty="0" err="1" smtClean="0"/>
              <a:t>Shimla</a:t>
            </a:r>
            <a:r>
              <a:rPr lang="en-IN" sz="2000" dirty="0" smtClean="0"/>
              <a:t>: At least 37 people are feared dead and 25 others injured when a truck carrying about 65 people lost control on a straight road stretch at </a:t>
            </a:r>
            <a:r>
              <a:rPr lang="en-IN" sz="2000" dirty="0" err="1" smtClean="0"/>
              <a:t>Hatnala</a:t>
            </a:r>
            <a:r>
              <a:rPr lang="en-IN" sz="2000" dirty="0" smtClean="0"/>
              <a:t> under </a:t>
            </a:r>
            <a:r>
              <a:rPr lang="en-IN" sz="2000" dirty="0" err="1" smtClean="0"/>
              <a:t>Balh</a:t>
            </a:r>
            <a:r>
              <a:rPr lang="en-IN" sz="2000" dirty="0" smtClean="0"/>
              <a:t> police station and fell into a </a:t>
            </a:r>
            <a:r>
              <a:rPr lang="en-IN" sz="2000" dirty="0" err="1" smtClean="0"/>
              <a:t>nallah</a:t>
            </a:r>
            <a:r>
              <a:rPr lang="en-IN" sz="2000" dirty="0" smtClean="0"/>
              <a:t> in </a:t>
            </a:r>
            <a:r>
              <a:rPr lang="en-IN" sz="2000" dirty="0" err="1" smtClean="0"/>
              <a:t>Mandi</a:t>
            </a:r>
            <a:r>
              <a:rPr lang="en-IN" sz="2000" dirty="0" smtClean="0"/>
              <a:t> district.</a:t>
            </a:r>
          </a:p>
          <a:p>
            <a:endParaRPr lang="en-IN" dirty="0"/>
          </a:p>
        </p:txBody>
      </p:sp>
      <p:pic>
        <p:nvPicPr>
          <p:cNvPr id="4" name="Picture 3" descr="http://hillpost.in/wp-content/uploads/2010/08/Truck-accident.jpg?b738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2893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QfAZohoYVo7E2By4MC3c5sGj9g8RW2lIEfR7-KfA_njarLZR4xEQ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45325"/>
            <a:ext cx="2850515" cy="231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dangerous roads in himacha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28343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roads accident in himacha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34290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26th St. retaining wall in Charles Village collapsed Wed- nesday, causing landslide onto CSX railroad tracks below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42886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1928802"/>
            <a:ext cx="44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1</a:t>
            </a:r>
            <a:endParaRPr lang="en-I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Video of truck and Bus fall in Gorge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543048"/>
          </a:xfrm>
        </p:spPr>
        <p:txBody>
          <a:bodyPr/>
          <a:lstStyle/>
          <a:p>
            <a:pPr marL="514350" indent="-514350">
              <a:buAutoNum type="arabicPlain"/>
            </a:pPr>
            <a:r>
              <a:rPr lang="en-US" dirty="0" smtClean="0"/>
              <a:t>https://www.youtube.com/watch?v=73BcTTMrAfA 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US" dirty="0" smtClean="0"/>
              <a:t> </a:t>
            </a:r>
            <a:r>
              <a:rPr lang="en-IN" u="sng" dirty="0" smtClean="0">
                <a:hlinkClick r:id="rId2"/>
              </a:rPr>
              <a:t>https://www.youtube.com/watch?v=0F9vCpJFdBo</a:t>
            </a:r>
            <a:endParaRPr lang="en-IN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IN" dirty="0"/>
          </a:p>
        </p:txBody>
      </p:sp>
      <p:pic>
        <p:nvPicPr>
          <p:cNvPr id="4" name="Picture 3" descr="http://i.ytimg.com/vi/73BcTTMrAfA/hq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0905"/>
            <a:ext cx="4643438" cy="342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Denger road in himalay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4291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350043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8501090" y="342900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solutions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3" descr="http://lh6.googleusercontent.com/-OXHUI1c27s0/UELf6K4Xy_I/AAAAAAAB_jI/i6oCFytAccE/s900/r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414340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n HRTC Bus travelling through Tranda Dhank, Kinnaur, Himachal Prades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42794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ravel.flown.me/king-include/uploads/himachal-pradesh--a-dangerous-road-in-kinnaur-district-768104339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1.bp.blogspot.com/-h0FariBgpKo/TpQd1JncrwI/AAAAAAAABx4/Hl6Trj_LHBg/s1600/Construction+works+going+on%252C+on+damaged+and+landslide+roads+in+the+Garhwal+Himalayas+during+the+Char+Dham+Yatr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85794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solutions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10001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2000" dirty="0" smtClean="0"/>
              <a:t>1    Reinforced wall constructed entirely of used car tyres and soil in St. Georges Grenada</a:t>
            </a:r>
          </a:p>
          <a:p>
            <a:pPr>
              <a:buNone/>
            </a:pPr>
            <a:r>
              <a:rPr lang="en-IN" sz="2000" b="1" dirty="0" smtClean="0"/>
              <a:t>2     Mt Adams retaining wall-</a:t>
            </a:r>
            <a:r>
              <a:rPr lang="en-IN" sz="2000" dirty="0" smtClean="0"/>
              <a:t>The $45 million dollar wall - piers along base of Mt Adams tied back into a tunnel drilled through solid rock underneath the hillside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IN" sz="2000" dirty="0"/>
          </a:p>
        </p:txBody>
      </p:sp>
      <p:pic>
        <p:nvPicPr>
          <p:cNvPr id="4" name="Picture 3" descr="Reinforced wall constructed entirely of used car tyres and soil in St. Georges Grenada / fishafoto - flickr Creative Commo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2.gstatic.com/images?q=tbn:ANd9GcR6q7Z9ATEtVCL6jqVAgZajGxvp_FKciuGSogS9ILNd-ZbvvDOx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1.gstatic.com/images?q=tbn:ANd9GcQFY9L1ISlKadnawxgWV-hgzcOShyjJoS0dJOjZkGTKGv8eAxy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143380"/>
            <a:ext cx="2714644" cy="2500330"/>
          </a:xfrm>
          <a:prstGeom prst="rect">
            <a:avLst/>
          </a:prstGeom>
          <a:noFill/>
        </p:spPr>
      </p:pic>
      <p:pic>
        <p:nvPicPr>
          <p:cNvPr id="7" name="Picture 6" descr="http://www.brighteng.com/portals/0/expertise/foundation/A_Kelso%20Landslide%20Repai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2923935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alphastructural.com/img/retaining-walls/rw-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5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foundationtechnology.com/wp-content/uploads/2014/10/retaining_wall_construction_repair-compressed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14818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14287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864</Words>
  <Application>Microsoft Office PowerPoint</Application>
  <PresentationFormat>On-screen Show (4:3)</PresentationFormat>
  <Paragraphs>71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Land slide –                                            H or Y block retention  wall Patent application no.2677/MUM/2014 and PCT/IN2016/000045</vt:lpstr>
      <vt:lpstr>UNO report</vt:lpstr>
      <vt:lpstr>Fall of retention wall</vt:lpstr>
      <vt:lpstr>Flood in Uttarakhand</vt:lpstr>
      <vt:lpstr>Roads in Himalayans belt </vt:lpstr>
      <vt:lpstr>Vehicle falling in gorge</vt:lpstr>
      <vt:lpstr>Video of truck and Bus fall in Gorge </vt:lpstr>
      <vt:lpstr>Existing solutions</vt:lpstr>
      <vt:lpstr>Existing solutions</vt:lpstr>
      <vt:lpstr>Some methods in Japan</vt:lpstr>
      <vt:lpstr>Goal</vt:lpstr>
      <vt:lpstr>Concept &amp; Model</vt:lpstr>
      <vt:lpstr>Slide 13</vt:lpstr>
      <vt:lpstr>Slide 14</vt:lpstr>
      <vt:lpstr>Highway roads</vt:lpstr>
      <vt:lpstr>Railway track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slide – H block wall</dc:title>
  <dc:creator>Acer</dc:creator>
  <cp:lastModifiedBy>Acer</cp:lastModifiedBy>
  <cp:revision>45</cp:revision>
  <dcterms:created xsi:type="dcterms:W3CDTF">2015-07-02T01:42:19Z</dcterms:created>
  <dcterms:modified xsi:type="dcterms:W3CDTF">2016-12-18T12:07:14Z</dcterms:modified>
</cp:coreProperties>
</file>