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jpeg"/>
  <Override PartName="/ppt/media/image4.jpg" ContentType="image/jpeg"/>
  <Override PartName="/ppt/media/image5.jpg" ContentType="image/jpeg"/>
  <Override PartName="/ppt/media/image6.jpg" ContentType="image/jpeg"/>
  <Override PartName="/ppt/media/image7.jpg" ContentType="image/jpeg"/>
  <Override PartName="/ppt/media/image8.jpg" ContentType="image/jpeg"/>
  <Override PartName="/ppt/media/image9.jpg" ContentType="image/jpeg"/>
  <Override PartName="/ppt/media/image10.jpg" ContentType="image/jpeg"/>
  <Override PartName="/ppt/media/image11.jpg" ContentType="image/jpeg"/>
  <Override PartName="/ppt/media/image12.jpg" ContentType="image/jpeg"/>
  <Override PartName="/ppt/media/image13.jpg" ContentType="image/jpeg"/>
  <Override PartName="/ppt/media/image14.jpg" ContentType="image/jpeg"/>
  <Override PartName="/ppt/media/image1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8" r:id="rId2"/>
    <p:sldId id="276" r:id="rId3"/>
    <p:sldId id="270" r:id="rId4"/>
    <p:sldId id="271" r:id="rId5"/>
    <p:sldId id="277" r:id="rId6"/>
    <p:sldId id="278" r:id="rId7"/>
    <p:sldId id="273" r:id="rId8"/>
    <p:sldId id="279" r:id="rId9"/>
    <p:sldId id="280" r:id="rId10"/>
    <p:sldId id="281" r:id="rId11"/>
    <p:sldId id="282" r:id="rId12"/>
    <p:sldId id="283" r:id="rId13"/>
    <p:sldId id="284" r:id="rId14"/>
    <p:sldId id="285" r:id="rId15"/>
    <p:sldId id="274" r:id="rId16"/>
    <p:sldId id="286" r:id="rId17"/>
    <p:sldId id="287" r:id="rId18"/>
    <p:sldId id="289" r:id="rId19"/>
    <p:sldId id="290"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9799"/>
    <a:srgbClr val="17375F"/>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599" autoAdjust="0"/>
  </p:normalViewPr>
  <p:slideViewPr>
    <p:cSldViewPr snapToGrid="0" snapToObjects="1">
      <p:cViewPr>
        <p:scale>
          <a:sx n="102" d="100"/>
          <a:sy n="102" d="100"/>
        </p:scale>
        <p:origin x="-444" y="18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D2217A-C398-B74E-9D67-2D89ED5B3152}"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338423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D2217A-C398-B74E-9D67-2D89ED5B3152}"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2532245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D2217A-C398-B74E-9D67-2D89ED5B3152}"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35701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D2217A-C398-B74E-9D67-2D89ED5B3152}"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283581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2217A-C398-B74E-9D67-2D89ED5B3152}"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32552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D2217A-C398-B74E-9D67-2D89ED5B3152}"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3354433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D2217A-C398-B74E-9D67-2D89ED5B3152}" type="datetimeFigureOut">
              <a:rPr lang="en-US" smtClean="0"/>
              <a:t>9/22/2016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29270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D2217A-C398-B74E-9D67-2D89ED5B3152}" type="datetimeFigureOut">
              <a:rPr lang="en-US" smtClean="0"/>
              <a:t>9/22/2016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204684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2217A-C398-B74E-9D67-2D89ED5B3152}" type="datetimeFigureOut">
              <a:rPr lang="en-US" smtClean="0"/>
              <a:t>9/22/2016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3008723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D2217A-C398-B74E-9D67-2D89ED5B3152}"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4208812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D2217A-C398-B74E-9D67-2D89ED5B3152}"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38439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DD2217A-C398-B74E-9D67-2D89ED5B3152}" type="datetimeFigureOut">
              <a:rPr lang="en-US" smtClean="0"/>
              <a:t>9/22/2016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F22BE74-D939-9D47-879A-EDE656A6A3FF}" type="slidenum">
              <a:rPr lang="en-US" smtClean="0"/>
              <a:t>‹#›</a:t>
            </a:fld>
            <a:endParaRPr lang="en-US"/>
          </a:p>
        </p:txBody>
      </p:sp>
    </p:spTree>
    <p:extLst>
      <p:ext uri="{BB962C8B-B14F-4D97-AF65-F5344CB8AC3E}">
        <p14:creationId xmlns:p14="http://schemas.microsoft.com/office/powerpoint/2010/main" val="3840034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www.khuranaandkhurana.com/" TargetMode="Externa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http://www.iiprd.com/" TargetMode="External"/><Relationship Id="rId5" Type="http://schemas.openxmlformats.org/officeDocument/2006/relationships/hyperlink" Target="mailto:info@khuranaandkhurana.com" TargetMode="External"/><Relationship Id="rId4" Type="http://schemas.openxmlformats.org/officeDocument/2006/relationships/hyperlink" Target="mailto:iiprd@iiprd.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840" y="892295"/>
            <a:ext cx="7285503" cy="734625"/>
          </a:xfrm>
        </p:spPr>
        <p:txBody>
          <a:bodyPr wrap="square" lIns="0" tIns="0" rIns="0" bIns="0" rtlCol="0">
            <a:noAutofit/>
          </a:bodyPr>
          <a:lstStyle/>
          <a:p>
            <a:pPr marL="12700" algn="l">
              <a:lnSpc>
                <a:spcPts val="2545"/>
              </a:lnSpc>
              <a:spcBef>
                <a:spcPts val="127"/>
              </a:spcBef>
            </a:pPr>
            <a:r>
              <a:rPr lang="en-IN" sz="3600" baseline="3413" dirty="0">
                <a:latin typeface="Calibri"/>
                <a:ea typeface="+mn-ea"/>
                <a:cs typeface="Calibri"/>
              </a:rPr>
              <a:t>DELHI. MUMBAI. BANGLORE. PUNE. </a:t>
            </a:r>
            <a:r>
              <a:rPr lang="en-IN" sz="3600" baseline="3413" dirty="0" smtClean="0">
                <a:latin typeface="Calibri"/>
                <a:ea typeface="+mn-ea"/>
                <a:cs typeface="Calibri"/>
              </a:rPr>
              <a:t>INDORE. CALIFORNIA</a:t>
            </a:r>
            <a:endParaRPr lang="en-IN" sz="3600" baseline="3413" dirty="0">
              <a:latin typeface="Calibri"/>
              <a:ea typeface="+mn-ea"/>
              <a:cs typeface="Calibri"/>
            </a:endParaRPr>
          </a:p>
        </p:txBody>
      </p:sp>
      <p:sp>
        <p:nvSpPr>
          <p:cNvPr id="3" name="Subtitle 2"/>
          <p:cNvSpPr>
            <a:spLocks noGrp="1"/>
          </p:cNvSpPr>
          <p:nvPr>
            <p:ph type="subTitle" idx="1"/>
          </p:nvPr>
        </p:nvSpPr>
        <p:spPr>
          <a:xfrm>
            <a:off x="1296952" y="3959722"/>
            <a:ext cx="6400800" cy="1314450"/>
          </a:xfrm>
        </p:spPr>
        <p:txBody>
          <a:bodyPr>
            <a:noAutofit/>
          </a:bodyPr>
          <a:lstStyle/>
          <a:p>
            <a:r>
              <a:rPr lang="en-IN" sz="2200" b="1" dirty="0" smtClean="0">
                <a:solidFill>
                  <a:schemeClr val="tx1"/>
                </a:solidFill>
              </a:rPr>
              <a:t>Identifying</a:t>
            </a:r>
            <a:r>
              <a:rPr lang="en-IN" sz="2200" b="1" dirty="0">
                <a:solidFill>
                  <a:schemeClr val="tx1"/>
                </a:solidFill>
              </a:rPr>
              <a:t> </a:t>
            </a:r>
            <a:r>
              <a:rPr lang="en-IN" sz="2200" b="1" dirty="0" smtClean="0">
                <a:solidFill>
                  <a:schemeClr val="tx1"/>
                </a:solidFill>
              </a:rPr>
              <a:t>Licensee/Buyout Prospects </a:t>
            </a:r>
          </a:p>
          <a:p>
            <a:r>
              <a:rPr lang="en-IN" sz="2200" b="1" dirty="0" smtClean="0">
                <a:solidFill>
                  <a:schemeClr val="tx1"/>
                </a:solidFill>
              </a:rPr>
              <a:t>PCT </a:t>
            </a:r>
            <a:r>
              <a:rPr lang="en-IN" sz="2200" b="1" dirty="0">
                <a:solidFill>
                  <a:schemeClr val="tx1"/>
                </a:solidFill>
              </a:rPr>
              <a:t>Patent Application PCT/IB2016/054680</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482" y="2742437"/>
            <a:ext cx="2836506" cy="983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86408" y="1626362"/>
            <a:ext cx="7380514" cy="1421928"/>
          </a:xfrm>
          <a:prstGeom prst="rect">
            <a:avLst/>
          </a:prstGeom>
          <a:noFill/>
        </p:spPr>
        <p:txBody>
          <a:bodyPr vert="horz" wrap="square" lIns="91440" tIns="45720" rIns="91440" bIns="45720" rtlCol="0" anchor="ctr">
            <a:spAutoFit/>
          </a:bodyPr>
          <a:lstStyle>
            <a:lvl1pPr algn="ctr">
              <a:lnSpc>
                <a:spcPct val="120000"/>
              </a:lnSpc>
              <a:spcBef>
                <a:spcPct val="0"/>
              </a:spcBef>
              <a:buNone/>
            </a:lvl1pPr>
          </a:lstStyle>
          <a:p>
            <a:r>
              <a:rPr lang="en-IN" sz="2400" b="1" dirty="0">
                <a:solidFill>
                  <a:schemeClr val="accent2">
                    <a:lumMod val="75000"/>
                  </a:schemeClr>
                </a:solidFill>
                <a:latin typeface="+mj-lt"/>
              </a:rPr>
              <a:t> Energy Consumption </a:t>
            </a:r>
            <a:r>
              <a:rPr lang="en-IN" sz="2400" b="1" dirty="0" smtClean="0">
                <a:solidFill>
                  <a:schemeClr val="accent2">
                    <a:lumMod val="75000"/>
                  </a:schemeClr>
                </a:solidFill>
                <a:latin typeface="+mj-lt"/>
              </a:rPr>
              <a:t>Computing Technology </a:t>
            </a:r>
            <a:r>
              <a:rPr lang="en-IN" sz="2400" b="1" dirty="0">
                <a:solidFill>
                  <a:schemeClr val="accent2">
                    <a:lumMod val="75000"/>
                  </a:schemeClr>
                </a:solidFill>
                <a:latin typeface="+mj-lt"/>
              </a:rPr>
              <a:t>through IoT sensors </a:t>
            </a:r>
            <a:r>
              <a:rPr lang="en-IN" sz="2400" b="1" dirty="0" smtClean="0">
                <a:solidFill>
                  <a:schemeClr val="accent2">
                    <a:lumMod val="75000"/>
                  </a:schemeClr>
                </a:solidFill>
                <a:latin typeface="+mj-lt"/>
              </a:rPr>
              <a:t>for </a:t>
            </a:r>
            <a:r>
              <a:rPr lang="en-IN" sz="2400" b="1" dirty="0">
                <a:solidFill>
                  <a:schemeClr val="accent2">
                    <a:lumMod val="75000"/>
                  </a:schemeClr>
                </a:solidFill>
                <a:latin typeface="+mj-lt"/>
              </a:rPr>
              <a:t>Hotel/Hospitality Automation </a:t>
            </a:r>
            <a:r>
              <a:rPr lang="en-IN" sz="2400" b="1" dirty="0" smtClean="0">
                <a:solidFill>
                  <a:schemeClr val="accent2">
                    <a:lumMod val="75000"/>
                  </a:schemeClr>
                </a:solidFill>
                <a:latin typeface="+mj-lt"/>
              </a:rPr>
              <a:t>Industry</a:t>
            </a:r>
            <a:endParaRPr lang="en-IN" sz="2400" b="1" dirty="0">
              <a:solidFill>
                <a:schemeClr val="accent2">
                  <a:lumMod val="75000"/>
                </a:schemeClr>
              </a:solidFill>
              <a:latin typeface="+mj-lt"/>
            </a:endParaRPr>
          </a:p>
          <a:p>
            <a:endParaRPr lang="en-IN" sz="2400" b="1" dirty="0">
              <a:solidFill>
                <a:schemeClr val="accent2">
                  <a:lumMod val="75000"/>
                </a:schemeClr>
              </a:solidFill>
              <a:latin typeface="+mj-lt"/>
            </a:endParaRPr>
          </a:p>
        </p:txBody>
      </p:sp>
      <p:sp>
        <p:nvSpPr>
          <p:cNvPr id="7" name="object 32"/>
          <p:cNvSpPr/>
          <p:nvPr/>
        </p:nvSpPr>
        <p:spPr>
          <a:xfrm>
            <a:off x="3598470" y="342948"/>
            <a:ext cx="1834640" cy="549348"/>
          </a:xfrm>
          <a:prstGeom prst="rect">
            <a:avLst/>
          </a:prstGeom>
          <a:blipFill>
            <a:blip r:embed="rId3"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26846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E979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31"/>
            <a:ext cx="9136850" cy="5143499"/>
          </a:xfrm>
          <a:prstGeom prst="rect">
            <a:avLst/>
          </a:prstGeom>
        </p:spPr>
      </p:pic>
      <p:sp>
        <p:nvSpPr>
          <p:cNvPr id="6" name="TextBox 5"/>
          <p:cNvSpPr txBox="1"/>
          <p:nvPr/>
        </p:nvSpPr>
        <p:spPr>
          <a:xfrm>
            <a:off x="720795" y="720841"/>
            <a:ext cx="3279062" cy="1559401"/>
          </a:xfrm>
          <a:prstGeom prst="rect">
            <a:avLst/>
          </a:prstGeom>
          <a:noFill/>
        </p:spPr>
        <p:txBody>
          <a:bodyPr wrap="square" rtlCol="0">
            <a:spAutoFit/>
          </a:bodyPr>
          <a:lstStyle/>
          <a:p>
            <a:pPr algn="just">
              <a:lnSpc>
                <a:spcPct val="120000"/>
              </a:lnSpc>
            </a:pPr>
            <a:r>
              <a:rPr lang="en-US" sz="2000" dirty="0"/>
              <a:t>Save3 Keycard is detected: the Orange Electricity and Blue Water Bars light up to full.</a:t>
            </a:r>
          </a:p>
        </p:txBody>
      </p:sp>
      <p:sp>
        <p:nvSpPr>
          <p:cNvPr id="4" name="Title 1"/>
          <p:cNvSpPr txBox="1">
            <a:spLocks/>
          </p:cNvSpPr>
          <p:nvPr/>
        </p:nvSpPr>
        <p:spPr>
          <a:xfrm>
            <a:off x="372153" y="-29005"/>
            <a:ext cx="7285503" cy="734625"/>
          </a:xfrm>
          <a:prstGeom prst="rect">
            <a:avLst/>
          </a:prstGeom>
        </p:spPr>
        <p:txBody>
          <a:bodyPr vert="horz" wrap="square" lIns="0" tIns="0" rIns="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nSpc>
                <a:spcPts val="2545"/>
              </a:lnSpc>
              <a:spcBef>
                <a:spcPts val="127"/>
              </a:spcBef>
            </a:pPr>
            <a:r>
              <a:rPr lang="en-IN" sz="3600" baseline="3413" dirty="0" smtClean="0">
                <a:latin typeface="Calibri"/>
                <a:ea typeface="+mn-ea"/>
                <a:cs typeface="Calibri"/>
              </a:rPr>
              <a:t>Proposed Technology (Cont.)</a:t>
            </a:r>
            <a:endParaRPr lang="en-IN" sz="3600" baseline="3413" dirty="0">
              <a:latin typeface="Calibri"/>
              <a:ea typeface="+mn-ea"/>
              <a:cs typeface="Calibri"/>
            </a:endParaRPr>
          </a:p>
        </p:txBody>
      </p:sp>
    </p:spTree>
    <p:extLst>
      <p:ext uri="{BB962C8B-B14F-4D97-AF65-F5344CB8AC3E}">
        <p14:creationId xmlns:p14="http://schemas.microsoft.com/office/powerpoint/2010/main" val="41071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E979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331"/>
            <a:ext cx="9136848" cy="5143499"/>
          </a:xfrm>
          <a:prstGeom prst="rect">
            <a:avLst/>
          </a:prstGeom>
        </p:spPr>
      </p:pic>
      <p:sp>
        <p:nvSpPr>
          <p:cNvPr id="6" name="TextBox 5"/>
          <p:cNvSpPr txBox="1"/>
          <p:nvPr/>
        </p:nvSpPr>
        <p:spPr>
          <a:xfrm>
            <a:off x="720795" y="720841"/>
            <a:ext cx="3279062" cy="1559401"/>
          </a:xfrm>
          <a:prstGeom prst="rect">
            <a:avLst/>
          </a:prstGeom>
          <a:noFill/>
        </p:spPr>
        <p:txBody>
          <a:bodyPr wrap="square" rtlCol="0">
            <a:spAutoFit/>
          </a:bodyPr>
          <a:lstStyle/>
          <a:p>
            <a:pPr algn="just">
              <a:lnSpc>
                <a:spcPct val="120000"/>
              </a:lnSpc>
            </a:pPr>
            <a:r>
              <a:rPr lang="en-US" sz="2000" dirty="0"/>
              <a:t>The room is in use: the bars keep shortening in length, as Electricity and Water are consumed.</a:t>
            </a:r>
          </a:p>
        </p:txBody>
      </p:sp>
      <p:sp>
        <p:nvSpPr>
          <p:cNvPr id="4" name="Title 1"/>
          <p:cNvSpPr txBox="1">
            <a:spLocks/>
          </p:cNvSpPr>
          <p:nvPr/>
        </p:nvSpPr>
        <p:spPr>
          <a:xfrm>
            <a:off x="372153" y="-29005"/>
            <a:ext cx="7285503" cy="734625"/>
          </a:xfrm>
          <a:prstGeom prst="rect">
            <a:avLst/>
          </a:prstGeom>
        </p:spPr>
        <p:txBody>
          <a:bodyPr vert="horz" wrap="square" lIns="0" tIns="0" rIns="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nSpc>
                <a:spcPts val="2545"/>
              </a:lnSpc>
              <a:spcBef>
                <a:spcPts val="127"/>
              </a:spcBef>
            </a:pPr>
            <a:r>
              <a:rPr lang="en-IN" sz="3600" baseline="3413" dirty="0" smtClean="0">
                <a:latin typeface="Calibri"/>
                <a:ea typeface="+mn-ea"/>
                <a:cs typeface="Calibri"/>
              </a:rPr>
              <a:t>Proposed Technology (Cont.)</a:t>
            </a:r>
            <a:endParaRPr lang="en-IN" sz="3600" baseline="3413" dirty="0">
              <a:latin typeface="Calibri"/>
              <a:ea typeface="+mn-ea"/>
              <a:cs typeface="Calibri"/>
            </a:endParaRPr>
          </a:p>
        </p:txBody>
      </p:sp>
    </p:spTree>
    <p:extLst>
      <p:ext uri="{BB962C8B-B14F-4D97-AF65-F5344CB8AC3E}">
        <p14:creationId xmlns:p14="http://schemas.microsoft.com/office/powerpoint/2010/main" val="13880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E979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36848" cy="5143498"/>
          </a:xfrm>
          <a:prstGeom prst="rect">
            <a:avLst/>
          </a:prstGeom>
        </p:spPr>
      </p:pic>
      <p:sp>
        <p:nvSpPr>
          <p:cNvPr id="6" name="TextBox 5"/>
          <p:cNvSpPr txBox="1"/>
          <p:nvPr/>
        </p:nvSpPr>
        <p:spPr>
          <a:xfrm>
            <a:off x="720795" y="720841"/>
            <a:ext cx="3155354" cy="1190069"/>
          </a:xfrm>
          <a:prstGeom prst="rect">
            <a:avLst/>
          </a:prstGeom>
          <a:noFill/>
        </p:spPr>
        <p:txBody>
          <a:bodyPr wrap="square" rtlCol="0">
            <a:spAutoFit/>
          </a:bodyPr>
          <a:lstStyle/>
          <a:p>
            <a:pPr algn="just">
              <a:lnSpc>
                <a:spcPct val="120000"/>
              </a:lnSpc>
            </a:pPr>
            <a:r>
              <a:rPr lang="en-US" sz="2000" dirty="0"/>
              <a:t>Length of the bar is directly proportional to Electricity and Water saved.</a:t>
            </a:r>
          </a:p>
        </p:txBody>
      </p:sp>
      <p:sp>
        <p:nvSpPr>
          <p:cNvPr id="4" name="Title 1"/>
          <p:cNvSpPr txBox="1">
            <a:spLocks/>
          </p:cNvSpPr>
          <p:nvPr/>
        </p:nvSpPr>
        <p:spPr>
          <a:xfrm>
            <a:off x="372153" y="-29005"/>
            <a:ext cx="7285503" cy="734625"/>
          </a:xfrm>
          <a:prstGeom prst="rect">
            <a:avLst/>
          </a:prstGeom>
        </p:spPr>
        <p:txBody>
          <a:bodyPr vert="horz" wrap="square" lIns="0" tIns="0" rIns="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nSpc>
                <a:spcPts val="2545"/>
              </a:lnSpc>
              <a:spcBef>
                <a:spcPts val="127"/>
              </a:spcBef>
            </a:pPr>
            <a:r>
              <a:rPr lang="en-IN" sz="3600" baseline="3413" dirty="0" smtClean="0">
                <a:latin typeface="Calibri"/>
                <a:ea typeface="+mn-ea"/>
                <a:cs typeface="Calibri"/>
              </a:rPr>
              <a:t>Proposed Technology (Cont.)</a:t>
            </a:r>
            <a:endParaRPr lang="en-IN" sz="3600" baseline="3413" dirty="0">
              <a:latin typeface="Calibri"/>
              <a:ea typeface="+mn-ea"/>
              <a:cs typeface="Calibri"/>
            </a:endParaRPr>
          </a:p>
        </p:txBody>
      </p:sp>
    </p:spTree>
    <p:extLst>
      <p:ext uri="{BB962C8B-B14F-4D97-AF65-F5344CB8AC3E}">
        <p14:creationId xmlns:p14="http://schemas.microsoft.com/office/powerpoint/2010/main" val="234250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E979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36847" cy="5143498"/>
          </a:xfrm>
          <a:prstGeom prst="rect">
            <a:avLst/>
          </a:prstGeom>
        </p:spPr>
      </p:pic>
      <p:sp>
        <p:nvSpPr>
          <p:cNvPr id="4" name="TextBox 3"/>
          <p:cNvSpPr txBox="1"/>
          <p:nvPr/>
        </p:nvSpPr>
        <p:spPr>
          <a:xfrm>
            <a:off x="720794" y="3161684"/>
            <a:ext cx="6950513" cy="1559401"/>
          </a:xfrm>
          <a:prstGeom prst="rect">
            <a:avLst/>
          </a:prstGeom>
          <a:noFill/>
        </p:spPr>
        <p:txBody>
          <a:bodyPr wrap="square" rtlCol="0">
            <a:spAutoFit/>
          </a:bodyPr>
          <a:lstStyle/>
          <a:p>
            <a:pPr algn="ctr">
              <a:lnSpc>
                <a:spcPct val="120000"/>
              </a:lnSpc>
            </a:pPr>
            <a:r>
              <a:rPr lang="en-US" sz="2000" dirty="0" smtClean="0"/>
              <a:t>Guest </a:t>
            </a:r>
            <a:r>
              <a:rPr lang="en-US" sz="2000" dirty="0"/>
              <a:t>checks-out at the Front Desk. Returns Save3 Keycard that carries information from the Save3 </a:t>
            </a:r>
            <a:r>
              <a:rPr lang="en-US" sz="2000" dirty="0" smtClean="0"/>
              <a:t>Switch.</a:t>
            </a:r>
          </a:p>
          <a:p>
            <a:pPr algn="ctr">
              <a:lnSpc>
                <a:spcPct val="120000"/>
              </a:lnSpc>
            </a:pPr>
            <a:r>
              <a:rPr lang="en-US" sz="2000" dirty="0"/>
              <a:t>Refund!! The bars were longer.... More money back!</a:t>
            </a:r>
          </a:p>
          <a:p>
            <a:pPr algn="ctr">
              <a:lnSpc>
                <a:spcPct val="120000"/>
              </a:lnSpc>
            </a:pPr>
            <a:r>
              <a:rPr lang="en-US" sz="2000" dirty="0"/>
              <a:t>The bars were shorter... Less money back</a:t>
            </a:r>
            <a:r>
              <a:rPr lang="en-US" sz="2000" dirty="0" smtClean="0"/>
              <a:t>!</a:t>
            </a:r>
          </a:p>
        </p:txBody>
      </p:sp>
      <p:sp>
        <p:nvSpPr>
          <p:cNvPr id="5" name="Title 1"/>
          <p:cNvSpPr txBox="1">
            <a:spLocks/>
          </p:cNvSpPr>
          <p:nvPr/>
        </p:nvSpPr>
        <p:spPr>
          <a:xfrm>
            <a:off x="372153" y="-29005"/>
            <a:ext cx="7285503" cy="734625"/>
          </a:xfrm>
          <a:prstGeom prst="rect">
            <a:avLst/>
          </a:prstGeom>
        </p:spPr>
        <p:txBody>
          <a:bodyPr vert="horz" wrap="square" lIns="0" tIns="0" rIns="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nSpc>
                <a:spcPts val="2545"/>
              </a:lnSpc>
              <a:spcBef>
                <a:spcPts val="127"/>
              </a:spcBef>
            </a:pPr>
            <a:r>
              <a:rPr lang="en-IN" sz="3600" baseline="3413" dirty="0" smtClean="0">
                <a:latin typeface="Calibri"/>
                <a:ea typeface="+mn-ea"/>
                <a:cs typeface="Calibri"/>
              </a:rPr>
              <a:t>Proposed Technology (Cont.)</a:t>
            </a:r>
            <a:endParaRPr lang="en-IN" sz="3600" baseline="3413" dirty="0">
              <a:latin typeface="Calibri"/>
              <a:ea typeface="+mn-ea"/>
              <a:cs typeface="Calibri"/>
            </a:endParaRPr>
          </a:p>
        </p:txBody>
      </p:sp>
    </p:spTree>
    <p:extLst>
      <p:ext uri="{BB962C8B-B14F-4D97-AF65-F5344CB8AC3E}">
        <p14:creationId xmlns:p14="http://schemas.microsoft.com/office/powerpoint/2010/main" val="5137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E9799"/>
        </a:solidFill>
        <a:effectLst/>
      </p:bgPr>
    </p:bg>
    <p:spTree>
      <p:nvGrpSpPr>
        <p:cNvPr id="1" name=""/>
        <p:cNvGrpSpPr/>
        <p:nvPr/>
      </p:nvGrpSpPr>
      <p:grpSpPr>
        <a:xfrm>
          <a:off x="0" y="0"/>
          <a:ext cx="0" cy="0"/>
          <a:chOff x="0" y="0"/>
          <a:chExt cx="0" cy="0"/>
        </a:xfrm>
      </p:grpSpPr>
      <p:pic>
        <p:nvPicPr>
          <p:cNvPr id="3" name="Picture 2" descr="Master_AI7-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6851" cy="5143500"/>
          </a:xfrm>
          <a:prstGeom prst="rect">
            <a:avLst/>
          </a:prstGeom>
        </p:spPr>
      </p:pic>
      <p:sp>
        <p:nvSpPr>
          <p:cNvPr id="4" name="TextBox 3"/>
          <p:cNvSpPr txBox="1"/>
          <p:nvPr/>
        </p:nvSpPr>
        <p:spPr>
          <a:xfrm>
            <a:off x="3389568" y="618458"/>
            <a:ext cx="1814367" cy="769441"/>
          </a:xfrm>
          <a:prstGeom prst="rect">
            <a:avLst/>
          </a:prstGeom>
          <a:noFill/>
        </p:spPr>
        <p:txBody>
          <a:bodyPr wrap="square" rtlCol="0">
            <a:spAutoFit/>
          </a:bodyPr>
          <a:lstStyle/>
          <a:p>
            <a:pPr algn="r"/>
            <a:r>
              <a:rPr lang="en-US" sz="1100" b="1" dirty="0">
                <a:solidFill>
                  <a:schemeClr val="accent5">
                    <a:lumMod val="75000"/>
                  </a:schemeClr>
                </a:solidFill>
              </a:rPr>
              <a:t>Wireless connectivity monitors usage and provides feedback</a:t>
            </a:r>
          </a:p>
          <a:p>
            <a:pPr algn="r"/>
            <a:r>
              <a:rPr lang="en-US" sz="1100" b="1" dirty="0">
                <a:solidFill>
                  <a:schemeClr val="accent5">
                    <a:lumMod val="75000"/>
                  </a:schemeClr>
                </a:solidFill>
              </a:rPr>
              <a:t>to Smart Objects</a:t>
            </a:r>
          </a:p>
        </p:txBody>
      </p:sp>
      <p:sp>
        <p:nvSpPr>
          <p:cNvPr id="5" name="TextBox 4"/>
          <p:cNvSpPr txBox="1"/>
          <p:nvPr/>
        </p:nvSpPr>
        <p:spPr>
          <a:xfrm>
            <a:off x="608823" y="1374505"/>
            <a:ext cx="2734750" cy="1631216"/>
          </a:xfrm>
          <a:prstGeom prst="rect">
            <a:avLst/>
          </a:prstGeom>
          <a:noFill/>
        </p:spPr>
        <p:txBody>
          <a:bodyPr wrap="square" rtlCol="0">
            <a:spAutoFit/>
          </a:bodyPr>
          <a:lstStyle/>
          <a:p>
            <a:pPr algn="just"/>
            <a:r>
              <a:rPr lang="en-US" sz="2000" dirty="0"/>
              <a:t>Information regarding water and electricity usage is transmitted wirelessly to the Save3 Switch. </a:t>
            </a:r>
          </a:p>
        </p:txBody>
      </p:sp>
      <p:sp>
        <p:nvSpPr>
          <p:cNvPr id="6" name="Title 1"/>
          <p:cNvSpPr txBox="1">
            <a:spLocks/>
          </p:cNvSpPr>
          <p:nvPr/>
        </p:nvSpPr>
        <p:spPr>
          <a:xfrm>
            <a:off x="372153" y="-29005"/>
            <a:ext cx="7285503" cy="734625"/>
          </a:xfrm>
          <a:prstGeom prst="rect">
            <a:avLst/>
          </a:prstGeom>
        </p:spPr>
        <p:txBody>
          <a:bodyPr vert="horz" wrap="square" lIns="0" tIns="0" rIns="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nSpc>
                <a:spcPts val="2545"/>
              </a:lnSpc>
              <a:spcBef>
                <a:spcPts val="127"/>
              </a:spcBef>
            </a:pPr>
            <a:r>
              <a:rPr lang="en-IN" sz="3600" baseline="3413" dirty="0" smtClean="0">
                <a:latin typeface="Calibri"/>
                <a:ea typeface="+mn-ea"/>
                <a:cs typeface="Calibri"/>
              </a:rPr>
              <a:t>Proposed Technology (Cont.)</a:t>
            </a:r>
            <a:endParaRPr lang="en-IN" sz="3600" baseline="3413" dirty="0">
              <a:latin typeface="Calibri"/>
              <a:ea typeface="+mn-ea"/>
              <a:cs typeface="Calibri"/>
            </a:endParaRPr>
          </a:p>
        </p:txBody>
      </p:sp>
    </p:spTree>
    <p:extLst>
      <p:ext uri="{BB962C8B-B14F-4D97-AF65-F5344CB8AC3E}">
        <p14:creationId xmlns:p14="http://schemas.microsoft.com/office/powerpoint/2010/main" val="195219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E9799"/>
        </a:solidFill>
        <a:effectLst/>
      </p:bgPr>
    </p:bg>
    <p:spTree>
      <p:nvGrpSpPr>
        <p:cNvPr id="1" name=""/>
        <p:cNvGrpSpPr/>
        <p:nvPr/>
      </p:nvGrpSpPr>
      <p:grpSpPr>
        <a:xfrm>
          <a:off x="0" y="0"/>
          <a:ext cx="0" cy="0"/>
          <a:chOff x="0" y="0"/>
          <a:chExt cx="0" cy="0"/>
        </a:xfrm>
      </p:grpSpPr>
      <p:pic>
        <p:nvPicPr>
          <p:cNvPr id="3" name="Picture 2" descr="Master_AI7-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6851" cy="5143500"/>
          </a:xfrm>
          <a:prstGeom prst="rect">
            <a:avLst/>
          </a:prstGeom>
        </p:spPr>
      </p:pic>
      <p:sp>
        <p:nvSpPr>
          <p:cNvPr id="4" name="TextBox 3"/>
          <p:cNvSpPr txBox="1"/>
          <p:nvPr/>
        </p:nvSpPr>
        <p:spPr>
          <a:xfrm>
            <a:off x="3389568" y="618458"/>
            <a:ext cx="1814367" cy="769441"/>
          </a:xfrm>
          <a:prstGeom prst="rect">
            <a:avLst/>
          </a:prstGeom>
          <a:noFill/>
        </p:spPr>
        <p:txBody>
          <a:bodyPr wrap="square" rtlCol="0">
            <a:spAutoFit/>
          </a:bodyPr>
          <a:lstStyle/>
          <a:p>
            <a:pPr algn="r"/>
            <a:r>
              <a:rPr lang="en-US" sz="1100" b="1" dirty="0">
                <a:solidFill>
                  <a:schemeClr val="accent5">
                    <a:lumMod val="75000"/>
                  </a:schemeClr>
                </a:solidFill>
              </a:rPr>
              <a:t>Wireless connectivity monitors usage and provides feedback</a:t>
            </a:r>
          </a:p>
          <a:p>
            <a:pPr algn="r"/>
            <a:r>
              <a:rPr lang="en-US" sz="1100" b="1" dirty="0">
                <a:solidFill>
                  <a:schemeClr val="accent5">
                    <a:lumMod val="75000"/>
                  </a:schemeClr>
                </a:solidFill>
              </a:rPr>
              <a:t>to Smart Objects</a:t>
            </a:r>
          </a:p>
        </p:txBody>
      </p:sp>
      <p:sp>
        <p:nvSpPr>
          <p:cNvPr id="5" name="TextBox 4"/>
          <p:cNvSpPr txBox="1"/>
          <p:nvPr/>
        </p:nvSpPr>
        <p:spPr>
          <a:xfrm>
            <a:off x="289249" y="720841"/>
            <a:ext cx="3237721" cy="3477875"/>
          </a:xfrm>
          <a:prstGeom prst="rect">
            <a:avLst/>
          </a:prstGeom>
          <a:noFill/>
        </p:spPr>
        <p:txBody>
          <a:bodyPr wrap="square" rtlCol="0">
            <a:spAutoFit/>
          </a:bodyPr>
          <a:lstStyle/>
          <a:p>
            <a:pPr algn="just"/>
            <a:r>
              <a:rPr lang="en-US" sz="2000" dirty="0" smtClean="0"/>
              <a:t>The </a:t>
            </a:r>
            <a:r>
              <a:rPr lang="en-US" sz="2000" dirty="0"/>
              <a:t>main water-inlet and electrical meter for each room are both wirelessly enabled and connect with the Save3 Switch. This connectivity amplifies the capabilities of these smart objects and the information is made visible when the Save3 Keycard is inserted in the switch.</a:t>
            </a:r>
          </a:p>
        </p:txBody>
      </p:sp>
      <p:sp>
        <p:nvSpPr>
          <p:cNvPr id="6" name="Title 1"/>
          <p:cNvSpPr txBox="1">
            <a:spLocks/>
          </p:cNvSpPr>
          <p:nvPr/>
        </p:nvSpPr>
        <p:spPr>
          <a:xfrm>
            <a:off x="372153" y="-29005"/>
            <a:ext cx="7285503" cy="734625"/>
          </a:xfrm>
          <a:prstGeom prst="rect">
            <a:avLst/>
          </a:prstGeom>
        </p:spPr>
        <p:txBody>
          <a:bodyPr vert="horz" wrap="square" lIns="0" tIns="0" rIns="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nSpc>
                <a:spcPts val="2545"/>
              </a:lnSpc>
              <a:spcBef>
                <a:spcPts val="127"/>
              </a:spcBef>
            </a:pPr>
            <a:r>
              <a:rPr lang="en-IN" sz="3600" baseline="3413" dirty="0" smtClean="0">
                <a:latin typeface="Calibri"/>
                <a:ea typeface="+mn-ea"/>
                <a:cs typeface="Calibri"/>
              </a:rPr>
              <a:t>Proposed Technology (Cont.)</a:t>
            </a:r>
            <a:endParaRPr lang="en-IN" sz="3600" baseline="3413" dirty="0">
              <a:latin typeface="Calibri"/>
              <a:ea typeface="+mn-ea"/>
              <a:cs typeface="Calibri"/>
            </a:endParaRPr>
          </a:p>
        </p:txBody>
      </p:sp>
    </p:spTree>
    <p:extLst>
      <p:ext uri="{BB962C8B-B14F-4D97-AF65-F5344CB8AC3E}">
        <p14:creationId xmlns:p14="http://schemas.microsoft.com/office/powerpoint/2010/main" val="359430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E979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6850" cy="5143500"/>
          </a:xfrm>
          <a:prstGeom prst="rect">
            <a:avLst/>
          </a:prstGeom>
        </p:spPr>
      </p:pic>
      <p:sp>
        <p:nvSpPr>
          <p:cNvPr id="5" name="TextBox 4"/>
          <p:cNvSpPr txBox="1"/>
          <p:nvPr/>
        </p:nvSpPr>
        <p:spPr>
          <a:xfrm>
            <a:off x="481628" y="1397020"/>
            <a:ext cx="2734750" cy="400110"/>
          </a:xfrm>
          <a:prstGeom prst="rect">
            <a:avLst/>
          </a:prstGeom>
          <a:noFill/>
        </p:spPr>
        <p:txBody>
          <a:bodyPr wrap="square" rtlCol="0">
            <a:spAutoFit/>
          </a:bodyPr>
          <a:lstStyle/>
          <a:p>
            <a:r>
              <a:rPr lang="en-US" sz="2000" dirty="0" smtClean="0"/>
              <a:t>International Awards</a:t>
            </a:r>
            <a:endParaRPr lang="en-US" sz="2000" dirty="0"/>
          </a:p>
        </p:txBody>
      </p:sp>
      <p:sp>
        <p:nvSpPr>
          <p:cNvPr id="4" name="Title 1"/>
          <p:cNvSpPr txBox="1">
            <a:spLocks/>
          </p:cNvSpPr>
          <p:nvPr/>
        </p:nvSpPr>
        <p:spPr>
          <a:xfrm>
            <a:off x="372153" y="-29005"/>
            <a:ext cx="7285503" cy="734625"/>
          </a:xfrm>
          <a:prstGeom prst="rect">
            <a:avLst/>
          </a:prstGeom>
        </p:spPr>
        <p:txBody>
          <a:bodyPr vert="horz" wrap="square" lIns="0" tIns="0" rIns="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nSpc>
                <a:spcPts val="2545"/>
              </a:lnSpc>
              <a:spcBef>
                <a:spcPts val="127"/>
              </a:spcBef>
            </a:pPr>
            <a:r>
              <a:rPr lang="en-IN" sz="3600" baseline="3413" dirty="0" smtClean="0">
                <a:latin typeface="Calibri"/>
                <a:ea typeface="+mn-ea"/>
                <a:cs typeface="Calibri"/>
              </a:rPr>
              <a:t>Proposed Technology (Cont.)</a:t>
            </a:r>
            <a:endParaRPr lang="en-IN" sz="3600" baseline="3413" dirty="0">
              <a:latin typeface="Calibri"/>
              <a:ea typeface="+mn-ea"/>
              <a:cs typeface="Calibri"/>
            </a:endParaRPr>
          </a:p>
        </p:txBody>
      </p:sp>
    </p:spTree>
    <p:extLst>
      <p:ext uri="{BB962C8B-B14F-4D97-AF65-F5344CB8AC3E}">
        <p14:creationId xmlns:p14="http://schemas.microsoft.com/office/powerpoint/2010/main" val="145836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E9799"/>
        </a:solidFill>
        <a:effectLst/>
      </p:bgPr>
    </p:bg>
    <p:spTree>
      <p:nvGrpSpPr>
        <p:cNvPr id="1" name=""/>
        <p:cNvGrpSpPr/>
        <p:nvPr/>
      </p:nvGrpSpPr>
      <p:grpSpPr>
        <a:xfrm>
          <a:off x="0" y="0"/>
          <a:ext cx="0" cy="0"/>
          <a:chOff x="0" y="0"/>
          <a:chExt cx="0" cy="0"/>
        </a:xfrm>
      </p:grpSpPr>
      <p:sp>
        <p:nvSpPr>
          <p:cNvPr id="2" name="TextBox 1"/>
          <p:cNvSpPr txBox="1"/>
          <p:nvPr/>
        </p:nvSpPr>
        <p:spPr>
          <a:xfrm>
            <a:off x="720794" y="720841"/>
            <a:ext cx="6950513" cy="523220"/>
          </a:xfrm>
          <a:prstGeom prst="rect">
            <a:avLst/>
          </a:prstGeom>
          <a:noFill/>
        </p:spPr>
        <p:txBody>
          <a:bodyPr wrap="square" rtlCol="0">
            <a:spAutoFit/>
          </a:bodyPr>
          <a:lstStyle/>
          <a:p>
            <a:r>
              <a:rPr lang="en-US" sz="2800" b="1" dirty="0" smtClean="0"/>
              <a:t>187,000 </a:t>
            </a:r>
            <a:r>
              <a:rPr lang="en-US" sz="2800" b="1" dirty="0"/>
              <a:t>hotels</a:t>
            </a:r>
            <a:r>
              <a:rPr lang="en-US" sz="2800" b="1" dirty="0" smtClean="0"/>
              <a:t>, 17.5 </a:t>
            </a:r>
            <a:r>
              <a:rPr lang="en-US" sz="2800" b="1" dirty="0"/>
              <a:t>million guest </a:t>
            </a:r>
            <a:r>
              <a:rPr lang="en-US" sz="2800" b="1" dirty="0" smtClean="0"/>
              <a:t>rooms</a:t>
            </a:r>
            <a:endParaRPr lang="en-US" sz="2800" b="1" dirty="0"/>
          </a:p>
        </p:txBody>
      </p:sp>
      <p:sp>
        <p:nvSpPr>
          <p:cNvPr id="3" name="TextBox 2"/>
          <p:cNvSpPr txBox="1"/>
          <p:nvPr/>
        </p:nvSpPr>
        <p:spPr>
          <a:xfrm>
            <a:off x="720794" y="1454743"/>
            <a:ext cx="6950513" cy="584776"/>
          </a:xfrm>
          <a:prstGeom prst="rect">
            <a:avLst/>
          </a:prstGeom>
          <a:noFill/>
        </p:spPr>
        <p:txBody>
          <a:bodyPr wrap="square" rtlCol="0">
            <a:spAutoFit/>
          </a:bodyPr>
          <a:lstStyle/>
          <a:p>
            <a:r>
              <a:rPr lang="en-US" sz="1600" dirty="0" smtClean="0"/>
              <a:t>STR </a:t>
            </a:r>
            <a:r>
              <a:rPr lang="en-US" sz="1600" dirty="0"/>
              <a:t>Global estimates that there are 187,000 hotels</a:t>
            </a:r>
            <a:r>
              <a:rPr lang="en-US" sz="1600" dirty="0" smtClean="0"/>
              <a:t>, offering </a:t>
            </a:r>
            <a:r>
              <a:rPr lang="en-US" sz="1600" dirty="0"/>
              <a:t>17.5 million guest rooms, around the globe</a:t>
            </a:r>
            <a:r>
              <a:rPr lang="en-US" sz="1600" dirty="0" smtClean="0"/>
              <a:t>.</a:t>
            </a:r>
            <a:endParaRPr lang="en-US" sz="1600" dirty="0"/>
          </a:p>
        </p:txBody>
      </p:sp>
      <p:sp>
        <p:nvSpPr>
          <p:cNvPr id="4" name="TextBox 3"/>
          <p:cNvSpPr txBox="1"/>
          <p:nvPr/>
        </p:nvSpPr>
        <p:spPr>
          <a:xfrm>
            <a:off x="720794" y="2716396"/>
            <a:ext cx="6950513" cy="523220"/>
          </a:xfrm>
          <a:prstGeom prst="rect">
            <a:avLst/>
          </a:prstGeom>
          <a:noFill/>
        </p:spPr>
        <p:txBody>
          <a:bodyPr wrap="square" rtlCol="0">
            <a:spAutoFit/>
          </a:bodyPr>
          <a:lstStyle/>
          <a:p>
            <a:r>
              <a:rPr lang="en-US" sz="2800" b="1" dirty="0" smtClean="0"/>
              <a:t>400,000 hotels</a:t>
            </a:r>
            <a:endParaRPr lang="en-US" sz="2800" b="1" dirty="0"/>
          </a:p>
        </p:txBody>
      </p:sp>
      <p:sp>
        <p:nvSpPr>
          <p:cNvPr id="5" name="TextBox 4"/>
          <p:cNvSpPr txBox="1"/>
          <p:nvPr/>
        </p:nvSpPr>
        <p:spPr>
          <a:xfrm>
            <a:off x="720794" y="3450298"/>
            <a:ext cx="6950513" cy="584776"/>
          </a:xfrm>
          <a:prstGeom prst="rect">
            <a:avLst/>
          </a:prstGeom>
          <a:noFill/>
        </p:spPr>
        <p:txBody>
          <a:bodyPr wrap="square" rtlCol="0">
            <a:spAutoFit/>
          </a:bodyPr>
          <a:lstStyle/>
          <a:p>
            <a:r>
              <a:rPr lang="en-US" sz="1600" dirty="0" smtClean="0"/>
              <a:t>Some estimates put </a:t>
            </a:r>
            <a:r>
              <a:rPr lang="en-US" sz="1600" dirty="0"/>
              <a:t>the number of hotels around the world at around 400,000, with an additional 100,000 or so if you include B&amp;Bs and hostels etc.</a:t>
            </a:r>
          </a:p>
        </p:txBody>
      </p:sp>
      <p:sp>
        <p:nvSpPr>
          <p:cNvPr id="6" name="Title 1"/>
          <p:cNvSpPr txBox="1">
            <a:spLocks/>
          </p:cNvSpPr>
          <p:nvPr/>
        </p:nvSpPr>
        <p:spPr>
          <a:xfrm>
            <a:off x="608722" y="-29005"/>
            <a:ext cx="7285503" cy="734625"/>
          </a:xfrm>
          <a:prstGeom prst="rect">
            <a:avLst/>
          </a:prstGeom>
        </p:spPr>
        <p:txBody>
          <a:bodyPr vert="horz" wrap="square" lIns="0" tIns="0" rIns="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nSpc>
                <a:spcPts val="2545"/>
              </a:lnSpc>
              <a:spcBef>
                <a:spcPts val="127"/>
              </a:spcBef>
            </a:pPr>
            <a:r>
              <a:rPr lang="en-IN" sz="3600" baseline="3413" dirty="0" smtClean="0">
                <a:latin typeface="Calibri"/>
                <a:ea typeface="+mn-ea"/>
                <a:cs typeface="Calibri"/>
              </a:rPr>
              <a:t>Exemplary Projected Estimates </a:t>
            </a:r>
            <a:r>
              <a:rPr lang="en-IN" sz="3600" dirty="0" smtClean="0">
                <a:latin typeface="Calibri"/>
                <a:ea typeface="+mn-ea"/>
                <a:cs typeface="Calibri"/>
              </a:rPr>
              <a:t> </a:t>
            </a:r>
            <a:endParaRPr lang="en-IN" sz="3600" baseline="3413" dirty="0">
              <a:latin typeface="Calibri"/>
              <a:ea typeface="+mn-ea"/>
              <a:cs typeface="Calibri"/>
            </a:endParaRPr>
          </a:p>
        </p:txBody>
      </p:sp>
    </p:spTree>
    <p:extLst>
      <p:ext uri="{BB962C8B-B14F-4D97-AF65-F5344CB8AC3E}">
        <p14:creationId xmlns:p14="http://schemas.microsoft.com/office/powerpoint/2010/main" val="25027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1723" y="1237672"/>
            <a:ext cx="7315245" cy="3108544"/>
          </a:xfrm>
          <a:prstGeom prst="rect">
            <a:avLst/>
          </a:prstGeom>
          <a:noFill/>
        </p:spPr>
        <p:txBody>
          <a:bodyPr wrap="square" rtlCol="0">
            <a:spAutoFit/>
          </a:bodyPr>
          <a:lstStyle/>
          <a:p>
            <a:pPr marL="571500" indent="-571500">
              <a:buFont typeface="Arial" pitchFamily="34" charset="0"/>
              <a:buChar char="•"/>
            </a:pPr>
            <a:r>
              <a:rPr lang="en-IN" sz="2800" dirty="0" smtClean="0"/>
              <a:t>Indian Application Number: 2393/DEL/2015</a:t>
            </a:r>
          </a:p>
          <a:p>
            <a:pPr marL="571500" indent="-571500">
              <a:buFont typeface="Arial" pitchFamily="34" charset="0"/>
              <a:buChar char="•"/>
            </a:pPr>
            <a:endParaRPr lang="en-IN" sz="2800" dirty="0"/>
          </a:p>
          <a:p>
            <a:pPr marL="571500" indent="-571500">
              <a:buFont typeface="Arial" pitchFamily="34" charset="0"/>
              <a:buChar char="•"/>
            </a:pPr>
            <a:r>
              <a:rPr lang="en-IN" sz="2800" dirty="0" smtClean="0"/>
              <a:t>PCT Application: </a:t>
            </a:r>
            <a:r>
              <a:rPr lang="en-IN" sz="2800" dirty="0"/>
              <a:t>PCT/IB2016/</a:t>
            </a:r>
            <a:r>
              <a:rPr lang="en-IN" sz="2800" dirty="0" smtClean="0"/>
              <a:t>054680</a:t>
            </a:r>
          </a:p>
          <a:p>
            <a:endParaRPr lang="en-IN" sz="2800" dirty="0" smtClean="0"/>
          </a:p>
          <a:p>
            <a:pPr marL="571500" indent="-571500">
              <a:buFont typeface="Arial" pitchFamily="34" charset="0"/>
              <a:buChar char="•"/>
            </a:pPr>
            <a:r>
              <a:rPr lang="en-IN" sz="2800" dirty="0" smtClean="0"/>
              <a:t>Application Status: Patent Pending</a:t>
            </a:r>
          </a:p>
          <a:p>
            <a:endParaRPr lang="en-IN" sz="2800" dirty="0" smtClean="0"/>
          </a:p>
          <a:p>
            <a:pPr marL="571500" indent="-571500">
              <a:buFont typeface="Arial" pitchFamily="34" charset="0"/>
              <a:buChar char="•"/>
            </a:pPr>
            <a:r>
              <a:rPr lang="en-IN" sz="2800" dirty="0" smtClean="0"/>
              <a:t>Priority Date: </a:t>
            </a:r>
            <a:r>
              <a:rPr lang="en-IN" sz="2800" dirty="0"/>
              <a:t> 04-08-15</a:t>
            </a:r>
          </a:p>
        </p:txBody>
      </p:sp>
      <p:sp>
        <p:nvSpPr>
          <p:cNvPr id="4" name="Title 1"/>
          <p:cNvSpPr txBox="1">
            <a:spLocks/>
          </p:cNvSpPr>
          <p:nvPr/>
        </p:nvSpPr>
        <p:spPr>
          <a:xfrm>
            <a:off x="957350" y="70595"/>
            <a:ext cx="7285503" cy="734625"/>
          </a:xfrm>
          <a:prstGeom prst="rect">
            <a:avLst/>
          </a:prstGeom>
        </p:spPr>
        <p:txBody>
          <a:bodyPr vert="horz" wrap="square" lIns="0" tIns="0" rIns="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nSpc>
                <a:spcPts val="2545"/>
              </a:lnSpc>
              <a:spcBef>
                <a:spcPts val="127"/>
              </a:spcBef>
            </a:pPr>
            <a:r>
              <a:rPr lang="en-IN" sz="3600" baseline="3413" dirty="0" smtClean="0">
                <a:latin typeface="Calibri"/>
                <a:ea typeface="+mn-ea"/>
                <a:cs typeface="Calibri"/>
              </a:rPr>
              <a:t>Patent/IP Status</a:t>
            </a:r>
            <a:endParaRPr lang="en-IN" sz="3600" baseline="3413" dirty="0">
              <a:latin typeface="Calibri"/>
              <a:ea typeface="+mn-ea"/>
              <a:cs typeface="Calibri"/>
            </a:endParaRPr>
          </a:p>
        </p:txBody>
      </p:sp>
    </p:spTree>
    <p:extLst>
      <p:ext uri="{BB962C8B-B14F-4D97-AF65-F5344CB8AC3E}">
        <p14:creationId xmlns:p14="http://schemas.microsoft.com/office/powerpoint/2010/main" val="2041066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33"/>
          <p:cNvSpPr/>
          <p:nvPr/>
        </p:nvSpPr>
        <p:spPr>
          <a:xfrm>
            <a:off x="457200" y="1485900"/>
            <a:ext cx="8077200" cy="3314700"/>
          </a:xfrm>
          <a:custGeom>
            <a:avLst/>
            <a:gdLst/>
            <a:ahLst/>
            <a:cxnLst/>
            <a:rect l="l" t="t" r="r" b="b"/>
            <a:pathLst>
              <a:path w="8077200" h="4419600">
                <a:moveTo>
                  <a:pt x="0" y="736600"/>
                </a:moveTo>
                <a:lnTo>
                  <a:pt x="2441" y="676191"/>
                </a:lnTo>
                <a:lnTo>
                  <a:pt x="9641" y="617127"/>
                </a:lnTo>
                <a:lnTo>
                  <a:pt x="21407" y="559596"/>
                </a:lnTo>
                <a:lnTo>
                  <a:pt x="37553" y="503789"/>
                </a:lnTo>
                <a:lnTo>
                  <a:pt x="57886" y="449895"/>
                </a:lnTo>
                <a:lnTo>
                  <a:pt x="82219" y="398103"/>
                </a:lnTo>
                <a:lnTo>
                  <a:pt x="110361" y="348604"/>
                </a:lnTo>
                <a:lnTo>
                  <a:pt x="142123" y="301587"/>
                </a:lnTo>
                <a:lnTo>
                  <a:pt x="177316" y="257241"/>
                </a:lnTo>
                <a:lnTo>
                  <a:pt x="215749" y="215757"/>
                </a:lnTo>
                <a:lnTo>
                  <a:pt x="257233" y="177323"/>
                </a:lnTo>
                <a:lnTo>
                  <a:pt x="301579" y="142130"/>
                </a:lnTo>
                <a:lnTo>
                  <a:pt x="348596" y="110367"/>
                </a:lnTo>
                <a:lnTo>
                  <a:pt x="398097" y="82223"/>
                </a:lnTo>
                <a:lnTo>
                  <a:pt x="449890" y="57890"/>
                </a:lnTo>
                <a:lnTo>
                  <a:pt x="503786" y="37555"/>
                </a:lnTo>
                <a:lnTo>
                  <a:pt x="559596" y="21409"/>
                </a:lnTo>
                <a:lnTo>
                  <a:pt x="617130" y="9641"/>
                </a:lnTo>
                <a:lnTo>
                  <a:pt x="676199" y="2442"/>
                </a:lnTo>
                <a:lnTo>
                  <a:pt x="736612" y="0"/>
                </a:lnTo>
                <a:lnTo>
                  <a:pt x="7340600" y="0"/>
                </a:lnTo>
                <a:lnTo>
                  <a:pt x="7401008" y="2442"/>
                </a:lnTo>
                <a:lnTo>
                  <a:pt x="7460072" y="9641"/>
                </a:lnTo>
                <a:lnTo>
                  <a:pt x="7517603" y="21409"/>
                </a:lnTo>
                <a:lnTo>
                  <a:pt x="7573410" y="37555"/>
                </a:lnTo>
                <a:lnTo>
                  <a:pt x="7627304" y="57890"/>
                </a:lnTo>
                <a:lnTo>
                  <a:pt x="7679096" y="82223"/>
                </a:lnTo>
                <a:lnTo>
                  <a:pt x="7728595" y="110367"/>
                </a:lnTo>
                <a:lnTo>
                  <a:pt x="7775612" y="142130"/>
                </a:lnTo>
                <a:lnTo>
                  <a:pt x="7819958" y="177323"/>
                </a:lnTo>
                <a:lnTo>
                  <a:pt x="7861442" y="215757"/>
                </a:lnTo>
                <a:lnTo>
                  <a:pt x="7899876" y="257241"/>
                </a:lnTo>
                <a:lnTo>
                  <a:pt x="7935069" y="301587"/>
                </a:lnTo>
                <a:lnTo>
                  <a:pt x="7966832" y="348604"/>
                </a:lnTo>
                <a:lnTo>
                  <a:pt x="7994976" y="398103"/>
                </a:lnTo>
                <a:lnTo>
                  <a:pt x="8019309" y="449895"/>
                </a:lnTo>
                <a:lnTo>
                  <a:pt x="8039644" y="503789"/>
                </a:lnTo>
                <a:lnTo>
                  <a:pt x="8055790" y="559596"/>
                </a:lnTo>
                <a:lnTo>
                  <a:pt x="8067558" y="617127"/>
                </a:lnTo>
                <a:lnTo>
                  <a:pt x="8074757" y="676191"/>
                </a:lnTo>
                <a:lnTo>
                  <a:pt x="8077200" y="736600"/>
                </a:lnTo>
                <a:lnTo>
                  <a:pt x="8077200" y="3682987"/>
                </a:lnTo>
                <a:lnTo>
                  <a:pt x="8074757" y="3743400"/>
                </a:lnTo>
                <a:lnTo>
                  <a:pt x="8067558" y="3802469"/>
                </a:lnTo>
                <a:lnTo>
                  <a:pt x="8055790" y="3860003"/>
                </a:lnTo>
                <a:lnTo>
                  <a:pt x="8039644" y="3915813"/>
                </a:lnTo>
                <a:lnTo>
                  <a:pt x="8019309" y="3969709"/>
                </a:lnTo>
                <a:lnTo>
                  <a:pt x="7994976" y="4021502"/>
                </a:lnTo>
                <a:lnTo>
                  <a:pt x="7966832" y="4071003"/>
                </a:lnTo>
                <a:lnTo>
                  <a:pt x="7935069" y="4118020"/>
                </a:lnTo>
                <a:lnTo>
                  <a:pt x="7899876" y="4162366"/>
                </a:lnTo>
                <a:lnTo>
                  <a:pt x="7861442" y="4203850"/>
                </a:lnTo>
                <a:lnTo>
                  <a:pt x="7819958" y="4242283"/>
                </a:lnTo>
                <a:lnTo>
                  <a:pt x="7775612" y="4277476"/>
                </a:lnTo>
                <a:lnTo>
                  <a:pt x="7728595" y="4309238"/>
                </a:lnTo>
                <a:lnTo>
                  <a:pt x="7679096" y="4337380"/>
                </a:lnTo>
                <a:lnTo>
                  <a:pt x="7627304" y="4361713"/>
                </a:lnTo>
                <a:lnTo>
                  <a:pt x="7573410" y="4382046"/>
                </a:lnTo>
                <a:lnTo>
                  <a:pt x="7517603" y="4398192"/>
                </a:lnTo>
                <a:lnTo>
                  <a:pt x="7460072" y="4409958"/>
                </a:lnTo>
                <a:lnTo>
                  <a:pt x="7401008" y="4417158"/>
                </a:lnTo>
                <a:lnTo>
                  <a:pt x="7340600" y="4419600"/>
                </a:lnTo>
                <a:lnTo>
                  <a:pt x="736612" y="4419600"/>
                </a:lnTo>
                <a:lnTo>
                  <a:pt x="676199" y="4417158"/>
                </a:lnTo>
                <a:lnTo>
                  <a:pt x="617130" y="4409958"/>
                </a:lnTo>
                <a:lnTo>
                  <a:pt x="559596" y="4398192"/>
                </a:lnTo>
                <a:lnTo>
                  <a:pt x="503786" y="4382046"/>
                </a:lnTo>
                <a:lnTo>
                  <a:pt x="449890" y="4361713"/>
                </a:lnTo>
                <a:lnTo>
                  <a:pt x="398097" y="4337380"/>
                </a:lnTo>
                <a:lnTo>
                  <a:pt x="348596" y="4309238"/>
                </a:lnTo>
                <a:lnTo>
                  <a:pt x="301579" y="4277476"/>
                </a:lnTo>
                <a:lnTo>
                  <a:pt x="257233" y="4242283"/>
                </a:lnTo>
                <a:lnTo>
                  <a:pt x="215749" y="4203850"/>
                </a:lnTo>
                <a:lnTo>
                  <a:pt x="177316" y="4162366"/>
                </a:lnTo>
                <a:lnTo>
                  <a:pt x="142123" y="4118020"/>
                </a:lnTo>
                <a:lnTo>
                  <a:pt x="110361" y="4071003"/>
                </a:lnTo>
                <a:lnTo>
                  <a:pt x="82219" y="4021502"/>
                </a:lnTo>
                <a:lnTo>
                  <a:pt x="57886" y="3969709"/>
                </a:lnTo>
                <a:lnTo>
                  <a:pt x="37553" y="3915813"/>
                </a:lnTo>
                <a:lnTo>
                  <a:pt x="21407" y="3860003"/>
                </a:lnTo>
                <a:lnTo>
                  <a:pt x="9641" y="3802469"/>
                </a:lnTo>
                <a:lnTo>
                  <a:pt x="2441" y="3743400"/>
                </a:lnTo>
                <a:lnTo>
                  <a:pt x="0" y="3682987"/>
                </a:lnTo>
                <a:lnTo>
                  <a:pt x="0" y="736600"/>
                </a:lnTo>
                <a:close/>
              </a:path>
            </a:pathLst>
          </a:custGeom>
          <a:ln w="25400">
            <a:solidFill>
              <a:srgbClr val="8063A1"/>
            </a:solidFill>
          </a:ln>
        </p:spPr>
        <p:txBody>
          <a:bodyPr wrap="square" lIns="0" tIns="0" rIns="0" bIns="0" rtlCol="0">
            <a:noAutofit/>
          </a:bodyPr>
          <a:lstStyle/>
          <a:p>
            <a:endParaRPr/>
          </a:p>
        </p:txBody>
      </p:sp>
      <p:sp>
        <p:nvSpPr>
          <p:cNvPr id="19" name="object 19"/>
          <p:cNvSpPr/>
          <p:nvPr/>
        </p:nvSpPr>
        <p:spPr>
          <a:xfrm>
            <a:off x="2615184" y="965834"/>
            <a:ext cx="477012" cy="374904"/>
          </a:xfrm>
          <a:prstGeom prst="rect">
            <a:avLst/>
          </a:prstGeom>
          <a:blipFill>
            <a:blip r:embed="rId2" cstate="print"/>
            <a:stretch>
              <a:fillRect/>
            </a:stretch>
          </a:blipFill>
        </p:spPr>
        <p:txBody>
          <a:bodyPr wrap="square" lIns="0" tIns="0" rIns="0" bIns="0" rtlCol="0">
            <a:noAutofit/>
          </a:bodyPr>
          <a:lstStyle/>
          <a:p>
            <a:endParaRPr/>
          </a:p>
        </p:txBody>
      </p:sp>
      <p:sp>
        <p:nvSpPr>
          <p:cNvPr id="22" name="object 22"/>
          <p:cNvSpPr/>
          <p:nvPr/>
        </p:nvSpPr>
        <p:spPr>
          <a:xfrm>
            <a:off x="3787140" y="965834"/>
            <a:ext cx="477012" cy="374904"/>
          </a:xfrm>
          <a:prstGeom prst="rect">
            <a:avLst/>
          </a:prstGeom>
          <a:blipFill>
            <a:blip r:embed="rId2" cstate="print"/>
            <a:stretch>
              <a:fillRect/>
            </a:stretch>
          </a:blipFill>
        </p:spPr>
        <p:txBody>
          <a:bodyPr wrap="square" lIns="0" tIns="0" rIns="0" bIns="0" rtlCol="0">
            <a:noAutofit/>
          </a:bodyPr>
          <a:lstStyle/>
          <a:p>
            <a:endParaRPr/>
          </a:p>
        </p:txBody>
      </p:sp>
      <p:sp>
        <p:nvSpPr>
          <p:cNvPr id="25" name="object 25"/>
          <p:cNvSpPr/>
          <p:nvPr/>
        </p:nvSpPr>
        <p:spPr>
          <a:xfrm>
            <a:off x="5268468" y="965834"/>
            <a:ext cx="475488" cy="374904"/>
          </a:xfrm>
          <a:prstGeom prst="rect">
            <a:avLst/>
          </a:prstGeom>
          <a:blipFill>
            <a:blip r:embed="rId2" cstate="print"/>
            <a:stretch>
              <a:fillRect/>
            </a:stretch>
          </a:blipFill>
        </p:spPr>
        <p:txBody>
          <a:bodyPr wrap="square" lIns="0" tIns="0" rIns="0" bIns="0" rtlCol="0">
            <a:noAutofit/>
          </a:bodyPr>
          <a:lstStyle/>
          <a:p>
            <a:endParaRPr/>
          </a:p>
        </p:txBody>
      </p:sp>
      <p:sp>
        <p:nvSpPr>
          <p:cNvPr id="32" name="object 32"/>
          <p:cNvSpPr/>
          <p:nvPr/>
        </p:nvSpPr>
        <p:spPr>
          <a:xfrm>
            <a:off x="3410109" y="342947"/>
            <a:ext cx="2056056" cy="622887"/>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txBox="1"/>
          <p:nvPr/>
        </p:nvSpPr>
        <p:spPr>
          <a:xfrm>
            <a:off x="750520" y="2239803"/>
            <a:ext cx="1491363" cy="190500"/>
          </a:xfrm>
          <a:prstGeom prst="rect">
            <a:avLst/>
          </a:prstGeom>
        </p:spPr>
        <p:txBody>
          <a:bodyPr wrap="square" lIns="0" tIns="0" rIns="0" bIns="0" rtlCol="0">
            <a:noAutofit/>
          </a:bodyPr>
          <a:lstStyle/>
          <a:p>
            <a:pPr marL="12700">
              <a:lnSpc>
                <a:spcPts val="1935"/>
              </a:lnSpc>
              <a:spcBef>
                <a:spcPts val="96"/>
              </a:spcBef>
            </a:pPr>
            <a:r>
              <a:rPr sz="2700" b="1" spc="0" baseline="3034" dirty="0" smtClean="0">
                <a:latin typeface="Calibri"/>
                <a:cs typeface="Calibri"/>
              </a:rPr>
              <a:t>Co</a:t>
            </a:r>
            <a:r>
              <a:rPr sz="2700" b="1" spc="-4" baseline="3034" dirty="0" smtClean="0">
                <a:latin typeface="Calibri"/>
                <a:cs typeface="Calibri"/>
              </a:rPr>
              <a:t>n</a:t>
            </a:r>
            <a:r>
              <a:rPr sz="2700" b="1" spc="-9" baseline="3034" dirty="0" smtClean="0">
                <a:latin typeface="Calibri"/>
                <a:cs typeface="Calibri"/>
              </a:rPr>
              <a:t>t</a:t>
            </a:r>
            <a:r>
              <a:rPr sz="2700" b="1" spc="0" baseline="3034" dirty="0" smtClean="0">
                <a:latin typeface="Calibri"/>
                <a:cs typeface="Calibri"/>
              </a:rPr>
              <a:t>act</a:t>
            </a:r>
            <a:r>
              <a:rPr sz="2700" b="1" spc="-29" baseline="3034" dirty="0" smtClean="0">
                <a:latin typeface="Calibri"/>
                <a:cs typeface="Calibri"/>
              </a:rPr>
              <a:t> </a:t>
            </a:r>
            <a:r>
              <a:rPr sz="2700" b="1" spc="4" baseline="3034" dirty="0" smtClean="0">
                <a:latin typeface="Calibri"/>
                <a:cs typeface="Calibri"/>
              </a:rPr>
              <a:t>D</a:t>
            </a:r>
            <a:r>
              <a:rPr sz="2700" b="1" spc="-4" baseline="3034" dirty="0" smtClean="0">
                <a:latin typeface="Calibri"/>
                <a:cs typeface="Calibri"/>
              </a:rPr>
              <a:t>e</a:t>
            </a:r>
            <a:r>
              <a:rPr sz="2700" b="1" spc="-9" baseline="3034" dirty="0" smtClean="0">
                <a:latin typeface="Calibri"/>
                <a:cs typeface="Calibri"/>
              </a:rPr>
              <a:t>t</a:t>
            </a:r>
            <a:r>
              <a:rPr sz="2700" b="1" spc="0" baseline="3034" dirty="0" smtClean="0">
                <a:latin typeface="Calibri"/>
                <a:cs typeface="Calibri"/>
              </a:rPr>
              <a:t>ails</a:t>
            </a:r>
            <a:endParaRPr sz="1800" dirty="0">
              <a:latin typeface="Calibri"/>
              <a:cs typeface="Calibri"/>
            </a:endParaRPr>
          </a:p>
        </p:txBody>
      </p:sp>
      <p:sp>
        <p:nvSpPr>
          <p:cNvPr id="6" name="object 6"/>
          <p:cNvSpPr txBox="1"/>
          <p:nvPr/>
        </p:nvSpPr>
        <p:spPr>
          <a:xfrm>
            <a:off x="750519" y="2651475"/>
            <a:ext cx="3289200" cy="396239"/>
          </a:xfrm>
          <a:prstGeom prst="rect">
            <a:avLst/>
          </a:prstGeom>
        </p:spPr>
        <p:txBody>
          <a:bodyPr wrap="square" lIns="0" tIns="0" rIns="0" bIns="0" rtlCol="0">
            <a:noAutofit/>
          </a:bodyPr>
          <a:lstStyle/>
          <a:p>
            <a:pPr marL="12700" marR="34289">
              <a:lnSpc>
                <a:spcPts val="1935"/>
              </a:lnSpc>
              <a:spcBef>
                <a:spcPts val="96"/>
              </a:spcBef>
            </a:pPr>
            <a:r>
              <a:rPr sz="2700" spc="0" baseline="3034" dirty="0" smtClean="0">
                <a:latin typeface="Calibri"/>
                <a:cs typeface="Calibri"/>
              </a:rPr>
              <a:t>No</a:t>
            </a:r>
            <a:r>
              <a:rPr sz="2700" spc="-4" baseline="3034" dirty="0" smtClean="0">
                <a:latin typeface="Calibri"/>
                <a:cs typeface="Calibri"/>
              </a:rPr>
              <a:t>i</a:t>
            </a:r>
            <a:r>
              <a:rPr sz="2700" spc="0" baseline="3034" dirty="0" smtClean="0">
                <a:latin typeface="Calibri"/>
                <a:cs typeface="Calibri"/>
              </a:rPr>
              <a:t>da (NC</a:t>
            </a:r>
            <a:r>
              <a:rPr sz="2700" spc="-9" baseline="3034" dirty="0" smtClean="0">
                <a:latin typeface="Calibri"/>
                <a:cs typeface="Calibri"/>
              </a:rPr>
              <a:t>R</a:t>
            </a:r>
            <a:r>
              <a:rPr sz="2700" spc="0" baseline="3034" dirty="0" smtClean="0">
                <a:latin typeface="Calibri"/>
                <a:cs typeface="Calibri"/>
              </a:rPr>
              <a:t>)</a:t>
            </a:r>
            <a:r>
              <a:rPr sz="2700" spc="19" baseline="3034" dirty="0" smtClean="0">
                <a:latin typeface="Calibri"/>
                <a:cs typeface="Calibri"/>
              </a:rPr>
              <a:t> </a:t>
            </a:r>
            <a:r>
              <a:rPr sz="2700" spc="0" baseline="3034" dirty="0" smtClean="0">
                <a:latin typeface="Calibri"/>
                <a:cs typeface="Calibri"/>
              </a:rPr>
              <a:t>O</a:t>
            </a:r>
            <a:r>
              <a:rPr sz="2700" spc="-14" baseline="3034" dirty="0" smtClean="0">
                <a:latin typeface="Calibri"/>
                <a:cs typeface="Calibri"/>
              </a:rPr>
              <a:t>f</a:t>
            </a:r>
            <a:r>
              <a:rPr sz="2700" spc="0" baseline="3034" dirty="0" smtClean="0">
                <a:latin typeface="Calibri"/>
                <a:cs typeface="Calibri"/>
              </a:rPr>
              <a:t>fi</a:t>
            </a:r>
            <a:r>
              <a:rPr sz="2700" spc="-9" baseline="3034" dirty="0" smtClean="0">
                <a:latin typeface="Calibri"/>
                <a:cs typeface="Calibri"/>
              </a:rPr>
              <a:t>c</a:t>
            </a:r>
            <a:r>
              <a:rPr sz="2700" spc="0" baseline="3034" dirty="0" smtClean="0">
                <a:latin typeface="Calibri"/>
                <a:cs typeface="Calibri"/>
              </a:rPr>
              <a:t>e</a:t>
            </a:r>
            <a:endParaRPr sz="1800" dirty="0">
              <a:latin typeface="Calibri"/>
              <a:cs typeface="Calibri"/>
            </a:endParaRPr>
          </a:p>
          <a:p>
            <a:pPr marL="12700">
              <a:lnSpc>
                <a:spcPts val="2160"/>
              </a:lnSpc>
              <a:spcBef>
                <a:spcPts val="11"/>
              </a:spcBef>
            </a:pPr>
            <a:r>
              <a:rPr sz="2700" spc="-4" baseline="1517" dirty="0" smtClean="0">
                <a:latin typeface="Calibri"/>
                <a:cs typeface="Calibri"/>
              </a:rPr>
              <a:t>E</a:t>
            </a:r>
            <a:r>
              <a:rPr sz="2700" spc="0" baseline="1517" dirty="0" smtClean="0">
                <a:latin typeface="Calibri"/>
                <a:cs typeface="Calibri"/>
              </a:rPr>
              <a:t>-13,</a:t>
            </a:r>
            <a:r>
              <a:rPr sz="2700" spc="-4" baseline="1517" dirty="0" smtClean="0">
                <a:latin typeface="Calibri"/>
                <a:cs typeface="Calibri"/>
              </a:rPr>
              <a:t> </a:t>
            </a:r>
            <a:r>
              <a:rPr sz="2700" spc="0" baseline="1517" dirty="0" smtClean="0">
                <a:latin typeface="Calibri"/>
                <a:cs typeface="Calibri"/>
              </a:rPr>
              <a:t>U</a:t>
            </a:r>
            <a:r>
              <a:rPr sz="2700" spc="-9" baseline="1517" dirty="0" smtClean="0">
                <a:latin typeface="Calibri"/>
                <a:cs typeface="Calibri"/>
              </a:rPr>
              <a:t>P</a:t>
            </a:r>
            <a:r>
              <a:rPr sz="2700" spc="0" baseline="1517" dirty="0" smtClean="0">
                <a:latin typeface="Calibri"/>
                <a:cs typeface="Calibri"/>
              </a:rPr>
              <a:t>SIDC Si</a:t>
            </a:r>
            <a:r>
              <a:rPr sz="2700" spc="-29" baseline="1517" dirty="0" smtClean="0">
                <a:latin typeface="Calibri"/>
                <a:cs typeface="Calibri"/>
              </a:rPr>
              <a:t>t</a:t>
            </a:r>
            <a:r>
              <a:rPr sz="2700" spc="4" baseline="1517" dirty="0" smtClean="0">
                <a:latin typeface="Calibri"/>
                <a:cs typeface="Calibri"/>
              </a:rPr>
              <a:t>e</a:t>
            </a:r>
            <a:r>
              <a:rPr sz="2700" spc="0" baseline="1517" dirty="0" smtClean="0">
                <a:latin typeface="Calibri"/>
                <a:cs typeface="Calibri"/>
              </a:rPr>
              <a:t>-I</a:t>
            </a:r>
            <a:r>
              <a:rPr sz="2700" spc="-139" baseline="1517" dirty="0" smtClean="0">
                <a:latin typeface="Calibri"/>
                <a:cs typeface="Calibri"/>
              </a:rPr>
              <a:t>V</a:t>
            </a:r>
            <a:r>
              <a:rPr sz="2700" spc="0" baseline="1517" dirty="0" smtClean="0">
                <a:latin typeface="Calibri"/>
                <a:cs typeface="Calibri"/>
              </a:rPr>
              <a:t>,</a:t>
            </a:r>
            <a:r>
              <a:rPr sz="2700" spc="4" baseline="1517" dirty="0" smtClean="0">
                <a:latin typeface="Calibri"/>
                <a:cs typeface="Calibri"/>
              </a:rPr>
              <a:t> </a:t>
            </a:r>
            <a:r>
              <a:rPr sz="2700" spc="0" baseline="1517" dirty="0" smtClean="0">
                <a:latin typeface="Calibri"/>
                <a:cs typeface="Calibri"/>
              </a:rPr>
              <a:t>B</a:t>
            </a:r>
            <a:r>
              <a:rPr sz="2700" spc="9" baseline="1517" dirty="0" smtClean="0">
                <a:latin typeface="Calibri"/>
                <a:cs typeface="Calibri"/>
              </a:rPr>
              <a:t>e</a:t>
            </a:r>
            <a:r>
              <a:rPr sz="2700" spc="0" baseline="1517" dirty="0" smtClean="0">
                <a:latin typeface="Calibri"/>
                <a:cs typeface="Calibri"/>
              </a:rPr>
              <a:t>hind</a:t>
            </a:r>
            <a:r>
              <a:rPr sz="2700" spc="14" baseline="1517" dirty="0" smtClean="0">
                <a:latin typeface="Calibri"/>
                <a:cs typeface="Calibri"/>
              </a:rPr>
              <a:t> </a:t>
            </a:r>
            <a:r>
              <a:rPr sz="2700" spc="0" baseline="1517" dirty="0" smtClean="0">
                <a:latin typeface="Calibri"/>
                <a:cs typeface="Calibri"/>
              </a:rPr>
              <a:t>G</a:t>
            </a:r>
            <a:r>
              <a:rPr sz="2700" spc="-34" baseline="1517" dirty="0" smtClean="0">
                <a:latin typeface="Calibri"/>
                <a:cs typeface="Calibri"/>
              </a:rPr>
              <a:t>r</a:t>
            </a:r>
            <a:r>
              <a:rPr sz="2700" spc="0" baseline="1517" dirty="0" smtClean="0">
                <a:latin typeface="Calibri"/>
                <a:cs typeface="Calibri"/>
              </a:rPr>
              <a:t>and</a:t>
            </a:r>
            <a:endParaRPr sz="1800" dirty="0">
              <a:latin typeface="Calibri"/>
              <a:cs typeface="Calibri"/>
            </a:endParaRPr>
          </a:p>
        </p:txBody>
      </p:sp>
      <p:sp>
        <p:nvSpPr>
          <p:cNvPr id="5" name="object 5"/>
          <p:cNvSpPr txBox="1"/>
          <p:nvPr/>
        </p:nvSpPr>
        <p:spPr>
          <a:xfrm>
            <a:off x="4032200" y="2931862"/>
            <a:ext cx="1496713" cy="190500"/>
          </a:xfrm>
          <a:prstGeom prst="rect">
            <a:avLst/>
          </a:prstGeom>
        </p:spPr>
        <p:txBody>
          <a:bodyPr wrap="square" lIns="0" tIns="0" rIns="0" bIns="0" rtlCol="0">
            <a:noAutofit/>
          </a:bodyPr>
          <a:lstStyle/>
          <a:p>
            <a:pPr marL="12700">
              <a:lnSpc>
                <a:spcPts val="1935"/>
              </a:lnSpc>
              <a:spcBef>
                <a:spcPts val="96"/>
              </a:spcBef>
            </a:pPr>
            <a:r>
              <a:rPr sz="2700" spc="-84" baseline="3034" dirty="0" smtClean="0">
                <a:latin typeface="Calibri"/>
                <a:cs typeface="Calibri"/>
              </a:rPr>
              <a:t>V</a:t>
            </a:r>
            <a:r>
              <a:rPr sz="2700" spc="0" baseline="3034" dirty="0" smtClean="0">
                <a:latin typeface="Calibri"/>
                <a:cs typeface="Calibri"/>
              </a:rPr>
              <a:t>e</a:t>
            </a:r>
            <a:r>
              <a:rPr sz="2700" spc="4" baseline="3034" dirty="0" smtClean="0">
                <a:latin typeface="Calibri"/>
                <a:cs typeface="Calibri"/>
              </a:rPr>
              <a:t>n</a:t>
            </a:r>
            <a:r>
              <a:rPr sz="2700" spc="-4" baseline="3034" dirty="0" smtClean="0">
                <a:latin typeface="Calibri"/>
                <a:cs typeface="Calibri"/>
              </a:rPr>
              <a:t>ic</a:t>
            </a:r>
            <a:r>
              <a:rPr sz="2700" spc="0" baseline="3034" dirty="0" smtClean="0">
                <a:latin typeface="Calibri"/>
                <a:cs typeface="Calibri"/>
              </a:rPr>
              <a:t>e,</a:t>
            </a:r>
            <a:r>
              <a:rPr sz="2700" spc="24" baseline="3034" dirty="0" smtClean="0">
                <a:latin typeface="Calibri"/>
                <a:cs typeface="Calibri"/>
              </a:rPr>
              <a:t> </a:t>
            </a:r>
            <a:r>
              <a:rPr sz="2700" spc="0" baseline="3034" dirty="0" smtClean="0">
                <a:latin typeface="Calibri"/>
                <a:cs typeface="Calibri"/>
              </a:rPr>
              <a:t>G</a:t>
            </a:r>
            <a:r>
              <a:rPr sz="2700" spc="-19" baseline="3034" dirty="0" smtClean="0">
                <a:latin typeface="Calibri"/>
                <a:cs typeface="Calibri"/>
              </a:rPr>
              <a:t>r</a:t>
            </a:r>
            <a:r>
              <a:rPr sz="2700" spc="0" baseline="3034" dirty="0" smtClean="0">
                <a:latin typeface="Calibri"/>
                <a:cs typeface="Calibri"/>
              </a:rPr>
              <a:t>e</a:t>
            </a:r>
            <a:r>
              <a:rPr sz="2700" spc="-4" baseline="3034" dirty="0" smtClean="0">
                <a:latin typeface="Calibri"/>
                <a:cs typeface="Calibri"/>
              </a:rPr>
              <a:t>a</a:t>
            </a:r>
            <a:r>
              <a:rPr sz="2700" spc="-25" baseline="3034" dirty="0" smtClean="0">
                <a:latin typeface="Calibri"/>
                <a:cs typeface="Calibri"/>
              </a:rPr>
              <a:t>t</a:t>
            </a:r>
            <a:r>
              <a:rPr sz="2700" spc="0" baseline="3034" dirty="0" smtClean="0">
                <a:latin typeface="Calibri"/>
                <a:cs typeface="Calibri"/>
              </a:rPr>
              <a:t>er</a:t>
            </a:r>
            <a:endParaRPr sz="1800" dirty="0">
              <a:latin typeface="Calibri"/>
              <a:cs typeface="Calibri"/>
            </a:endParaRPr>
          </a:p>
        </p:txBody>
      </p:sp>
      <p:sp>
        <p:nvSpPr>
          <p:cNvPr id="4" name="object 4"/>
          <p:cNvSpPr txBox="1"/>
          <p:nvPr/>
        </p:nvSpPr>
        <p:spPr>
          <a:xfrm>
            <a:off x="5521071" y="2913200"/>
            <a:ext cx="1416205" cy="190500"/>
          </a:xfrm>
          <a:prstGeom prst="rect">
            <a:avLst/>
          </a:prstGeom>
        </p:spPr>
        <p:txBody>
          <a:bodyPr wrap="square" lIns="0" tIns="0" rIns="0" bIns="0" rtlCol="0">
            <a:noAutofit/>
          </a:bodyPr>
          <a:lstStyle/>
          <a:p>
            <a:pPr marL="12700">
              <a:lnSpc>
                <a:spcPts val="1935"/>
              </a:lnSpc>
              <a:spcBef>
                <a:spcPts val="96"/>
              </a:spcBef>
            </a:pPr>
            <a:r>
              <a:rPr sz="2700" spc="0" baseline="3034" dirty="0" smtClean="0">
                <a:latin typeface="Calibri"/>
                <a:cs typeface="Calibri"/>
              </a:rPr>
              <a:t>Noida,</a:t>
            </a:r>
            <a:r>
              <a:rPr sz="2700" spc="19" baseline="3034" dirty="0" smtClean="0">
                <a:latin typeface="Calibri"/>
                <a:cs typeface="Calibri"/>
              </a:rPr>
              <a:t> </a:t>
            </a:r>
            <a:r>
              <a:rPr sz="2700" spc="0" baseline="3034" dirty="0" smtClean="0">
                <a:latin typeface="Calibri"/>
                <a:cs typeface="Calibri"/>
              </a:rPr>
              <a:t>201308</a:t>
            </a:r>
            <a:endParaRPr sz="1800" dirty="0">
              <a:latin typeface="Calibri"/>
              <a:cs typeface="Calibri"/>
            </a:endParaRPr>
          </a:p>
        </p:txBody>
      </p:sp>
      <p:sp>
        <p:nvSpPr>
          <p:cNvPr id="3" name="object 3"/>
          <p:cNvSpPr txBox="1"/>
          <p:nvPr/>
        </p:nvSpPr>
        <p:spPr>
          <a:xfrm>
            <a:off x="750519" y="3268694"/>
            <a:ext cx="4461722" cy="396583"/>
          </a:xfrm>
          <a:prstGeom prst="rect">
            <a:avLst/>
          </a:prstGeom>
        </p:spPr>
        <p:txBody>
          <a:bodyPr wrap="square" lIns="0" tIns="0" rIns="0" bIns="0" rtlCol="0">
            <a:noAutofit/>
          </a:bodyPr>
          <a:lstStyle/>
          <a:p>
            <a:pPr marL="12700" marR="34335">
              <a:lnSpc>
                <a:spcPts val="1935"/>
              </a:lnSpc>
              <a:spcBef>
                <a:spcPts val="96"/>
              </a:spcBef>
            </a:pPr>
            <a:r>
              <a:rPr sz="2700" spc="0" baseline="3034" dirty="0" smtClean="0">
                <a:latin typeface="Calibri"/>
                <a:cs typeface="Calibri"/>
              </a:rPr>
              <a:t>Co</a:t>
            </a:r>
            <a:r>
              <a:rPr sz="2700" spc="-9" baseline="3034" dirty="0" smtClean="0">
                <a:latin typeface="Calibri"/>
                <a:cs typeface="Calibri"/>
              </a:rPr>
              <a:t>n</a:t>
            </a:r>
            <a:r>
              <a:rPr sz="2700" spc="-25" baseline="3034" dirty="0" smtClean="0">
                <a:latin typeface="Calibri"/>
                <a:cs typeface="Calibri"/>
              </a:rPr>
              <a:t>t</a:t>
            </a:r>
            <a:r>
              <a:rPr sz="2700" spc="0" baseline="3034" dirty="0" smtClean="0">
                <a:latin typeface="Calibri"/>
                <a:cs typeface="Calibri"/>
              </a:rPr>
              <a:t>act</a:t>
            </a:r>
            <a:r>
              <a:rPr sz="2700" spc="-4" baseline="3034" dirty="0" smtClean="0">
                <a:latin typeface="Calibri"/>
                <a:cs typeface="Calibri"/>
              </a:rPr>
              <a:t> </a:t>
            </a:r>
            <a:r>
              <a:rPr sz="2700" spc="-39" baseline="3034" dirty="0" smtClean="0">
                <a:latin typeface="Calibri"/>
                <a:cs typeface="Calibri"/>
              </a:rPr>
              <a:t>P</a:t>
            </a:r>
            <a:r>
              <a:rPr sz="2700" spc="0" baseline="3034" dirty="0" smtClean="0">
                <a:latin typeface="Calibri"/>
                <a:cs typeface="Calibri"/>
              </a:rPr>
              <a:t>e</a:t>
            </a:r>
            <a:r>
              <a:rPr sz="2700" spc="-34" baseline="3034" dirty="0" smtClean="0">
                <a:latin typeface="Calibri"/>
                <a:cs typeface="Calibri"/>
              </a:rPr>
              <a:t>r</a:t>
            </a:r>
            <a:r>
              <a:rPr sz="2700" spc="0" baseline="3034" dirty="0" smtClean="0">
                <a:latin typeface="Calibri"/>
                <a:cs typeface="Calibri"/>
              </a:rPr>
              <a:t>so</a:t>
            </a:r>
            <a:r>
              <a:rPr sz="2700" spc="4" baseline="3034" dirty="0" smtClean="0">
                <a:latin typeface="Calibri"/>
                <a:cs typeface="Calibri"/>
              </a:rPr>
              <a:t>n</a:t>
            </a:r>
            <a:r>
              <a:rPr sz="2700" spc="0" baseline="3034" dirty="0" smtClean="0">
                <a:latin typeface="Calibri"/>
                <a:cs typeface="Calibri"/>
              </a:rPr>
              <a:t>:</a:t>
            </a:r>
            <a:r>
              <a:rPr sz="2700" spc="9" baseline="3034" dirty="0" smtClean="0">
                <a:latin typeface="Calibri"/>
                <a:cs typeface="Calibri"/>
              </a:rPr>
              <a:t> </a:t>
            </a:r>
            <a:r>
              <a:rPr sz="2700" spc="-144" baseline="3034" dirty="0" smtClean="0">
                <a:latin typeface="Calibri"/>
                <a:cs typeface="Calibri"/>
              </a:rPr>
              <a:t>T</a:t>
            </a:r>
            <a:r>
              <a:rPr sz="2700" spc="0" baseline="3034" dirty="0" smtClean="0">
                <a:latin typeface="Calibri"/>
                <a:cs typeface="Calibri"/>
              </a:rPr>
              <a:t>arun</a:t>
            </a:r>
            <a:r>
              <a:rPr sz="2700" spc="14" baseline="3034" dirty="0" smtClean="0">
                <a:latin typeface="Calibri"/>
                <a:cs typeface="Calibri"/>
              </a:rPr>
              <a:t> </a:t>
            </a:r>
            <a:r>
              <a:rPr sz="2700" spc="0" baseline="3034" dirty="0" smtClean="0">
                <a:latin typeface="Calibri"/>
                <a:cs typeface="Calibri"/>
              </a:rPr>
              <a:t>Kh</a:t>
            </a:r>
            <a:r>
              <a:rPr sz="2700" spc="4" baseline="3034" dirty="0" smtClean="0">
                <a:latin typeface="Calibri"/>
                <a:cs typeface="Calibri"/>
              </a:rPr>
              <a:t>u</a:t>
            </a:r>
            <a:r>
              <a:rPr sz="2700" spc="-39" baseline="3034" dirty="0" smtClean="0">
                <a:latin typeface="Calibri"/>
                <a:cs typeface="Calibri"/>
              </a:rPr>
              <a:t>r</a:t>
            </a:r>
            <a:r>
              <a:rPr sz="2700" spc="0" baseline="3034" dirty="0" smtClean="0">
                <a:latin typeface="Calibri"/>
                <a:cs typeface="Calibri"/>
              </a:rPr>
              <a:t>ana</a:t>
            </a:r>
            <a:endParaRPr sz="1800" dirty="0">
              <a:latin typeface="Calibri"/>
              <a:cs typeface="Calibri"/>
            </a:endParaRPr>
          </a:p>
          <a:p>
            <a:pPr marL="12700">
              <a:lnSpc>
                <a:spcPts val="2165"/>
              </a:lnSpc>
              <a:spcBef>
                <a:spcPts val="11"/>
              </a:spcBef>
            </a:pPr>
            <a:r>
              <a:rPr sz="2700" spc="0" baseline="1517" dirty="0" smtClean="0">
                <a:latin typeface="Calibri"/>
                <a:cs typeface="Calibri"/>
              </a:rPr>
              <a:t>Co</a:t>
            </a:r>
            <a:r>
              <a:rPr sz="2700" spc="-14" baseline="1517" dirty="0" smtClean="0">
                <a:latin typeface="Calibri"/>
                <a:cs typeface="Calibri"/>
              </a:rPr>
              <a:t>n</a:t>
            </a:r>
            <a:r>
              <a:rPr sz="2700" spc="-25" baseline="1517" dirty="0" smtClean="0">
                <a:latin typeface="Calibri"/>
                <a:cs typeface="Calibri"/>
              </a:rPr>
              <a:t>t</a:t>
            </a:r>
            <a:r>
              <a:rPr sz="2700" spc="0" baseline="1517" dirty="0" smtClean="0">
                <a:latin typeface="Calibri"/>
                <a:cs typeface="Calibri"/>
              </a:rPr>
              <a:t>a</a:t>
            </a:r>
            <a:r>
              <a:rPr sz="2700" spc="-4" baseline="1517" dirty="0" smtClean="0">
                <a:latin typeface="Calibri"/>
                <a:cs typeface="Calibri"/>
              </a:rPr>
              <a:t>c</a:t>
            </a:r>
            <a:r>
              <a:rPr sz="2700" spc="0" baseline="1517" dirty="0" smtClean="0">
                <a:latin typeface="Calibri"/>
                <a:cs typeface="Calibri"/>
              </a:rPr>
              <a:t>t No.:</a:t>
            </a:r>
            <a:r>
              <a:rPr sz="2700" spc="4" baseline="1517" dirty="0" smtClean="0">
                <a:latin typeface="Calibri"/>
                <a:cs typeface="Calibri"/>
              </a:rPr>
              <a:t> </a:t>
            </a:r>
            <a:r>
              <a:rPr sz="2700" spc="0" baseline="1517" dirty="0" smtClean="0">
                <a:latin typeface="Calibri"/>
                <a:cs typeface="Calibri"/>
              </a:rPr>
              <a:t>+91-120-</a:t>
            </a:r>
            <a:r>
              <a:rPr lang="en-US" sz="2700" spc="0" baseline="1517" dirty="0" smtClean="0">
                <a:latin typeface="Calibri"/>
                <a:cs typeface="Calibri"/>
              </a:rPr>
              <a:t>4296878/</a:t>
            </a:r>
            <a:r>
              <a:rPr sz="2700" spc="0" baseline="1517" dirty="0" smtClean="0">
                <a:latin typeface="Calibri"/>
                <a:cs typeface="Calibri"/>
              </a:rPr>
              <a:t>23</a:t>
            </a:r>
            <a:r>
              <a:rPr lang="en-IN" sz="2700" spc="0" baseline="1517" dirty="0" smtClean="0">
                <a:latin typeface="Calibri"/>
                <a:cs typeface="Calibri"/>
              </a:rPr>
              <a:t>99</a:t>
            </a:r>
            <a:r>
              <a:rPr sz="2700" spc="0" baseline="1517" dirty="0" smtClean="0">
                <a:latin typeface="Calibri"/>
                <a:cs typeface="Calibri"/>
              </a:rPr>
              <a:t>010-11</a:t>
            </a:r>
            <a:endParaRPr sz="1800" dirty="0">
              <a:latin typeface="Calibri"/>
              <a:cs typeface="Calibri"/>
            </a:endParaRPr>
          </a:p>
        </p:txBody>
      </p:sp>
      <p:sp>
        <p:nvSpPr>
          <p:cNvPr id="2" name="object 2"/>
          <p:cNvSpPr txBox="1"/>
          <p:nvPr/>
        </p:nvSpPr>
        <p:spPr>
          <a:xfrm>
            <a:off x="750519" y="3886200"/>
            <a:ext cx="5411026" cy="396202"/>
          </a:xfrm>
          <a:prstGeom prst="rect">
            <a:avLst/>
          </a:prstGeom>
        </p:spPr>
        <p:txBody>
          <a:bodyPr wrap="square" lIns="0" tIns="0" rIns="0" bIns="0" rtlCol="0">
            <a:noAutofit/>
          </a:bodyPr>
          <a:lstStyle/>
          <a:p>
            <a:pPr marL="12700" marR="34289">
              <a:lnSpc>
                <a:spcPts val="1935"/>
              </a:lnSpc>
              <a:spcBef>
                <a:spcPts val="96"/>
              </a:spcBef>
            </a:pPr>
            <a:r>
              <a:rPr sz="2700" spc="-4" baseline="3034" dirty="0" smtClean="0">
                <a:latin typeface="Calibri"/>
                <a:cs typeface="Calibri"/>
              </a:rPr>
              <a:t>E</a:t>
            </a:r>
            <a:r>
              <a:rPr sz="2700" spc="0" baseline="3034" dirty="0" smtClean="0">
                <a:latin typeface="Calibri"/>
                <a:cs typeface="Calibri"/>
              </a:rPr>
              <a:t>-Ma</a:t>
            </a:r>
            <a:r>
              <a:rPr sz="2700" spc="-4" baseline="3034" dirty="0" smtClean="0">
                <a:latin typeface="Calibri"/>
                <a:cs typeface="Calibri"/>
              </a:rPr>
              <a:t>il</a:t>
            </a:r>
            <a:r>
              <a:rPr sz="2700" spc="0" baseline="3034" dirty="0" smtClean="0">
                <a:latin typeface="Calibri"/>
                <a:cs typeface="Calibri"/>
              </a:rPr>
              <a:t>: </a:t>
            </a:r>
            <a:r>
              <a:rPr sz="2700" u="heavy" spc="-4" baseline="3034" dirty="0" smtClean="0">
                <a:solidFill>
                  <a:srgbClr val="0000FF"/>
                </a:solidFill>
                <a:latin typeface="Calibri"/>
                <a:cs typeface="Calibri"/>
                <a:hlinkClick r:id="rId4"/>
              </a:rPr>
              <a:t>ii</a:t>
            </a:r>
            <a:r>
              <a:rPr sz="2700" u="heavy" spc="0" baseline="3034" dirty="0" smtClean="0">
                <a:solidFill>
                  <a:srgbClr val="0000FF"/>
                </a:solidFill>
                <a:latin typeface="Calibri"/>
                <a:cs typeface="Calibri"/>
                <a:hlinkClick r:id="rId4"/>
              </a:rPr>
              <a:t>p</a:t>
            </a:r>
            <a:r>
              <a:rPr sz="2700" u="heavy" spc="-25" baseline="3034" dirty="0" smtClean="0">
                <a:solidFill>
                  <a:srgbClr val="0000FF"/>
                </a:solidFill>
                <a:latin typeface="Calibri"/>
                <a:cs typeface="Calibri"/>
                <a:hlinkClick r:id="rId4"/>
              </a:rPr>
              <a:t>r</a:t>
            </a:r>
            <a:r>
              <a:rPr sz="2700" u="heavy" spc="0" baseline="3034" dirty="0" smtClean="0">
                <a:solidFill>
                  <a:srgbClr val="0000FF"/>
                </a:solidFill>
                <a:latin typeface="Calibri"/>
                <a:cs typeface="Calibri"/>
                <a:hlinkClick r:id="rId4"/>
              </a:rPr>
              <a:t>d@i</a:t>
            </a:r>
            <a:r>
              <a:rPr sz="2700" u="heavy" spc="-9" baseline="3034" dirty="0" smtClean="0">
                <a:solidFill>
                  <a:srgbClr val="0000FF"/>
                </a:solidFill>
                <a:latin typeface="Calibri"/>
                <a:cs typeface="Calibri"/>
                <a:hlinkClick r:id="rId4"/>
              </a:rPr>
              <a:t>i</a:t>
            </a:r>
            <a:r>
              <a:rPr sz="2700" u="heavy" spc="0" baseline="3034" dirty="0" smtClean="0">
                <a:solidFill>
                  <a:srgbClr val="0000FF"/>
                </a:solidFill>
                <a:latin typeface="Calibri"/>
                <a:cs typeface="Calibri"/>
                <a:hlinkClick r:id="rId4"/>
              </a:rPr>
              <a:t>p</a:t>
            </a:r>
            <a:r>
              <a:rPr sz="2700" u="heavy" spc="-25" baseline="3034" dirty="0" smtClean="0">
                <a:solidFill>
                  <a:srgbClr val="0000FF"/>
                </a:solidFill>
                <a:latin typeface="Calibri"/>
                <a:cs typeface="Calibri"/>
                <a:hlinkClick r:id="rId4"/>
              </a:rPr>
              <a:t>r</a:t>
            </a:r>
            <a:r>
              <a:rPr sz="2700" u="heavy" spc="0" baseline="3034" dirty="0" smtClean="0">
                <a:solidFill>
                  <a:srgbClr val="0000FF"/>
                </a:solidFill>
                <a:latin typeface="Calibri"/>
                <a:cs typeface="Calibri"/>
                <a:hlinkClick r:id="rId4"/>
              </a:rPr>
              <a:t>d.</a:t>
            </a:r>
            <a:r>
              <a:rPr sz="2700" u="heavy" spc="-19" baseline="3034" dirty="0" smtClean="0">
                <a:solidFill>
                  <a:srgbClr val="0000FF"/>
                </a:solidFill>
                <a:latin typeface="Calibri"/>
                <a:cs typeface="Calibri"/>
                <a:hlinkClick r:id="rId4"/>
              </a:rPr>
              <a:t>c</a:t>
            </a:r>
            <a:r>
              <a:rPr sz="2700" u="heavy" spc="0" baseline="3034" dirty="0" smtClean="0">
                <a:solidFill>
                  <a:srgbClr val="0000FF"/>
                </a:solidFill>
                <a:latin typeface="Calibri"/>
                <a:cs typeface="Calibri"/>
                <a:hlinkClick r:id="rId4"/>
              </a:rPr>
              <a:t>o</a:t>
            </a:r>
            <a:r>
              <a:rPr sz="2700" u="heavy" spc="4" baseline="3034" dirty="0" smtClean="0">
                <a:solidFill>
                  <a:srgbClr val="0000FF"/>
                </a:solidFill>
                <a:latin typeface="Calibri"/>
                <a:cs typeface="Calibri"/>
                <a:hlinkClick r:id="rId4"/>
              </a:rPr>
              <a:t>m</a:t>
            </a:r>
            <a:r>
              <a:rPr sz="2700" spc="0" baseline="3034" dirty="0" smtClean="0">
                <a:latin typeface="Calibri"/>
                <a:cs typeface="Calibri"/>
                <a:hlinkClick r:id="rId4"/>
              </a:rPr>
              <a:t>,</a:t>
            </a:r>
            <a:r>
              <a:rPr sz="2700" spc="0" baseline="3034" dirty="0" smtClean="0">
                <a:latin typeface="Calibri"/>
                <a:cs typeface="Calibri"/>
              </a:rPr>
              <a:t> </a:t>
            </a:r>
            <a:r>
              <a:rPr sz="2700" spc="-361" baseline="3034" dirty="0" smtClean="0">
                <a:solidFill>
                  <a:srgbClr val="0000FF"/>
                </a:solidFill>
                <a:latin typeface="Calibri"/>
                <a:cs typeface="Calibri"/>
              </a:rPr>
              <a:t> </a:t>
            </a:r>
            <a:r>
              <a:rPr sz="2700" u="heavy" spc="-4" baseline="3034" dirty="0" smtClean="0">
                <a:solidFill>
                  <a:srgbClr val="0000FF"/>
                </a:solidFill>
                <a:latin typeface="Calibri"/>
                <a:cs typeface="Calibri"/>
                <a:hlinkClick r:id="rId5"/>
              </a:rPr>
              <a:t>i</a:t>
            </a:r>
            <a:r>
              <a:rPr sz="2700" u="heavy" spc="-9" baseline="3034" dirty="0" smtClean="0">
                <a:solidFill>
                  <a:srgbClr val="0000FF"/>
                </a:solidFill>
                <a:latin typeface="Calibri"/>
                <a:cs typeface="Calibri"/>
                <a:hlinkClick r:id="rId5"/>
              </a:rPr>
              <a:t>n</a:t>
            </a:r>
            <a:r>
              <a:rPr sz="2700" u="heavy" spc="-34" baseline="3034" dirty="0" smtClean="0">
                <a:solidFill>
                  <a:srgbClr val="0000FF"/>
                </a:solidFill>
                <a:latin typeface="Calibri"/>
                <a:cs typeface="Calibri"/>
                <a:hlinkClick r:id="rId5"/>
              </a:rPr>
              <a:t>f</a:t>
            </a:r>
            <a:r>
              <a:rPr sz="2700" u="heavy" spc="0" baseline="3034" dirty="0" smtClean="0">
                <a:solidFill>
                  <a:srgbClr val="0000FF"/>
                </a:solidFill>
                <a:latin typeface="Calibri"/>
                <a:cs typeface="Calibri"/>
                <a:hlinkClick r:id="rId5"/>
              </a:rPr>
              <a:t>o@khu</a:t>
            </a:r>
            <a:r>
              <a:rPr sz="2700" u="heavy" spc="-39" baseline="3034" dirty="0" smtClean="0">
                <a:solidFill>
                  <a:srgbClr val="0000FF"/>
                </a:solidFill>
                <a:latin typeface="Calibri"/>
                <a:cs typeface="Calibri"/>
                <a:hlinkClick r:id="rId5"/>
              </a:rPr>
              <a:t>r</a:t>
            </a:r>
            <a:r>
              <a:rPr sz="2700" u="heavy" spc="0" baseline="3034" dirty="0" smtClean="0">
                <a:solidFill>
                  <a:srgbClr val="0000FF"/>
                </a:solidFill>
                <a:latin typeface="Calibri"/>
                <a:cs typeface="Calibri"/>
                <a:hlinkClick r:id="rId5"/>
              </a:rPr>
              <a:t>an</a:t>
            </a:r>
            <a:r>
              <a:rPr sz="2700" u="heavy" spc="4" baseline="3034" dirty="0" smtClean="0">
                <a:solidFill>
                  <a:srgbClr val="0000FF"/>
                </a:solidFill>
                <a:latin typeface="Calibri"/>
                <a:cs typeface="Calibri"/>
                <a:hlinkClick r:id="rId5"/>
              </a:rPr>
              <a:t>a</a:t>
            </a:r>
            <a:r>
              <a:rPr sz="2700" u="heavy" spc="0" baseline="3034" dirty="0" smtClean="0">
                <a:solidFill>
                  <a:srgbClr val="0000FF"/>
                </a:solidFill>
                <a:latin typeface="Calibri"/>
                <a:cs typeface="Calibri"/>
                <a:hlinkClick r:id="rId5"/>
              </a:rPr>
              <a:t>an</a:t>
            </a:r>
            <a:r>
              <a:rPr sz="2700" u="heavy" spc="4" baseline="3034" dirty="0" smtClean="0">
                <a:solidFill>
                  <a:srgbClr val="0000FF"/>
                </a:solidFill>
                <a:latin typeface="Calibri"/>
                <a:cs typeface="Calibri"/>
                <a:hlinkClick r:id="rId5"/>
              </a:rPr>
              <a:t>d</a:t>
            </a:r>
            <a:r>
              <a:rPr sz="2700" u="heavy" spc="0" baseline="3034" dirty="0" smtClean="0">
                <a:solidFill>
                  <a:srgbClr val="0000FF"/>
                </a:solidFill>
                <a:latin typeface="Calibri"/>
                <a:cs typeface="Calibri"/>
                <a:hlinkClick r:id="rId5"/>
              </a:rPr>
              <a:t>khu</a:t>
            </a:r>
            <a:r>
              <a:rPr sz="2700" u="heavy" spc="-39" baseline="3034" dirty="0" smtClean="0">
                <a:solidFill>
                  <a:srgbClr val="0000FF"/>
                </a:solidFill>
                <a:latin typeface="Calibri"/>
                <a:cs typeface="Calibri"/>
                <a:hlinkClick r:id="rId5"/>
              </a:rPr>
              <a:t>r</a:t>
            </a:r>
            <a:r>
              <a:rPr sz="2700" u="heavy" spc="0" baseline="3034" dirty="0" smtClean="0">
                <a:solidFill>
                  <a:srgbClr val="0000FF"/>
                </a:solidFill>
                <a:latin typeface="Calibri"/>
                <a:cs typeface="Calibri"/>
                <a:hlinkClick r:id="rId5"/>
              </a:rPr>
              <a:t>an</a:t>
            </a:r>
            <a:r>
              <a:rPr sz="2700" u="heavy" spc="4" baseline="3034" dirty="0" smtClean="0">
                <a:solidFill>
                  <a:srgbClr val="0000FF"/>
                </a:solidFill>
                <a:latin typeface="Calibri"/>
                <a:cs typeface="Calibri"/>
                <a:hlinkClick r:id="rId5"/>
              </a:rPr>
              <a:t>a</a:t>
            </a:r>
            <a:r>
              <a:rPr sz="2700" u="heavy" spc="0" baseline="3034" dirty="0" smtClean="0">
                <a:solidFill>
                  <a:srgbClr val="0000FF"/>
                </a:solidFill>
                <a:latin typeface="Calibri"/>
                <a:cs typeface="Calibri"/>
                <a:hlinkClick r:id="rId5"/>
              </a:rPr>
              <a:t>.</a:t>
            </a:r>
            <a:r>
              <a:rPr sz="2700" u="heavy" spc="-14" baseline="3034" dirty="0" smtClean="0">
                <a:solidFill>
                  <a:srgbClr val="0000FF"/>
                </a:solidFill>
                <a:latin typeface="Calibri"/>
                <a:cs typeface="Calibri"/>
                <a:hlinkClick r:id="rId5"/>
              </a:rPr>
              <a:t>c</a:t>
            </a:r>
            <a:r>
              <a:rPr sz="2700" u="heavy" spc="0" baseline="3034" dirty="0" smtClean="0">
                <a:solidFill>
                  <a:srgbClr val="0000FF"/>
                </a:solidFill>
                <a:latin typeface="Calibri"/>
                <a:cs typeface="Calibri"/>
                <a:hlinkClick r:id="rId5"/>
              </a:rPr>
              <a:t>om</a:t>
            </a:r>
            <a:endParaRPr sz="1800" dirty="0">
              <a:latin typeface="Calibri"/>
              <a:cs typeface="Calibri"/>
            </a:endParaRPr>
          </a:p>
          <a:p>
            <a:pPr marL="12700">
              <a:lnSpc>
                <a:spcPts val="2160"/>
              </a:lnSpc>
              <a:spcBef>
                <a:spcPts val="11"/>
              </a:spcBef>
            </a:pPr>
            <a:r>
              <a:rPr sz="2700" spc="-64" baseline="1517" dirty="0" smtClean="0">
                <a:latin typeface="Calibri"/>
                <a:cs typeface="Calibri"/>
              </a:rPr>
              <a:t>W</a:t>
            </a:r>
            <a:r>
              <a:rPr sz="2700" spc="0" baseline="1517" dirty="0" smtClean="0">
                <a:latin typeface="Calibri"/>
                <a:cs typeface="Calibri"/>
              </a:rPr>
              <a:t>e</a:t>
            </a:r>
            <a:r>
              <a:rPr sz="2700" spc="-4" baseline="1517" dirty="0" smtClean="0">
                <a:latin typeface="Calibri"/>
                <a:cs typeface="Calibri"/>
              </a:rPr>
              <a:t>b</a:t>
            </a:r>
            <a:r>
              <a:rPr sz="2700" spc="0" baseline="1517" dirty="0" smtClean="0">
                <a:latin typeface="Calibri"/>
                <a:cs typeface="Calibri"/>
              </a:rPr>
              <a:t>si</a:t>
            </a:r>
            <a:r>
              <a:rPr sz="2700" spc="-29" baseline="1517" dirty="0" smtClean="0">
                <a:latin typeface="Calibri"/>
                <a:cs typeface="Calibri"/>
              </a:rPr>
              <a:t>t</a:t>
            </a:r>
            <a:r>
              <a:rPr sz="2700" spc="0" baseline="1517" dirty="0" smtClean="0">
                <a:latin typeface="Calibri"/>
                <a:cs typeface="Calibri"/>
              </a:rPr>
              <a:t>e: </a:t>
            </a:r>
            <a:r>
              <a:rPr sz="2700" spc="-401" baseline="1517" dirty="0" smtClean="0">
                <a:solidFill>
                  <a:srgbClr val="0000FF"/>
                </a:solidFill>
                <a:latin typeface="Calibri"/>
                <a:cs typeface="Calibri"/>
              </a:rPr>
              <a:t> </a:t>
            </a:r>
            <a:r>
              <a:rPr sz="2700" u="heavy" spc="4" baseline="1517" dirty="0" smtClean="0">
                <a:solidFill>
                  <a:srgbClr val="0000FF"/>
                </a:solidFill>
                <a:latin typeface="Calibri"/>
                <a:cs typeface="Calibri"/>
                <a:hlinkClick r:id="rId6"/>
              </a:rPr>
              <a:t>ww</a:t>
            </a:r>
            <a:r>
              <a:rPr sz="2700" u="heavy" spc="-119" baseline="1517" dirty="0" smtClean="0">
                <a:solidFill>
                  <a:srgbClr val="0000FF"/>
                </a:solidFill>
                <a:latin typeface="Calibri"/>
                <a:cs typeface="Calibri"/>
                <a:hlinkClick r:id="rId6"/>
              </a:rPr>
              <a:t>w</a:t>
            </a:r>
            <a:r>
              <a:rPr sz="2700" u="heavy" spc="0" baseline="1517" dirty="0" smtClean="0">
                <a:solidFill>
                  <a:srgbClr val="0000FF"/>
                </a:solidFill>
                <a:latin typeface="Calibri"/>
                <a:cs typeface="Calibri"/>
                <a:hlinkClick r:id="rId6"/>
              </a:rPr>
              <a:t>.i</a:t>
            </a:r>
            <a:r>
              <a:rPr sz="2700" u="heavy" spc="-9" baseline="1517" dirty="0" smtClean="0">
                <a:solidFill>
                  <a:srgbClr val="0000FF"/>
                </a:solidFill>
                <a:latin typeface="Calibri"/>
                <a:cs typeface="Calibri"/>
                <a:hlinkClick r:id="rId6"/>
              </a:rPr>
              <a:t>i</a:t>
            </a:r>
            <a:r>
              <a:rPr sz="2700" u="heavy" spc="0" baseline="1517" dirty="0" smtClean="0">
                <a:solidFill>
                  <a:srgbClr val="0000FF"/>
                </a:solidFill>
                <a:latin typeface="Calibri"/>
                <a:cs typeface="Calibri"/>
                <a:hlinkClick r:id="rId6"/>
              </a:rPr>
              <a:t>p</a:t>
            </a:r>
            <a:r>
              <a:rPr sz="2700" u="heavy" spc="-25" baseline="1517" dirty="0" smtClean="0">
                <a:solidFill>
                  <a:srgbClr val="0000FF"/>
                </a:solidFill>
                <a:latin typeface="Calibri"/>
                <a:cs typeface="Calibri"/>
                <a:hlinkClick r:id="rId6"/>
              </a:rPr>
              <a:t>r</a:t>
            </a:r>
            <a:r>
              <a:rPr sz="2700" u="heavy" spc="0" baseline="1517" dirty="0" smtClean="0">
                <a:solidFill>
                  <a:srgbClr val="0000FF"/>
                </a:solidFill>
                <a:latin typeface="Calibri"/>
                <a:cs typeface="Calibri"/>
                <a:hlinkClick r:id="rId6"/>
              </a:rPr>
              <a:t>d.</a:t>
            </a:r>
            <a:r>
              <a:rPr sz="2700" u="heavy" spc="-19" baseline="1517" dirty="0" smtClean="0">
                <a:solidFill>
                  <a:srgbClr val="0000FF"/>
                </a:solidFill>
                <a:latin typeface="Calibri"/>
                <a:cs typeface="Calibri"/>
                <a:hlinkClick r:id="rId6"/>
              </a:rPr>
              <a:t>c</a:t>
            </a:r>
            <a:r>
              <a:rPr sz="2700" u="heavy" spc="0" baseline="1517" dirty="0" smtClean="0">
                <a:solidFill>
                  <a:srgbClr val="0000FF"/>
                </a:solidFill>
                <a:latin typeface="Calibri"/>
                <a:cs typeface="Calibri"/>
                <a:hlinkClick r:id="rId6"/>
              </a:rPr>
              <a:t>om</a:t>
            </a:r>
            <a:r>
              <a:rPr sz="2700" spc="34" baseline="1517" dirty="0" smtClean="0">
                <a:solidFill>
                  <a:srgbClr val="0000FF"/>
                </a:solidFill>
                <a:latin typeface="Calibri"/>
                <a:cs typeface="Calibri"/>
                <a:hlinkClick r:id="rId6"/>
              </a:rPr>
              <a:t> </a:t>
            </a:r>
            <a:r>
              <a:rPr sz="2700" spc="0" baseline="1517" dirty="0" smtClean="0">
                <a:latin typeface="Calibri"/>
                <a:cs typeface="Calibri"/>
                <a:hlinkClick r:id="rId6"/>
              </a:rPr>
              <a:t>|</a:t>
            </a:r>
            <a:r>
              <a:rPr sz="2700" spc="0" baseline="1517" dirty="0" smtClean="0">
                <a:latin typeface="Calibri"/>
                <a:cs typeface="Calibri"/>
              </a:rPr>
              <a:t> </a:t>
            </a:r>
            <a:r>
              <a:rPr sz="2700" u="heavy" spc="4" baseline="1517" dirty="0" smtClean="0">
                <a:solidFill>
                  <a:srgbClr val="0000FF"/>
                </a:solidFill>
                <a:latin typeface="Calibri"/>
                <a:cs typeface="Calibri"/>
                <a:hlinkClick r:id="rId7"/>
              </a:rPr>
              <a:t>ww</a:t>
            </a:r>
            <a:r>
              <a:rPr sz="2700" u="heavy" spc="-119" baseline="1517" dirty="0" smtClean="0">
                <a:solidFill>
                  <a:srgbClr val="0000FF"/>
                </a:solidFill>
                <a:latin typeface="Calibri"/>
                <a:cs typeface="Calibri"/>
                <a:hlinkClick r:id="rId7"/>
              </a:rPr>
              <a:t>w</a:t>
            </a:r>
            <a:r>
              <a:rPr sz="2700" u="heavy" spc="0" baseline="1517" dirty="0" smtClean="0">
                <a:solidFill>
                  <a:srgbClr val="0000FF"/>
                </a:solidFill>
                <a:latin typeface="Calibri"/>
                <a:cs typeface="Calibri"/>
                <a:hlinkClick r:id="rId7"/>
              </a:rPr>
              <a:t>.khu</a:t>
            </a:r>
            <a:r>
              <a:rPr sz="2700" u="heavy" spc="-39" baseline="1517" dirty="0" smtClean="0">
                <a:solidFill>
                  <a:srgbClr val="0000FF"/>
                </a:solidFill>
                <a:latin typeface="Calibri"/>
                <a:cs typeface="Calibri"/>
                <a:hlinkClick r:id="rId7"/>
              </a:rPr>
              <a:t>r</a:t>
            </a:r>
            <a:r>
              <a:rPr sz="2700" u="heavy" spc="0" baseline="1517" dirty="0" smtClean="0">
                <a:solidFill>
                  <a:srgbClr val="0000FF"/>
                </a:solidFill>
                <a:latin typeface="Calibri"/>
                <a:cs typeface="Calibri"/>
                <a:hlinkClick r:id="rId7"/>
              </a:rPr>
              <a:t>an</a:t>
            </a:r>
            <a:r>
              <a:rPr sz="2700" u="heavy" spc="4" baseline="1517" dirty="0" smtClean="0">
                <a:solidFill>
                  <a:srgbClr val="0000FF"/>
                </a:solidFill>
                <a:latin typeface="Calibri"/>
                <a:cs typeface="Calibri"/>
                <a:hlinkClick r:id="rId7"/>
              </a:rPr>
              <a:t>a</a:t>
            </a:r>
            <a:r>
              <a:rPr sz="2700" u="heavy" spc="0" baseline="1517" dirty="0" smtClean="0">
                <a:solidFill>
                  <a:srgbClr val="0000FF"/>
                </a:solidFill>
                <a:latin typeface="Calibri"/>
                <a:cs typeface="Calibri"/>
                <a:hlinkClick r:id="rId7"/>
              </a:rPr>
              <a:t>an</a:t>
            </a:r>
            <a:r>
              <a:rPr sz="2700" u="heavy" spc="4" baseline="1517" dirty="0" smtClean="0">
                <a:solidFill>
                  <a:srgbClr val="0000FF"/>
                </a:solidFill>
                <a:latin typeface="Calibri"/>
                <a:cs typeface="Calibri"/>
                <a:hlinkClick r:id="rId7"/>
              </a:rPr>
              <a:t>d</a:t>
            </a:r>
            <a:r>
              <a:rPr sz="2700" u="heavy" spc="0" baseline="1517" dirty="0" smtClean="0">
                <a:solidFill>
                  <a:srgbClr val="0000FF"/>
                </a:solidFill>
                <a:latin typeface="Calibri"/>
                <a:cs typeface="Calibri"/>
                <a:hlinkClick r:id="rId7"/>
              </a:rPr>
              <a:t>khu</a:t>
            </a:r>
            <a:r>
              <a:rPr sz="2700" u="heavy" spc="-39" baseline="1517" dirty="0" smtClean="0">
                <a:solidFill>
                  <a:srgbClr val="0000FF"/>
                </a:solidFill>
                <a:latin typeface="Calibri"/>
                <a:cs typeface="Calibri"/>
                <a:hlinkClick r:id="rId7"/>
              </a:rPr>
              <a:t>r</a:t>
            </a:r>
            <a:r>
              <a:rPr sz="2700" u="heavy" spc="0" baseline="1517" dirty="0" smtClean="0">
                <a:solidFill>
                  <a:srgbClr val="0000FF"/>
                </a:solidFill>
                <a:latin typeface="Calibri"/>
                <a:cs typeface="Calibri"/>
                <a:hlinkClick r:id="rId7"/>
              </a:rPr>
              <a:t>an</a:t>
            </a:r>
            <a:r>
              <a:rPr sz="2700" u="heavy" spc="4" baseline="1517" dirty="0" smtClean="0">
                <a:solidFill>
                  <a:srgbClr val="0000FF"/>
                </a:solidFill>
                <a:latin typeface="Calibri"/>
                <a:cs typeface="Calibri"/>
                <a:hlinkClick r:id="rId7"/>
              </a:rPr>
              <a:t>a</a:t>
            </a:r>
            <a:r>
              <a:rPr sz="2700" u="heavy" spc="0" baseline="1517" dirty="0" smtClean="0">
                <a:solidFill>
                  <a:srgbClr val="0000FF"/>
                </a:solidFill>
                <a:latin typeface="Calibri"/>
                <a:cs typeface="Calibri"/>
                <a:hlinkClick r:id="rId7"/>
              </a:rPr>
              <a:t>.</a:t>
            </a:r>
            <a:r>
              <a:rPr sz="2700" u="heavy" spc="-14" baseline="1517" dirty="0" smtClean="0">
                <a:solidFill>
                  <a:srgbClr val="0000FF"/>
                </a:solidFill>
                <a:latin typeface="Calibri"/>
                <a:cs typeface="Calibri"/>
                <a:hlinkClick r:id="rId7"/>
              </a:rPr>
              <a:t>c</a:t>
            </a:r>
            <a:r>
              <a:rPr sz="2700" u="heavy" spc="0" baseline="1517" dirty="0" smtClean="0">
                <a:solidFill>
                  <a:srgbClr val="0000FF"/>
                </a:solidFill>
                <a:latin typeface="Calibri"/>
                <a:cs typeface="Calibri"/>
                <a:hlinkClick r:id="rId7"/>
              </a:rPr>
              <a:t>om</a:t>
            </a:r>
            <a:endParaRPr sz="1800" dirty="0">
              <a:latin typeface="Calibri"/>
              <a:cs typeface="Calibri"/>
            </a:endParaRPr>
          </a:p>
        </p:txBody>
      </p:sp>
      <p:sp>
        <p:nvSpPr>
          <p:cNvPr id="34" name="Title 1"/>
          <p:cNvSpPr txBox="1">
            <a:spLocks/>
          </p:cNvSpPr>
          <p:nvPr/>
        </p:nvSpPr>
        <p:spPr>
          <a:xfrm>
            <a:off x="830730" y="1054145"/>
            <a:ext cx="7449442" cy="734625"/>
          </a:xfrm>
          <a:prstGeom prst="rect">
            <a:avLst/>
          </a:prstGeom>
        </p:spPr>
        <p:txBody>
          <a:bodyPr wrap="square" lIns="0" tIns="0" rIns="0" bIns="0" rtlCol="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gn="l">
              <a:lnSpc>
                <a:spcPts val="2545"/>
              </a:lnSpc>
              <a:spcBef>
                <a:spcPts val="127"/>
              </a:spcBef>
            </a:pPr>
            <a:r>
              <a:rPr lang="en-IN" sz="3600" baseline="3413" dirty="0" smtClean="0">
                <a:latin typeface="Calibri"/>
                <a:ea typeface="+mn-ea"/>
                <a:cs typeface="Calibri"/>
              </a:rPr>
              <a:t>DELHI. </a:t>
            </a:r>
            <a:r>
              <a:rPr lang="en-IN" sz="3600" baseline="3413" dirty="0">
                <a:latin typeface="Calibri"/>
                <a:ea typeface="+mn-ea"/>
                <a:cs typeface="Calibri"/>
              </a:rPr>
              <a:t>MUMBAI. BANGLORE. PUNE. INDORE. </a:t>
            </a:r>
            <a:r>
              <a:rPr lang="en-IN" sz="3600" baseline="3413" dirty="0" smtClean="0">
                <a:latin typeface="Calibri"/>
                <a:ea typeface="+mn-ea"/>
                <a:cs typeface="Calibri"/>
              </a:rPr>
              <a:t>CALIFORNIA</a:t>
            </a:r>
            <a:endParaRPr lang="en-IN" sz="3600" baseline="3413" dirty="0">
              <a:latin typeface="Calibri"/>
              <a:ea typeface="+mn-ea"/>
              <a:cs typeface="Calibri"/>
            </a:endParaRPr>
          </a:p>
        </p:txBody>
      </p:sp>
    </p:spTree>
    <p:extLst>
      <p:ext uri="{BB962C8B-B14F-4D97-AF65-F5344CB8AC3E}">
        <p14:creationId xmlns:p14="http://schemas.microsoft.com/office/powerpoint/2010/main" val="1106699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6850" cy="5143500"/>
          </a:xfrm>
          <a:prstGeom prst="rect">
            <a:avLst/>
          </a:prstGeom>
        </p:spPr>
      </p:pic>
      <p:sp>
        <p:nvSpPr>
          <p:cNvPr id="2" name="TextBox 1"/>
          <p:cNvSpPr txBox="1"/>
          <p:nvPr/>
        </p:nvSpPr>
        <p:spPr>
          <a:xfrm>
            <a:off x="440864" y="720841"/>
            <a:ext cx="4474895" cy="3775393"/>
          </a:xfrm>
          <a:prstGeom prst="rect">
            <a:avLst/>
          </a:prstGeom>
          <a:noFill/>
        </p:spPr>
        <p:txBody>
          <a:bodyPr wrap="square" rtlCol="0">
            <a:spAutoFit/>
          </a:bodyPr>
          <a:lstStyle/>
          <a:p>
            <a:pPr algn="just">
              <a:lnSpc>
                <a:spcPct val="120000"/>
              </a:lnSpc>
            </a:pPr>
            <a:r>
              <a:rPr lang="en-US" sz="2000" dirty="0"/>
              <a:t>According to a UNWTO report, Hotel facilities rank among the top five in terms of </a:t>
            </a:r>
            <a:r>
              <a:rPr lang="en-US" sz="2000" dirty="0" smtClean="0"/>
              <a:t>tertiary </a:t>
            </a:r>
            <a:r>
              <a:rPr lang="en-US" sz="2000" dirty="0"/>
              <a:t>building sector. Most hotels, besides being </a:t>
            </a:r>
            <a:r>
              <a:rPr lang="en-US" sz="2000" dirty="0" err="1"/>
              <a:t>benergy</a:t>
            </a:r>
            <a:r>
              <a:rPr lang="en-US" sz="2000" dirty="0"/>
              <a:t> consumption in the </a:t>
            </a:r>
            <a:r>
              <a:rPr lang="en-US" sz="2000" dirty="0" err="1"/>
              <a:t>ig</a:t>
            </a:r>
            <a:r>
              <a:rPr lang="en-US" sz="2000" dirty="0"/>
              <a:t> power guzzlers are also huge on water consumption. According to reports, a single five star hotel consumes electricity enough to fulfill the requirements of 600 households and water sufficient for 1000 households. </a:t>
            </a:r>
          </a:p>
        </p:txBody>
      </p:sp>
      <p:sp>
        <p:nvSpPr>
          <p:cNvPr id="4" name="Title 1"/>
          <p:cNvSpPr>
            <a:spLocks noGrp="1"/>
          </p:cNvSpPr>
          <p:nvPr>
            <p:ph type="ctrTitle"/>
          </p:nvPr>
        </p:nvSpPr>
        <p:spPr>
          <a:xfrm>
            <a:off x="882644" y="132845"/>
            <a:ext cx="7285503" cy="734625"/>
          </a:xfrm>
        </p:spPr>
        <p:txBody>
          <a:bodyPr wrap="square" lIns="0" tIns="0" rIns="0" bIns="0" rtlCol="0">
            <a:noAutofit/>
          </a:bodyPr>
          <a:lstStyle/>
          <a:p>
            <a:pPr marL="12700">
              <a:lnSpc>
                <a:spcPts val="2545"/>
              </a:lnSpc>
              <a:spcBef>
                <a:spcPts val="127"/>
              </a:spcBef>
            </a:pPr>
            <a:r>
              <a:rPr lang="en-IN" sz="3600" baseline="3413" dirty="0" smtClean="0">
                <a:latin typeface="Calibri"/>
                <a:ea typeface="+mn-ea"/>
                <a:cs typeface="Calibri"/>
              </a:rPr>
              <a:t>INTRODUCTION</a:t>
            </a:r>
            <a:endParaRPr lang="en-IN" sz="3600" baseline="3413" dirty="0">
              <a:latin typeface="Calibri"/>
              <a:ea typeface="+mn-ea"/>
              <a:cs typeface="Calibri"/>
            </a:endParaRPr>
          </a:p>
        </p:txBody>
      </p:sp>
    </p:spTree>
    <p:extLst>
      <p:ext uri="{BB962C8B-B14F-4D97-AF65-F5344CB8AC3E}">
        <p14:creationId xmlns:p14="http://schemas.microsoft.com/office/powerpoint/2010/main" val="407377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6850" cy="5143499"/>
          </a:xfrm>
          <a:prstGeom prst="rect">
            <a:avLst/>
          </a:prstGeom>
        </p:spPr>
      </p:pic>
      <p:sp>
        <p:nvSpPr>
          <p:cNvPr id="2" name="TextBox 1"/>
          <p:cNvSpPr txBox="1"/>
          <p:nvPr/>
        </p:nvSpPr>
        <p:spPr>
          <a:xfrm>
            <a:off x="282238" y="920041"/>
            <a:ext cx="4780038" cy="2667397"/>
          </a:xfrm>
          <a:prstGeom prst="rect">
            <a:avLst/>
          </a:prstGeom>
          <a:noFill/>
        </p:spPr>
        <p:txBody>
          <a:bodyPr wrap="square" rtlCol="0">
            <a:spAutoFit/>
          </a:bodyPr>
          <a:lstStyle/>
          <a:p>
            <a:pPr algn="just">
              <a:lnSpc>
                <a:spcPct val="120000"/>
              </a:lnSpc>
            </a:pPr>
            <a:r>
              <a:rPr lang="en-US" sz="2000" dirty="0"/>
              <a:t>Market trends suggest that </a:t>
            </a:r>
            <a:r>
              <a:rPr lang="en-US" sz="2000" dirty="0" smtClean="0"/>
              <a:t>global </a:t>
            </a:r>
            <a:r>
              <a:rPr lang="en-US" sz="2000" dirty="0"/>
              <a:t>demand for energy sources is forecast to grow by 57 per cent in the next 25 years leading to a dramatic increase in energy prices and water shortage. This poses a great threat considering the projections of growth of the hospitality industry.</a:t>
            </a:r>
          </a:p>
        </p:txBody>
      </p:sp>
      <p:sp>
        <p:nvSpPr>
          <p:cNvPr id="4" name="Title 1"/>
          <p:cNvSpPr>
            <a:spLocks noGrp="1"/>
          </p:cNvSpPr>
          <p:nvPr>
            <p:ph type="ctrTitle"/>
          </p:nvPr>
        </p:nvSpPr>
        <p:spPr>
          <a:xfrm>
            <a:off x="882644" y="132845"/>
            <a:ext cx="7285503" cy="734625"/>
          </a:xfrm>
        </p:spPr>
        <p:txBody>
          <a:bodyPr wrap="square" lIns="0" tIns="0" rIns="0" bIns="0" rtlCol="0">
            <a:noAutofit/>
          </a:bodyPr>
          <a:lstStyle/>
          <a:p>
            <a:pPr marL="12700">
              <a:lnSpc>
                <a:spcPts val="2545"/>
              </a:lnSpc>
              <a:spcBef>
                <a:spcPts val="127"/>
              </a:spcBef>
            </a:pPr>
            <a:r>
              <a:rPr lang="en-IN" sz="3600" baseline="3413" dirty="0" smtClean="0">
                <a:latin typeface="Calibri"/>
                <a:ea typeface="+mn-ea"/>
                <a:cs typeface="Calibri"/>
              </a:rPr>
              <a:t>INTRODUCTION</a:t>
            </a:r>
            <a:endParaRPr lang="en-IN" sz="3600" baseline="3413" dirty="0">
              <a:latin typeface="Calibri"/>
              <a:ea typeface="+mn-ea"/>
              <a:cs typeface="Calibri"/>
            </a:endParaRPr>
          </a:p>
        </p:txBody>
      </p:sp>
    </p:spTree>
    <p:extLst>
      <p:ext uri="{BB962C8B-B14F-4D97-AF65-F5344CB8AC3E}">
        <p14:creationId xmlns:p14="http://schemas.microsoft.com/office/powerpoint/2010/main" val="13446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6850" cy="5143499"/>
          </a:xfrm>
          <a:prstGeom prst="rect">
            <a:avLst/>
          </a:prstGeom>
        </p:spPr>
      </p:pic>
      <p:sp>
        <p:nvSpPr>
          <p:cNvPr id="2" name="TextBox 1"/>
          <p:cNvSpPr txBox="1"/>
          <p:nvPr/>
        </p:nvSpPr>
        <p:spPr>
          <a:xfrm>
            <a:off x="394209" y="720841"/>
            <a:ext cx="4714061" cy="3775393"/>
          </a:xfrm>
          <a:prstGeom prst="rect">
            <a:avLst/>
          </a:prstGeom>
          <a:noFill/>
        </p:spPr>
        <p:txBody>
          <a:bodyPr wrap="square" rtlCol="0">
            <a:spAutoFit/>
          </a:bodyPr>
          <a:lstStyle/>
          <a:p>
            <a:pPr algn="just">
              <a:lnSpc>
                <a:spcPct val="120000"/>
              </a:lnSpc>
            </a:pPr>
            <a:r>
              <a:rPr lang="en-US" sz="2000" dirty="0"/>
              <a:t>Surveys done by Carbon Trust consistently illustrate that customers are more inclined to choose a hotel that does not damage the environment and some are even prepared to pay a </a:t>
            </a:r>
            <a:r>
              <a:rPr lang="en-US" sz="2000" dirty="0" smtClean="0"/>
              <a:t>premium. </a:t>
            </a:r>
          </a:p>
          <a:p>
            <a:pPr algn="just">
              <a:lnSpc>
                <a:spcPct val="120000"/>
              </a:lnSpc>
            </a:pPr>
            <a:endParaRPr lang="en-US" sz="2000" dirty="0"/>
          </a:p>
          <a:p>
            <a:pPr algn="just">
              <a:lnSpc>
                <a:spcPct val="120000"/>
              </a:lnSpc>
            </a:pPr>
            <a:r>
              <a:rPr lang="en-US" sz="2000" b="1" i="1" dirty="0" smtClean="0"/>
              <a:t>However</a:t>
            </a:r>
            <a:r>
              <a:rPr lang="en-US" sz="2000" b="1" i="1" dirty="0"/>
              <a:t>, people, even if not particularly concerned about the depletion of resources of the planet, are always very cautious about saving their money. </a:t>
            </a:r>
            <a:endParaRPr lang="en-US" sz="2000" b="1" i="1" dirty="0" smtClean="0"/>
          </a:p>
        </p:txBody>
      </p:sp>
      <p:sp>
        <p:nvSpPr>
          <p:cNvPr id="4" name="Title 1"/>
          <p:cNvSpPr>
            <a:spLocks noGrp="1"/>
          </p:cNvSpPr>
          <p:nvPr>
            <p:ph type="ctrTitle"/>
          </p:nvPr>
        </p:nvSpPr>
        <p:spPr>
          <a:xfrm>
            <a:off x="882644" y="132845"/>
            <a:ext cx="7285503" cy="734625"/>
          </a:xfrm>
        </p:spPr>
        <p:txBody>
          <a:bodyPr wrap="square" lIns="0" tIns="0" rIns="0" bIns="0" rtlCol="0">
            <a:noAutofit/>
          </a:bodyPr>
          <a:lstStyle/>
          <a:p>
            <a:pPr marL="12700">
              <a:lnSpc>
                <a:spcPts val="2545"/>
              </a:lnSpc>
              <a:spcBef>
                <a:spcPts val="127"/>
              </a:spcBef>
            </a:pPr>
            <a:r>
              <a:rPr lang="en-IN" sz="3600" baseline="3413" dirty="0" smtClean="0">
                <a:latin typeface="Calibri"/>
                <a:ea typeface="+mn-ea"/>
                <a:cs typeface="Calibri"/>
              </a:rPr>
              <a:t>INTRODUCTION</a:t>
            </a:r>
            <a:endParaRPr lang="en-IN" sz="3600" baseline="3413" dirty="0">
              <a:latin typeface="Calibri"/>
              <a:ea typeface="+mn-ea"/>
              <a:cs typeface="Calibri"/>
            </a:endParaRPr>
          </a:p>
        </p:txBody>
      </p:sp>
    </p:spTree>
    <p:extLst>
      <p:ext uri="{BB962C8B-B14F-4D97-AF65-F5344CB8AC3E}">
        <p14:creationId xmlns:p14="http://schemas.microsoft.com/office/powerpoint/2010/main" val="154674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ster_AI-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6851" cy="5143500"/>
          </a:xfrm>
          <a:prstGeom prst="rect">
            <a:avLst/>
          </a:prstGeom>
        </p:spPr>
      </p:pic>
      <p:sp>
        <p:nvSpPr>
          <p:cNvPr id="3" name="Title 1"/>
          <p:cNvSpPr txBox="1">
            <a:spLocks/>
          </p:cNvSpPr>
          <p:nvPr/>
        </p:nvSpPr>
        <p:spPr>
          <a:xfrm>
            <a:off x="372153" y="132845"/>
            <a:ext cx="7285503" cy="734625"/>
          </a:xfrm>
          <a:prstGeom prst="rect">
            <a:avLst/>
          </a:prstGeom>
        </p:spPr>
        <p:txBody>
          <a:bodyPr vert="horz" wrap="square" lIns="0" tIns="0" rIns="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nSpc>
                <a:spcPts val="2545"/>
              </a:lnSpc>
              <a:spcBef>
                <a:spcPts val="127"/>
              </a:spcBef>
            </a:pPr>
            <a:r>
              <a:rPr lang="en-IN" sz="3600" baseline="3413" dirty="0" smtClean="0">
                <a:latin typeface="Calibri"/>
                <a:ea typeface="+mn-ea"/>
                <a:cs typeface="Calibri"/>
              </a:rPr>
              <a:t>Proposed Technology</a:t>
            </a:r>
            <a:endParaRPr lang="en-IN" sz="3600" baseline="3413" dirty="0">
              <a:latin typeface="Calibri"/>
              <a:ea typeface="+mn-ea"/>
              <a:cs typeface="Calibri"/>
            </a:endParaRPr>
          </a:p>
        </p:txBody>
      </p:sp>
    </p:spTree>
    <p:extLst>
      <p:ext uri="{BB962C8B-B14F-4D97-AF65-F5344CB8AC3E}">
        <p14:creationId xmlns:p14="http://schemas.microsoft.com/office/powerpoint/2010/main" val="34342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ster_AI0-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6851" cy="5143500"/>
          </a:xfrm>
          <a:prstGeom prst="rect">
            <a:avLst/>
          </a:prstGeom>
        </p:spPr>
      </p:pic>
      <p:sp>
        <p:nvSpPr>
          <p:cNvPr id="5" name="TextBox 4"/>
          <p:cNvSpPr txBox="1"/>
          <p:nvPr/>
        </p:nvSpPr>
        <p:spPr>
          <a:xfrm>
            <a:off x="403540" y="468904"/>
            <a:ext cx="4450153" cy="5016758"/>
          </a:xfrm>
          <a:prstGeom prst="rect">
            <a:avLst/>
          </a:prstGeom>
          <a:noFill/>
        </p:spPr>
        <p:txBody>
          <a:bodyPr wrap="square" rtlCol="0">
            <a:spAutoFit/>
          </a:bodyPr>
          <a:lstStyle/>
          <a:p>
            <a:pPr algn="just"/>
            <a:r>
              <a:rPr lang="en-US" sz="2000" dirty="0"/>
              <a:t>The Save3 system comprises of the Keycard, the Switch and wireless monitoring devices, all connected to each other. </a:t>
            </a:r>
            <a:endParaRPr lang="en-US" sz="2000" dirty="0" smtClean="0"/>
          </a:p>
          <a:p>
            <a:pPr algn="just"/>
            <a:endParaRPr lang="en-US" sz="2000" dirty="0"/>
          </a:p>
          <a:p>
            <a:pPr algn="just"/>
            <a:r>
              <a:rPr lang="en-US" sz="2000" dirty="0" smtClean="0"/>
              <a:t>These </a:t>
            </a:r>
            <a:r>
              <a:rPr lang="en-US" sz="2000" dirty="0"/>
              <a:t>keycards and switches are Smart Objects, with extended capabilities. Besides accessing the room and regulating the electrical services when guests move in and out of the room, these are also routed in the electricity and water supply circuits and keep a record indicating the amount of water and electricity consumed. </a:t>
            </a:r>
          </a:p>
          <a:p>
            <a:pPr algn="just"/>
            <a:endParaRPr lang="en-US" sz="2000" dirty="0"/>
          </a:p>
          <a:p>
            <a:pPr algn="just"/>
            <a:endParaRPr lang="en-US" sz="2000" dirty="0"/>
          </a:p>
        </p:txBody>
      </p:sp>
      <p:sp>
        <p:nvSpPr>
          <p:cNvPr id="4" name="Title 1"/>
          <p:cNvSpPr txBox="1">
            <a:spLocks/>
          </p:cNvSpPr>
          <p:nvPr/>
        </p:nvSpPr>
        <p:spPr>
          <a:xfrm>
            <a:off x="372153" y="-29005"/>
            <a:ext cx="7285503" cy="734625"/>
          </a:xfrm>
          <a:prstGeom prst="rect">
            <a:avLst/>
          </a:prstGeom>
        </p:spPr>
        <p:txBody>
          <a:bodyPr vert="horz" wrap="square" lIns="0" tIns="0" rIns="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nSpc>
                <a:spcPts val="2545"/>
              </a:lnSpc>
              <a:spcBef>
                <a:spcPts val="127"/>
              </a:spcBef>
            </a:pPr>
            <a:r>
              <a:rPr lang="en-IN" sz="3600" baseline="3413" dirty="0" smtClean="0">
                <a:latin typeface="Calibri"/>
                <a:ea typeface="+mn-ea"/>
                <a:cs typeface="Calibri"/>
              </a:rPr>
              <a:t>Proposed Technology (Cont.)</a:t>
            </a:r>
            <a:endParaRPr lang="en-IN" sz="3600" baseline="3413" dirty="0">
              <a:latin typeface="Calibri"/>
              <a:ea typeface="+mn-ea"/>
              <a:cs typeface="Calibri"/>
            </a:endParaRPr>
          </a:p>
        </p:txBody>
      </p:sp>
    </p:spTree>
    <p:extLst>
      <p:ext uri="{BB962C8B-B14F-4D97-AF65-F5344CB8AC3E}">
        <p14:creationId xmlns:p14="http://schemas.microsoft.com/office/powerpoint/2010/main" val="405278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E9799"/>
        </a:solidFill>
        <a:effectLst/>
      </p:bgPr>
    </p:bg>
    <p:spTree>
      <p:nvGrpSpPr>
        <p:cNvPr id="1" name=""/>
        <p:cNvGrpSpPr/>
        <p:nvPr/>
      </p:nvGrpSpPr>
      <p:grpSpPr>
        <a:xfrm>
          <a:off x="0" y="0"/>
          <a:ext cx="0" cy="0"/>
          <a:chOff x="0" y="0"/>
          <a:chExt cx="0" cy="0"/>
        </a:xfrm>
      </p:grpSpPr>
      <p:sp>
        <p:nvSpPr>
          <p:cNvPr id="2" name="TextBox 1"/>
          <p:cNvSpPr txBox="1"/>
          <p:nvPr/>
        </p:nvSpPr>
        <p:spPr>
          <a:xfrm>
            <a:off x="720794" y="720841"/>
            <a:ext cx="6950513" cy="4093428"/>
          </a:xfrm>
          <a:prstGeom prst="rect">
            <a:avLst/>
          </a:prstGeom>
          <a:noFill/>
        </p:spPr>
        <p:txBody>
          <a:bodyPr wrap="square" rtlCol="0">
            <a:spAutoFit/>
          </a:bodyPr>
          <a:lstStyle/>
          <a:p>
            <a:pPr marL="342900" indent="-342900" algn="just">
              <a:buFont typeface="Wingdings" charset="2"/>
              <a:buChar char="ü"/>
            </a:pPr>
            <a:r>
              <a:rPr lang="en-US" sz="2000" dirty="0" smtClean="0"/>
              <a:t>When </a:t>
            </a:r>
            <a:r>
              <a:rPr lang="en-US" sz="2000" dirty="0"/>
              <a:t>a guest enters the hotel room and inserts the Keycard in the Switch for the first time, the indicator bars are at a maximum, indicating the estimated maximum resource usage provision for the period that the room is booked. </a:t>
            </a:r>
            <a:endParaRPr lang="en-US" sz="2000" dirty="0" smtClean="0"/>
          </a:p>
          <a:p>
            <a:pPr marL="342900" indent="-342900" algn="just">
              <a:buFont typeface="Wingdings" charset="2"/>
              <a:buChar char="ü"/>
            </a:pPr>
            <a:endParaRPr lang="en-US" sz="2000" dirty="0" smtClean="0"/>
          </a:p>
          <a:p>
            <a:pPr marL="342900" indent="-342900" algn="just">
              <a:buFont typeface="Wingdings" charset="2"/>
              <a:buChar char="ü"/>
            </a:pPr>
            <a:r>
              <a:rPr lang="en-US" sz="2000" dirty="0" smtClean="0"/>
              <a:t>The </a:t>
            </a:r>
            <a:r>
              <a:rPr lang="en-US" sz="2000" dirty="0"/>
              <a:t>indicator gradually shortens as water and electricity are consumed, and this feedback is continuously updated on the front panel of the </a:t>
            </a:r>
            <a:r>
              <a:rPr lang="en-US" sz="2000" dirty="0" smtClean="0"/>
              <a:t>switch.</a:t>
            </a:r>
          </a:p>
          <a:p>
            <a:pPr marL="342900" indent="-342900" algn="just">
              <a:buFont typeface="Wingdings" charset="2"/>
              <a:buChar char="ü"/>
            </a:pPr>
            <a:endParaRPr lang="en-US" sz="2000" dirty="0" smtClean="0"/>
          </a:p>
          <a:p>
            <a:pPr marL="342900" indent="-342900" algn="just">
              <a:buFont typeface="Wingdings" charset="2"/>
              <a:buChar char="ü"/>
            </a:pPr>
            <a:r>
              <a:rPr lang="en-US" sz="2000" dirty="0" smtClean="0"/>
              <a:t>At </a:t>
            </a:r>
            <a:r>
              <a:rPr lang="en-US" sz="2000" dirty="0"/>
              <a:t>the time of check-out, the Save3 Keycard carries this information entitling the guest for a part-refund on the cost of the room, depending on the length of the indicator bars remaining.</a:t>
            </a:r>
          </a:p>
        </p:txBody>
      </p:sp>
      <p:sp>
        <p:nvSpPr>
          <p:cNvPr id="3" name="Title 1"/>
          <p:cNvSpPr txBox="1">
            <a:spLocks/>
          </p:cNvSpPr>
          <p:nvPr/>
        </p:nvSpPr>
        <p:spPr>
          <a:xfrm>
            <a:off x="372153" y="-29005"/>
            <a:ext cx="7285503" cy="734625"/>
          </a:xfrm>
          <a:prstGeom prst="rect">
            <a:avLst/>
          </a:prstGeom>
        </p:spPr>
        <p:txBody>
          <a:bodyPr vert="horz" wrap="square" lIns="0" tIns="0" rIns="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nSpc>
                <a:spcPts val="2545"/>
              </a:lnSpc>
              <a:spcBef>
                <a:spcPts val="127"/>
              </a:spcBef>
            </a:pPr>
            <a:r>
              <a:rPr lang="en-IN" sz="3600" baseline="3413" dirty="0" smtClean="0">
                <a:latin typeface="Calibri"/>
                <a:ea typeface="+mn-ea"/>
                <a:cs typeface="Calibri"/>
              </a:rPr>
              <a:t>Proposed Technology (Cont.)</a:t>
            </a:r>
            <a:endParaRPr lang="en-IN" sz="3600" baseline="3413" dirty="0">
              <a:latin typeface="Calibri"/>
              <a:ea typeface="+mn-ea"/>
              <a:cs typeface="Calibri"/>
            </a:endParaRPr>
          </a:p>
        </p:txBody>
      </p:sp>
    </p:spTree>
    <p:extLst>
      <p:ext uri="{BB962C8B-B14F-4D97-AF65-F5344CB8AC3E}">
        <p14:creationId xmlns:p14="http://schemas.microsoft.com/office/powerpoint/2010/main" val="309288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E9799"/>
        </a:solidFill>
        <a:effectLst/>
      </p:bgPr>
    </p:bg>
    <p:spTree>
      <p:nvGrpSpPr>
        <p:cNvPr id="1" name=""/>
        <p:cNvGrpSpPr/>
        <p:nvPr/>
      </p:nvGrpSpPr>
      <p:grpSpPr>
        <a:xfrm>
          <a:off x="0" y="0"/>
          <a:ext cx="0" cy="0"/>
          <a:chOff x="0" y="0"/>
          <a:chExt cx="0" cy="0"/>
        </a:xfrm>
      </p:grpSpPr>
      <p:pic>
        <p:nvPicPr>
          <p:cNvPr id="3" name="Picture 2" descr="Master_AI1-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800"/>
            <a:ext cx="9136851" cy="5143500"/>
          </a:xfrm>
          <a:prstGeom prst="rect">
            <a:avLst/>
          </a:prstGeom>
        </p:spPr>
      </p:pic>
      <p:sp>
        <p:nvSpPr>
          <p:cNvPr id="4" name="TextBox 3"/>
          <p:cNvSpPr txBox="1"/>
          <p:nvPr/>
        </p:nvSpPr>
        <p:spPr>
          <a:xfrm>
            <a:off x="720795" y="720840"/>
            <a:ext cx="2281160" cy="3761030"/>
          </a:xfrm>
          <a:prstGeom prst="rect">
            <a:avLst/>
          </a:prstGeom>
          <a:noFill/>
        </p:spPr>
        <p:txBody>
          <a:bodyPr wrap="square" rtlCol="0">
            <a:spAutoFit/>
          </a:bodyPr>
          <a:lstStyle/>
          <a:p>
            <a:pPr algn="just">
              <a:lnSpc>
                <a:spcPct val="120000"/>
              </a:lnSpc>
            </a:pPr>
            <a:r>
              <a:rPr lang="en-US" sz="2000" dirty="0"/>
              <a:t>Guest checks-in at the Front Desk. Collects the Save3  Keycard</a:t>
            </a:r>
            <a:r>
              <a:rPr lang="en-US" sz="2000" dirty="0" smtClean="0"/>
              <a:t>.</a:t>
            </a:r>
          </a:p>
          <a:p>
            <a:pPr algn="just">
              <a:lnSpc>
                <a:spcPct val="120000"/>
              </a:lnSpc>
            </a:pPr>
            <a:endParaRPr lang="en-US" sz="2000" dirty="0" smtClean="0"/>
          </a:p>
          <a:p>
            <a:pPr algn="just">
              <a:lnSpc>
                <a:spcPct val="120000"/>
              </a:lnSpc>
            </a:pPr>
            <a:endParaRPr lang="en-US" sz="2000" dirty="0" smtClean="0"/>
          </a:p>
          <a:p>
            <a:pPr algn="just">
              <a:lnSpc>
                <a:spcPct val="120000"/>
              </a:lnSpc>
            </a:pPr>
            <a:r>
              <a:rPr lang="en-US" sz="2000" dirty="0"/>
              <a:t>Save3 Keycard is used to open the door of the hotel room</a:t>
            </a:r>
            <a:r>
              <a:rPr lang="en-US" sz="2000" dirty="0" smtClean="0"/>
              <a:t>.</a:t>
            </a:r>
          </a:p>
        </p:txBody>
      </p:sp>
      <p:sp>
        <p:nvSpPr>
          <p:cNvPr id="5" name="Title 1"/>
          <p:cNvSpPr txBox="1">
            <a:spLocks/>
          </p:cNvSpPr>
          <p:nvPr/>
        </p:nvSpPr>
        <p:spPr>
          <a:xfrm>
            <a:off x="372153" y="-29005"/>
            <a:ext cx="7285503" cy="734625"/>
          </a:xfrm>
          <a:prstGeom prst="rect">
            <a:avLst/>
          </a:prstGeom>
        </p:spPr>
        <p:txBody>
          <a:bodyPr vert="horz" wrap="square" lIns="0" tIns="0" rIns="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nSpc>
                <a:spcPts val="2545"/>
              </a:lnSpc>
              <a:spcBef>
                <a:spcPts val="127"/>
              </a:spcBef>
            </a:pPr>
            <a:r>
              <a:rPr lang="en-IN" sz="3600" baseline="3413" dirty="0" smtClean="0">
                <a:latin typeface="Calibri"/>
                <a:ea typeface="+mn-ea"/>
                <a:cs typeface="Calibri"/>
              </a:rPr>
              <a:t>Proposed Technology (Cont.)</a:t>
            </a:r>
            <a:endParaRPr lang="en-IN" sz="3600" baseline="3413" dirty="0">
              <a:latin typeface="Calibri"/>
              <a:ea typeface="+mn-ea"/>
              <a:cs typeface="Calibri"/>
            </a:endParaRPr>
          </a:p>
        </p:txBody>
      </p:sp>
    </p:spTree>
    <p:extLst>
      <p:ext uri="{BB962C8B-B14F-4D97-AF65-F5344CB8AC3E}">
        <p14:creationId xmlns:p14="http://schemas.microsoft.com/office/powerpoint/2010/main" val="107690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E979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6850" cy="5143500"/>
          </a:xfrm>
          <a:prstGeom prst="rect">
            <a:avLst/>
          </a:prstGeom>
        </p:spPr>
      </p:pic>
      <p:sp>
        <p:nvSpPr>
          <p:cNvPr id="5" name="TextBox 4"/>
          <p:cNvSpPr txBox="1"/>
          <p:nvPr/>
        </p:nvSpPr>
        <p:spPr>
          <a:xfrm>
            <a:off x="720795" y="720841"/>
            <a:ext cx="3279062" cy="1190069"/>
          </a:xfrm>
          <a:prstGeom prst="rect">
            <a:avLst/>
          </a:prstGeom>
          <a:noFill/>
        </p:spPr>
        <p:txBody>
          <a:bodyPr wrap="square" rtlCol="0">
            <a:spAutoFit/>
          </a:bodyPr>
          <a:lstStyle/>
          <a:p>
            <a:pPr algn="just">
              <a:lnSpc>
                <a:spcPct val="120000"/>
              </a:lnSpc>
            </a:pPr>
            <a:r>
              <a:rPr lang="en-US" sz="2000" dirty="0" smtClean="0"/>
              <a:t>Save3 </a:t>
            </a:r>
            <a:r>
              <a:rPr lang="en-US" sz="2000" dirty="0"/>
              <a:t>Keycard is inserted in the Save3 Switch inside the room</a:t>
            </a:r>
            <a:r>
              <a:rPr lang="en-US" sz="2000" dirty="0" smtClean="0"/>
              <a:t>.</a:t>
            </a:r>
            <a:endParaRPr lang="en-US" sz="2000" dirty="0"/>
          </a:p>
        </p:txBody>
      </p:sp>
      <p:sp>
        <p:nvSpPr>
          <p:cNvPr id="4" name="Title 1"/>
          <p:cNvSpPr txBox="1">
            <a:spLocks/>
          </p:cNvSpPr>
          <p:nvPr/>
        </p:nvSpPr>
        <p:spPr>
          <a:xfrm>
            <a:off x="372153" y="-29005"/>
            <a:ext cx="7285503" cy="734625"/>
          </a:xfrm>
          <a:prstGeom prst="rect">
            <a:avLst/>
          </a:prstGeom>
        </p:spPr>
        <p:txBody>
          <a:bodyPr vert="horz" wrap="square" lIns="0" tIns="0" rIns="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nSpc>
                <a:spcPts val="2545"/>
              </a:lnSpc>
              <a:spcBef>
                <a:spcPts val="127"/>
              </a:spcBef>
            </a:pPr>
            <a:r>
              <a:rPr lang="en-IN" sz="3600" baseline="3413" dirty="0" smtClean="0">
                <a:latin typeface="Calibri"/>
                <a:ea typeface="+mn-ea"/>
                <a:cs typeface="Calibri"/>
              </a:rPr>
              <a:t>Proposed Technology (Cont.)</a:t>
            </a:r>
            <a:endParaRPr lang="en-IN" sz="3600" baseline="3413" dirty="0">
              <a:latin typeface="Calibri"/>
              <a:ea typeface="+mn-ea"/>
              <a:cs typeface="Calibri"/>
            </a:endParaRPr>
          </a:p>
        </p:txBody>
      </p:sp>
    </p:spTree>
    <p:extLst>
      <p:ext uri="{BB962C8B-B14F-4D97-AF65-F5344CB8AC3E}">
        <p14:creationId xmlns:p14="http://schemas.microsoft.com/office/powerpoint/2010/main" val="1795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5621</TotalTime>
  <Words>775</Words>
  <Application>Microsoft Office PowerPoint</Application>
  <PresentationFormat>On-screen Show (16:9)</PresentationFormat>
  <Paragraphs>73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DELHI. MUMBAI. BANGLORE. PUNE. INDORE. CALIFORNIA</vt:lpstr>
      <vt:lpstr>INTRODUCTION</vt:lpstr>
      <vt:lpstr>INTRODUCTION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c:creator>
  <cp:lastModifiedBy>dell</cp:lastModifiedBy>
  <cp:revision>97</cp:revision>
  <dcterms:created xsi:type="dcterms:W3CDTF">2016-08-14T17:13:07Z</dcterms:created>
  <dcterms:modified xsi:type="dcterms:W3CDTF">2016-09-22T10:56:09Z</dcterms:modified>
</cp:coreProperties>
</file>