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charts/style2.xml" ContentType="application/vnd.ms-office.chartstyle+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66"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6688"/>
    <a:srgbClr val="2DB3C1"/>
    <a:srgbClr val="ED85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autoAdjust="0"/>
    <p:restoredTop sz="94660"/>
  </p:normalViewPr>
  <p:slideViewPr>
    <p:cSldViewPr snapToGrid="0">
      <p:cViewPr varScale="1">
        <p:scale>
          <a:sx n="73" d="100"/>
          <a:sy n="73" d="100"/>
        </p:scale>
        <p:origin x="-60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title>
      <c:tx>
        <c:rich>
          <a:bodyPr rot="0" spcFirstLastPara="1" vertOverflow="ellipsis" vert="horz" wrap="square" anchor="ctr" anchorCtr="1"/>
          <a:lstStyle/>
          <a:p>
            <a:pPr>
              <a:defRPr lang="en-US" sz="2128" b="1" i="0" u="none" strike="noStrike" kern="1200" cap="all" baseline="0">
                <a:solidFill>
                  <a:schemeClr val="tx1">
                    <a:lumMod val="65000"/>
                    <a:lumOff val="35000"/>
                  </a:schemeClr>
                </a:solidFill>
                <a:latin typeface="+mn-lt"/>
                <a:ea typeface="+mn-ea"/>
                <a:cs typeface="+mn-cs"/>
              </a:defRPr>
            </a:pPr>
            <a:r>
              <a:rPr lang="en-US" sz="1600" dirty="0"/>
              <a:t>LPG Penetration (%)</a:t>
            </a:r>
          </a:p>
        </c:rich>
      </c:tx>
      <c:layout>
        <c:manualLayout>
          <c:xMode val="edge"/>
          <c:yMode val="edge"/>
          <c:x val="0.27513103430513008"/>
          <c:y val="2.4112391409479135E-2"/>
        </c:manualLayout>
      </c:layout>
      <c:spPr>
        <a:noFill/>
        <a:ln>
          <a:noFill/>
        </a:ln>
        <a:effectLst/>
      </c:spPr>
    </c:title>
    <c:plotArea>
      <c:layout/>
      <c:pieChart>
        <c:varyColors val="1"/>
        <c:ser>
          <c:idx val="0"/>
          <c:order val="0"/>
          <c:tx>
            <c:strRef>
              <c:f>Sheet1!$B$1</c:f>
              <c:strCache>
                <c:ptCount val="1"/>
                <c:pt idx="0">
                  <c:v>LPG Penetration (%)</c:v>
                </c:pt>
              </c:strCache>
            </c:strRef>
          </c:tx>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B6E6-46DB-A8B6-6B66A0832F06}"/>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6E6-46DB-A8B6-6B66A0832F06}"/>
              </c:ext>
            </c:extLst>
          </c:dPt>
          <c:dLbls>
            <c:dLbl>
              <c:idx val="0"/>
              <c:layout/>
              <c:tx>
                <c:rich>
                  <a:bodyPr rot="0" spcFirstLastPara="1" vertOverflow="ellipsis" vert="horz" wrap="square" lIns="0" tIns="0" rIns="0" bIns="0" anchor="ctr" anchorCtr="1">
                    <a:spAutoFit/>
                  </a:bodyPr>
                  <a:lstStyle/>
                  <a:p>
                    <a:pPr>
                      <a:defRPr lang="en-US" sz="1330" b="1" i="0" u="none" strike="noStrike" kern="1200" spc="0" baseline="0">
                        <a:solidFill>
                          <a:schemeClr val="accent1"/>
                        </a:solidFill>
                        <a:latin typeface="+mn-lt"/>
                        <a:ea typeface="+mn-ea"/>
                        <a:cs typeface="+mn-cs"/>
                      </a:defRPr>
                    </a:pPr>
                    <a:fld id="{F4AF61CD-FC53-42BC-8F3B-C3EE4727734F}" type="CATEGORYNAME">
                      <a:rPr lang="en-US" sz="1200"/>
                      <a:pPr>
                        <a:defRPr lang="en-US" sz="1330" b="1" i="0" u="none" strike="noStrike" kern="1200" spc="0" baseline="0">
                          <a:solidFill>
                            <a:schemeClr val="accent1"/>
                          </a:solidFill>
                          <a:latin typeface="+mn-lt"/>
                          <a:ea typeface="+mn-ea"/>
                          <a:cs typeface="+mn-cs"/>
                        </a:defRPr>
                      </a:pPr>
                      <a:t>[CATEGORY NAME]</a:t>
                    </a:fld>
                    <a:r>
                      <a:rPr lang="en-US" baseline="0" dirty="0"/>
                      <a:t>
</a:t>
                    </a:r>
                    <a:fld id="{B98DEB35-255C-4F44-90A5-DE8279D73605}" type="PERCENTAGE">
                      <a:rPr lang="en-US" baseline="0"/>
                      <a:pPr>
                        <a:defRPr lang="en-US" sz="1330" b="1" i="0" u="none" strike="noStrike" kern="1200" spc="0" baseline="0">
                          <a:solidFill>
                            <a:schemeClr val="accent1"/>
                          </a:solidFill>
                          <a:latin typeface="+mn-lt"/>
                          <a:ea typeface="+mn-ea"/>
                          <a:cs typeface="+mn-cs"/>
                        </a:defRPr>
                      </a:pPr>
                      <a:t>[PERCENTAGE]</a:t>
                    </a:fld>
                    <a:endParaRPr lang="en-US" baseline="0" dirty="0"/>
                  </a:p>
                </c:rich>
              </c:tx>
              <c:spPr>
                <a:noFill/>
                <a:ln>
                  <a:noFill/>
                </a:ln>
                <a:effectLst/>
              </c:sp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2-B6E6-46DB-A8B6-6B66A0832F06}"/>
                </c:ext>
              </c:extLst>
            </c:dLbl>
            <c:dLbl>
              <c:idx val="1"/>
              <c:layout/>
              <c:tx>
                <c:rich>
                  <a:bodyPr rot="0" spcFirstLastPara="1" vertOverflow="ellipsis" vert="horz" wrap="square" lIns="0" tIns="0" rIns="0" bIns="0" anchor="ctr" anchorCtr="1">
                    <a:spAutoFit/>
                  </a:bodyPr>
                  <a:lstStyle/>
                  <a:p>
                    <a:pPr>
                      <a:defRPr lang="en-US" sz="1330" b="1" i="0" u="none" strike="noStrike" kern="1200" spc="0" baseline="0">
                        <a:solidFill>
                          <a:schemeClr val="accent1"/>
                        </a:solidFill>
                        <a:latin typeface="+mn-lt"/>
                        <a:ea typeface="+mn-ea"/>
                        <a:cs typeface="+mn-cs"/>
                      </a:defRPr>
                    </a:pPr>
                    <a:fld id="{D2B55971-F6DC-4219-B04C-E9F59ABD685B}" type="CATEGORYNAME">
                      <a:rPr lang="en-US"/>
                      <a:pPr>
                        <a:defRPr lang="en-US" sz="1330" b="1" i="0" u="none" strike="noStrike" kern="1200" spc="0" baseline="0">
                          <a:solidFill>
                            <a:schemeClr val="accent1"/>
                          </a:solidFill>
                          <a:latin typeface="+mn-lt"/>
                          <a:ea typeface="+mn-ea"/>
                          <a:cs typeface="+mn-cs"/>
                        </a:defRPr>
                      </a:pPr>
                      <a:t>[CATEGORY NAME]</a:t>
                    </a:fld>
                    <a:r>
                      <a:rPr lang="en-US" baseline="0" dirty="0"/>
                      <a:t>
</a:t>
                    </a:r>
                    <a:fld id="{06B654B3-9B9A-426B-90A3-0244A91D0F8D}" type="PERCENTAGE">
                      <a:rPr lang="en-US" sz="1200" baseline="0"/>
                      <a:pPr>
                        <a:defRPr lang="en-US" sz="1330" b="1" i="0" u="none" strike="noStrike" kern="1200" spc="0" baseline="0">
                          <a:solidFill>
                            <a:schemeClr val="accent1"/>
                          </a:solidFill>
                          <a:latin typeface="+mn-lt"/>
                          <a:ea typeface="+mn-ea"/>
                          <a:cs typeface="+mn-cs"/>
                        </a:defRPr>
                      </a:pPr>
                      <a:t>[PERCENTAGE]</a:t>
                    </a:fld>
                    <a:endParaRPr lang="en-US" baseline="0" dirty="0"/>
                  </a:p>
                </c:rich>
              </c:tx>
              <c:spPr>
                <a:noFill/>
                <a:ln>
                  <a:noFill/>
                </a:ln>
                <a:effectLst/>
              </c:sp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B6E6-46DB-A8B6-6B66A0832F06}"/>
                </c:ext>
              </c:extLst>
            </c:dLbl>
            <c:txPr>
              <a:bodyPr/>
              <a:lstStyle/>
              <a:p>
                <a:pPr>
                  <a:defRPr lang="en-US"/>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Urban Area</c:v>
                </c:pt>
                <c:pt idx="1">
                  <c:v>Rural Area</c:v>
                </c:pt>
              </c:strCache>
            </c:strRef>
          </c:cat>
          <c:val>
            <c:numRef>
              <c:f>Sheet1!$B$2:$B$3</c:f>
              <c:numCache>
                <c:formatCode>General</c:formatCode>
                <c:ptCount val="2"/>
                <c:pt idx="0">
                  <c:v>88</c:v>
                </c:pt>
                <c:pt idx="1">
                  <c:v>12</c:v>
                </c:pt>
              </c:numCache>
            </c:numRef>
          </c:val>
          <c:extLst xmlns:c16r2="http://schemas.microsoft.com/office/drawing/2015/06/chart">
            <c:ext xmlns:c16="http://schemas.microsoft.com/office/drawing/2014/chart" uri="{C3380CC4-5D6E-409C-BE32-E72D297353CC}">
              <c16:uniqueId val="{00000000-B6E6-46DB-A8B6-6B66A0832F06}"/>
            </c:ext>
          </c:extLst>
        </c:ser>
        <c:dLbls>
          <c:showPercent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IN"/>
  <c:chart>
    <c:title>
      <c:layout/>
      <c:spPr>
        <a:noFill/>
        <a:ln>
          <a:noFill/>
        </a:ln>
        <a:effectLst/>
      </c:spPr>
      <c:txPr>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Sheet1!$B$1</c:f>
              <c:strCache>
                <c:ptCount val="1"/>
                <c:pt idx="0">
                  <c:v>LPG Connections in India (in Cr)</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General</c:formatCode>
                <c:ptCount val="4"/>
                <c:pt idx="0">
                  <c:v>12</c:v>
                </c:pt>
                <c:pt idx="1">
                  <c:v>13.44</c:v>
                </c:pt>
                <c:pt idx="2">
                  <c:v>15.05</c:v>
                </c:pt>
                <c:pt idx="3">
                  <c:v>16.86</c:v>
                </c:pt>
              </c:numCache>
            </c:numRef>
          </c:val>
          <c:extLst xmlns:c16r2="http://schemas.microsoft.com/office/drawing/2015/06/chart">
            <c:ext xmlns:c16="http://schemas.microsoft.com/office/drawing/2014/chart" uri="{C3380CC4-5D6E-409C-BE32-E72D297353CC}">
              <c16:uniqueId val="{00000000-C794-48A9-949F-0EE4BD27A66B}"/>
            </c:ext>
          </c:extLst>
        </c:ser>
        <c:dLbls>
          <c:showVal val="1"/>
        </c:dLbls>
        <c:gapWidth val="219"/>
        <c:overlap val="-27"/>
        <c:axId val="179751936"/>
        <c:axId val="179761920"/>
      </c:barChart>
      <c:catAx>
        <c:axId val="1797519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79761920"/>
        <c:crosses val="autoZero"/>
        <c:auto val="1"/>
        <c:lblAlgn val="ctr"/>
        <c:lblOffset val="100"/>
      </c:catAx>
      <c:valAx>
        <c:axId val="1797619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797519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DC92C-3069-4198-AC2B-538BF4311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5BF66A30-836D-477C-A6C8-8C4DD8526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033F147-A7B0-4893-9983-CC3F6A530CE6}"/>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5" name="Footer Placeholder 4">
            <a:extLst>
              <a:ext uri="{FF2B5EF4-FFF2-40B4-BE49-F238E27FC236}">
                <a16:creationId xmlns:a16="http://schemas.microsoft.com/office/drawing/2014/main" xmlns="" id="{DC8E1951-8983-4AF7-A98A-F04930933A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B495397-3A53-458D-BE9D-707A4F58D13D}"/>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30630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E20D0-52B9-409D-9BAA-1875B2EC9F6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86E5E5D-2DE3-42D3-9830-7290B989B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D8E4EAB-FCE3-4FD7-BBF4-E849D58338F0}"/>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5" name="Footer Placeholder 4">
            <a:extLst>
              <a:ext uri="{FF2B5EF4-FFF2-40B4-BE49-F238E27FC236}">
                <a16:creationId xmlns:a16="http://schemas.microsoft.com/office/drawing/2014/main" xmlns="" id="{D0EE1AF8-72A8-4E2F-9108-8A4165CAC6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C05368F-DC60-457D-9483-4D93AA95010D}"/>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405176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835772F-6D56-4D21-B9BB-EEE3B9889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51A3DBB-0A92-4685-A58E-0E55100D06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27C75BC-D2BF-4F01-B6B6-1369DF92C280}"/>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5" name="Footer Placeholder 4">
            <a:extLst>
              <a:ext uri="{FF2B5EF4-FFF2-40B4-BE49-F238E27FC236}">
                <a16:creationId xmlns:a16="http://schemas.microsoft.com/office/drawing/2014/main" xmlns="" id="{15FF3DD8-F189-4B5A-B068-890600E9C0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28CAC2C-68F4-4DE9-9C9D-EE9C8F2B2BDF}"/>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390909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010D36-C8AA-4A88-9D74-47E41BF5125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9630E6A-898F-4068-9C23-38F9AD66B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58D21AB-3D85-41F5-83BF-2B601F42E8D5}"/>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5" name="Footer Placeholder 4">
            <a:extLst>
              <a:ext uri="{FF2B5EF4-FFF2-40B4-BE49-F238E27FC236}">
                <a16:creationId xmlns:a16="http://schemas.microsoft.com/office/drawing/2014/main" xmlns="" id="{7F31470D-D585-48E9-ADF4-D7931BDCAC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9076D32-BF49-408D-9A90-697E06353B84}"/>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111069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77833-ADA3-455B-9AEB-85BEA1354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FC61FDF-4490-4B1E-BE69-B4F190599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6797C04-06FD-4E37-90BA-5524C966CADC}"/>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5" name="Footer Placeholder 4">
            <a:extLst>
              <a:ext uri="{FF2B5EF4-FFF2-40B4-BE49-F238E27FC236}">
                <a16:creationId xmlns:a16="http://schemas.microsoft.com/office/drawing/2014/main" xmlns="" id="{060C953E-1127-4B4B-A6A3-30221086CC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96FEA0D-A5D7-44C9-ACBF-A8D3FB788614}"/>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38416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79E18-41A4-4815-BCD1-BB9A17B28B2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398B6A8-4FDC-4C0F-A016-5A55A7063B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94BD316E-5959-40B9-9CE4-85CA765C1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EF4D9C0-B19E-4262-84F3-2AC69EE3F2BA}"/>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6" name="Footer Placeholder 5">
            <a:extLst>
              <a:ext uri="{FF2B5EF4-FFF2-40B4-BE49-F238E27FC236}">
                <a16:creationId xmlns:a16="http://schemas.microsoft.com/office/drawing/2014/main" xmlns="" id="{50B22350-9B73-40B6-B2ED-EE4326A3015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27A7D97-FD90-4CA3-9760-7E0EBF21E08D}"/>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18673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5C325-ACC6-4B36-948D-7CFFA2C813C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B88DA77-4A72-46AE-A206-256F9A325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252CA7-F536-49EB-9BCB-D59B97E3B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583D744F-95C5-4402-9EFF-ED9722BFD1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3767B6C-51BC-4DDB-8B3E-819627300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2EEFF513-09EE-4CDB-8FBC-D26D0449B7CB}"/>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8" name="Footer Placeholder 7">
            <a:extLst>
              <a:ext uri="{FF2B5EF4-FFF2-40B4-BE49-F238E27FC236}">
                <a16:creationId xmlns:a16="http://schemas.microsoft.com/office/drawing/2014/main" xmlns="" id="{7AFBDA5F-6A9A-4962-B3BB-ED73B3BA6FC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3F975782-7C5E-43FD-B329-BE0C57E23F45}"/>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267936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A9EF3-8470-471B-986F-65C8E1DB45E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1264CD2F-84B8-4873-B5D1-50F65ABBB1AA}"/>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4" name="Footer Placeholder 3">
            <a:extLst>
              <a:ext uri="{FF2B5EF4-FFF2-40B4-BE49-F238E27FC236}">
                <a16:creationId xmlns:a16="http://schemas.microsoft.com/office/drawing/2014/main" xmlns="" id="{6A45648F-5F6A-4DC8-89FC-0E4E4FBB06C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1582B67B-CFC9-408D-A6C4-EABE0C761B30}"/>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115961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F0C036-6788-450A-B96F-F420E45A58EF}"/>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3" name="Footer Placeholder 2">
            <a:extLst>
              <a:ext uri="{FF2B5EF4-FFF2-40B4-BE49-F238E27FC236}">
                <a16:creationId xmlns:a16="http://schemas.microsoft.com/office/drawing/2014/main" xmlns="" id="{82607F47-EDE7-4C3A-B0C8-2055F57104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C360334B-FFD7-46B4-8B84-BE4C0D060950}"/>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414344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FF821-CF63-4E83-AA95-E17BA284E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690D010-9C78-4B16-B0A0-52BA31E72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F843C019-D1A3-483A-9343-33EE48232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2AFF40-B70D-4FB9-87BA-2DEC5E247BC0}"/>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6" name="Footer Placeholder 5">
            <a:extLst>
              <a:ext uri="{FF2B5EF4-FFF2-40B4-BE49-F238E27FC236}">
                <a16:creationId xmlns:a16="http://schemas.microsoft.com/office/drawing/2014/main" xmlns="" id="{2375B03E-B9EC-4459-8029-C596CA781B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46B9873C-1110-48EA-B27D-8CB9F2625E0A}"/>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420870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CDE6D-61EF-4B5F-B3F0-30ECAEF5B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B8EB03C2-D68E-4AF0-B031-C944D9678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4CA6F048-2EAA-4BD9-9992-268DB2A6F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3B85E1-29F4-45CF-A7B6-E675839677C1}"/>
              </a:ext>
            </a:extLst>
          </p:cNvPr>
          <p:cNvSpPr>
            <a:spLocks noGrp="1"/>
          </p:cNvSpPr>
          <p:nvPr>
            <p:ph type="dt" sz="half" idx="10"/>
          </p:nvPr>
        </p:nvSpPr>
        <p:spPr/>
        <p:txBody>
          <a:bodyPr/>
          <a:lstStyle/>
          <a:p>
            <a:fld id="{7F192251-2BDE-45FE-8CD3-ACD96FEC0EB9}" type="datetimeFigureOut">
              <a:rPr lang="en-IN" smtClean="0"/>
              <a:pPr/>
              <a:t>28-08-2019</a:t>
            </a:fld>
            <a:endParaRPr lang="en-IN"/>
          </a:p>
        </p:txBody>
      </p:sp>
      <p:sp>
        <p:nvSpPr>
          <p:cNvPr id="6" name="Footer Placeholder 5">
            <a:extLst>
              <a:ext uri="{FF2B5EF4-FFF2-40B4-BE49-F238E27FC236}">
                <a16:creationId xmlns:a16="http://schemas.microsoft.com/office/drawing/2014/main" xmlns="" id="{F423272E-6A1E-48C0-9A95-26E50AC744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42CA640-A20D-4CC8-876B-19506635CCF4}"/>
              </a:ext>
            </a:extLst>
          </p:cNvPr>
          <p:cNvSpPr>
            <a:spLocks noGrp="1"/>
          </p:cNvSpPr>
          <p:nvPr>
            <p:ph type="sldNum" sz="quarter" idx="12"/>
          </p:nvPr>
        </p:nvSpPr>
        <p:spPr/>
        <p:txBody>
          <a:body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108845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04405ED-2527-4613-B3C3-38AB2D189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686B79E-F784-43BE-8EDB-18EDE58CF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FC5777D-E8C3-43DE-A095-1465B47B8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92251-2BDE-45FE-8CD3-ACD96FEC0EB9}" type="datetimeFigureOut">
              <a:rPr lang="en-IN" smtClean="0"/>
              <a:pPr/>
              <a:t>28-08-2019</a:t>
            </a:fld>
            <a:endParaRPr lang="en-IN"/>
          </a:p>
        </p:txBody>
      </p:sp>
      <p:sp>
        <p:nvSpPr>
          <p:cNvPr id="5" name="Footer Placeholder 4">
            <a:extLst>
              <a:ext uri="{FF2B5EF4-FFF2-40B4-BE49-F238E27FC236}">
                <a16:creationId xmlns:a16="http://schemas.microsoft.com/office/drawing/2014/main" xmlns="" id="{721A6804-BA92-4648-B141-CD144F563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75335C3A-BFB4-40DD-AEF3-E611828F1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395EB-F95E-441A-AA46-4568075AAAB6}" type="slidenum">
              <a:rPr lang="en-IN" smtClean="0"/>
              <a:pPr/>
              <a:t>‹#›</a:t>
            </a:fld>
            <a:endParaRPr lang="en-IN"/>
          </a:p>
        </p:txBody>
      </p:sp>
    </p:spTree>
    <p:extLst>
      <p:ext uri="{BB962C8B-B14F-4D97-AF65-F5344CB8AC3E}">
        <p14:creationId xmlns:p14="http://schemas.microsoft.com/office/powerpoint/2010/main" xmlns="" val="361172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jpeg"/><Relationship Id="rId4" Type="http://schemas.microsoft.com/office/2007/relationships/media" Target="../media/media1.mp4"/></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E69EC19-6E77-4E9F-B311-310B464EDE26}"/>
              </a:ext>
            </a:extLst>
          </p:cNvPr>
          <p:cNvSpPr/>
          <p:nvPr/>
        </p:nvSpPr>
        <p:spPr>
          <a:xfrm rot="1560199">
            <a:off x="4946890" y="-763906"/>
            <a:ext cx="1425391" cy="8325542"/>
          </a:xfrm>
          <a:custGeom>
            <a:avLst/>
            <a:gdLst>
              <a:gd name="connsiteX0" fmla="*/ 0 w 547384"/>
              <a:gd name="connsiteY0" fmla="*/ 0 h 7526816"/>
              <a:gd name="connsiteX1" fmla="*/ 547384 w 547384"/>
              <a:gd name="connsiteY1" fmla="*/ 0 h 7526816"/>
              <a:gd name="connsiteX2" fmla="*/ 547384 w 547384"/>
              <a:gd name="connsiteY2" fmla="*/ 7526816 h 7526816"/>
              <a:gd name="connsiteX3" fmla="*/ 0 w 547384"/>
              <a:gd name="connsiteY3" fmla="*/ 7526816 h 7526816"/>
              <a:gd name="connsiteX4" fmla="*/ 0 w 547384"/>
              <a:gd name="connsiteY4" fmla="*/ 0 h 7526816"/>
              <a:gd name="connsiteX0" fmla="*/ 0 w 548136"/>
              <a:gd name="connsiteY0" fmla="*/ 76671 h 7526816"/>
              <a:gd name="connsiteX1" fmla="*/ 548136 w 548136"/>
              <a:gd name="connsiteY1" fmla="*/ 0 h 7526816"/>
              <a:gd name="connsiteX2" fmla="*/ 548136 w 548136"/>
              <a:gd name="connsiteY2" fmla="*/ 7526816 h 7526816"/>
              <a:gd name="connsiteX3" fmla="*/ 752 w 548136"/>
              <a:gd name="connsiteY3" fmla="*/ 7526816 h 7526816"/>
              <a:gd name="connsiteX4" fmla="*/ 0 w 548136"/>
              <a:gd name="connsiteY4" fmla="*/ 76671 h 7526816"/>
              <a:gd name="connsiteX0" fmla="*/ 0 w 548136"/>
              <a:gd name="connsiteY0" fmla="*/ 194935 h 7645080"/>
              <a:gd name="connsiteX1" fmla="*/ 477729 w 548136"/>
              <a:gd name="connsiteY1" fmla="*/ 0 h 7645080"/>
              <a:gd name="connsiteX2" fmla="*/ 548136 w 548136"/>
              <a:gd name="connsiteY2" fmla="*/ 7645080 h 7645080"/>
              <a:gd name="connsiteX3" fmla="*/ 752 w 548136"/>
              <a:gd name="connsiteY3" fmla="*/ 7645080 h 7645080"/>
              <a:gd name="connsiteX4" fmla="*/ 0 w 548136"/>
              <a:gd name="connsiteY4" fmla="*/ 194935 h 7645080"/>
              <a:gd name="connsiteX0" fmla="*/ 0 w 548136"/>
              <a:gd name="connsiteY0" fmla="*/ 214980 h 7665125"/>
              <a:gd name="connsiteX1" fmla="*/ 460885 w 548136"/>
              <a:gd name="connsiteY1" fmla="*/ 0 h 7665125"/>
              <a:gd name="connsiteX2" fmla="*/ 548136 w 548136"/>
              <a:gd name="connsiteY2" fmla="*/ 7665125 h 7665125"/>
              <a:gd name="connsiteX3" fmla="*/ 752 w 548136"/>
              <a:gd name="connsiteY3" fmla="*/ 7665125 h 7665125"/>
              <a:gd name="connsiteX4" fmla="*/ 0 w 548136"/>
              <a:gd name="connsiteY4" fmla="*/ 214980 h 7665125"/>
              <a:gd name="connsiteX0" fmla="*/ 4824 w 547393"/>
              <a:gd name="connsiteY0" fmla="*/ 226395 h 7665125"/>
              <a:gd name="connsiteX1" fmla="*/ 460142 w 547393"/>
              <a:gd name="connsiteY1" fmla="*/ 0 h 7665125"/>
              <a:gd name="connsiteX2" fmla="*/ 547393 w 547393"/>
              <a:gd name="connsiteY2" fmla="*/ 7665125 h 7665125"/>
              <a:gd name="connsiteX3" fmla="*/ 9 w 547393"/>
              <a:gd name="connsiteY3" fmla="*/ 7665125 h 7665125"/>
              <a:gd name="connsiteX4" fmla="*/ 4824 w 547393"/>
              <a:gd name="connsiteY4" fmla="*/ 226395 h 7665125"/>
              <a:gd name="connsiteX0" fmla="*/ 17172 w 547387"/>
              <a:gd name="connsiteY0" fmla="*/ 240733 h 7665125"/>
              <a:gd name="connsiteX1" fmla="*/ 460136 w 547387"/>
              <a:gd name="connsiteY1" fmla="*/ 0 h 7665125"/>
              <a:gd name="connsiteX2" fmla="*/ 547387 w 547387"/>
              <a:gd name="connsiteY2" fmla="*/ 7665125 h 7665125"/>
              <a:gd name="connsiteX3" fmla="*/ 3 w 547387"/>
              <a:gd name="connsiteY3" fmla="*/ 7665125 h 7665125"/>
              <a:gd name="connsiteX4" fmla="*/ 17172 w 547387"/>
              <a:gd name="connsiteY4" fmla="*/ 240733 h 7665125"/>
              <a:gd name="connsiteX0" fmla="*/ 17172 w 547387"/>
              <a:gd name="connsiteY0" fmla="*/ 240733 h 7665125"/>
              <a:gd name="connsiteX1" fmla="*/ 460136 w 547387"/>
              <a:gd name="connsiteY1" fmla="*/ 0 h 7665125"/>
              <a:gd name="connsiteX2" fmla="*/ 547387 w 547387"/>
              <a:gd name="connsiteY2" fmla="*/ 7665125 h 7665125"/>
              <a:gd name="connsiteX3" fmla="*/ 3 w 547387"/>
              <a:gd name="connsiteY3" fmla="*/ 7665125 h 7665125"/>
              <a:gd name="connsiteX4" fmla="*/ 17172 w 547387"/>
              <a:gd name="connsiteY4" fmla="*/ 240733 h 7665125"/>
              <a:gd name="connsiteX0" fmla="*/ 24632 w 547386"/>
              <a:gd name="connsiteY0" fmla="*/ 243656 h 7665125"/>
              <a:gd name="connsiteX1" fmla="*/ 460135 w 547386"/>
              <a:gd name="connsiteY1" fmla="*/ 0 h 7665125"/>
              <a:gd name="connsiteX2" fmla="*/ 547386 w 547386"/>
              <a:gd name="connsiteY2" fmla="*/ 7665125 h 7665125"/>
              <a:gd name="connsiteX3" fmla="*/ 2 w 547386"/>
              <a:gd name="connsiteY3" fmla="*/ 7665125 h 7665125"/>
              <a:gd name="connsiteX4" fmla="*/ 24632 w 547386"/>
              <a:gd name="connsiteY4" fmla="*/ 243656 h 7665125"/>
              <a:gd name="connsiteX0" fmla="*/ 24632 w 522605"/>
              <a:gd name="connsiteY0" fmla="*/ 243656 h 7665125"/>
              <a:gd name="connsiteX1" fmla="*/ 460135 w 522605"/>
              <a:gd name="connsiteY1" fmla="*/ 0 h 7665125"/>
              <a:gd name="connsiteX2" fmla="*/ 522605 w 522605"/>
              <a:gd name="connsiteY2" fmla="*/ 7631563 h 7665125"/>
              <a:gd name="connsiteX3" fmla="*/ 2 w 522605"/>
              <a:gd name="connsiteY3" fmla="*/ 7665125 h 7665125"/>
              <a:gd name="connsiteX4" fmla="*/ 24632 w 522605"/>
              <a:gd name="connsiteY4" fmla="*/ 243656 h 7665125"/>
              <a:gd name="connsiteX0" fmla="*/ 0 w 497973"/>
              <a:gd name="connsiteY0" fmla="*/ 243656 h 7846227"/>
              <a:gd name="connsiteX1" fmla="*/ 435503 w 497973"/>
              <a:gd name="connsiteY1" fmla="*/ 0 h 7846227"/>
              <a:gd name="connsiteX2" fmla="*/ 497973 w 497973"/>
              <a:gd name="connsiteY2" fmla="*/ 7631563 h 7846227"/>
              <a:gd name="connsiteX3" fmla="*/ 11414 w 497973"/>
              <a:gd name="connsiteY3" fmla="*/ 7846227 h 7846227"/>
              <a:gd name="connsiteX4" fmla="*/ 0 w 497973"/>
              <a:gd name="connsiteY4" fmla="*/ 243656 h 7846227"/>
              <a:gd name="connsiteX0" fmla="*/ 0 w 485685"/>
              <a:gd name="connsiteY0" fmla="*/ 243656 h 7846227"/>
              <a:gd name="connsiteX1" fmla="*/ 435503 w 485685"/>
              <a:gd name="connsiteY1" fmla="*/ 0 h 7846227"/>
              <a:gd name="connsiteX2" fmla="*/ 485685 w 485685"/>
              <a:gd name="connsiteY2" fmla="*/ 7602894 h 7846227"/>
              <a:gd name="connsiteX3" fmla="*/ 11414 w 485685"/>
              <a:gd name="connsiteY3" fmla="*/ 7846227 h 7846227"/>
              <a:gd name="connsiteX4" fmla="*/ 0 w 485685"/>
              <a:gd name="connsiteY4" fmla="*/ 243656 h 7846227"/>
              <a:gd name="connsiteX0" fmla="*/ 0 w 467796"/>
              <a:gd name="connsiteY0" fmla="*/ 243656 h 7846227"/>
              <a:gd name="connsiteX1" fmla="*/ 435503 w 467796"/>
              <a:gd name="connsiteY1" fmla="*/ 0 h 7846227"/>
              <a:gd name="connsiteX2" fmla="*/ 467796 w 467796"/>
              <a:gd name="connsiteY2" fmla="*/ 7555113 h 7846227"/>
              <a:gd name="connsiteX3" fmla="*/ 11414 w 467796"/>
              <a:gd name="connsiteY3" fmla="*/ 7846227 h 7846227"/>
              <a:gd name="connsiteX4" fmla="*/ 0 w 467796"/>
              <a:gd name="connsiteY4" fmla="*/ 243656 h 7846227"/>
              <a:gd name="connsiteX0" fmla="*/ 0 w 1105390"/>
              <a:gd name="connsiteY0" fmla="*/ 722971 h 8325542"/>
              <a:gd name="connsiteX1" fmla="*/ 1105390 w 1105390"/>
              <a:gd name="connsiteY1" fmla="*/ 0 h 8325542"/>
              <a:gd name="connsiteX2" fmla="*/ 467796 w 1105390"/>
              <a:gd name="connsiteY2" fmla="*/ 8034428 h 8325542"/>
              <a:gd name="connsiteX3" fmla="*/ 11414 w 1105390"/>
              <a:gd name="connsiteY3" fmla="*/ 8325542 h 8325542"/>
              <a:gd name="connsiteX4" fmla="*/ 0 w 1105390"/>
              <a:gd name="connsiteY4" fmla="*/ 722971 h 8325542"/>
              <a:gd name="connsiteX0" fmla="*/ 547815 w 1093977"/>
              <a:gd name="connsiteY0" fmla="*/ 313989 h 8325542"/>
              <a:gd name="connsiteX1" fmla="*/ 1093977 w 1093977"/>
              <a:gd name="connsiteY1" fmla="*/ 0 h 8325542"/>
              <a:gd name="connsiteX2" fmla="*/ 456383 w 1093977"/>
              <a:gd name="connsiteY2" fmla="*/ 8034428 h 8325542"/>
              <a:gd name="connsiteX3" fmla="*/ 1 w 1093977"/>
              <a:gd name="connsiteY3" fmla="*/ 8325542 h 8325542"/>
              <a:gd name="connsiteX4" fmla="*/ 547815 w 1093977"/>
              <a:gd name="connsiteY4" fmla="*/ 313989 h 8325542"/>
              <a:gd name="connsiteX0" fmla="*/ 575344 w 1093977"/>
              <a:gd name="connsiteY0" fmla="*/ 314341 h 8325542"/>
              <a:gd name="connsiteX1" fmla="*/ 1093977 w 1093977"/>
              <a:gd name="connsiteY1" fmla="*/ 0 h 8325542"/>
              <a:gd name="connsiteX2" fmla="*/ 456383 w 1093977"/>
              <a:gd name="connsiteY2" fmla="*/ 8034428 h 8325542"/>
              <a:gd name="connsiteX3" fmla="*/ 1 w 1093977"/>
              <a:gd name="connsiteY3" fmla="*/ 8325542 h 8325542"/>
              <a:gd name="connsiteX4" fmla="*/ 575344 w 1093977"/>
              <a:gd name="connsiteY4" fmla="*/ 314341 h 8325542"/>
              <a:gd name="connsiteX0" fmla="*/ 575344 w 1093977"/>
              <a:gd name="connsiteY0" fmla="*/ 314341 h 8325542"/>
              <a:gd name="connsiteX1" fmla="*/ 1093977 w 1093977"/>
              <a:gd name="connsiteY1" fmla="*/ 0 h 8325542"/>
              <a:gd name="connsiteX2" fmla="*/ 444777 w 1093977"/>
              <a:gd name="connsiteY2" fmla="*/ 8113200 h 8325542"/>
              <a:gd name="connsiteX3" fmla="*/ 1 w 1093977"/>
              <a:gd name="connsiteY3" fmla="*/ 8325542 h 8325542"/>
              <a:gd name="connsiteX4" fmla="*/ 575344 w 1093977"/>
              <a:gd name="connsiteY4" fmla="*/ 314341 h 832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977" h="8325542">
                <a:moveTo>
                  <a:pt x="575344" y="314341"/>
                </a:moveTo>
                <a:lnTo>
                  <a:pt x="1093977" y="0"/>
                </a:lnTo>
                <a:lnTo>
                  <a:pt x="444777" y="8113200"/>
                </a:lnTo>
                <a:lnTo>
                  <a:pt x="1" y="8325542"/>
                </a:lnTo>
                <a:cubicBezTo>
                  <a:pt x="-250" y="5842160"/>
                  <a:pt x="575595" y="2797723"/>
                  <a:pt x="575344" y="314341"/>
                </a:cubicBezTo>
                <a:close/>
              </a:path>
            </a:pathLst>
          </a:cu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xmlns="" id="{988B01CF-8C8D-4971-B407-69C9F30FE227}"/>
              </a:ext>
            </a:extLst>
          </p:cNvPr>
          <p:cNvSpPr/>
          <p:nvPr/>
        </p:nvSpPr>
        <p:spPr>
          <a:xfrm>
            <a:off x="2194560" y="1417320"/>
            <a:ext cx="9569809" cy="432054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IN" sz="3200" b="1" u="sng" dirty="0"/>
              <a:t>Patent Licensing Proposal</a:t>
            </a:r>
          </a:p>
          <a:p>
            <a:pPr lvl="3"/>
            <a:endParaRPr lang="en-US" sz="2000" b="1" dirty="0"/>
          </a:p>
          <a:p>
            <a:pPr lvl="3"/>
            <a:r>
              <a:rPr lang="en-US" b="1" dirty="0"/>
              <a:t>BURNER HEIGHT ADJUSTMENT MECHANISM </a:t>
            </a:r>
          </a:p>
          <a:p>
            <a:pPr lvl="3"/>
            <a:r>
              <a:rPr lang="en-US" b="1" dirty="0"/>
              <a:t>FOR GAS STOVE</a:t>
            </a:r>
            <a:endParaRPr lang="en-IN" sz="2000" b="1" dirty="0"/>
          </a:p>
          <a:p>
            <a:pPr lvl="3"/>
            <a:endParaRPr lang="en-IN" sz="2000" b="1" dirty="0">
              <a:effectLst/>
            </a:endParaRPr>
          </a:p>
          <a:p>
            <a:pPr lvl="3"/>
            <a:r>
              <a:rPr lang="en-IN" sz="2000" b="1" dirty="0">
                <a:effectLst/>
              </a:rPr>
              <a:t>Inventor: Mr. ASHISH KUMAR</a:t>
            </a:r>
          </a:p>
          <a:p>
            <a:pPr algn="ctr"/>
            <a:endParaRPr lang="en-IN" dirty="0"/>
          </a:p>
        </p:txBody>
      </p:sp>
      <p:sp>
        <p:nvSpPr>
          <p:cNvPr id="6" name="Right Triangle 5">
            <a:extLst>
              <a:ext uri="{FF2B5EF4-FFF2-40B4-BE49-F238E27FC236}">
                <a16:creationId xmlns:a16="http://schemas.microsoft.com/office/drawing/2014/main" xmlns="" id="{C243B6F9-9D2E-4EED-ACF4-C946EDC1BDD0}"/>
              </a:ext>
            </a:extLst>
          </p:cNvPr>
          <p:cNvSpPr/>
          <p:nvPr/>
        </p:nvSpPr>
        <p:spPr>
          <a:xfrm>
            <a:off x="2203540" y="15240"/>
            <a:ext cx="1604185" cy="6842760"/>
          </a:xfrm>
          <a:prstGeom prst="rtTriangl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4" name="Rectangle 3">
            <a:extLst>
              <a:ext uri="{FF2B5EF4-FFF2-40B4-BE49-F238E27FC236}">
                <a16:creationId xmlns:a16="http://schemas.microsoft.com/office/drawing/2014/main" xmlns="" id="{3934173D-7C1C-40D3-BD63-7611084B0CE9}"/>
              </a:ext>
            </a:extLst>
          </p:cNvPr>
          <p:cNvSpPr/>
          <p:nvPr/>
        </p:nvSpPr>
        <p:spPr>
          <a:xfrm>
            <a:off x="1" y="0"/>
            <a:ext cx="219456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Triangle 4">
            <a:extLst>
              <a:ext uri="{FF2B5EF4-FFF2-40B4-BE49-F238E27FC236}">
                <a16:creationId xmlns:a16="http://schemas.microsoft.com/office/drawing/2014/main" xmlns="" id="{E73959B7-92D5-4A92-8729-9A1EAAB02542}"/>
              </a:ext>
            </a:extLst>
          </p:cNvPr>
          <p:cNvSpPr/>
          <p:nvPr/>
        </p:nvSpPr>
        <p:spPr>
          <a:xfrm>
            <a:off x="2194561" y="60960"/>
            <a:ext cx="994410" cy="6797040"/>
          </a:xfrm>
          <a:prstGeom prst="r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DD45B7E8-A744-4152-AA19-D4D403446A57}"/>
              </a:ext>
            </a:extLst>
          </p:cNvPr>
          <p:cNvSpPr/>
          <p:nvPr/>
        </p:nvSpPr>
        <p:spPr>
          <a:xfrm rot="19984391">
            <a:off x="9157378" y="-671855"/>
            <a:ext cx="944315" cy="8184174"/>
          </a:xfrm>
          <a:custGeom>
            <a:avLst/>
            <a:gdLst>
              <a:gd name="connsiteX0" fmla="*/ 0 w 547384"/>
              <a:gd name="connsiteY0" fmla="*/ 0 h 7988777"/>
              <a:gd name="connsiteX1" fmla="*/ 547384 w 547384"/>
              <a:gd name="connsiteY1" fmla="*/ 0 h 7988777"/>
              <a:gd name="connsiteX2" fmla="*/ 547384 w 547384"/>
              <a:gd name="connsiteY2" fmla="*/ 7988777 h 7988777"/>
              <a:gd name="connsiteX3" fmla="*/ 0 w 547384"/>
              <a:gd name="connsiteY3" fmla="*/ 7988777 h 7988777"/>
              <a:gd name="connsiteX4" fmla="*/ 0 w 547384"/>
              <a:gd name="connsiteY4" fmla="*/ 0 h 7988777"/>
              <a:gd name="connsiteX0" fmla="*/ 8577 w 555961"/>
              <a:gd name="connsiteY0" fmla="*/ 0 h 7988777"/>
              <a:gd name="connsiteX1" fmla="*/ 555961 w 555961"/>
              <a:gd name="connsiteY1" fmla="*/ 0 h 7988777"/>
              <a:gd name="connsiteX2" fmla="*/ 555961 w 555961"/>
              <a:gd name="connsiteY2" fmla="*/ 7988777 h 7988777"/>
              <a:gd name="connsiteX3" fmla="*/ 0 w 555961"/>
              <a:gd name="connsiteY3" fmla="*/ 7728025 h 7988777"/>
              <a:gd name="connsiteX4" fmla="*/ 8577 w 555961"/>
              <a:gd name="connsiteY4" fmla="*/ 0 h 7988777"/>
              <a:gd name="connsiteX0" fmla="*/ 8577 w 559524"/>
              <a:gd name="connsiteY0" fmla="*/ 0 h 7988777"/>
              <a:gd name="connsiteX1" fmla="*/ 559524 w 559524"/>
              <a:gd name="connsiteY1" fmla="*/ 245387 h 7988777"/>
              <a:gd name="connsiteX2" fmla="*/ 555961 w 559524"/>
              <a:gd name="connsiteY2" fmla="*/ 7988777 h 7988777"/>
              <a:gd name="connsiteX3" fmla="*/ 0 w 559524"/>
              <a:gd name="connsiteY3" fmla="*/ 7728025 h 7988777"/>
              <a:gd name="connsiteX4" fmla="*/ 8577 w 559524"/>
              <a:gd name="connsiteY4" fmla="*/ 0 h 7988777"/>
              <a:gd name="connsiteX0" fmla="*/ 17204 w 559524"/>
              <a:gd name="connsiteY0" fmla="*/ 0 h 8005865"/>
              <a:gd name="connsiteX1" fmla="*/ 559524 w 559524"/>
              <a:gd name="connsiteY1" fmla="*/ 262475 h 8005865"/>
              <a:gd name="connsiteX2" fmla="*/ 555961 w 559524"/>
              <a:gd name="connsiteY2" fmla="*/ 8005865 h 8005865"/>
              <a:gd name="connsiteX3" fmla="*/ 0 w 559524"/>
              <a:gd name="connsiteY3" fmla="*/ 7745113 h 8005865"/>
              <a:gd name="connsiteX4" fmla="*/ 17204 w 559524"/>
              <a:gd name="connsiteY4" fmla="*/ 0 h 8005865"/>
              <a:gd name="connsiteX0" fmla="*/ 20080 w 559524"/>
              <a:gd name="connsiteY0" fmla="*/ 0 h 8011562"/>
              <a:gd name="connsiteX1" fmla="*/ 559524 w 559524"/>
              <a:gd name="connsiteY1" fmla="*/ 268172 h 8011562"/>
              <a:gd name="connsiteX2" fmla="*/ 555961 w 559524"/>
              <a:gd name="connsiteY2" fmla="*/ 8011562 h 8011562"/>
              <a:gd name="connsiteX3" fmla="*/ 0 w 559524"/>
              <a:gd name="connsiteY3" fmla="*/ 7750810 h 8011562"/>
              <a:gd name="connsiteX4" fmla="*/ 20080 w 559524"/>
              <a:gd name="connsiteY4" fmla="*/ 0 h 8011562"/>
              <a:gd name="connsiteX0" fmla="*/ 20080 w 556254"/>
              <a:gd name="connsiteY0" fmla="*/ 0 h 8011562"/>
              <a:gd name="connsiteX1" fmla="*/ 555459 w 556254"/>
              <a:gd name="connsiteY1" fmla="*/ 301630 h 8011562"/>
              <a:gd name="connsiteX2" fmla="*/ 555961 w 556254"/>
              <a:gd name="connsiteY2" fmla="*/ 8011562 h 8011562"/>
              <a:gd name="connsiteX3" fmla="*/ 0 w 556254"/>
              <a:gd name="connsiteY3" fmla="*/ 7750810 h 8011562"/>
              <a:gd name="connsiteX4" fmla="*/ 20080 w 556254"/>
              <a:gd name="connsiteY4" fmla="*/ 0 h 8011562"/>
              <a:gd name="connsiteX0" fmla="*/ 20080 w 567038"/>
              <a:gd name="connsiteY0" fmla="*/ 0 h 8011562"/>
              <a:gd name="connsiteX1" fmla="*/ 567038 w 567038"/>
              <a:gd name="connsiteY1" fmla="*/ 320857 h 8011562"/>
              <a:gd name="connsiteX2" fmla="*/ 555961 w 567038"/>
              <a:gd name="connsiteY2" fmla="*/ 8011562 h 8011562"/>
              <a:gd name="connsiteX3" fmla="*/ 0 w 567038"/>
              <a:gd name="connsiteY3" fmla="*/ 7750810 h 8011562"/>
              <a:gd name="connsiteX4" fmla="*/ 20080 w 567038"/>
              <a:gd name="connsiteY4" fmla="*/ 0 h 8011562"/>
              <a:gd name="connsiteX0" fmla="*/ 20080 w 567038"/>
              <a:gd name="connsiteY0" fmla="*/ 0 h 8078476"/>
              <a:gd name="connsiteX1" fmla="*/ 567038 w 567038"/>
              <a:gd name="connsiteY1" fmla="*/ 320857 h 8078476"/>
              <a:gd name="connsiteX2" fmla="*/ 547832 w 567038"/>
              <a:gd name="connsiteY2" fmla="*/ 8078476 h 8078476"/>
              <a:gd name="connsiteX3" fmla="*/ 0 w 567038"/>
              <a:gd name="connsiteY3" fmla="*/ 7750810 h 8078476"/>
              <a:gd name="connsiteX4" fmla="*/ 20080 w 567038"/>
              <a:gd name="connsiteY4" fmla="*/ 0 h 8078476"/>
              <a:gd name="connsiteX0" fmla="*/ 20080 w 1432494"/>
              <a:gd name="connsiteY0" fmla="*/ 0 h 8630735"/>
              <a:gd name="connsiteX1" fmla="*/ 567038 w 1432494"/>
              <a:gd name="connsiteY1" fmla="*/ 320857 h 8630735"/>
              <a:gd name="connsiteX2" fmla="*/ 1432493 w 1432494"/>
              <a:gd name="connsiteY2" fmla="*/ 8630735 h 8630735"/>
              <a:gd name="connsiteX3" fmla="*/ 0 w 1432494"/>
              <a:gd name="connsiteY3" fmla="*/ 7750810 h 8630735"/>
              <a:gd name="connsiteX4" fmla="*/ 20080 w 1432494"/>
              <a:gd name="connsiteY4" fmla="*/ 0 h 8630735"/>
              <a:gd name="connsiteX0" fmla="*/ 33 w 1412447"/>
              <a:gd name="connsiteY0" fmla="*/ 0 h 8630735"/>
              <a:gd name="connsiteX1" fmla="*/ 546991 w 1412447"/>
              <a:gd name="connsiteY1" fmla="*/ 320857 h 8630735"/>
              <a:gd name="connsiteX2" fmla="*/ 1412446 w 1412447"/>
              <a:gd name="connsiteY2" fmla="*/ 8630735 h 8630735"/>
              <a:gd name="connsiteX3" fmla="*/ 748089 w 1412447"/>
              <a:gd name="connsiteY3" fmla="*/ 8254325 h 8630735"/>
              <a:gd name="connsiteX4" fmla="*/ 33 w 1412447"/>
              <a:gd name="connsiteY4" fmla="*/ 0 h 8630735"/>
              <a:gd name="connsiteX0" fmla="*/ 33 w 1412452"/>
              <a:gd name="connsiteY0" fmla="*/ 0 h 8630735"/>
              <a:gd name="connsiteX1" fmla="*/ 1261201 w 1412452"/>
              <a:gd name="connsiteY1" fmla="*/ 766710 h 8630735"/>
              <a:gd name="connsiteX2" fmla="*/ 1412446 w 1412452"/>
              <a:gd name="connsiteY2" fmla="*/ 8630735 h 8630735"/>
              <a:gd name="connsiteX3" fmla="*/ 748089 w 1412452"/>
              <a:gd name="connsiteY3" fmla="*/ 8254325 h 8630735"/>
              <a:gd name="connsiteX4" fmla="*/ 33 w 1412452"/>
              <a:gd name="connsiteY4" fmla="*/ 0 h 8630735"/>
              <a:gd name="connsiteX0" fmla="*/ 167 w 797805"/>
              <a:gd name="connsiteY0" fmla="*/ 0 h 8265054"/>
              <a:gd name="connsiteX1" fmla="*/ 646554 w 797805"/>
              <a:gd name="connsiteY1" fmla="*/ 401029 h 8265054"/>
              <a:gd name="connsiteX2" fmla="*/ 797799 w 797805"/>
              <a:gd name="connsiteY2" fmla="*/ 8265054 h 8265054"/>
              <a:gd name="connsiteX3" fmla="*/ 133442 w 797805"/>
              <a:gd name="connsiteY3" fmla="*/ 7888644 h 8265054"/>
              <a:gd name="connsiteX4" fmla="*/ 167 w 797805"/>
              <a:gd name="connsiteY4" fmla="*/ 0 h 8265054"/>
              <a:gd name="connsiteX0" fmla="*/ 200 w 773015"/>
              <a:gd name="connsiteY0" fmla="*/ 0 h 8234157"/>
              <a:gd name="connsiteX1" fmla="*/ 621764 w 773015"/>
              <a:gd name="connsiteY1" fmla="*/ 370132 h 8234157"/>
              <a:gd name="connsiteX2" fmla="*/ 773009 w 773015"/>
              <a:gd name="connsiteY2" fmla="*/ 8234157 h 8234157"/>
              <a:gd name="connsiteX3" fmla="*/ 108652 w 773015"/>
              <a:gd name="connsiteY3" fmla="*/ 7857747 h 8234157"/>
              <a:gd name="connsiteX4" fmla="*/ 200 w 773015"/>
              <a:gd name="connsiteY4" fmla="*/ 0 h 823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015" h="8234157">
                <a:moveTo>
                  <a:pt x="200" y="0"/>
                </a:moveTo>
                <a:lnTo>
                  <a:pt x="621764" y="370132"/>
                </a:lnTo>
                <a:cubicBezTo>
                  <a:pt x="620576" y="2951262"/>
                  <a:pt x="774197" y="5653027"/>
                  <a:pt x="773009" y="8234157"/>
                </a:cubicBezTo>
                <a:lnTo>
                  <a:pt x="108652" y="7857747"/>
                </a:lnTo>
                <a:cubicBezTo>
                  <a:pt x="114387" y="5276043"/>
                  <a:pt x="-5535" y="2581704"/>
                  <a:pt x="200" y="0"/>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a:extLst>
              <a:ext uri="{FF2B5EF4-FFF2-40B4-BE49-F238E27FC236}">
                <a16:creationId xmlns:a16="http://schemas.microsoft.com/office/drawing/2014/main" xmlns="" id="{1E9E82FE-B83A-41D2-932C-06749C54FA1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Tree>
    <p:extLst>
      <p:ext uri="{BB962C8B-B14F-4D97-AF65-F5344CB8AC3E}">
        <p14:creationId xmlns:p14="http://schemas.microsoft.com/office/powerpoint/2010/main" xmlns="" val="359193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09E0E0-52C0-4554-BD08-9CCEE53E1B6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
        <p:nvSpPr>
          <p:cNvPr id="5" name="TextBox 4">
            <a:extLst>
              <a:ext uri="{FF2B5EF4-FFF2-40B4-BE49-F238E27FC236}">
                <a16:creationId xmlns:a16="http://schemas.microsoft.com/office/drawing/2014/main" xmlns="" id="{263038BC-C14E-4BE9-BDD2-E5926E7B7421}"/>
              </a:ext>
            </a:extLst>
          </p:cNvPr>
          <p:cNvSpPr txBox="1"/>
          <p:nvPr/>
        </p:nvSpPr>
        <p:spPr>
          <a:xfrm>
            <a:off x="174282" y="464024"/>
            <a:ext cx="3204723" cy="400110"/>
          </a:xfrm>
          <a:prstGeom prst="rect">
            <a:avLst/>
          </a:prstGeom>
          <a:noFill/>
        </p:spPr>
        <p:txBody>
          <a:bodyPr wrap="none" rtlCol="0">
            <a:spAutoFit/>
          </a:bodyPr>
          <a:lstStyle/>
          <a:p>
            <a:r>
              <a:rPr lang="en-IN" sz="2000" b="1" u="sng" dirty="0"/>
              <a:t>Technical Field of Invention: </a:t>
            </a:r>
            <a:endParaRPr lang="en-IN" sz="2000" b="1" u="sng" dirty="0">
              <a:effectLst/>
            </a:endParaRPr>
          </a:p>
        </p:txBody>
      </p:sp>
      <p:sp>
        <p:nvSpPr>
          <p:cNvPr id="6" name="TextBox 5">
            <a:extLst>
              <a:ext uri="{FF2B5EF4-FFF2-40B4-BE49-F238E27FC236}">
                <a16:creationId xmlns:a16="http://schemas.microsoft.com/office/drawing/2014/main" xmlns="" id="{3EB03C5B-55D4-4D5C-8F1E-5A395A82FC3C}"/>
              </a:ext>
            </a:extLst>
          </p:cNvPr>
          <p:cNvSpPr txBox="1"/>
          <p:nvPr/>
        </p:nvSpPr>
        <p:spPr>
          <a:xfrm>
            <a:off x="174283" y="901205"/>
            <a:ext cx="5025038" cy="1754326"/>
          </a:xfrm>
          <a:prstGeom prst="rect">
            <a:avLst/>
          </a:prstGeom>
          <a:noFill/>
        </p:spPr>
        <p:txBody>
          <a:bodyPr wrap="square" rtlCol="0">
            <a:spAutoFit/>
          </a:bodyPr>
          <a:lstStyle/>
          <a:p>
            <a:pPr algn="just"/>
            <a:r>
              <a:rPr lang="en-US" dirty="0"/>
              <a:t>Technical Field of the present invention pertains to Mechanical Engineering, wherein core inventive step of the present invention provides a significant value addition in domain of Cooking Appliances Industry.</a:t>
            </a:r>
            <a:endParaRPr lang="en-US" dirty="0">
              <a:effectLst/>
            </a:endParaRPr>
          </a:p>
          <a:p>
            <a:endParaRPr lang="en-IN" dirty="0"/>
          </a:p>
        </p:txBody>
      </p:sp>
      <p:sp>
        <p:nvSpPr>
          <p:cNvPr id="7" name="TextBox 6">
            <a:extLst>
              <a:ext uri="{FF2B5EF4-FFF2-40B4-BE49-F238E27FC236}">
                <a16:creationId xmlns:a16="http://schemas.microsoft.com/office/drawing/2014/main" xmlns="" id="{4311B830-33AE-476D-BA95-C3436D317C74}"/>
              </a:ext>
            </a:extLst>
          </p:cNvPr>
          <p:cNvSpPr txBox="1"/>
          <p:nvPr/>
        </p:nvSpPr>
        <p:spPr>
          <a:xfrm>
            <a:off x="174282" y="3937178"/>
            <a:ext cx="1570558" cy="400110"/>
          </a:xfrm>
          <a:prstGeom prst="rect">
            <a:avLst/>
          </a:prstGeom>
          <a:noFill/>
        </p:spPr>
        <p:txBody>
          <a:bodyPr wrap="none" rtlCol="0">
            <a:spAutoFit/>
          </a:bodyPr>
          <a:lstStyle/>
          <a:p>
            <a:r>
              <a:rPr lang="en-IN" sz="2000" b="1" u="sng" dirty="0"/>
              <a:t>Introduction:</a:t>
            </a:r>
            <a:endParaRPr lang="en-IN" sz="2000" b="1" u="sng" dirty="0">
              <a:effectLst/>
            </a:endParaRPr>
          </a:p>
        </p:txBody>
      </p:sp>
      <p:sp>
        <p:nvSpPr>
          <p:cNvPr id="10" name="TextBox 9">
            <a:extLst>
              <a:ext uri="{FF2B5EF4-FFF2-40B4-BE49-F238E27FC236}">
                <a16:creationId xmlns:a16="http://schemas.microsoft.com/office/drawing/2014/main" xmlns="" id="{2E0B6F6E-088E-464D-87A4-557049A84603}"/>
              </a:ext>
            </a:extLst>
          </p:cNvPr>
          <p:cNvSpPr txBox="1"/>
          <p:nvPr/>
        </p:nvSpPr>
        <p:spPr>
          <a:xfrm>
            <a:off x="174283" y="4339806"/>
            <a:ext cx="5025038" cy="1477328"/>
          </a:xfrm>
          <a:prstGeom prst="rect">
            <a:avLst/>
          </a:prstGeom>
          <a:noFill/>
        </p:spPr>
        <p:txBody>
          <a:bodyPr wrap="square" rtlCol="0">
            <a:spAutoFit/>
          </a:bodyPr>
          <a:lstStyle/>
          <a:p>
            <a:pPr algn="just"/>
            <a:r>
              <a:rPr lang="en-US" dirty="0"/>
              <a:t>The present invention aims at maximizing efficiency of gas stove and ensuring that full heat energy generated by burning of fuel is utilized for cooking of food irrespective of type and size of the cooking vessel used. </a:t>
            </a:r>
            <a:endParaRPr lang="en-IN" dirty="0"/>
          </a:p>
        </p:txBody>
      </p:sp>
      <p:pic>
        <p:nvPicPr>
          <p:cNvPr id="9" name="For patent">
            <a:hlinkClick r:id="" action="ppaction://media"/>
            <a:extLst>
              <a:ext uri="{FF2B5EF4-FFF2-40B4-BE49-F238E27FC236}">
                <a16:creationId xmlns:a16="http://schemas.microsoft.com/office/drawing/2014/main" xmlns="" id="{2E2FCB34-DDD6-4CAC-95F9-29031966A22C}"/>
              </a:ext>
            </a:extLst>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a:stretch>
            <a:fillRect/>
          </a:stretch>
        </p:blipFill>
        <p:spPr>
          <a:xfrm>
            <a:off x="5596269" y="1088124"/>
            <a:ext cx="6421448" cy="4311650"/>
          </a:xfrm>
        </p:spPr>
      </p:pic>
      <p:sp>
        <p:nvSpPr>
          <p:cNvPr id="11" name="TextBox 10">
            <a:extLst>
              <a:ext uri="{FF2B5EF4-FFF2-40B4-BE49-F238E27FC236}">
                <a16:creationId xmlns:a16="http://schemas.microsoft.com/office/drawing/2014/main" xmlns="" id="{A266B774-4C47-4141-95B3-0E340B44DEFC}"/>
              </a:ext>
            </a:extLst>
          </p:cNvPr>
          <p:cNvSpPr txBox="1"/>
          <p:nvPr/>
        </p:nvSpPr>
        <p:spPr>
          <a:xfrm>
            <a:off x="5596269" y="464024"/>
            <a:ext cx="1152495" cy="400110"/>
          </a:xfrm>
          <a:prstGeom prst="rect">
            <a:avLst/>
          </a:prstGeom>
          <a:noFill/>
        </p:spPr>
        <p:txBody>
          <a:bodyPr wrap="none" rtlCol="0">
            <a:spAutoFit/>
          </a:bodyPr>
          <a:lstStyle/>
          <a:p>
            <a:r>
              <a:rPr lang="en-IN" sz="2000" b="1" u="sng" dirty="0"/>
              <a:t>Working:</a:t>
            </a:r>
            <a:endParaRPr lang="en-IN" sz="2000" b="1" u="sng" dirty="0">
              <a:effectLst/>
            </a:endParaRPr>
          </a:p>
        </p:txBody>
      </p:sp>
      <p:sp>
        <p:nvSpPr>
          <p:cNvPr id="12" name="TextBox 11">
            <a:extLst>
              <a:ext uri="{FF2B5EF4-FFF2-40B4-BE49-F238E27FC236}">
                <a16:creationId xmlns:a16="http://schemas.microsoft.com/office/drawing/2014/main" xmlns="" id="{B0AD6941-01EF-4DC7-87B8-D4BB0F5EF693}"/>
              </a:ext>
            </a:extLst>
          </p:cNvPr>
          <p:cNvSpPr txBox="1"/>
          <p:nvPr/>
        </p:nvSpPr>
        <p:spPr>
          <a:xfrm>
            <a:off x="174281" y="2539137"/>
            <a:ext cx="2937856" cy="400110"/>
          </a:xfrm>
          <a:prstGeom prst="rect">
            <a:avLst/>
          </a:prstGeom>
          <a:noFill/>
        </p:spPr>
        <p:txBody>
          <a:bodyPr wrap="none" rtlCol="0">
            <a:spAutoFit/>
          </a:bodyPr>
          <a:lstStyle/>
          <a:p>
            <a:r>
              <a:rPr lang="en-IN" sz="2000" b="1" u="sng" dirty="0"/>
              <a:t>Patent Application Status:</a:t>
            </a:r>
            <a:endParaRPr lang="en-IN" sz="2000" b="1" u="sng" dirty="0">
              <a:effectLst/>
            </a:endParaRPr>
          </a:p>
        </p:txBody>
      </p:sp>
      <p:sp>
        <p:nvSpPr>
          <p:cNvPr id="13" name="TextBox 12">
            <a:extLst>
              <a:ext uri="{FF2B5EF4-FFF2-40B4-BE49-F238E27FC236}">
                <a16:creationId xmlns:a16="http://schemas.microsoft.com/office/drawing/2014/main" xmlns="" id="{512AA3A2-D3BC-4683-A8E5-5A08A00311ED}"/>
              </a:ext>
            </a:extLst>
          </p:cNvPr>
          <p:cNvSpPr txBox="1"/>
          <p:nvPr/>
        </p:nvSpPr>
        <p:spPr>
          <a:xfrm>
            <a:off x="174282" y="3003550"/>
            <a:ext cx="5025038" cy="646331"/>
          </a:xfrm>
          <a:prstGeom prst="rect">
            <a:avLst/>
          </a:prstGeom>
          <a:noFill/>
        </p:spPr>
        <p:txBody>
          <a:bodyPr wrap="square" rtlCol="0">
            <a:spAutoFit/>
          </a:bodyPr>
          <a:lstStyle/>
          <a:p>
            <a:pPr algn="just"/>
            <a:r>
              <a:rPr lang="en-US" b="1" dirty="0"/>
              <a:t>Patent Application Number:</a:t>
            </a:r>
            <a:r>
              <a:rPr lang="en-US" dirty="0"/>
              <a:t> </a:t>
            </a:r>
            <a:r>
              <a:rPr lang="en-IN" dirty="0"/>
              <a:t>2717/CHE/2013</a:t>
            </a:r>
          </a:p>
          <a:p>
            <a:pPr algn="just"/>
            <a:r>
              <a:rPr lang="en-IN" b="1" dirty="0"/>
              <a:t>Status: </a:t>
            </a:r>
            <a:r>
              <a:rPr lang="en-IN" dirty="0"/>
              <a:t>Granted</a:t>
            </a:r>
          </a:p>
        </p:txBody>
      </p:sp>
    </p:spTree>
    <p:extLst>
      <p:ext uri="{BB962C8B-B14F-4D97-AF65-F5344CB8AC3E}">
        <p14:creationId xmlns:p14="http://schemas.microsoft.com/office/powerpoint/2010/main" xmlns="" val="24506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240A1756-067B-4A65-A7C5-C00E3775511F}"/>
              </a:ext>
            </a:extLst>
          </p:cNvPr>
          <p:cNvGraphicFramePr>
            <a:graphicFrameLocks noGrp="1"/>
          </p:cNvGraphicFramePr>
          <p:nvPr>
            <p:ph idx="1"/>
            <p:extLst>
              <p:ext uri="{D42A27DB-BD31-4B8C-83A1-F6EECF244321}">
                <p14:modId xmlns:p14="http://schemas.microsoft.com/office/powerpoint/2010/main" xmlns="" val="2654442201"/>
              </p:ext>
            </p:extLst>
          </p:nvPr>
        </p:nvGraphicFramePr>
        <p:xfrm>
          <a:off x="838200" y="1825625"/>
          <a:ext cx="4426131" cy="368690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xmlns="" id="{FD183D30-3F5F-4D82-B1BA-955A935B9BB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graphicFrame>
        <p:nvGraphicFramePr>
          <p:cNvPr id="10" name="Chart 9">
            <a:extLst>
              <a:ext uri="{FF2B5EF4-FFF2-40B4-BE49-F238E27FC236}">
                <a16:creationId xmlns:a16="http://schemas.microsoft.com/office/drawing/2014/main" xmlns="" id="{0D491A87-218C-49CE-9ED5-828D89F27F57}"/>
              </a:ext>
            </a:extLst>
          </p:cNvPr>
          <p:cNvGraphicFramePr/>
          <p:nvPr>
            <p:extLst>
              <p:ext uri="{D42A27DB-BD31-4B8C-83A1-F6EECF244321}">
                <p14:modId xmlns:p14="http://schemas.microsoft.com/office/powerpoint/2010/main" xmlns="" val="36584251"/>
              </p:ext>
            </p:extLst>
          </p:nvPr>
        </p:nvGraphicFramePr>
        <p:xfrm>
          <a:off x="7472648" y="1944398"/>
          <a:ext cx="4064000" cy="356812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xmlns="" id="{9ECC22DD-14EB-4D98-ACF8-05B2BF9B509C}"/>
              </a:ext>
            </a:extLst>
          </p:cNvPr>
          <p:cNvSpPr txBox="1"/>
          <p:nvPr/>
        </p:nvSpPr>
        <p:spPr>
          <a:xfrm>
            <a:off x="174282" y="464024"/>
            <a:ext cx="2140138" cy="400110"/>
          </a:xfrm>
          <a:prstGeom prst="rect">
            <a:avLst/>
          </a:prstGeom>
          <a:noFill/>
        </p:spPr>
        <p:txBody>
          <a:bodyPr wrap="none" rtlCol="0">
            <a:spAutoFit/>
          </a:bodyPr>
          <a:lstStyle/>
          <a:p>
            <a:r>
              <a:rPr lang="en-IN" sz="2000" b="1" u="sng" dirty="0"/>
              <a:t>Exemplary Trends:</a:t>
            </a:r>
            <a:endParaRPr lang="en-IN" sz="2000" b="1" u="sng" dirty="0">
              <a:effectLst/>
            </a:endParaRPr>
          </a:p>
        </p:txBody>
      </p:sp>
    </p:spTree>
    <p:extLst>
      <p:ext uri="{BB962C8B-B14F-4D97-AF65-F5344CB8AC3E}">
        <p14:creationId xmlns:p14="http://schemas.microsoft.com/office/powerpoint/2010/main" xmlns="" val="26193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D183D30-3F5F-4D82-B1BA-955A935B9B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
        <p:nvSpPr>
          <p:cNvPr id="11" name="TextBox 10">
            <a:extLst>
              <a:ext uri="{FF2B5EF4-FFF2-40B4-BE49-F238E27FC236}">
                <a16:creationId xmlns:a16="http://schemas.microsoft.com/office/drawing/2014/main" xmlns="" id="{9ECC22DD-14EB-4D98-ACF8-05B2BF9B509C}"/>
              </a:ext>
            </a:extLst>
          </p:cNvPr>
          <p:cNvSpPr txBox="1"/>
          <p:nvPr/>
        </p:nvSpPr>
        <p:spPr>
          <a:xfrm>
            <a:off x="174282" y="464024"/>
            <a:ext cx="3281348" cy="400110"/>
          </a:xfrm>
          <a:prstGeom prst="rect">
            <a:avLst/>
          </a:prstGeom>
          <a:noFill/>
        </p:spPr>
        <p:txBody>
          <a:bodyPr wrap="none" rtlCol="0">
            <a:spAutoFit/>
          </a:bodyPr>
          <a:lstStyle/>
          <a:p>
            <a:r>
              <a:rPr lang="en-IN" sz="2000" b="1" u="sng" dirty="0"/>
              <a:t>Background of the Invention:</a:t>
            </a:r>
            <a:endParaRPr lang="en-IN" sz="2000" b="1" u="sng" dirty="0">
              <a:effectLst/>
            </a:endParaRPr>
          </a:p>
        </p:txBody>
      </p:sp>
      <p:sp>
        <p:nvSpPr>
          <p:cNvPr id="8" name="TextBox 7">
            <a:extLst>
              <a:ext uri="{FF2B5EF4-FFF2-40B4-BE49-F238E27FC236}">
                <a16:creationId xmlns:a16="http://schemas.microsoft.com/office/drawing/2014/main" xmlns="" id="{CC01C78A-F189-42AD-9593-A8DE1488A3C0}"/>
              </a:ext>
            </a:extLst>
          </p:cNvPr>
          <p:cNvSpPr txBox="1"/>
          <p:nvPr/>
        </p:nvSpPr>
        <p:spPr>
          <a:xfrm>
            <a:off x="370702" y="987702"/>
            <a:ext cx="11306433" cy="3416320"/>
          </a:xfrm>
          <a:prstGeom prst="rect">
            <a:avLst/>
          </a:prstGeom>
          <a:noFill/>
        </p:spPr>
        <p:txBody>
          <a:bodyPr wrap="square" rtlCol="0">
            <a:spAutoFit/>
          </a:bodyPr>
          <a:lstStyle/>
          <a:p>
            <a:pPr marL="285750" indent="-285750" algn="just">
              <a:buFont typeface="Arial" panose="020B0604020202020204" pitchFamily="34" charset="0"/>
              <a:buChar char="•"/>
            </a:pPr>
            <a:r>
              <a:rPr lang="en-US" dirty="0"/>
              <a:t>LPG being a fossil fuel will get depleted over the time. </a:t>
            </a:r>
          </a:p>
          <a:p>
            <a:pPr marL="285750" indent="-285750" algn="just">
              <a:buFont typeface="Arial" panose="020B0604020202020204" pitchFamily="34" charset="0"/>
              <a:buChar char="•"/>
            </a:pPr>
            <a:r>
              <a:rPr lang="en-US" dirty="0"/>
              <a:t>Hence, saving and efficient utilization of LPG is of paramount importance for the country. </a:t>
            </a:r>
          </a:p>
          <a:p>
            <a:pPr marL="285750" indent="-285750" algn="just">
              <a:buFont typeface="Arial" panose="020B0604020202020204" pitchFamily="34" charset="0"/>
              <a:buChar char="•"/>
            </a:pPr>
            <a:r>
              <a:rPr lang="en-US" dirty="0"/>
              <a:t>Over the years, LPG stove manufactures have improved the efficiency and are claiming more than 68% efficiency. </a:t>
            </a:r>
          </a:p>
          <a:p>
            <a:pPr marL="285750" indent="-285750" algn="just">
              <a:buFont typeface="Arial" panose="020B0604020202020204" pitchFamily="34" charset="0"/>
              <a:buChar char="•"/>
            </a:pPr>
            <a:r>
              <a:rPr lang="en-US" dirty="0"/>
              <a:t>Exemplary factors governing the efficiency of LPG stove are: improving the design of burner, fuel rails, mixing tube and nozzle. </a:t>
            </a:r>
          </a:p>
          <a:p>
            <a:pPr marL="285750" indent="-285750" algn="just">
              <a:buFont typeface="Arial" panose="020B0604020202020204" pitchFamily="34" charset="0"/>
              <a:buChar char="•"/>
            </a:pPr>
            <a:r>
              <a:rPr lang="en-US" dirty="0"/>
              <a:t>The rated efficiency of gas stove is for maximum burner flow condition but for all other flow conditions, gas stoves operate at lower efficiency. This is mainly due to heat transfer losses. </a:t>
            </a:r>
          </a:p>
          <a:p>
            <a:pPr algn="just"/>
            <a:endParaRPr lang="en-US" dirty="0"/>
          </a:p>
          <a:p>
            <a:pPr algn="just"/>
            <a:endParaRPr lang="en-US" dirty="0"/>
          </a:p>
          <a:p>
            <a:pPr algn="ctr"/>
            <a:r>
              <a:rPr lang="en-US" i="1" dirty="0"/>
              <a:t>Scientifically it is known that reducing the distance to an optimum level between source and sink improves the heat transfer.</a:t>
            </a:r>
          </a:p>
          <a:p>
            <a:pPr algn="just"/>
            <a:endParaRPr lang="en-US" dirty="0"/>
          </a:p>
        </p:txBody>
      </p:sp>
      <p:sp>
        <p:nvSpPr>
          <p:cNvPr id="9" name="TextBox 8">
            <a:extLst>
              <a:ext uri="{FF2B5EF4-FFF2-40B4-BE49-F238E27FC236}">
                <a16:creationId xmlns:a16="http://schemas.microsoft.com/office/drawing/2014/main" xmlns="" id="{AE28C047-3762-414E-8C42-0384F9D7E5A6}"/>
              </a:ext>
            </a:extLst>
          </p:cNvPr>
          <p:cNvSpPr txBox="1"/>
          <p:nvPr/>
        </p:nvSpPr>
        <p:spPr>
          <a:xfrm>
            <a:off x="174282" y="4250591"/>
            <a:ext cx="2398029" cy="400110"/>
          </a:xfrm>
          <a:prstGeom prst="rect">
            <a:avLst/>
          </a:prstGeom>
          <a:noFill/>
        </p:spPr>
        <p:txBody>
          <a:bodyPr wrap="none" rtlCol="0">
            <a:spAutoFit/>
          </a:bodyPr>
          <a:lstStyle/>
          <a:p>
            <a:r>
              <a:rPr lang="en-IN" sz="2000" b="1" u="sng" dirty="0"/>
              <a:t>About the Invention:</a:t>
            </a:r>
            <a:endParaRPr lang="en-IN" sz="2000" b="1" u="sng" dirty="0">
              <a:effectLst/>
            </a:endParaRPr>
          </a:p>
        </p:txBody>
      </p:sp>
      <p:sp>
        <p:nvSpPr>
          <p:cNvPr id="12" name="TextBox 11">
            <a:extLst>
              <a:ext uri="{FF2B5EF4-FFF2-40B4-BE49-F238E27FC236}">
                <a16:creationId xmlns:a16="http://schemas.microsoft.com/office/drawing/2014/main" xmlns="" id="{BF0CA22E-5A3C-49FC-B614-0B9064BEDDD1}"/>
              </a:ext>
            </a:extLst>
          </p:cNvPr>
          <p:cNvSpPr txBox="1"/>
          <p:nvPr/>
        </p:nvSpPr>
        <p:spPr>
          <a:xfrm>
            <a:off x="370702" y="4774269"/>
            <a:ext cx="11306433" cy="923330"/>
          </a:xfrm>
          <a:prstGeom prst="rect">
            <a:avLst/>
          </a:prstGeom>
          <a:noFill/>
        </p:spPr>
        <p:txBody>
          <a:bodyPr wrap="square" rtlCol="0">
            <a:spAutoFit/>
          </a:bodyPr>
          <a:lstStyle/>
          <a:p>
            <a:r>
              <a:rPr lang="en-US" dirty="0"/>
              <a:t>In order to improve the efficiency of an LPG stove, the present invention provides a mechanism whereby gap between the top surface of the gas burner in a gas stove can be adjusted as per the requirement of the user or cook depending on the gas flow. </a:t>
            </a:r>
          </a:p>
        </p:txBody>
      </p:sp>
    </p:spTree>
    <p:extLst>
      <p:ext uri="{BB962C8B-B14F-4D97-AF65-F5344CB8AC3E}">
        <p14:creationId xmlns:p14="http://schemas.microsoft.com/office/powerpoint/2010/main" xmlns="" val="60441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56E29FA9-D4E2-4168-A651-0F58F4AE1688}"/>
              </a:ext>
            </a:extLst>
          </p:cNvPr>
          <p:cNvSpPr/>
          <p:nvPr/>
        </p:nvSpPr>
        <p:spPr>
          <a:xfrm>
            <a:off x="6203092" y="3108408"/>
            <a:ext cx="2051222" cy="36933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xmlns="" id="{FD183D30-3F5F-4D82-B1BA-955A935B9B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
        <p:nvSpPr>
          <p:cNvPr id="11" name="TextBox 10">
            <a:extLst>
              <a:ext uri="{FF2B5EF4-FFF2-40B4-BE49-F238E27FC236}">
                <a16:creationId xmlns:a16="http://schemas.microsoft.com/office/drawing/2014/main" xmlns="" id="{9ECC22DD-14EB-4D98-ACF8-05B2BF9B509C}"/>
              </a:ext>
            </a:extLst>
          </p:cNvPr>
          <p:cNvSpPr txBox="1"/>
          <p:nvPr/>
        </p:nvSpPr>
        <p:spPr>
          <a:xfrm>
            <a:off x="174282" y="464024"/>
            <a:ext cx="1318759" cy="400110"/>
          </a:xfrm>
          <a:prstGeom prst="rect">
            <a:avLst/>
          </a:prstGeom>
          <a:noFill/>
        </p:spPr>
        <p:txBody>
          <a:bodyPr wrap="none" rtlCol="0">
            <a:spAutoFit/>
          </a:bodyPr>
          <a:lstStyle/>
          <a:p>
            <a:r>
              <a:rPr lang="en-IN" sz="2000" b="1" u="sng" dirty="0"/>
              <a:t>Prototype</a:t>
            </a:r>
            <a:r>
              <a:rPr lang="en-IN" sz="2000" b="1" u="sng" dirty="0">
                <a:solidFill>
                  <a:schemeClr val="bg2">
                    <a:lumMod val="25000"/>
                  </a:schemeClr>
                </a:solidFill>
              </a:rPr>
              <a:t>:</a:t>
            </a:r>
            <a:endParaRPr lang="en-IN" sz="2000" b="1" u="sng" dirty="0">
              <a:solidFill>
                <a:schemeClr val="bg2">
                  <a:lumMod val="25000"/>
                </a:schemeClr>
              </a:solidFill>
              <a:effectLst/>
            </a:endParaRPr>
          </a:p>
        </p:txBody>
      </p:sp>
      <p:pic>
        <p:nvPicPr>
          <p:cNvPr id="7" name="Picture 6" descr="IMG_20151117_134726.jpg">
            <a:extLst>
              <a:ext uri="{FF2B5EF4-FFF2-40B4-BE49-F238E27FC236}">
                <a16:creationId xmlns:a16="http://schemas.microsoft.com/office/drawing/2014/main" xmlns="" id="{0CD5ED8B-D256-4129-BF46-B5D903B08A66}"/>
              </a:ext>
            </a:extLst>
          </p:cNvPr>
          <p:cNvPicPr>
            <a:picLocks noChangeAspect="1"/>
          </p:cNvPicPr>
          <p:nvPr/>
        </p:nvPicPr>
        <p:blipFill>
          <a:blip r:embed="rId3" cstate="print"/>
          <a:srcRect t="24444" b="17778"/>
          <a:stretch>
            <a:fillRect/>
          </a:stretch>
        </p:blipFill>
        <p:spPr>
          <a:xfrm>
            <a:off x="2460282" y="1701112"/>
            <a:ext cx="7737231" cy="3352800"/>
          </a:xfrm>
          <a:prstGeom prst="rect">
            <a:avLst/>
          </a:prstGeom>
        </p:spPr>
      </p:pic>
      <p:sp>
        <p:nvSpPr>
          <p:cNvPr id="10" name="TextBox 9">
            <a:extLst>
              <a:ext uri="{FF2B5EF4-FFF2-40B4-BE49-F238E27FC236}">
                <a16:creationId xmlns:a16="http://schemas.microsoft.com/office/drawing/2014/main" xmlns="" id="{211852F3-373E-40B3-9D14-0A1DAA48DA5E}"/>
              </a:ext>
            </a:extLst>
          </p:cNvPr>
          <p:cNvSpPr txBox="1"/>
          <p:nvPr/>
        </p:nvSpPr>
        <p:spPr>
          <a:xfrm>
            <a:off x="8175282" y="4227380"/>
            <a:ext cx="1913985" cy="369332"/>
          </a:xfrm>
          <a:prstGeom prst="rect">
            <a:avLst/>
          </a:prstGeom>
          <a:noFill/>
        </p:spPr>
        <p:txBody>
          <a:bodyPr wrap="square" rtlCol="0">
            <a:spAutoFit/>
          </a:bodyPr>
          <a:lstStyle/>
          <a:p>
            <a:r>
              <a:rPr lang="en-US" dirty="0">
                <a:solidFill>
                  <a:schemeClr val="bg1"/>
                </a:solidFill>
              </a:rPr>
              <a:t>BOX-Bottom cover</a:t>
            </a:r>
          </a:p>
        </p:txBody>
      </p:sp>
      <p:cxnSp>
        <p:nvCxnSpPr>
          <p:cNvPr id="13" name="Straight Arrow Connector 12">
            <a:extLst>
              <a:ext uri="{FF2B5EF4-FFF2-40B4-BE49-F238E27FC236}">
                <a16:creationId xmlns:a16="http://schemas.microsoft.com/office/drawing/2014/main" xmlns="" id="{2718C291-C0A8-41D7-9B3A-5B1303BB122E}"/>
              </a:ext>
            </a:extLst>
          </p:cNvPr>
          <p:cNvCxnSpPr>
            <a:cxnSpLocks/>
          </p:cNvCxnSpPr>
          <p:nvPr/>
        </p:nvCxnSpPr>
        <p:spPr>
          <a:xfrm rot="16200000" flipV="1">
            <a:off x="8213382" y="3339412"/>
            <a:ext cx="1066800"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a:extLst>
              <a:ext uri="{FF2B5EF4-FFF2-40B4-BE49-F238E27FC236}">
                <a16:creationId xmlns:a16="http://schemas.microsoft.com/office/drawing/2014/main" xmlns="" id="{D256493B-1816-449F-B3AD-2187AF74ECD0}"/>
              </a:ext>
            </a:extLst>
          </p:cNvPr>
          <p:cNvSpPr txBox="1"/>
          <p:nvPr/>
        </p:nvSpPr>
        <p:spPr>
          <a:xfrm>
            <a:off x="5889282" y="4368112"/>
            <a:ext cx="1575496" cy="369332"/>
          </a:xfrm>
          <a:prstGeom prst="rect">
            <a:avLst/>
          </a:prstGeom>
          <a:noFill/>
        </p:spPr>
        <p:txBody>
          <a:bodyPr wrap="square" rtlCol="0">
            <a:spAutoFit/>
          </a:bodyPr>
          <a:lstStyle/>
          <a:p>
            <a:r>
              <a:rPr lang="en-US" dirty="0">
                <a:solidFill>
                  <a:schemeClr val="bg1"/>
                </a:solidFill>
              </a:rPr>
              <a:t>BOX-Top Cover</a:t>
            </a:r>
          </a:p>
        </p:txBody>
      </p:sp>
      <p:cxnSp>
        <p:nvCxnSpPr>
          <p:cNvPr id="15" name="Straight Arrow Connector 14">
            <a:extLst>
              <a:ext uri="{FF2B5EF4-FFF2-40B4-BE49-F238E27FC236}">
                <a16:creationId xmlns:a16="http://schemas.microsoft.com/office/drawing/2014/main" xmlns="" id="{FED6690F-59BF-4A6A-BAAD-06B29E189335}"/>
              </a:ext>
            </a:extLst>
          </p:cNvPr>
          <p:cNvCxnSpPr>
            <a:cxnSpLocks/>
          </p:cNvCxnSpPr>
          <p:nvPr/>
        </p:nvCxnSpPr>
        <p:spPr>
          <a:xfrm rot="10800000">
            <a:off x="5432082" y="3606112"/>
            <a:ext cx="990600"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6" name="TextBox 15">
            <a:extLst>
              <a:ext uri="{FF2B5EF4-FFF2-40B4-BE49-F238E27FC236}">
                <a16:creationId xmlns:a16="http://schemas.microsoft.com/office/drawing/2014/main" xmlns="" id="{BA0D9BFE-CDF1-4747-9688-727D3F1C9A83}"/>
              </a:ext>
            </a:extLst>
          </p:cNvPr>
          <p:cNvSpPr txBox="1"/>
          <p:nvPr/>
        </p:nvSpPr>
        <p:spPr>
          <a:xfrm>
            <a:off x="1859950" y="5245781"/>
            <a:ext cx="5372496" cy="646331"/>
          </a:xfrm>
          <a:prstGeom prst="rect">
            <a:avLst/>
          </a:prstGeom>
          <a:noFill/>
        </p:spPr>
        <p:txBody>
          <a:bodyPr wrap="square" rtlCol="0">
            <a:spAutoFit/>
          </a:bodyPr>
          <a:lstStyle/>
          <a:p>
            <a:pPr algn="ctr"/>
            <a:r>
              <a:rPr lang="en-US" b="1" dirty="0"/>
              <a:t>Ring Knob</a:t>
            </a:r>
          </a:p>
          <a:p>
            <a:r>
              <a:rPr lang="en-US" b="1" dirty="0"/>
              <a:t>(for burner height adjustment with safety mechanism)</a:t>
            </a:r>
          </a:p>
        </p:txBody>
      </p:sp>
      <p:sp>
        <p:nvSpPr>
          <p:cNvPr id="17" name="TextBox 16">
            <a:extLst>
              <a:ext uri="{FF2B5EF4-FFF2-40B4-BE49-F238E27FC236}">
                <a16:creationId xmlns:a16="http://schemas.microsoft.com/office/drawing/2014/main" xmlns="" id="{2E946E32-EFE6-40A8-BD5C-72CD5A68C57F}"/>
              </a:ext>
            </a:extLst>
          </p:cNvPr>
          <p:cNvSpPr txBox="1"/>
          <p:nvPr/>
        </p:nvSpPr>
        <p:spPr>
          <a:xfrm>
            <a:off x="4670082" y="4520512"/>
            <a:ext cx="1084656" cy="369332"/>
          </a:xfrm>
          <a:prstGeom prst="rect">
            <a:avLst/>
          </a:prstGeom>
          <a:noFill/>
        </p:spPr>
        <p:txBody>
          <a:bodyPr wrap="square" rtlCol="0">
            <a:spAutoFit/>
          </a:bodyPr>
          <a:lstStyle/>
          <a:p>
            <a:r>
              <a:rPr lang="en-US" b="1" dirty="0">
                <a:solidFill>
                  <a:schemeClr val="bg1"/>
                </a:solidFill>
              </a:rPr>
              <a:t>Gas Knob</a:t>
            </a:r>
          </a:p>
        </p:txBody>
      </p:sp>
      <p:cxnSp>
        <p:nvCxnSpPr>
          <p:cNvPr id="18" name="Straight Arrow Connector 17">
            <a:extLst>
              <a:ext uri="{FF2B5EF4-FFF2-40B4-BE49-F238E27FC236}">
                <a16:creationId xmlns:a16="http://schemas.microsoft.com/office/drawing/2014/main" xmlns="" id="{AC98A35F-13C1-42C2-AED6-414FC8AAAA97}"/>
              </a:ext>
            </a:extLst>
          </p:cNvPr>
          <p:cNvCxnSpPr>
            <a:cxnSpLocks/>
          </p:cNvCxnSpPr>
          <p:nvPr/>
        </p:nvCxnSpPr>
        <p:spPr>
          <a:xfrm rot="16200000" flipV="1">
            <a:off x="4822482" y="4063312"/>
            <a:ext cx="8382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a:extLst>
              <a:ext uri="{FF2B5EF4-FFF2-40B4-BE49-F238E27FC236}">
                <a16:creationId xmlns:a16="http://schemas.microsoft.com/office/drawing/2014/main" xmlns="" id="{B9F0A63B-5C46-4BBE-860A-9A498307EC56}"/>
              </a:ext>
            </a:extLst>
          </p:cNvPr>
          <p:cNvCxnSpPr>
            <a:cxnSpLocks/>
          </p:cNvCxnSpPr>
          <p:nvPr/>
        </p:nvCxnSpPr>
        <p:spPr>
          <a:xfrm rot="5400000" flipH="1" flipV="1">
            <a:off x="3679482" y="4215712"/>
            <a:ext cx="1600200"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1" name="TextBox 30">
            <a:extLst>
              <a:ext uri="{FF2B5EF4-FFF2-40B4-BE49-F238E27FC236}">
                <a16:creationId xmlns:a16="http://schemas.microsoft.com/office/drawing/2014/main" xmlns="" id="{70A295D1-B086-44C5-9980-4194BF27DF62}"/>
              </a:ext>
            </a:extLst>
          </p:cNvPr>
          <p:cNvSpPr txBox="1"/>
          <p:nvPr/>
        </p:nvSpPr>
        <p:spPr>
          <a:xfrm>
            <a:off x="3642649" y="1002271"/>
            <a:ext cx="5372496" cy="369332"/>
          </a:xfrm>
          <a:prstGeom prst="rect">
            <a:avLst/>
          </a:prstGeom>
          <a:noFill/>
        </p:spPr>
        <p:txBody>
          <a:bodyPr wrap="square" rtlCol="0">
            <a:spAutoFit/>
          </a:bodyPr>
          <a:lstStyle/>
          <a:p>
            <a:pPr algn="ctr"/>
            <a:r>
              <a:rPr lang="en-US" b="1" u="sng" dirty="0"/>
              <a:t>Front View</a:t>
            </a:r>
          </a:p>
        </p:txBody>
      </p:sp>
    </p:spTree>
    <p:extLst>
      <p:ext uri="{BB962C8B-B14F-4D97-AF65-F5344CB8AC3E}">
        <p14:creationId xmlns:p14="http://schemas.microsoft.com/office/powerpoint/2010/main" xmlns="" val="52146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D183D30-3F5F-4D82-B1BA-955A935B9B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
        <p:nvSpPr>
          <p:cNvPr id="11" name="TextBox 10">
            <a:extLst>
              <a:ext uri="{FF2B5EF4-FFF2-40B4-BE49-F238E27FC236}">
                <a16:creationId xmlns:a16="http://schemas.microsoft.com/office/drawing/2014/main" xmlns="" id="{9ECC22DD-14EB-4D98-ACF8-05B2BF9B509C}"/>
              </a:ext>
            </a:extLst>
          </p:cNvPr>
          <p:cNvSpPr txBox="1"/>
          <p:nvPr/>
        </p:nvSpPr>
        <p:spPr>
          <a:xfrm>
            <a:off x="174282" y="464024"/>
            <a:ext cx="1318759" cy="400110"/>
          </a:xfrm>
          <a:prstGeom prst="rect">
            <a:avLst/>
          </a:prstGeom>
          <a:noFill/>
        </p:spPr>
        <p:txBody>
          <a:bodyPr wrap="none" rtlCol="0">
            <a:spAutoFit/>
          </a:bodyPr>
          <a:lstStyle/>
          <a:p>
            <a:r>
              <a:rPr lang="en-IN" sz="2000" b="1" u="sng" dirty="0"/>
              <a:t>Prototype:</a:t>
            </a:r>
            <a:endParaRPr lang="en-IN" sz="2000" b="1" u="sng" dirty="0">
              <a:effectLst/>
            </a:endParaRPr>
          </a:p>
        </p:txBody>
      </p:sp>
      <p:pic>
        <p:nvPicPr>
          <p:cNvPr id="29" name="Picture 28" descr="P_20151117_135601_1_p.jpg">
            <a:extLst>
              <a:ext uri="{FF2B5EF4-FFF2-40B4-BE49-F238E27FC236}">
                <a16:creationId xmlns:a16="http://schemas.microsoft.com/office/drawing/2014/main" xmlns="" id="{C15AA7D6-9DF9-459A-BC6F-35640C87E65F}"/>
              </a:ext>
            </a:extLst>
          </p:cNvPr>
          <p:cNvPicPr>
            <a:picLocks noChangeAspect="1"/>
          </p:cNvPicPr>
          <p:nvPr/>
        </p:nvPicPr>
        <p:blipFill rotWithShape="1">
          <a:blip r:embed="rId3" cstate="print"/>
          <a:srcRect b="10647"/>
          <a:stretch/>
        </p:blipFill>
        <p:spPr>
          <a:xfrm>
            <a:off x="1705235" y="1801000"/>
            <a:ext cx="9144000" cy="4562732"/>
          </a:xfrm>
          <a:prstGeom prst="rect">
            <a:avLst/>
          </a:prstGeom>
        </p:spPr>
      </p:pic>
      <p:sp>
        <p:nvSpPr>
          <p:cNvPr id="30" name="TextBox 29">
            <a:extLst>
              <a:ext uri="{FF2B5EF4-FFF2-40B4-BE49-F238E27FC236}">
                <a16:creationId xmlns:a16="http://schemas.microsoft.com/office/drawing/2014/main" xmlns="" id="{567A6C06-09AA-4E10-B8CA-22A786BE64F6}"/>
              </a:ext>
            </a:extLst>
          </p:cNvPr>
          <p:cNvSpPr txBox="1"/>
          <p:nvPr/>
        </p:nvSpPr>
        <p:spPr>
          <a:xfrm>
            <a:off x="1933835" y="2010550"/>
            <a:ext cx="1283813" cy="369332"/>
          </a:xfrm>
          <a:prstGeom prst="rect">
            <a:avLst/>
          </a:prstGeom>
          <a:noFill/>
        </p:spPr>
        <p:txBody>
          <a:bodyPr wrap="square" rtlCol="0">
            <a:spAutoFit/>
          </a:bodyPr>
          <a:lstStyle/>
          <a:p>
            <a:r>
              <a:rPr lang="en-US" b="1" dirty="0">
                <a:solidFill>
                  <a:schemeClr val="bg1"/>
                </a:solidFill>
              </a:rPr>
              <a:t>Driver Gear</a:t>
            </a:r>
          </a:p>
        </p:txBody>
      </p:sp>
      <p:sp>
        <p:nvSpPr>
          <p:cNvPr id="32" name="TextBox 31">
            <a:extLst>
              <a:ext uri="{FF2B5EF4-FFF2-40B4-BE49-F238E27FC236}">
                <a16:creationId xmlns:a16="http://schemas.microsoft.com/office/drawing/2014/main" xmlns="" id="{A2FDF2C5-A113-4996-9331-12D27877A28D}"/>
              </a:ext>
            </a:extLst>
          </p:cNvPr>
          <p:cNvSpPr txBox="1"/>
          <p:nvPr/>
        </p:nvSpPr>
        <p:spPr>
          <a:xfrm>
            <a:off x="3381635" y="4829950"/>
            <a:ext cx="1325491" cy="369332"/>
          </a:xfrm>
          <a:prstGeom prst="rect">
            <a:avLst/>
          </a:prstGeom>
          <a:noFill/>
        </p:spPr>
        <p:txBody>
          <a:bodyPr wrap="square" rtlCol="0">
            <a:spAutoFit/>
          </a:bodyPr>
          <a:lstStyle/>
          <a:p>
            <a:r>
              <a:rPr lang="en-US" b="1" dirty="0">
                <a:solidFill>
                  <a:schemeClr val="bg1"/>
                </a:solidFill>
              </a:rPr>
              <a:t>Driven Gear</a:t>
            </a:r>
          </a:p>
        </p:txBody>
      </p:sp>
      <p:cxnSp>
        <p:nvCxnSpPr>
          <p:cNvPr id="33" name="Straight Arrow Connector 32">
            <a:extLst>
              <a:ext uri="{FF2B5EF4-FFF2-40B4-BE49-F238E27FC236}">
                <a16:creationId xmlns:a16="http://schemas.microsoft.com/office/drawing/2014/main" xmlns="" id="{F2858A28-5AD7-4E52-980B-37082EF880F3}"/>
              </a:ext>
            </a:extLst>
          </p:cNvPr>
          <p:cNvCxnSpPr>
            <a:cxnSpLocks/>
          </p:cNvCxnSpPr>
          <p:nvPr/>
        </p:nvCxnSpPr>
        <p:spPr>
          <a:xfrm flipH="1" flipV="1">
            <a:off x="2314835" y="2315350"/>
            <a:ext cx="533400" cy="1219200"/>
          </a:xfrm>
          <a:prstGeom prst="straightConnector1">
            <a:avLst/>
          </a:prstGeom>
          <a:ln>
            <a:headEnd type="triangl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4" name="Straight Arrow Connector 33">
            <a:extLst>
              <a:ext uri="{FF2B5EF4-FFF2-40B4-BE49-F238E27FC236}">
                <a16:creationId xmlns:a16="http://schemas.microsoft.com/office/drawing/2014/main" xmlns="" id="{71BB1E9E-F3CA-4093-ACED-950185AEB5FA}"/>
              </a:ext>
            </a:extLst>
          </p:cNvPr>
          <p:cNvCxnSpPr>
            <a:cxnSpLocks/>
          </p:cNvCxnSpPr>
          <p:nvPr/>
        </p:nvCxnSpPr>
        <p:spPr>
          <a:xfrm flipH="1" flipV="1">
            <a:off x="3457835" y="3991750"/>
            <a:ext cx="533400" cy="914400"/>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35" name="TextBox 34">
            <a:extLst>
              <a:ext uri="{FF2B5EF4-FFF2-40B4-BE49-F238E27FC236}">
                <a16:creationId xmlns:a16="http://schemas.microsoft.com/office/drawing/2014/main" xmlns="" id="{628A6DBE-B42A-4C7A-AD28-9A44FF99A6C8}"/>
              </a:ext>
            </a:extLst>
          </p:cNvPr>
          <p:cNvSpPr txBox="1"/>
          <p:nvPr/>
        </p:nvSpPr>
        <p:spPr>
          <a:xfrm>
            <a:off x="4079022" y="1858150"/>
            <a:ext cx="1244636" cy="369332"/>
          </a:xfrm>
          <a:prstGeom prst="rect">
            <a:avLst/>
          </a:prstGeom>
          <a:noFill/>
        </p:spPr>
        <p:txBody>
          <a:bodyPr wrap="square" rtlCol="0">
            <a:spAutoFit/>
          </a:bodyPr>
          <a:lstStyle/>
          <a:p>
            <a:r>
              <a:rPr lang="en-US" b="1" dirty="0">
                <a:solidFill>
                  <a:schemeClr val="bg1"/>
                </a:solidFill>
              </a:rPr>
              <a:t>Gear guard</a:t>
            </a:r>
          </a:p>
        </p:txBody>
      </p:sp>
      <p:cxnSp>
        <p:nvCxnSpPr>
          <p:cNvPr id="36" name="Straight Arrow Connector 35">
            <a:extLst>
              <a:ext uri="{FF2B5EF4-FFF2-40B4-BE49-F238E27FC236}">
                <a16:creationId xmlns:a16="http://schemas.microsoft.com/office/drawing/2014/main" xmlns="" id="{E6DF5F1E-6722-49AC-B732-AF5E8CBDFCEA}"/>
              </a:ext>
            </a:extLst>
          </p:cNvPr>
          <p:cNvCxnSpPr>
            <a:cxnSpLocks/>
          </p:cNvCxnSpPr>
          <p:nvPr/>
        </p:nvCxnSpPr>
        <p:spPr>
          <a:xfrm flipH="1" flipV="1">
            <a:off x="4524635" y="2162950"/>
            <a:ext cx="228600" cy="685800"/>
          </a:xfrm>
          <a:prstGeom prst="straightConnector1">
            <a:avLst/>
          </a:prstGeom>
          <a:ln>
            <a:headEnd type="triangle" w="med" len="med"/>
            <a:tailEnd type="none" w="med" len="med"/>
          </a:ln>
        </p:spPr>
        <p:style>
          <a:lnRef idx="2">
            <a:schemeClr val="accent6"/>
          </a:lnRef>
          <a:fillRef idx="0">
            <a:schemeClr val="accent6"/>
          </a:fillRef>
          <a:effectRef idx="1">
            <a:schemeClr val="accent6"/>
          </a:effectRef>
          <a:fontRef idx="minor">
            <a:schemeClr val="tx1"/>
          </a:fontRef>
        </p:style>
      </p:cxnSp>
      <p:sp>
        <p:nvSpPr>
          <p:cNvPr id="37" name="TextBox 36">
            <a:extLst>
              <a:ext uri="{FF2B5EF4-FFF2-40B4-BE49-F238E27FC236}">
                <a16:creationId xmlns:a16="http://schemas.microsoft.com/office/drawing/2014/main" xmlns="" id="{4B53DDC2-095D-4E00-B41F-FFD6D1466FCC}"/>
              </a:ext>
            </a:extLst>
          </p:cNvPr>
          <p:cNvSpPr txBox="1"/>
          <p:nvPr/>
        </p:nvSpPr>
        <p:spPr>
          <a:xfrm>
            <a:off x="5180344" y="4887100"/>
            <a:ext cx="1159676" cy="369332"/>
          </a:xfrm>
          <a:prstGeom prst="rect">
            <a:avLst/>
          </a:prstGeom>
          <a:noFill/>
        </p:spPr>
        <p:txBody>
          <a:bodyPr wrap="square" rtlCol="0">
            <a:spAutoFit/>
          </a:bodyPr>
          <a:lstStyle/>
          <a:p>
            <a:r>
              <a:rPr lang="en-US" b="1" dirty="0">
                <a:solidFill>
                  <a:schemeClr val="bg1"/>
                </a:solidFill>
              </a:rPr>
              <a:t>Cam Shaft</a:t>
            </a:r>
          </a:p>
        </p:txBody>
      </p:sp>
      <p:cxnSp>
        <p:nvCxnSpPr>
          <p:cNvPr id="38" name="Straight Arrow Connector 37">
            <a:extLst>
              <a:ext uri="{FF2B5EF4-FFF2-40B4-BE49-F238E27FC236}">
                <a16:creationId xmlns:a16="http://schemas.microsoft.com/office/drawing/2014/main" xmlns="" id="{3E1DEFD8-C5EB-48CE-8725-C8D421E986E5}"/>
              </a:ext>
            </a:extLst>
          </p:cNvPr>
          <p:cNvCxnSpPr>
            <a:cxnSpLocks/>
          </p:cNvCxnSpPr>
          <p:nvPr/>
        </p:nvCxnSpPr>
        <p:spPr>
          <a:xfrm flipH="1" flipV="1">
            <a:off x="5362835" y="3744100"/>
            <a:ext cx="533400" cy="1314450"/>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40" name="TextBox 39">
            <a:extLst>
              <a:ext uri="{FF2B5EF4-FFF2-40B4-BE49-F238E27FC236}">
                <a16:creationId xmlns:a16="http://schemas.microsoft.com/office/drawing/2014/main" xmlns="" id="{3467C174-20AA-43B0-BFC4-D21AA1562745}"/>
              </a:ext>
            </a:extLst>
          </p:cNvPr>
          <p:cNvSpPr txBox="1"/>
          <p:nvPr/>
        </p:nvSpPr>
        <p:spPr>
          <a:xfrm>
            <a:off x="3642649" y="1002271"/>
            <a:ext cx="5372496" cy="369332"/>
          </a:xfrm>
          <a:prstGeom prst="rect">
            <a:avLst/>
          </a:prstGeom>
          <a:noFill/>
        </p:spPr>
        <p:txBody>
          <a:bodyPr wrap="square" rtlCol="0">
            <a:spAutoFit/>
          </a:bodyPr>
          <a:lstStyle/>
          <a:p>
            <a:pPr algn="ctr"/>
            <a:r>
              <a:rPr lang="en-US" b="1" u="sng" dirty="0"/>
              <a:t>Bottom View</a:t>
            </a:r>
          </a:p>
        </p:txBody>
      </p:sp>
    </p:spTree>
    <p:extLst>
      <p:ext uri="{BB962C8B-B14F-4D97-AF65-F5344CB8AC3E}">
        <p14:creationId xmlns:p14="http://schemas.microsoft.com/office/powerpoint/2010/main" xmlns="" val="309487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D183D30-3F5F-4D82-B1BA-955A935B9B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
        <p:nvSpPr>
          <p:cNvPr id="11" name="TextBox 10">
            <a:extLst>
              <a:ext uri="{FF2B5EF4-FFF2-40B4-BE49-F238E27FC236}">
                <a16:creationId xmlns:a16="http://schemas.microsoft.com/office/drawing/2014/main" xmlns="" id="{9ECC22DD-14EB-4D98-ACF8-05B2BF9B509C}"/>
              </a:ext>
            </a:extLst>
          </p:cNvPr>
          <p:cNvSpPr txBox="1"/>
          <p:nvPr/>
        </p:nvSpPr>
        <p:spPr>
          <a:xfrm>
            <a:off x="174282" y="464024"/>
            <a:ext cx="1318759" cy="400110"/>
          </a:xfrm>
          <a:prstGeom prst="rect">
            <a:avLst/>
          </a:prstGeom>
          <a:noFill/>
        </p:spPr>
        <p:txBody>
          <a:bodyPr wrap="none" rtlCol="0">
            <a:spAutoFit/>
          </a:bodyPr>
          <a:lstStyle/>
          <a:p>
            <a:r>
              <a:rPr lang="en-IN" sz="2000" b="1" u="sng" dirty="0"/>
              <a:t>Prototype</a:t>
            </a:r>
            <a:r>
              <a:rPr lang="en-IN" sz="2000" b="1" u="sng" dirty="0">
                <a:solidFill>
                  <a:schemeClr val="bg2">
                    <a:lumMod val="25000"/>
                  </a:schemeClr>
                </a:solidFill>
              </a:rPr>
              <a:t>:</a:t>
            </a:r>
            <a:endParaRPr lang="en-IN" sz="2000" b="1" u="sng" dirty="0">
              <a:solidFill>
                <a:schemeClr val="bg2">
                  <a:lumMod val="25000"/>
                </a:schemeClr>
              </a:solidFill>
              <a:effectLst/>
            </a:endParaRPr>
          </a:p>
        </p:txBody>
      </p:sp>
      <p:pic>
        <p:nvPicPr>
          <p:cNvPr id="14" name="Picture 13" descr="P_20151117_135523_1_p.jpg">
            <a:extLst>
              <a:ext uri="{FF2B5EF4-FFF2-40B4-BE49-F238E27FC236}">
                <a16:creationId xmlns:a16="http://schemas.microsoft.com/office/drawing/2014/main" xmlns="" id="{36AB4695-F27B-49DA-AE83-A6F50C6EF12F}"/>
              </a:ext>
            </a:extLst>
          </p:cNvPr>
          <p:cNvPicPr>
            <a:picLocks noChangeAspect="1"/>
          </p:cNvPicPr>
          <p:nvPr/>
        </p:nvPicPr>
        <p:blipFill rotWithShape="1">
          <a:blip r:embed="rId3" cstate="print"/>
          <a:srcRect b="6685"/>
          <a:stretch/>
        </p:blipFill>
        <p:spPr>
          <a:xfrm rot="16200000">
            <a:off x="1875324" y="1243643"/>
            <a:ext cx="3857625" cy="6399516"/>
          </a:xfrm>
          <a:prstGeom prst="rect">
            <a:avLst/>
          </a:prstGeom>
        </p:spPr>
      </p:pic>
      <p:sp>
        <p:nvSpPr>
          <p:cNvPr id="15" name="TextBox 14">
            <a:extLst>
              <a:ext uri="{FF2B5EF4-FFF2-40B4-BE49-F238E27FC236}">
                <a16:creationId xmlns:a16="http://schemas.microsoft.com/office/drawing/2014/main" xmlns="" id="{A9569F6F-1D9E-41A9-8D7D-5ECC0C7A4313}"/>
              </a:ext>
            </a:extLst>
          </p:cNvPr>
          <p:cNvSpPr txBox="1"/>
          <p:nvPr/>
        </p:nvSpPr>
        <p:spPr>
          <a:xfrm>
            <a:off x="4668020" y="5269457"/>
            <a:ext cx="660758" cy="369332"/>
          </a:xfrm>
          <a:prstGeom prst="rect">
            <a:avLst/>
          </a:prstGeom>
          <a:noFill/>
        </p:spPr>
        <p:txBody>
          <a:bodyPr wrap="none" rtlCol="0">
            <a:spAutoFit/>
          </a:bodyPr>
          <a:lstStyle/>
          <a:p>
            <a:r>
              <a:rPr lang="en-US" b="1" dirty="0">
                <a:solidFill>
                  <a:schemeClr val="bg1"/>
                </a:solidFill>
              </a:rPr>
              <a:t>Cam </a:t>
            </a:r>
          </a:p>
        </p:txBody>
      </p:sp>
      <p:cxnSp>
        <p:nvCxnSpPr>
          <p:cNvPr id="16" name="Straight Arrow Connector 15">
            <a:extLst>
              <a:ext uri="{FF2B5EF4-FFF2-40B4-BE49-F238E27FC236}">
                <a16:creationId xmlns:a16="http://schemas.microsoft.com/office/drawing/2014/main" xmlns="" id="{E2825C22-14E8-48D8-8175-39F4057D8A2B}"/>
              </a:ext>
            </a:extLst>
          </p:cNvPr>
          <p:cNvCxnSpPr/>
          <p:nvPr/>
        </p:nvCxnSpPr>
        <p:spPr>
          <a:xfrm rot="16200000" flipV="1">
            <a:off x="4053944" y="4352914"/>
            <a:ext cx="1314450" cy="533400"/>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pic>
        <p:nvPicPr>
          <p:cNvPr id="17" name="Picture 16" descr="P_20151117_135544_1_p.jpg">
            <a:extLst>
              <a:ext uri="{FF2B5EF4-FFF2-40B4-BE49-F238E27FC236}">
                <a16:creationId xmlns:a16="http://schemas.microsoft.com/office/drawing/2014/main" xmlns="" id="{FD2164EB-21F2-414F-9649-9F4E2159A7F8}"/>
              </a:ext>
            </a:extLst>
          </p:cNvPr>
          <p:cNvPicPr>
            <a:picLocks noChangeAspect="1"/>
          </p:cNvPicPr>
          <p:nvPr/>
        </p:nvPicPr>
        <p:blipFill>
          <a:blip r:embed="rId4" cstate="print"/>
          <a:stretch>
            <a:fillRect/>
          </a:stretch>
        </p:blipFill>
        <p:spPr>
          <a:xfrm rot="16200000">
            <a:off x="7180306" y="2431574"/>
            <a:ext cx="5520268" cy="3105151"/>
          </a:xfrm>
          <a:prstGeom prst="rect">
            <a:avLst/>
          </a:prstGeom>
        </p:spPr>
      </p:pic>
      <p:sp>
        <p:nvSpPr>
          <p:cNvPr id="18" name="TextBox 17">
            <a:extLst>
              <a:ext uri="{FF2B5EF4-FFF2-40B4-BE49-F238E27FC236}">
                <a16:creationId xmlns:a16="http://schemas.microsoft.com/office/drawing/2014/main" xmlns="" id="{F8DE5158-8F03-4E02-B53A-B2F7C587D392}"/>
              </a:ext>
            </a:extLst>
          </p:cNvPr>
          <p:cNvSpPr txBox="1"/>
          <p:nvPr/>
        </p:nvSpPr>
        <p:spPr>
          <a:xfrm>
            <a:off x="10110374" y="5448884"/>
            <a:ext cx="1477891" cy="923330"/>
          </a:xfrm>
          <a:prstGeom prst="rect">
            <a:avLst/>
          </a:prstGeom>
          <a:noFill/>
        </p:spPr>
        <p:txBody>
          <a:bodyPr wrap="square" rtlCol="0">
            <a:spAutoFit/>
          </a:bodyPr>
          <a:lstStyle/>
          <a:p>
            <a:pPr algn="ctr"/>
            <a:r>
              <a:rPr lang="en-US" b="1" dirty="0">
                <a:solidFill>
                  <a:schemeClr val="bg1"/>
                </a:solidFill>
              </a:rPr>
              <a:t>Bush welded to Mixing Tube</a:t>
            </a:r>
          </a:p>
        </p:txBody>
      </p:sp>
      <p:cxnSp>
        <p:nvCxnSpPr>
          <p:cNvPr id="19" name="Straight Arrow Connector 18">
            <a:extLst>
              <a:ext uri="{FF2B5EF4-FFF2-40B4-BE49-F238E27FC236}">
                <a16:creationId xmlns:a16="http://schemas.microsoft.com/office/drawing/2014/main" xmlns="" id="{4268F8C4-25FF-4ADC-A569-1B0C131504C7}"/>
              </a:ext>
            </a:extLst>
          </p:cNvPr>
          <p:cNvCxnSpPr/>
          <p:nvPr/>
        </p:nvCxnSpPr>
        <p:spPr>
          <a:xfrm rot="16200000" flipV="1">
            <a:off x="10092840" y="4886909"/>
            <a:ext cx="781050" cy="685800"/>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20" name="TextBox 19">
            <a:extLst>
              <a:ext uri="{FF2B5EF4-FFF2-40B4-BE49-F238E27FC236}">
                <a16:creationId xmlns:a16="http://schemas.microsoft.com/office/drawing/2014/main" xmlns="" id="{867DD91E-5127-44ED-B2F9-E46AA68686BF}"/>
              </a:ext>
            </a:extLst>
          </p:cNvPr>
          <p:cNvSpPr txBox="1"/>
          <p:nvPr/>
        </p:nvSpPr>
        <p:spPr>
          <a:xfrm>
            <a:off x="8464065" y="5601284"/>
            <a:ext cx="1159676" cy="646331"/>
          </a:xfrm>
          <a:prstGeom prst="rect">
            <a:avLst/>
          </a:prstGeom>
          <a:noFill/>
        </p:spPr>
        <p:txBody>
          <a:bodyPr wrap="square" rtlCol="0">
            <a:spAutoFit/>
          </a:bodyPr>
          <a:lstStyle/>
          <a:p>
            <a:pPr algn="ctr"/>
            <a:r>
              <a:rPr lang="en-US" b="1" dirty="0">
                <a:solidFill>
                  <a:schemeClr val="bg1"/>
                </a:solidFill>
              </a:rPr>
              <a:t>Guiding Sleeve</a:t>
            </a:r>
          </a:p>
        </p:txBody>
      </p:sp>
      <p:cxnSp>
        <p:nvCxnSpPr>
          <p:cNvPr id="21" name="Straight Arrow Connector 20">
            <a:extLst>
              <a:ext uri="{FF2B5EF4-FFF2-40B4-BE49-F238E27FC236}">
                <a16:creationId xmlns:a16="http://schemas.microsoft.com/office/drawing/2014/main" xmlns="" id="{BB7A71B2-47B9-4DEC-9879-4D758465369C}"/>
              </a:ext>
            </a:extLst>
          </p:cNvPr>
          <p:cNvCxnSpPr/>
          <p:nvPr/>
        </p:nvCxnSpPr>
        <p:spPr>
          <a:xfrm flipV="1">
            <a:off x="9179956" y="5296484"/>
            <a:ext cx="731909" cy="476250"/>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22" name="TextBox 21">
            <a:extLst>
              <a:ext uri="{FF2B5EF4-FFF2-40B4-BE49-F238E27FC236}">
                <a16:creationId xmlns:a16="http://schemas.microsoft.com/office/drawing/2014/main" xmlns="" id="{7A7DD189-361F-46FA-B23C-F6D09DD1BD13}"/>
              </a:ext>
            </a:extLst>
          </p:cNvPr>
          <p:cNvSpPr txBox="1"/>
          <p:nvPr/>
        </p:nvSpPr>
        <p:spPr>
          <a:xfrm>
            <a:off x="10770696" y="3620084"/>
            <a:ext cx="512769" cy="369332"/>
          </a:xfrm>
          <a:prstGeom prst="rect">
            <a:avLst/>
          </a:prstGeom>
          <a:noFill/>
        </p:spPr>
        <p:txBody>
          <a:bodyPr wrap="none" rtlCol="0">
            <a:spAutoFit/>
          </a:bodyPr>
          <a:lstStyle/>
          <a:p>
            <a:r>
              <a:rPr lang="en-US" b="1" dirty="0">
                <a:solidFill>
                  <a:schemeClr val="bg1"/>
                </a:solidFill>
              </a:rPr>
              <a:t>Eye</a:t>
            </a:r>
          </a:p>
        </p:txBody>
      </p:sp>
      <p:cxnSp>
        <p:nvCxnSpPr>
          <p:cNvPr id="23" name="Straight Arrow Connector 22">
            <a:extLst>
              <a:ext uri="{FF2B5EF4-FFF2-40B4-BE49-F238E27FC236}">
                <a16:creationId xmlns:a16="http://schemas.microsoft.com/office/drawing/2014/main" xmlns="" id="{4864F176-E7D1-4B37-A895-1413B703B486}"/>
              </a:ext>
            </a:extLst>
          </p:cNvPr>
          <p:cNvCxnSpPr>
            <a:stCxn id="22" idx="0"/>
          </p:cNvCxnSpPr>
          <p:nvPr/>
        </p:nvCxnSpPr>
        <p:spPr>
          <a:xfrm rot="16200000" flipV="1">
            <a:off x="10355174" y="2948177"/>
            <a:ext cx="609600" cy="734214"/>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24" name="TextBox 23">
            <a:extLst>
              <a:ext uri="{FF2B5EF4-FFF2-40B4-BE49-F238E27FC236}">
                <a16:creationId xmlns:a16="http://schemas.microsoft.com/office/drawing/2014/main" xmlns="" id="{C5F02DCE-D118-4E87-847D-D24209CFA5BB}"/>
              </a:ext>
            </a:extLst>
          </p:cNvPr>
          <p:cNvSpPr txBox="1"/>
          <p:nvPr/>
        </p:nvSpPr>
        <p:spPr>
          <a:xfrm>
            <a:off x="833661" y="1676388"/>
            <a:ext cx="5372496" cy="369332"/>
          </a:xfrm>
          <a:prstGeom prst="rect">
            <a:avLst/>
          </a:prstGeom>
          <a:noFill/>
        </p:spPr>
        <p:txBody>
          <a:bodyPr wrap="square" rtlCol="0">
            <a:spAutoFit/>
          </a:bodyPr>
          <a:lstStyle/>
          <a:p>
            <a:pPr algn="ctr"/>
            <a:r>
              <a:rPr lang="en-US" b="1" u="sng" dirty="0"/>
              <a:t>Bottom - Closeup View</a:t>
            </a:r>
          </a:p>
        </p:txBody>
      </p:sp>
    </p:spTree>
    <p:extLst>
      <p:ext uri="{BB962C8B-B14F-4D97-AF65-F5344CB8AC3E}">
        <p14:creationId xmlns:p14="http://schemas.microsoft.com/office/powerpoint/2010/main" xmlns="" val="384954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D183D30-3F5F-4D82-B1BA-955A935B9B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
        <p:nvSpPr>
          <p:cNvPr id="11" name="TextBox 10">
            <a:extLst>
              <a:ext uri="{FF2B5EF4-FFF2-40B4-BE49-F238E27FC236}">
                <a16:creationId xmlns:a16="http://schemas.microsoft.com/office/drawing/2014/main" xmlns="" id="{9ECC22DD-14EB-4D98-ACF8-05B2BF9B509C}"/>
              </a:ext>
            </a:extLst>
          </p:cNvPr>
          <p:cNvSpPr txBox="1"/>
          <p:nvPr/>
        </p:nvSpPr>
        <p:spPr>
          <a:xfrm>
            <a:off x="174282" y="464024"/>
            <a:ext cx="1318759" cy="400110"/>
          </a:xfrm>
          <a:prstGeom prst="rect">
            <a:avLst/>
          </a:prstGeom>
          <a:noFill/>
        </p:spPr>
        <p:txBody>
          <a:bodyPr wrap="none" rtlCol="0">
            <a:spAutoFit/>
          </a:bodyPr>
          <a:lstStyle/>
          <a:p>
            <a:r>
              <a:rPr lang="en-IN" sz="2000" b="1" u="sng" dirty="0"/>
              <a:t>Prototype:</a:t>
            </a:r>
            <a:endParaRPr lang="en-IN" sz="2000" b="1" u="sng" dirty="0">
              <a:effectLst/>
            </a:endParaRPr>
          </a:p>
        </p:txBody>
      </p:sp>
      <p:pic>
        <p:nvPicPr>
          <p:cNvPr id="24" name="Picture 23" descr="P_20151117_135710_1_p.jpg">
            <a:extLst>
              <a:ext uri="{FF2B5EF4-FFF2-40B4-BE49-F238E27FC236}">
                <a16:creationId xmlns:a16="http://schemas.microsoft.com/office/drawing/2014/main" xmlns="" id="{16A39FEF-A811-4743-8C28-0AE9E16F0F3A}"/>
              </a:ext>
            </a:extLst>
          </p:cNvPr>
          <p:cNvPicPr>
            <a:picLocks noChangeAspect="1"/>
          </p:cNvPicPr>
          <p:nvPr/>
        </p:nvPicPr>
        <p:blipFill rotWithShape="1">
          <a:blip r:embed="rId3" cstate="print"/>
          <a:srcRect t="-961" b="11291"/>
          <a:stretch/>
        </p:blipFill>
        <p:spPr>
          <a:xfrm>
            <a:off x="1713870" y="1788641"/>
            <a:ext cx="9144000" cy="4612159"/>
          </a:xfrm>
          <a:prstGeom prst="rect">
            <a:avLst/>
          </a:prstGeom>
        </p:spPr>
      </p:pic>
      <p:sp>
        <p:nvSpPr>
          <p:cNvPr id="26" name="TextBox 25">
            <a:extLst>
              <a:ext uri="{FF2B5EF4-FFF2-40B4-BE49-F238E27FC236}">
                <a16:creationId xmlns:a16="http://schemas.microsoft.com/office/drawing/2014/main" xmlns="" id="{59539053-75BB-48C7-8C50-0AC2DA33FFFD}"/>
              </a:ext>
            </a:extLst>
          </p:cNvPr>
          <p:cNvSpPr txBox="1"/>
          <p:nvPr/>
        </p:nvSpPr>
        <p:spPr>
          <a:xfrm>
            <a:off x="3642649" y="1002271"/>
            <a:ext cx="5372496" cy="369332"/>
          </a:xfrm>
          <a:prstGeom prst="rect">
            <a:avLst/>
          </a:prstGeom>
          <a:noFill/>
        </p:spPr>
        <p:txBody>
          <a:bodyPr wrap="square" rtlCol="0">
            <a:spAutoFit/>
          </a:bodyPr>
          <a:lstStyle/>
          <a:p>
            <a:pPr algn="ctr"/>
            <a:r>
              <a:rPr lang="en-US" b="1" u="sng" dirty="0"/>
              <a:t>Bottom - Closeup View</a:t>
            </a:r>
          </a:p>
        </p:txBody>
      </p:sp>
    </p:spTree>
    <p:extLst>
      <p:ext uri="{BB962C8B-B14F-4D97-AF65-F5344CB8AC3E}">
        <p14:creationId xmlns:p14="http://schemas.microsoft.com/office/powerpoint/2010/main" xmlns="" val="240185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306BE30-BEB4-400A-8A62-41C930CB8D2B}"/>
              </a:ext>
            </a:extLst>
          </p:cNvPr>
          <p:cNvSpPr txBox="1"/>
          <p:nvPr/>
        </p:nvSpPr>
        <p:spPr>
          <a:xfrm>
            <a:off x="174282" y="464024"/>
            <a:ext cx="1665777" cy="400110"/>
          </a:xfrm>
          <a:prstGeom prst="rect">
            <a:avLst/>
          </a:prstGeom>
          <a:noFill/>
        </p:spPr>
        <p:txBody>
          <a:bodyPr wrap="none" rtlCol="0">
            <a:spAutoFit/>
          </a:bodyPr>
          <a:lstStyle/>
          <a:p>
            <a:r>
              <a:rPr lang="en-IN" sz="2000" b="1" u="sng" dirty="0"/>
              <a:t>Expectations:</a:t>
            </a:r>
            <a:r>
              <a:rPr lang="en-IN" dirty="0"/>
              <a:t> </a:t>
            </a:r>
            <a:endParaRPr lang="en-IN" sz="2000" dirty="0">
              <a:effectLst/>
            </a:endParaRPr>
          </a:p>
        </p:txBody>
      </p:sp>
      <p:sp>
        <p:nvSpPr>
          <p:cNvPr id="5" name="TextBox 4">
            <a:extLst>
              <a:ext uri="{FF2B5EF4-FFF2-40B4-BE49-F238E27FC236}">
                <a16:creationId xmlns:a16="http://schemas.microsoft.com/office/drawing/2014/main" xmlns="" id="{FE5DC6B6-AF64-4A6E-A085-EC63EB8484A2}"/>
              </a:ext>
            </a:extLst>
          </p:cNvPr>
          <p:cNvSpPr txBox="1"/>
          <p:nvPr/>
        </p:nvSpPr>
        <p:spPr>
          <a:xfrm>
            <a:off x="174282" y="959668"/>
            <a:ext cx="7932487"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Inventor seeks alliance with Potential Licensees to assign Licensing Rights. </a:t>
            </a:r>
          </a:p>
          <a:p>
            <a:pPr marL="285750" indent="-285750">
              <a:buFont typeface="Arial" panose="020B0604020202020204" pitchFamily="34" charset="0"/>
              <a:buChar char="•"/>
            </a:pPr>
            <a:r>
              <a:rPr lang="en-US" dirty="0"/>
              <a:t>Inventor is also interested in Sale of the Patents. </a:t>
            </a:r>
          </a:p>
          <a:p>
            <a:pPr marL="285750" indent="-285750">
              <a:buFont typeface="Arial" panose="020B0604020202020204" pitchFamily="34" charset="0"/>
              <a:buChar char="•"/>
            </a:pPr>
            <a:endParaRPr lang="en-IN" dirty="0"/>
          </a:p>
        </p:txBody>
      </p:sp>
      <p:sp>
        <p:nvSpPr>
          <p:cNvPr id="6" name="TextBox 5">
            <a:extLst>
              <a:ext uri="{FF2B5EF4-FFF2-40B4-BE49-F238E27FC236}">
                <a16:creationId xmlns:a16="http://schemas.microsoft.com/office/drawing/2014/main" xmlns="" id="{D2D75201-368A-4472-8797-B578548E9468}"/>
              </a:ext>
            </a:extLst>
          </p:cNvPr>
          <p:cNvSpPr txBox="1"/>
          <p:nvPr/>
        </p:nvSpPr>
        <p:spPr>
          <a:xfrm>
            <a:off x="174282" y="2146506"/>
            <a:ext cx="1860317" cy="400110"/>
          </a:xfrm>
          <a:prstGeom prst="rect">
            <a:avLst/>
          </a:prstGeom>
          <a:noFill/>
        </p:spPr>
        <p:txBody>
          <a:bodyPr wrap="none" rtlCol="0">
            <a:spAutoFit/>
          </a:bodyPr>
          <a:lstStyle/>
          <a:p>
            <a:r>
              <a:rPr lang="en-IN" sz="2000" b="1" u="sng" dirty="0"/>
              <a:t>Contact Details:</a:t>
            </a:r>
            <a:endParaRPr lang="en-IN" sz="2000" b="1" dirty="0">
              <a:effectLst/>
            </a:endParaRPr>
          </a:p>
        </p:txBody>
      </p:sp>
      <p:sp>
        <p:nvSpPr>
          <p:cNvPr id="7" name="TextBox 6">
            <a:extLst>
              <a:ext uri="{FF2B5EF4-FFF2-40B4-BE49-F238E27FC236}">
                <a16:creationId xmlns:a16="http://schemas.microsoft.com/office/drawing/2014/main" xmlns="" id="{73CCF9F2-0FC1-401E-AC8D-1276C90398C7}"/>
              </a:ext>
            </a:extLst>
          </p:cNvPr>
          <p:cNvSpPr txBox="1"/>
          <p:nvPr/>
        </p:nvSpPr>
        <p:spPr>
          <a:xfrm>
            <a:off x="313899" y="2642150"/>
            <a:ext cx="7670041" cy="1754326"/>
          </a:xfrm>
          <a:prstGeom prst="rect">
            <a:avLst/>
          </a:prstGeom>
          <a:noFill/>
        </p:spPr>
        <p:txBody>
          <a:bodyPr wrap="square" rtlCol="0">
            <a:spAutoFit/>
          </a:bodyPr>
          <a:lstStyle/>
          <a:p>
            <a:r>
              <a:rPr lang="en-US" dirty="0"/>
              <a:t>IIPRD Consulting</a:t>
            </a:r>
            <a:br>
              <a:rPr lang="en-US" dirty="0"/>
            </a:br>
            <a:r>
              <a:rPr lang="en-US" dirty="0"/>
              <a:t>Email: ankit@iiprd.com</a:t>
            </a:r>
            <a:br>
              <a:rPr lang="en-US" dirty="0"/>
            </a:br>
            <a:r>
              <a:rPr lang="en-US" dirty="0"/>
              <a:t>Phone: +91-7838404168</a:t>
            </a:r>
            <a:br>
              <a:rPr lang="en-US" dirty="0"/>
            </a:br>
            <a:r>
              <a:rPr lang="en-US" dirty="0"/>
              <a:t>Address: E-13, UPSIDC, Site-IV, Behind-Grand Venice, </a:t>
            </a:r>
            <a:r>
              <a:rPr lang="en-US" dirty="0" err="1"/>
              <a:t>Kasna</a:t>
            </a:r>
            <a:r>
              <a:rPr lang="en-US" dirty="0"/>
              <a:t> Road, Greater Noida - 201310, UP, National Capital Region, India. </a:t>
            </a:r>
            <a:endParaRPr lang="en-US" dirty="0">
              <a:effectLst/>
            </a:endParaRPr>
          </a:p>
          <a:p>
            <a:endParaRPr lang="en-IN" dirty="0"/>
          </a:p>
        </p:txBody>
      </p:sp>
      <p:pic>
        <p:nvPicPr>
          <p:cNvPr id="8" name="Picture 7">
            <a:extLst>
              <a:ext uri="{FF2B5EF4-FFF2-40B4-BE49-F238E27FC236}">
                <a16:creationId xmlns:a16="http://schemas.microsoft.com/office/drawing/2014/main" xmlns="" id="{FE4DC8C4-FCFA-4BBA-81C7-DA4475D0C42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55578" y="149478"/>
            <a:ext cx="962140" cy="314546"/>
          </a:xfrm>
          <a:prstGeom prst="rect">
            <a:avLst/>
          </a:prstGeom>
        </p:spPr>
      </p:pic>
    </p:spTree>
    <p:extLst>
      <p:ext uri="{BB962C8B-B14F-4D97-AF65-F5344CB8AC3E}">
        <p14:creationId xmlns:p14="http://schemas.microsoft.com/office/powerpoint/2010/main" xmlns="" val="1202925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390</Words>
  <Application>Microsoft Office PowerPoint</Application>
  <PresentationFormat>Custom</PresentationFormat>
  <Paragraphs>56</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ankitkumar</dc:creator>
  <cp:lastModifiedBy>Sonam Khan</cp:lastModifiedBy>
  <cp:revision>19</cp:revision>
  <dcterms:created xsi:type="dcterms:W3CDTF">2019-07-13T06:10:37Z</dcterms:created>
  <dcterms:modified xsi:type="dcterms:W3CDTF">2019-08-28T13:10:17Z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1157865</vt:lpwstr>
  </property>
  <property fmtid="{D5CDD505-2E9C-101B-9397-08002B2CF9AE}" pid="3" name="NXPowerLiteSettings">
    <vt:lpwstr>C7000400038000</vt:lpwstr>
  </property>
  <property fmtid="{D5CDD505-2E9C-101B-9397-08002B2CF9AE}" pid="4" name="NXPowerLiteVersion">
    <vt:lpwstr>S8.2.2</vt:lpwstr>
  </property>
</Properties>
</file>