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59" r:id="rId2"/>
    <p:sldId id="362" r:id="rId3"/>
    <p:sldId id="360" r:id="rId4"/>
    <p:sldId id="300" r:id="rId5"/>
    <p:sldId id="301" r:id="rId6"/>
    <p:sldId id="352" r:id="rId7"/>
    <p:sldId id="353" r:id="rId8"/>
    <p:sldId id="354" r:id="rId9"/>
    <p:sldId id="356" r:id="rId10"/>
    <p:sldId id="355" r:id="rId11"/>
    <p:sldId id="361"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07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6" autoAdjust="0"/>
  </p:normalViewPr>
  <p:slideViewPr>
    <p:cSldViewPr>
      <p:cViewPr>
        <p:scale>
          <a:sx n="70" d="100"/>
          <a:sy n="70" d="100"/>
        </p:scale>
        <p:origin x="-1200"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316F6D-91AD-48C5-923D-B819BF8FACCE}" type="doc">
      <dgm:prSet loTypeId="urn:microsoft.com/office/officeart/2005/8/layout/hList6" loCatId="list" qsTypeId="urn:microsoft.com/office/officeart/2005/8/quickstyle/3d1" qsCatId="3D" csTypeId="urn:microsoft.com/office/officeart/2005/8/colors/accent1_2" csCatId="accent1" phldr="1"/>
      <dgm:spPr/>
      <dgm:t>
        <a:bodyPr/>
        <a:lstStyle/>
        <a:p>
          <a:endParaRPr lang="en-US"/>
        </a:p>
      </dgm:t>
    </dgm:pt>
    <dgm:pt modelId="{D1E288B0-666F-48DB-8F13-39CCA5D7C3AD}">
      <dgm:prSet phldrT="[Text]"/>
      <dgm:spPr>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gradFill>
      </dgm:spPr>
      <dgm:t>
        <a:bodyPr/>
        <a:lstStyle/>
        <a:p>
          <a:r>
            <a:rPr lang="en-US" b="1" i="1" dirty="0" smtClean="0"/>
            <a:t>US7865563</a:t>
          </a:r>
        </a:p>
        <a:p>
          <a:r>
            <a:rPr lang="en-US" i="1" dirty="0" smtClean="0"/>
            <a:t>Persisting a group  in an instant messaging application</a:t>
          </a:r>
          <a:endParaRPr lang="en-US" i="1" dirty="0"/>
        </a:p>
      </dgm:t>
    </dgm:pt>
    <dgm:pt modelId="{EE6536F1-6A45-4D65-921D-DE9C4795E855}" type="parTrans" cxnId="{B9AE90EE-DA10-4B6B-8037-A532AE155A29}">
      <dgm:prSet/>
      <dgm:spPr/>
      <dgm:t>
        <a:bodyPr/>
        <a:lstStyle/>
        <a:p>
          <a:endParaRPr lang="en-US"/>
        </a:p>
      </dgm:t>
    </dgm:pt>
    <dgm:pt modelId="{FAB3FF49-EA77-4660-83D0-39B4418C699C}" type="sibTrans" cxnId="{B9AE90EE-DA10-4B6B-8037-A532AE155A29}">
      <dgm:prSet/>
      <dgm:spPr/>
      <dgm:t>
        <a:bodyPr/>
        <a:lstStyle/>
        <a:p>
          <a:endParaRPr lang="en-US"/>
        </a:p>
      </dgm:t>
    </dgm:pt>
    <dgm:pt modelId="{EA2BDE8F-31E5-4EA4-9EFC-88100D9D5205}">
      <dgm:prSet phldrT="[Text]"/>
      <dgm:spPr>
        <a:solidFill>
          <a:srgbClr val="BD07B4"/>
        </a:solidFill>
      </dgm:spPr>
      <dgm:t>
        <a:bodyPr/>
        <a:lstStyle/>
        <a:p>
          <a:r>
            <a:rPr lang="en-US" b="1" i="1" dirty="0" smtClean="0"/>
            <a:t>          </a:t>
          </a:r>
          <a:r>
            <a:rPr lang="en-US" b="1" i="1" dirty="0" err="1" smtClean="0"/>
            <a:t>WhatsApp</a:t>
          </a:r>
          <a:endParaRPr lang="en-US" b="1" i="1" dirty="0"/>
        </a:p>
      </dgm:t>
    </dgm:pt>
    <dgm:pt modelId="{B8A17ECA-C472-4062-93C2-EA2FB0981C34}" type="parTrans" cxnId="{0B454686-12F3-46FC-8F29-3CA3864EEDF2}">
      <dgm:prSet/>
      <dgm:spPr/>
      <dgm:t>
        <a:bodyPr/>
        <a:lstStyle/>
        <a:p>
          <a:endParaRPr lang="en-US"/>
        </a:p>
      </dgm:t>
    </dgm:pt>
    <dgm:pt modelId="{5AA107F6-0AE8-47E1-9200-77B3A1F65843}" type="sibTrans" cxnId="{0B454686-12F3-46FC-8F29-3CA3864EEDF2}">
      <dgm:prSet/>
      <dgm:spPr/>
      <dgm:t>
        <a:bodyPr/>
        <a:lstStyle/>
        <a:p>
          <a:endParaRPr lang="en-US"/>
        </a:p>
      </dgm:t>
    </dgm:pt>
    <dgm:pt modelId="{2DD80245-EAE0-4A29-8AEC-E12A7EFEA2EB}">
      <dgm:prSet phldrT="[Text]"/>
      <dgm:spPr>
        <a:solidFill>
          <a:srgbClr val="BD07B4"/>
        </a:solidFill>
      </dgm:spPr>
      <dgm:t>
        <a:bodyPr/>
        <a:lstStyle/>
        <a:p>
          <a:r>
            <a:rPr lang="en-US" b="1" i="1" dirty="0" smtClean="0"/>
            <a:t>Released Date</a:t>
          </a:r>
          <a:r>
            <a:rPr lang="en-US" i="1" dirty="0" smtClean="0"/>
            <a:t>	2010</a:t>
          </a:r>
          <a:endParaRPr lang="en-US" i="1" dirty="0"/>
        </a:p>
      </dgm:t>
    </dgm:pt>
    <dgm:pt modelId="{B78A7637-E5F7-4F42-9550-313DCC8C02C8}" type="parTrans" cxnId="{5E634467-0187-41EC-978E-57CDA9887DCF}">
      <dgm:prSet/>
      <dgm:spPr/>
      <dgm:t>
        <a:bodyPr/>
        <a:lstStyle/>
        <a:p>
          <a:endParaRPr lang="en-US"/>
        </a:p>
      </dgm:t>
    </dgm:pt>
    <dgm:pt modelId="{CACAF27D-D97B-45C5-8757-AF064E2CAB4C}" type="sibTrans" cxnId="{5E634467-0187-41EC-978E-57CDA9887DCF}">
      <dgm:prSet/>
      <dgm:spPr/>
      <dgm:t>
        <a:bodyPr/>
        <a:lstStyle/>
        <a:p>
          <a:endParaRPr lang="en-US"/>
        </a:p>
      </dgm:t>
    </dgm:pt>
    <dgm:pt modelId="{14EEE9BA-F1FE-4BEE-8DA3-D6F9A22F38EA}">
      <dgm:prSet/>
      <dgm:spPr>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gradFill>
      </dgm:spPr>
      <dgm:t>
        <a:bodyPr/>
        <a:lstStyle/>
        <a:p>
          <a:r>
            <a:rPr lang="en-US" b="1" i="1" dirty="0" smtClean="0"/>
            <a:t>Status</a:t>
          </a:r>
          <a:r>
            <a:rPr lang="en-US" i="1" dirty="0" smtClean="0"/>
            <a:t>		Granted</a:t>
          </a:r>
          <a:endParaRPr lang="en-US" i="1" dirty="0"/>
        </a:p>
      </dgm:t>
    </dgm:pt>
    <dgm:pt modelId="{610AE3B2-BBCA-4513-8660-A517F008E352}" type="parTrans" cxnId="{3DF1F741-260C-4548-B0D1-52A076D9622D}">
      <dgm:prSet/>
      <dgm:spPr/>
      <dgm:t>
        <a:bodyPr/>
        <a:lstStyle/>
        <a:p>
          <a:endParaRPr lang="en-US"/>
        </a:p>
      </dgm:t>
    </dgm:pt>
    <dgm:pt modelId="{6A91B7D9-A656-4A23-85E0-A5AAD61C4BF8}" type="sibTrans" cxnId="{3DF1F741-260C-4548-B0D1-52A076D9622D}">
      <dgm:prSet/>
      <dgm:spPr/>
      <dgm:t>
        <a:bodyPr/>
        <a:lstStyle/>
        <a:p>
          <a:endParaRPr lang="en-US"/>
        </a:p>
      </dgm:t>
    </dgm:pt>
    <dgm:pt modelId="{B2A7C14C-B717-4644-AA66-A33D250B0A30}">
      <dgm:prSet/>
      <dgm:spPr>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gradFill>
      </dgm:spPr>
      <dgm:t>
        <a:bodyPr/>
        <a:lstStyle/>
        <a:p>
          <a:r>
            <a:rPr lang="en-US" b="1" i="1" dirty="0" smtClean="0"/>
            <a:t>Priority</a:t>
          </a:r>
          <a:r>
            <a:rPr lang="en-US" i="1" dirty="0" smtClean="0"/>
            <a:t> </a:t>
          </a:r>
          <a:r>
            <a:rPr lang="en-US" b="1" i="1" dirty="0" smtClean="0"/>
            <a:t>Date</a:t>
          </a:r>
          <a:r>
            <a:rPr lang="en-US" i="1" dirty="0" smtClean="0"/>
            <a:t>	28 Aug 2008</a:t>
          </a:r>
          <a:endParaRPr lang="en-US" i="1" dirty="0"/>
        </a:p>
      </dgm:t>
    </dgm:pt>
    <dgm:pt modelId="{659C12EE-1647-4285-BA92-4BF3C6F57260}" type="parTrans" cxnId="{682D2DE2-7FB4-45E1-9411-FF7633C8520F}">
      <dgm:prSet/>
      <dgm:spPr/>
      <dgm:t>
        <a:bodyPr/>
        <a:lstStyle/>
        <a:p>
          <a:endParaRPr lang="en-US"/>
        </a:p>
      </dgm:t>
    </dgm:pt>
    <dgm:pt modelId="{1BA99AC9-B451-42F6-8CFE-54A77A6FCBDE}" type="sibTrans" cxnId="{682D2DE2-7FB4-45E1-9411-FF7633C8520F}">
      <dgm:prSet/>
      <dgm:spPr/>
      <dgm:t>
        <a:bodyPr/>
        <a:lstStyle/>
        <a:p>
          <a:endParaRPr lang="en-US"/>
        </a:p>
      </dgm:t>
    </dgm:pt>
    <dgm:pt modelId="{A5CCE138-0AB4-45F4-847D-BF2BD1E42DD3}">
      <dgm:prSet/>
      <dgm:spPr>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gradFill>
      </dgm:spPr>
      <dgm:t>
        <a:bodyPr/>
        <a:lstStyle/>
        <a:p>
          <a:r>
            <a:rPr lang="en-US" b="1" i="1" dirty="0" smtClean="0"/>
            <a:t>Filing Date</a:t>
          </a:r>
          <a:r>
            <a:rPr lang="en-US" i="1" dirty="0" smtClean="0"/>
            <a:t>	28 Aug 2008</a:t>
          </a:r>
          <a:endParaRPr lang="en-US" i="1" dirty="0"/>
        </a:p>
      </dgm:t>
    </dgm:pt>
    <dgm:pt modelId="{03126662-8C77-400F-8255-EAD7687025F6}" type="parTrans" cxnId="{7CC3651C-88DE-45CA-BD16-5EFDF48C1633}">
      <dgm:prSet/>
      <dgm:spPr/>
      <dgm:t>
        <a:bodyPr/>
        <a:lstStyle/>
        <a:p>
          <a:endParaRPr lang="en-US"/>
        </a:p>
      </dgm:t>
    </dgm:pt>
    <dgm:pt modelId="{4B575951-D718-499F-AD38-5D6B24D05ADE}" type="sibTrans" cxnId="{7CC3651C-88DE-45CA-BD16-5EFDF48C1633}">
      <dgm:prSet/>
      <dgm:spPr/>
      <dgm:t>
        <a:bodyPr/>
        <a:lstStyle/>
        <a:p>
          <a:endParaRPr lang="en-US"/>
        </a:p>
      </dgm:t>
    </dgm:pt>
    <dgm:pt modelId="{14BF6D8B-FE5C-4821-8977-093B011D7C57}">
      <dgm:prSet/>
      <dgm:spPr>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gradFill>
      </dgm:spPr>
      <dgm:t>
        <a:bodyPr/>
        <a:lstStyle/>
        <a:p>
          <a:r>
            <a:rPr lang="en-US" b="1" i="1" dirty="0" smtClean="0"/>
            <a:t>Issued Date</a:t>
          </a:r>
          <a:r>
            <a:rPr lang="en-US" i="1" dirty="0" smtClean="0"/>
            <a:t>	04 Jan 2011</a:t>
          </a:r>
          <a:endParaRPr lang="en-US" i="1" dirty="0"/>
        </a:p>
      </dgm:t>
    </dgm:pt>
    <dgm:pt modelId="{01FBAF80-4AE5-440D-B9AC-BD9EC62D411A}" type="parTrans" cxnId="{856B29EB-B8DB-4279-B982-39CD9719D2D2}">
      <dgm:prSet/>
      <dgm:spPr/>
      <dgm:t>
        <a:bodyPr/>
        <a:lstStyle/>
        <a:p>
          <a:endParaRPr lang="en-US"/>
        </a:p>
      </dgm:t>
    </dgm:pt>
    <dgm:pt modelId="{085B2BAE-DBFD-4433-89B5-458DED126D30}" type="sibTrans" cxnId="{856B29EB-B8DB-4279-B982-39CD9719D2D2}">
      <dgm:prSet/>
      <dgm:spPr/>
      <dgm:t>
        <a:bodyPr/>
        <a:lstStyle/>
        <a:p>
          <a:endParaRPr lang="en-US"/>
        </a:p>
      </dgm:t>
    </dgm:pt>
    <dgm:pt modelId="{ECA72C60-E10F-413C-A266-824BE5EF2C6C}">
      <dgm:prSet/>
      <dgm:spPr>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gradFill>
      </dgm:spPr>
      <dgm:t>
        <a:bodyPr/>
        <a:lstStyle/>
        <a:p>
          <a:r>
            <a:rPr lang="en-US" b="1" i="1" dirty="0" smtClean="0"/>
            <a:t>Assignee</a:t>
          </a:r>
          <a:r>
            <a:rPr lang="en-US" i="1" dirty="0" smtClean="0"/>
            <a:t>	Microsoft</a:t>
          </a:r>
          <a:endParaRPr lang="en-US" i="1" dirty="0"/>
        </a:p>
      </dgm:t>
    </dgm:pt>
    <dgm:pt modelId="{452A7BD4-D5EC-4693-812B-2418AF2F6423}" type="parTrans" cxnId="{B485CEE6-5936-4B46-92A6-8AA5D1B36B67}">
      <dgm:prSet/>
      <dgm:spPr/>
      <dgm:t>
        <a:bodyPr/>
        <a:lstStyle/>
        <a:p>
          <a:endParaRPr lang="en-US"/>
        </a:p>
      </dgm:t>
    </dgm:pt>
    <dgm:pt modelId="{6222840B-5E4A-4F2C-B28B-F3FA915BBC2B}" type="sibTrans" cxnId="{B485CEE6-5936-4B46-92A6-8AA5D1B36B67}">
      <dgm:prSet/>
      <dgm:spPr/>
      <dgm:t>
        <a:bodyPr/>
        <a:lstStyle/>
        <a:p>
          <a:endParaRPr lang="en-US"/>
        </a:p>
      </dgm:t>
    </dgm:pt>
    <dgm:pt modelId="{0B54B321-07BA-4C24-8E15-E4B5A0E7EE85}">
      <dgm:prSet/>
      <dgm:spPr>
        <a:solidFill>
          <a:srgbClr val="BD07B4"/>
        </a:solidFill>
      </dgm:spPr>
      <dgm:t>
        <a:bodyPr/>
        <a:lstStyle/>
        <a:p>
          <a:r>
            <a:rPr lang="en-US" b="1" i="1" dirty="0" smtClean="0"/>
            <a:t>Owned by</a:t>
          </a:r>
          <a:r>
            <a:rPr lang="en-US" i="1" dirty="0" smtClean="0"/>
            <a:t>	</a:t>
          </a:r>
          <a:r>
            <a:rPr lang="en-US" i="1" dirty="0" err="1" smtClean="0"/>
            <a:t>Facebook</a:t>
          </a:r>
          <a:endParaRPr lang="en-US" i="1" dirty="0"/>
        </a:p>
      </dgm:t>
    </dgm:pt>
    <dgm:pt modelId="{065083DE-65BA-45DA-9376-6FFC041D2BE4}" type="parTrans" cxnId="{C4D6C8EC-06E4-4D4D-A712-F5AE116C43BE}">
      <dgm:prSet/>
      <dgm:spPr/>
      <dgm:t>
        <a:bodyPr/>
        <a:lstStyle/>
        <a:p>
          <a:endParaRPr lang="en-US"/>
        </a:p>
      </dgm:t>
    </dgm:pt>
    <dgm:pt modelId="{8FF0D4CC-5B96-4FDA-B395-426793946B28}" type="sibTrans" cxnId="{C4D6C8EC-06E4-4D4D-A712-F5AE116C43BE}">
      <dgm:prSet/>
      <dgm:spPr/>
      <dgm:t>
        <a:bodyPr/>
        <a:lstStyle/>
        <a:p>
          <a:endParaRPr lang="en-US"/>
        </a:p>
      </dgm:t>
    </dgm:pt>
    <dgm:pt modelId="{B0500C77-664A-4FC8-8349-4236892D3452}">
      <dgm:prSet/>
      <dgm:spPr>
        <a:solidFill>
          <a:srgbClr val="BD07B4"/>
        </a:solidFill>
      </dgm:spPr>
      <dgm:t>
        <a:bodyPr/>
        <a:lstStyle/>
        <a:p>
          <a:r>
            <a:rPr lang="en-US" b="1" i="1" dirty="0" smtClean="0"/>
            <a:t>Market Status</a:t>
          </a:r>
          <a:r>
            <a:rPr lang="en-US" i="1" dirty="0" smtClean="0"/>
            <a:t>	Currently 			Operational</a:t>
          </a:r>
          <a:endParaRPr lang="en-US" i="1" dirty="0"/>
        </a:p>
      </dgm:t>
    </dgm:pt>
    <dgm:pt modelId="{7E7C8096-72F2-492A-9B7A-67FAEC33BBAC}" type="parTrans" cxnId="{36F27D7D-EB48-4399-AF6E-F3D8C386512E}">
      <dgm:prSet/>
      <dgm:spPr/>
      <dgm:t>
        <a:bodyPr/>
        <a:lstStyle/>
        <a:p>
          <a:endParaRPr lang="en-US"/>
        </a:p>
      </dgm:t>
    </dgm:pt>
    <dgm:pt modelId="{6A3E5017-81F0-45CC-88D5-B867EC6A5434}" type="sibTrans" cxnId="{36F27D7D-EB48-4399-AF6E-F3D8C386512E}">
      <dgm:prSet/>
      <dgm:spPr/>
      <dgm:t>
        <a:bodyPr/>
        <a:lstStyle/>
        <a:p>
          <a:endParaRPr lang="en-US"/>
        </a:p>
      </dgm:t>
    </dgm:pt>
    <dgm:pt modelId="{1EB385B7-3793-403E-903C-631AEAB352AB}">
      <dgm:prSet/>
      <dgm:spPr>
        <a:solidFill>
          <a:srgbClr val="BD07B4"/>
        </a:solidFill>
      </dgm:spPr>
      <dgm:t>
        <a:bodyPr/>
        <a:lstStyle/>
        <a:p>
          <a:r>
            <a:rPr lang="en-US" b="1" i="1" dirty="0" smtClean="0"/>
            <a:t>Feature</a:t>
          </a:r>
          <a:r>
            <a:rPr lang="en-US" i="1" dirty="0" smtClean="0"/>
            <a:t>	Group Chat</a:t>
          </a:r>
          <a:endParaRPr lang="en-US" i="1" dirty="0"/>
        </a:p>
      </dgm:t>
    </dgm:pt>
    <dgm:pt modelId="{3E7770E7-B2B5-44B5-A1A2-4285A469C386}" type="parTrans" cxnId="{F82994C4-067A-4BFA-9F97-6AFB010B9798}">
      <dgm:prSet/>
      <dgm:spPr/>
      <dgm:t>
        <a:bodyPr/>
        <a:lstStyle/>
        <a:p>
          <a:endParaRPr lang="en-US"/>
        </a:p>
      </dgm:t>
    </dgm:pt>
    <dgm:pt modelId="{0A7B6DC4-E24E-4E46-962D-7E0AC938F9D4}" type="sibTrans" cxnId="{F82994C4-067A-4BFA-9F97-6AFB010B9798}">
      <dgm:prSet/>
      <dgm:spPr/>
      <dgm:t>
        <a:bodyPr/>
        <a:lstStyle/>
        <a:p>
          <a:endParaRPr lang="en-US"/>
        </a:p>
      </dgm:t>
    </dgm:pt>
    <dgm:pt modelId="{F3D8E574-354A-4AC2-B103-207C4441D9BE}">
      <dgm:prSet/>
      <dgm:spPr>
        <a:solidFill>
          <a:srgbClr val="BD07B4"/>
        </a:solidFill>
      </dgm:spPr>
      <dgm:t>
        <a:bodyPr/>
        <a:lstStyle/>
        <a:p>
          <a:r>
            <a:rPr lang="en-US" b="1" i="1" dirty="0" smtClean="0"/>
            <a:t>Workaround</a:t>
          </a:r>
          <a:r>
            <a:rPr lang="en-US" i="1" dirty="0" smtClean="0"/>
            <a:t>	Does not seem to be 		tweaked. Entire 			feature has to be 		disabled.</a:t>
          </a:r>
          <a:endParaRPr lang="en-US" i="1" dirty="0"/>
        </a:p>
      </dgm:t>
    </dgm:pt>
    <dgm:pt modelId="{805AABA7-5D3D-4E7C-9F19-4B51D454A3B0}" type="parTrans" cxnId="{4D5111E0-B827-43CD-840B-14607E9F6900}">
      <dgm:prSet/>
      <dgm:spPr/>
      <dgm:t>
        <a:bodyPr/>
        <a:lstStyle/>
        <a:p>
          <a:endParaRPr lang="en-US"/>
        </a:p>
      </dgm:t>
    </dgm:pt>
    <dgm:pt modelId="{EA81C85D-4B33-4254-812C-48EF4150669D}" type="sibTrans" cxnId="{4D5111E0-B827-43CD-840B-14607E9F6900}">
      <dgm:prSet/>
      <dgm:spPr/>
      <dgm:t>
        <a:bodyPr/>
        <a:lstStyle/>
        <a:p>
          <a:endParaRPr lang="en-US"/>
        </a:p>
      </dgm:t>
    </dgm:pt>
    <dgm:pt modelId="{47953ADE-2966-4AB8-B893-F1A048082F33}" type="pres">
      <dgm:prSet presAssocID="{84316F6D-91AD-48C5-923D-B819BF8FACCE}" presName="Name0" presStyleCnt="0">
        <dgm:presLayoutVars>
          <dgm:dir/>
          <dgm:resizeHandles val="exact"/>
        </dgm:presLayoutVars>
      </dgm:prSet>
      <dgm:spPr/>
      <dgm:t>
        <a:bodyPr/>
        <a:lstStyle/>
        <a:p>
          <a:endParaRPr lang="en-US"/>
        </a:p>
      </dgm:t>
    </dgm:pt>
    <dgm:pt modelId="{AE340BF7-EE6E-49D0-8A5E-7C4954620AE1}" type="pres">
      <dgm:prSet presAssocID="{D1E288B0-666F-48DB-8F13-39CCA5D7C3AD}" presName="node" presStyleLbl="node1" presStyleIdx="0" presStyleCnt="2">
        <dgm:presLayoutVars>
          <dgm:bulletEnabled val="1"/>
        </dgm:presLayoutVars>
      </dgm:prSet>
      <dgm:spPr/>
      <dgm:t>
        <a:bodyPr/>
        <a:lstStyle/>
        <a:p>
          <a:endParaRPr lang="en-US"/>
        </a:p>
      </dgm:t>
    </dgm:pt>
    <dgm:pt modelId="{6A9E1AEA-99C8-47A3-9D8D-A9589DFEDC53}" type="pres">
      <dgm:prSet presAssocID="{FAB3FF49-EA77-4660-83D0-39B4418C699C}" presName="sibTrans" presStyleCnt="0"/>
      <dgm:spPr/>
    </dgm:pt>
    <dgm:pt modelId="{B67B9BD7-8D3F-427D-8187-F7ED38B20D4A}" type="pres">
      <dgm:prSet presAssocID="{EA2BDE8F-31E5-4EA4-9EFC-88100D9D5205}" presName="node" presStyleLbl="node1" presStyleIdx="1" presStyleCnt="2">
        <dgm:presLayoutVars>
          <dgm:bulletEnabled val="1"/>
        </dgm:presLayoutVars>
      </dgm:prSet>
      <dgm:spPr/>
      <dgm:t>
        <a:bodyPr/>
        <a:lstStyle/>
        <a:p>
          <a:endParaRPr lang="en-US"/>
        </a:p>
      </dgm:t>
    </dgm:pt>
  </dgm:ptLst>
  <dgm:cxnLst>
    <dgm:cxn modelId="{682D2DE2-7FB4-45E1-9411-FF7633C8520F}" srcId="{D1E288B0-666F-48DB-8F13-39CCA5D7C3AD}" destId="{B2A7C14C-B717-4644-AA66-A33D250B0A30}" srcOrd="1" destOrd="0" parTransId="{659C12EE-1647-4285-BA92-4BF3C6F57260}" sibTransId="{1BA99AC9-B451-42F6-8CFE-54A77A6FCBDE}"/>
    <dgm:cxn modelId="{7CC3651C-88DE-45CA-BD16-5EFDF48C1633}" srcId="{D1E288B0-666F-48DB-8F13-39CCA5D7C3AD}" destId="{A5CCE138-0AB4-45F4-847D-BF2BD1E42DD3}" srcOrd="2" destOrd="0" parTransId="{03126662-8C77-400F-8255-EAD7687025F6}" sibTransId="{4B575951-D718-499F-AD38-5D6B24D05ADE}"/>
    <dgm:cxn modelId="{3DF1F741-260C-4548-B0D1-52A076D9622D}" srcId="{D1E288B0-666F-48DB-8F13-39CCA5D7C3AD}" destId="{14EEE9BA-F1FE-4BEE-8DA3-D6F9A22F38EA}" srcOrd="0" destOrd="0" parTransId="{610AE3B2-BBCA-4513-8660-A517F008E352}" sibTransId="{6A91B7D9-A656-4A23-85E0-A5AAD61C4BF8}"/>
    <dgm:cxn modelId="{8E46448E-9E93-4996-8264-0B3C49779211}" type="presOf" srcId="{B2A7C14C-B717-4644-AA66-A33D250B0A30}" destId="{AE340BF7-EE6E-49D0-8A5E-7C4954620AE1}" srcOrd="0" destOrd="2" presId="urn:microsoft.com/office/officeart/2005/8/layout/hList6"/>
    <dgm:cxn modelId="{0B454686-12F3-46FC-8F29-3CA3864EEDF2}" srcId="{84316F6D-91AD-48C5-923D-B819BF8FACCE}" destId="{EA2BDE8F-31E5-4EA4-9EFC-88100D9D5205}" srcOrd="1" destOrd="0" parTransId="{B8A17ECA-C472-4062-93C2-EA2FB0981C34}" sibTransId="{5AA107F6-0AE8-47E1-9200-77B3A1F65843}"/>
    <dgm:cxn modelId="{AB8F4657-78F0-433C-9F23-503FF2C233B2}" type="presOf" srcId="{B0500C77-664A-4FC8-8349-4236892D3452}" destId="{B67B9BD7-8D3F-427D-8187-F7ED38B20D4A}" srcOrd="0" destOrd="3" presId="urn:microsoft.com/office/officeart/2005/8/layout/hList6"/>
    <dgm:cxn modelId="{ECDC5470-25DE-41F2-82E6-03FC58B6E31E}" type="presOf" srcId="{1EB385B7-3793-403E-903C-631AEAB352AB}" destId="{B67B9BD7-8D3F-427D-8187-F7ED38B20D4A}" srcOrd="0" destOrd="4" presId="urn:microsoft.com/office/officeart/2005/8/layout/hList6"/>
    <dgm:cxn modelId="{4CF8183E-75CE-4700-8428-C058F6C14B36}" type="presOf" srcId="{EA2BDE8F-31E5-4EA4-9EFC-88100D9D5205}" destId="{B67B9BD7-8D3F-427D-8187-F7ED38B20D4A}" srcOrd="0" destOrd="0" presId="urn:microsoft.com/office/officeart/2005/8/layout/hList6"/>
    <dgm:cxn modelId="{F82994C4-067A-4BFA-9F97-6AFB010B9798}" srcId="{EA2BDE8F-31E5-4EA4-9EFC-88100D9D5205}" destId="{1EB385B7-3793-403E-903C-631AEAB352AB}" srcOrd="3" destOrd="0" parTransId="{3E7770E7-B2B5-44B5-A1A2-4285A469C386}" sibTransId="{0A7B6DC4-E24E-4E46-962D-7E0AC938F9D4}"/>
    <dgm:cxn modelId="{01DDDDE7-A0FC-464D-9533-7F8F4CC71B2B}" type="presOf" srcId="{14EEE9BA-F1FE-4BEE-8DA3-D6F9A22F38EA}" destId="{AE340BF7-EE6E-49D0-8A5E-7C4954620AE1}" srcOrd="0" destOrd="1" presId="urn:microsoft.com/office/officeart/2005/8/layout/hList6"/>
    <dgm:cxn modelId="{36F27D7D-EB48-4399-AF6E-F3D8C386512E}" srcId="{EA2BDE8F-31E5-4EA4-9EFC-88100D9D5205}" destId="{B0500C77-664A-4FC8-8349-4236892D3452}" srcOrd="2" destOrd="0" parTransId="{7E7C8096-72F2-492A-9B7A-67FAEC33BBAC}" sibTransId="{6A3E5017-81F0-45CC-88D5-B867EC6A5434}"/>
    <dgm:cxn modelId="{8EA42FA8-36A9-4171-B924-28F6684F7A44}" type="presOf" srcId="{84316F6D-91AD-48C5-923D-B819BF8FACCE}" destId="{47953ADE-2966-4AB8-B893-F1A048082F33}" srcOrd="0" destOrd="0" presId="urn:microsoft.com/office/officeart/2005/8/layout/hList6"/>
    <dgm:cxn modelId="{464045FC-18FA-4195-BC77-4BFF8946F64B}" type="presOf" srcId="{14BF6D8B-FE5C-4821-8977-093B011D7C57}" destId="{AE340BF7-EE6E-49D0-8A5E-7C4954620AE1}" srcOrd="0" destOrd="4" presId="urn:microsoft.com/office/officeart/2005/8/layout/hList6"/>
    <dgm:cxn modelId="{592961FB-13F4-415A-93B3-F6BD1415B6D8}" type="presOf" srcId="{F3D8E574-354A-4AC2-B103-207C4441D9BE}" destId="{B67B9BD7-8D3F-427D-8187-F7ED38B20D4A}" srcOrd="0" destOrd="5" presId="urn:microsoft.com/office/officeart/2005/8/layout/hList6"/>
    <dgm:cxn modelId="{A723DAEF-365B-4149-B2AB-D4FB76B34B4B}" type="presOf" srcId="{2DD80245-EAE0-4A29-8AEC-E12A7EFEA2EB}" destId="{B67B9BD7-8D3F-427D-8187-F7ED38B20D4A}" srcOrd="0" destOrd="1" presId="urn:microsoft.com/office/officeart/2005/8/layout/hList6"/>
    <dgm:cxn modelId="{B9AE90EE-DA10-4B6B-8037-A532AE155A29}" srcId="{84316F6D-91AD-48C5-923D-B819BF8FACCE}" destId="{D1E288B0-666F-48DB-8F13-39CCA5D7C3AD}" srcOrd="0" destOrd="0" parTransId="{EE6536F1-6A45-4D65-921D-DE9C4795E855}" sibTransId="{FAB3FF49-EA77-4660-83D0-39B4418C699C}"/>
    <dgm:cxn modelId="{4D5111E0-B827-43CD-840B-14607E9F6900}" srcId="{EA2BDE8F-31E5-4EA4-9EFC-88100D9D5205}" destId="{F3D8E574-354A-4AC2-B103-207C4441D9BE}" srcOrd="4" destOrd="0" parTransId="{805AABA7-5D3D-4E7C-9F19-4B51D454A3B0}" sibTransId="{EA81C85D-4B33-4254-812C-48EF4150669D}"/>
    <dgm:cxn modelId="{C4D6C8EC-06E4-4D4D-A712-F5AE116C43BE}" srcId="{EA2BDE8F-31E5-4EA4-9EFC-88100D9D5205}" destId="{0B54B321-07BA-4C24-8E15-E4B5A0E7EE85}" srcOrd="1" destOrd="0" parTransId="{065083DE-65BA-45DA-9376-6FFC041D2BE4}" sibTransId="{8FF0D4CC-5B96-4FDA-B395-426793946B28}"/>
    <dgm:cxn modelId="{70CC9D79-66E9-4CB8-9654-64CE8A3B9EE4}" type="presOf" srcId="{0B54B321-07BA-4C24-8E15-E4B5A0E7EE85}" destId="{B67B9BD7-8D3F-427D-8187-F7ED38B20D4A}" srcOrd="0" destOrd="2" presId="urn:microsoft.com/office/officeart/2005/8/layout/hList6"/>
    <dgm:cxn modelId="{B485CEE6-5936-4B46-92A6-8AA5D1B36B67}" srcId="{D1E288B0-666F-48DB-8F13-39CCA5D7C3AD}" destId="{ECA72C60-E10F-413C-A266-824BE5EF2C6C}" srcOrd="4" destOrd="0" parTransId="{452A7BD4-D5EC-4693-812B-2418AF2F6423}" sibTransId="{6222840B-5E4A-4F2C-B28B-F3FA915BBC2B}"/>
    <dgm:cxn modelId="{856B29EB-B8DB-4279-B982-39CD9719D2D2}" srcId="{D1E288B0-666F-48DB-8F13-39CCA5D7C3AD}" destId="{14BF6D8B-FE5C-4821-8977-093B011D7C57}" srcOrd="3" destOrd="0" parTransId="{01FBAF80-4AE5-440D-B9AC-BD9EC62D411A}" sibTransId="{085B2BAE-DBFD-4433-89B5-458DED126D30}"/>
    <dgm:cxn modelId="{189C96A2-8DB8-4FAC-AA94-183EEDD5C6D5}" type="presOf" srcId="{ECA72C60-E10F-413C-A266-824BE5EF2C6C}" destId="{AE340BF7-EE6E-49D0-8A5E-7C4954620AE1}" srcOrd="0" destOrd="5" presId="urn:microsoft.com/office/officeart/2005/8/layout/hList6"/>
    <dgm:cxn modelId="{5E634467-0187-41EC-978E-57CDA9887DCF}" srcId="{EA2BDE8F-31E5-4EA4-9EFC-88100D9D5205}" destId="{2DD80245-EAE0-4A29-8AEC-E12A7EFEA2EB}" srcOrd="0" destOrd="0" parTransId="{B78A7637-E5F7-4F42-9550-313DCC8C02C8}" sibTransId="{CACAF27D-D97B-45C5-8757-AF064E2CAB4C}"/>
    <dgm:cxn modelId="{72EFE9CE-41D1-4213-9B52-9D40707CEC1A}" type="presOf" srcId="{A5CCE138-0AB4-45F4-847D-BF2BD1E42DD3}" destId="{AE340BF7-EE6E-49D0-8A5E-7C4954620AE1}" srcOrd="0" destOrd="3" presId="urn:microsoft.com/office/officeart/2005/8/layout/hList6"/>
    <dgm:cxn modelId="{CD4DEF59-7DCF-4515-A15B-C9D616551AD3}" type="presOf" srcId="{D1E288B0-666F-48DB-8F13-39CCA5D7C3AD}" destId="{AE340BF7-EE6E-49D0-8A5E-7C4954620AE1}" srcOrd="0" destOrd="0" presId="urn:microsoft.com/office/officeart/2005/8/layout/hList6"/>
    <dgm:cxn modelId="{D2FB67C4-530C-4965-81FA-B7F9EA6C6A51}" type="presParOf" srcId="{47953ADE-2966-4AB8-B893-F1A048082F33}" destId="{AE340BF7-EE6E-49D0-8A5E-7C4954620AE1}" srcOrd="0" destOrd="0" presId="urn:microsoft.com/office/officeart/2005/8/layout/hList6"/>
    <dgm:cxn modelId="{9881D9FB-38E2-4429-81A7-4367FCD66CED}" type="presParOf" srcId="{47953ADE-2966-4AB8-B893-F1A048082F33}" destId="{6A9E1AEA-99C8-47A3-9D8D-A9589DFEDC53}" srcOrd="1" destOrd="0" presId="urn:microsoft.com/office/officeart/2005/8/layout/hList6"/>
    <dgm:cxn modelId="{78B9CCE4-292D-4D6D-A8EC-B28617693F6C}" type="presParOf" srcId="{47953ADE-2966-4AB8-B893-F1A048082F33}" destId="{B67B9BD7-8D3F-427D-8187-F7ED38B20D4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340BF7-EE6E-49D0-8A5E-7C4954620AE1}">
      <dsp:nvSpPr>
        <dsp:cNvPr id="0" name=""/>
        <dsp:cNvSpPr/>
      </dsp:nvSpPr>
      <dsp:spPr>
        <a:xfrm rot="16200000">
          <a:off x="-561503" y="564554"/>
          <a:ext cx="4064000" cy="2934890"/>
        </a:xfrm>
        <a:prstGeom prst="flowChartManualOperation">
          <a:avLst/>
        </a:prstGeom>
        <a:gradFill rotWithShape="0">
          <a:gsLst>
            <a:gs pos="0">
              <a:srgbClr val="00B0F0"/>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768" bIns="0" numCol="1" spcCol="1270" anchor="t" anchorCtr="0">
          <a:noAutofit/>
        </a:bodyPr>
        <a:lstStyle/>
        <a:p>
          <a:pPr lvl="0" algn="l" defTabSz="800100">
            <a:lnSpc>
              <a:spcPct val="90000"/>
            </a:lnSpc>
            <a:spcBef>
              <a:spcPct val="0"/>
            </a:spcBef>
            <a:spcAft>
              <a:spcPct val="35000"/>
            </a:spcAft>
          </a:pPr>
          <a:r>
            <a:rPr lang="en-US" sz="1800" b="1" i="1" kern="1200" dirty="0" smtClean="0"/>
            <a:t>US7865563</a:t>
          </a:r>
        </a:p>
        <a:p>
          <a:pPr lvl="0" algn="l" defTabSz="800100">
            <a:lnSpc>
              <a:spcPct val="90000"/>
            </a:lnSpc>
            <a:spcBef>
              <a:spcPct val="0"/>
            </a:spcBef>
            <a:spcAft>
              <a:spcPct val="35000"/>
            </a:spcAft>
          </a:pPr>
          <a:r>
            <a:rPr lang="en-US" sz="1800" i="1" kern="1200" dirty="0" smtClean="0"/>
            <a:t>Persisting a group  in an instant messaging application</a:t>
          </a:r>
          <a:endParaRPr lang="en-US" sz="1800" i="1" kern="1200" dirty="0"/>
        </a:p>
        <a:p>
          <a:pPr marL="114300" lvl="1" indent="-114300" algn="l" defTabSz="622300">
            <a:lnSpc>
              <a:spcPct val="90000"/>
            </a:lnSpc>
            <a:spcBef>
              <a:spcPct val="0"/>
            </a:spcBef>
            <a:spcAft>
              <a:spcPct val="15000"/>
            </a:spcAft>
            <a:buChar char="••"/>
          </a:pPr>
          <a:r>
            <a:rPr lang="en-US" sz="1400" b="1" i="1" kern="1200" dirty="0" smtClean="0"/>
            <a:t>Status</a:t>
          </a:r>
          <a:r>
            <a:rPr lang="en-US" sz="1400" i="1" kern="1200" dirty="0" smtClean="0"/>
            <a:t>		Granted</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Priority</a:t>
          </a:r>
          <a:r>
            <a:rPr lang="en-US" sz="1400" i="1" kern="1200" dirty="0" smtClean="0"/>
            <a:t> </a:t>
          </a:r>
          <a:r>
            <a:rPr lang="en-US" sz="1400" b="1" i="1" kern="1200" dirty="0" smtClean="0"/>
            <a:t>Date</a:t>
          </a:r>
          <a:r>
            <a:rPr lang="en-US" sz="1400" i="1" kern="1200" dirty="0" smtClean="0"/>
            <a:t>	28 Aug 2008</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Filing Date</a:t>
          </a:r>
          <a:r>
            <a:rPr lang="en-US" sz="1400" i="1" kern="1200" dirty="0" smtClean="0"/>
            <a:t>	28 Aug 2008</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Issued Date</a:t>
          </a:r>
          <a:r>
            <a:rPr lang="en-US" sz="1400" i="1" kern="1200" dirty="0" smtClean="0"/>
            <a:t>	04 Jan 2011</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Assignee</a:t>
          </a:r>
          <a:r>
            <a:rPr lang="en-US" sz="1400" i="1" kern="1200" dirty="0" smtClean="0"/>
            <a:t>	Microsoft</a:t>
          </a:r>
          <a:endParaRPr lang="en-US" sz="1400" i="1" kern="1200" dirty="0"/>
        </a:p>
      </dsp:txBody>
      <dsp:txXfrm rot="5400000">
        <a:off x="3052" y="812799"/>
        <a:ext cx="2934890" cy="2438400"/>
      </dsp:txXfrm>
    </dsp:sp>
    <dsp:sp modelId="{B67B9BD7-8D3F-427D-8187-F7ED38B20D4A}">
      <dsp:nvSpPr>
        <dsp:cNvPr id="0" name=""/>
        <dsp:cNvSpPr/>
      </dsp:nvSpPr>
      <dsp:spPr>
        <a:xfrm rot="16200000">
          <a:off x="2593503" y="564554"/>
          <a:ext cx="4064000" cy="2934890"/>
        </a:xfrm>
        <a:prstGeom prst="flowChartManualOperation">
          <a:avLst/>
        </a:prstGeom>
        <a:solidFill>
          <a:srgbClr val="BD07B4"/>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768" bIns="0" numCol="1" spcCol="1270" anchor="t" anchorCtr="0">
          <a:noAutofit/>
        </a:bodyPr>
        <a:lstStyle/>
        <a:p>
          <a:pPr lvl="0" algn="l" defTabSz="800100">
            <a:lnSpc>
              <a:spcPct val="90000"/>
            </a:lnSpc>
            <a:spcBef>
              <a:spcPct val="0"/>
            </a:spcBef>
            <a:spcAft>
              <a:spcPct val="35000"/>
            </a:spcAft>
          </a:pPr>
          <a:r>
            <a:rPr lang="en-US" sz="1800" b="1" i="1" kern="1200" dirty="0" smtClean="0"/>
            <a:t>          </a:t>
          </a:r>
          <a:r>
            <a:rPr lang="en-US" sz="1800" b="1" i="1" kern="1200" dirty="0" err="1" smtClean="0"/>
            <a:t>WhatsApp</a:t>
          </a:r>
          <a:endParaRPr lang="en-US" sz="1800" b="1" i="1" kern="1200" dirty="0"/>
        </a:p>
        <a:p>
          <a:pPr marL="114300" lvl="1" indent="-114300" algn="l" defTabSz="622300">
            <a:lnSpc>
              <a:spcPct val="90000"/>
            </a:lnSpc>
            <a:spcBef>
              <a:spcPct val="0"/>
            </a:spcBef>
            <a:spcAft>
              <a:spcPct val="15000"/>
            </a:spcAft>
            <a:buChar char="••"/>
          </a:pPr>
          <a:r>
            <a:rPr lang="en-US" sz="1400" b="1" i="1" kern="1200" dirty="0" smtClean="0"/>
            <a:t>Released Date</a:t>
          </a:r>
          <a:r>
            <a:rPr lang="en-US" sz="1400" i="1" kern="1200" dirty="0" smtClean="0"/>
            <a:t>	2010</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Owned by</a:t>
          </a:r>
          <a:r>
            <a:rPr lang="en-US" sz="1400" i="1" kern="1200" dirty="0" smtClean="0"/>
            <a:t>	</a:t>
          </a:r>
          <a:r>
            <a:rPr lang="en-US" sz="1400" i="1" kern="1200" dirty="0" err="1" smtClean="0"/>
            <a:t>Facebook</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Market Status</a:t>
          </a:r>
          <a:r>
            <a:rPr lang="en-US" sz="1400" i="1" kern="1200" dirty="0" smtClean="0"/>
            <a:t>	Currently 			Operational</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Feature</a:t>
          </a:r>
          <a:r>
            <a:rPr lang="en-US" sz="1400" i="1" kern="1200" dirty="0" smtClean="0"/>
            <a:t>	Group Chat</a:t>
          </a:r>
          <a:endParaRPr lang="en-US" sz="1400" i="1" kern="1200" dirty="0"/>
        </a:p>
        <a:p>
          <a:pPr marL="114300" lvl="1" indent="-114300" algn="l" defTabSz="622300">
            <a:lnSpc>
              <a:spcPct val="90000"/>
            </a:lnSpc>
            <a:spcBef>
              <a:spcPct val="0"/>
            </a:spcBef>
            <a:spcAft>
              <a:spcPct val="15000"/>
            </a:spcAft>
            <a:buChar char="••"/>
          </a:pPr>
          <a:r>
            <a:rPr lang="en-US" sz="1400" b="1" i="1" kern="1200" dirty="0" smtClean="0"/>
            <a:t>Workaround</a:t>
          </a:r>
          <a:r>
            <a:rPr lang="en-US" sz="1400" i="1" kern="1200" dirty="0" smtClean="0"/>
            <a:t>	Does not seem to be 		tweaked. Entire 			feature has to be 		disabled.</a:t>
          </a:r>
          <a:endParaRPr lang="en-US" sz="1400" i="1" kern="1200" dirty="0"/>
        </a:p>
      </dsp:txBody>
      <dsp:txXfrm rot="5400000">
        <a:off x="3158058" y="812799"/>
        <a:ext cx="2934890" cy="2438400"/>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IN"/>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5A1127E-5590-4F10-8E63-E95CE197DF07}" type="datetimeFigureOut">
              <a:rPr lang="en-US" smtClean="0"/>
              <a:pPr/>
              <a:t>30/06/16</a:t>
            </a:fld>
            <a:endParaRPr lang="en-IN"/>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IN"/>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IN"/>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0E3AF6B-6CBB-43A6-8EFE-CDBC74C3D240}" type="slidenum">
              <a:rPr lang="en-IN" smtClean="0"/>
              <a:pPr/>
              <a:t>‹#›</a:t>
            </a:fld>
            <a:endParaRPr lang="en-IN"/>
          </a:p>
        </p:txBody>
      </p:sp>
    </p:spTree>
    <p:extLst>
      <p:ext uri="{BB962C8B-B14F-4D97-AF65-F5344CB8AC3E}">
        <p14:creationId xmlns:p14="http://schemas.microsoft.com/office/powerpoint/2010/main" val="244806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0E3AF6B-6CBB-43A6-8EFE-CDBC74C3D240}" type="slidenum">
              <a:rPr lang="en-IN" smtClean="0"/>
              <a:pPr/>
              <a:t>5</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0E3AF6B-6CBB-43A6-8EFE-CDBC74C3D240}" type="slidenum">
              <a:rPr lang="en-IN" smtClean="0"/>
              <a:pPr/>
              <a:t>6</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0E3AF6B-6CBB-43A6-8EFE-CDBC74C3D240}" type="slidenum">
              <a:rPr lang="en-IN" smtClean="0"/>
              <a:pPr/>
              <a:t>7</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0E3AF6B-6CBB-43A6-8EFE-CDBC74C3D240}" type="slidenum">
              <a:rPr lang="en-IN" smtClean="0"/>
              <a:pPr/>
              <a:t>8</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0E3AF6B-6CBB-43A6-8EFE-CDBC74C3D240}" type="slidenum">
              <a:rPr lang="en-IN" smtClean="0"/>
              <a:pPr/>
              <a:t>9</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0E3AF6B-6CBB-43A6-8EFE-CDBC74C3D240}"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C630AFF-F730-451F-A52F-1A2020B0B5AB}" type="datetimeFigureOut">
              <a:rPr lang="en-US" smtClean="0"/>
              <a:pPr/>
              <a:t>30/06/16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C630AFF-F730-451F-A52F-1A2020B0B5AB}" type="datetimeFigureOut">
              <a:rPr lang="en-US" smtClean="0"/>
              <a:pPr/>
              <a:t>30/06/16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C630AFF-F730-451F-A52F-1A2020B0B5AB}" type="datetimeFigureOut">
              <a:rPr lang="en-US" smtClean="0"/>
              <a:pPr/>
              <a:t>30/06/16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C630AFF-F730-451F-A52F-1A2020B0B5AB}" type="datetimeFigureOut">
              <a:rPr lang="en-US" smtClean="0"/>
              <a:pPr/>
              <a:t>30/06/16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630AFF-F730-451F-A52F-1A2020B0B5AB}" type="datetimeFigureOut">
              <a:rPr lang="en-US" smtClean="0"/>
              <a:pPr/>
              <a:t>30/06/16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C630AFF-F730-451F-A52F-1A2020B0B5AB}" type="datetimeFigureOut">
              <a:rPr lang="en-US" smtClean="0"/>
              <a:pPr/>
              <a:t>30/06/16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C630AFF-F730-451F-A52F-1A2020B0B5AB}" type="datetimeFigureOut">
              <a:rPr lang="en-US" smtClean="0"/>
              <a:pPr/>
              <a:t>30/06/16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C630AFF-F730-451F-A52F-1A2020B0B5AB}" type="datetimeFigureOut">
              <a:rPr lang="en-US" smtClean="0"/>
              <a:pPr/>
              <a:t>30/06/16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30AFF-F730-451F-A52F-1A2020B0B5AB}" type="datetimeFigureOut">
              <a:rPr lang="en-US" smtClean="0"/>
              <a:pPr/>
              <a:t>30/06/16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630AFF-F730-451F-A52F-1A2020B0B5AB}" type="datetimeFigureOut">
              <a:rPr lang="en-US" smtClean="0"/>
              <a:pPr/>
              <a:t>30/06/16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630AFF-F730-451F-A52F-1A2020B0B5AB}" type="datetimeFigureOut">
              <a:rPr lang="en-US" smtClean="0"/>
              <a:pPr/>
              <a:t>30/06/16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9C3D96-ABA2-46CA-AB7C-15C2CD7DE6B5}"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630AFF-F730-451F-A52F-1A2020B0B5AB}" type="datetimeFigureOut">
              <a:rPr lang="en-US" smtClean="0"/>
              <a:pPr/>
              <a:t>30/06/16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C3D96-ABA2-46CA-AB7C-15C2CD7DE6B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1352654" y="3967371"/>
            <a:ext cx="6138557" cy="116955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Offices: New Delhi. Bangalore. Mumbai. </a:t>
            </a: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Pune. Indore. California (Fremont)</a:t>
            </a:r>
            <a:endParaRPr kumimoji="0" lang="en-US" sz="14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Phone: +</a:t>
            </a: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91.120.4296878, 2399113, </a:t>
            </a: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Fax: </a:t>
            </a: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2399011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Website</a:t>
            </a: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www.iiprd.com</a:t>
            </a:r>
            <a:endParaRPr kumimoji="0" lang="en-US" sz="14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Email: iiprd@iiprd.com</a:t>
            </a:r>
            <a:endParaRPr kumimoji="0" lang="en-US" sz="14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Patent Consulting | Research | IP and Litigation Support</a:t>
            </a:r>
            <a:endParaRPr kumimoji="0" lang="en-GB" sz="140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3" descr="C:\Users\lenovo\Downloads\logo_final.png"/>
          <p:cNvPicPr>
            <a:picLocks noChangeAspect="1" noChangeArrowheads="1"/>
          </p:cNvPicPr>
          <p:nvPr/>
        </p:nvPicPr>
        <p:blipFill>
          <a:blip r:embed="rId2" cstate="print"/>
          <a:srcRect/>
          <a:stretch>
            <a:fillRect/>
          </a:stretch>
        </p:blipFill>
        <p:spPr bwMode="auto">
          <a:xfrm>
            <a:off x="1752600" y="1888867"/>
            <a:ext cx="5406272" cy="17526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p:nvPr/>
        </p:nvGrpSpPr>
        <p:grpSpPr>
          <a:xfrm>
            <a:off x="0" y="762000"/>
            <a:ext cx="2895600" cy="6096000"/>
            <a:chOff x="76200" y="762000"/>
            <a:chExt cx="2895600" cy="6096000"/>
          </a:xfrm>
        </p:grpSpPr>
        <p:grpSp>
          <p:nvGrpSpPr>
            <p:cNvPr id="3" name="Group 51"/>
            <p:cNvGrpSpPr/>
            <p:nvPr/>
          </p:nvGrpSpPr>
          <p:grpSpPr>
            <a:xfrm>
              <a:off x="76200" y="762000"/>
              <a:ext cx="2819400" cy="6096000"/>
              <a:chOff x="76200" y="762000"/>
              <a:chExt cx="2819400" cy="6096000"/>
            </a:xfrm>
          </p:grpSpPr>
          <p:sp>
            <p:nvSpPr>
              <p:cNvPr id="48" name="Rectangle 47"/>
              <p:cNvSpPr/>
              <p:nvPr/>
            </p:nvSpPr>
            <p:spPr>
              <a:xfrm>
                <a:off x="76200" y="762000"/>
                <a:ext cx="2819400" cy="6096000"/>
              </a:xfrm>
              <a:prstGeom prst="rect">
                <a:avLst/>
              </a:prstGeom>
              <a:solidFill>
                <a:schemeClr val="bg1">
                  <a:lumMod val="8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47" name="Straight Connector 46"/>
              <p:cNvCxnSpPr/>
              <p:nvPr/>
            </p:nvCxnSpPr>
            <p:spPr>
              <a:xfrm>
                <a:off x="2895600" y="762000"/>
                <a:ext cx="0" cy="6096000"/>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76200" y="773668"/>
              <a:ext cx="2895600" cy="307777"/>
            </a:xfrm>
            <a:prstGeom prst="rect">
              <a:avLst/>
            </a:prstGeom>
          </p:spPr>
          <p:txBody>
            <a:bodyPr wrap="square">
              <a:spAutoFit/>
            </a:bodyPr>
            <a:lstStyle/>
            <a:p>
              <a:r>
                <a:rPr lang="en-IN" sz="1400" b="1" dirty="0" smtClean="0"/>
                <a:t>Claim Elements - </a:t>
              </a:r>
            </a:p>
          </p:txBody>
        </p:sp>
      </p:grpSp>
      <p:sp>
        <p:nvSpPr>
          <p:cNvPr id="6" name="Title 1"/>
          <p:cNvSpPr txBox="1">
            <a:spLocks/>
          </p:cNvSpPr>
          <p:nvPr/>
        </p:nvSpPr>
        <p:spPr>
          <a:xfrm>
            <a:off x="152400" y="30162"/>
            <a:ext cx="8839200" cy="579438"/>
          </a:xfrm>
          <a:prstGeom prst="rect">
            <a:avLst/>
          </a:prstGeom>
        </p:spPr>
        <p:txBody>
          <a:bodyPr vert="horz" lIns="91440" tIns="45720" rIns="91440" bIns="45720" rtlCol="0" anchor="ctr">
            <a:normAutofit fontScale="97500"/>
          </a:bodyPr>
          <a:lstStyle/>
          <a:p>
            <a:pPr lvl="0" algn="ctr" fontAlgn="b">
              <a:spcBef>
                <a:spcPct val="0"/>
              </a:spcBef>
              <a:defRPr/>
            </a:pPr>
            <a:r>
              <a:rPr lang="en-US" sz="2000" b="1" dirty="0" smtClean="0"/>
              <a:t>Claim Mapping: Claim 7 Vs. </a:t>
            </a:r>
            <a:r>
              <a:rPr lang="en-US" sz="2000" b="1" dirty="0" err="1" smtClean="0"/>
              <a:t>WhatsApp</a:t>
            </a:r>
            <a:r>
              <a:rPr lang="en-US" sz="2000" b="1" dirty="0" smtClean="0"/>
              <a:t> Group Chat Feature</a:t>
            </a:r>
            <a:endParaRPr lang="en-IN" sz="2000" b="1" dirty="0" smtClean="0"/>
          </a:p>
        </p:txBody>
      </p:sp>
      <p:sp>
        <p:nvSpPr>
          <p:cNvPr id="12" name="Rectangle 11"/>
          <p:cNvSpPr/>
          <p:nvPr/>
        </p:nvSpPr>
        <p:spPr>
          <a:xfrm>
            <a:off x="0" y="1219200"/>
            <a:ext cx="2895600" cy="2308324"/>
          </a:xfrm>
          <a:prstGeom prst="rect">
            <a:avLst/>
          </a:prstGeom>
        </p:spPr>
        <p:txBody>
          <a:bodyPr wrap="square">
            <a:spAutoFit/>
          </a:bodyPr>
          <a:lstStyle/>
          <a:p>
            <a:r>
              <a:rPr lang="en-IN" dirty="0" smtClean="0"/>
              <a:t>(e) </a:t>
            </a:r>
            <a:r>
              <a:rPr lang="en-US" dirty="0" smtClean="0"/>
              <a:t>causing the processor to transmit the received instant message as an offline message to each member of the persistent messaging group who is not logged into the instant messaging application.</a:t>
            </a:r>
            <a:endParaRPr lang="en-IN" dirty="0" smtClean="0"/>
          </a:p>
        </p:txBody>
      </p:sp>
      <p:cxnSp>
        <p:nvCxnSpPr>
          <p:cNvPr id="16" name="Straight Connector 15"/>
          <p:cNvCxnSpPr/>
          <p:nvPr/>
        </p:nvCxnSpPr>
        <p:spPr>
          <a:xfrm>
            <a:off x="152400" y="1828800"/>
            <a:ext cx="23622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52400" y="2133600"/>
            <a:ext cx="21336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52400" y="2362200"/>
            <a:ext cx="25908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52400" y="2667000"/>
            <a:ext cx="23622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52400" y="2895600"/>
            <a:ext cx="25146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pic>
        <p:nvPicPr>
          <p:cNvPr id="3074" name="Picture 2"/>
          <p:cNvPicPr>
            <a:picLocks noChangeAspect="1" noChangeArrowheads="1"/>
          </p:cNvPicPr>
          <p:nvPr/>
        </p:nvPicPr>
        <p:blipFill>
          <a:blip r:embed="rId3"/>
          <a:srcRect/>
          <a:stretch>
            <a:fillRect/>
          </a:stretch>
        </p:blipFill>
        <p:spPr bwMode="auto">
          <a:xfrm>
            <a:off x="3048000" y="3200400"/>
            <a:ext cx="5867400" cy="2533650"/>
          </a:xfrm>
          <a:prstGeom prst="rect">
            <a:avLst/>
          </a:prstGeom>
          <a:noFill/>
          <a:ln w="9525">
            <a:noFill/>
            <a:miter lim="800000"/>
            <a:headEnd/>
            <a:tailEnd/>
          </a:ln>
          <a:effectLst/>
        </p:spPr>
      </p:pic>
      <p:cxnSp>
        <p:nvCxnSpPr>
          <p:cNvPr id="29" name="Straight Connector 28"/>
          <p:cNvCxnSpPr/>
          <p:nvPr/>
        </p:nvCxnSpPr>
        <p:spPr>
          <a:xfrm>
            <a:off x="76200" y="3200400"/>
            <a:ext cx="19812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52400" y="3505200"/>
            <a:ext cx="9906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362200" y="2819400"/>
            <a:ext cx="4876800" cy="2057400"/>
          </a:xfrm>
          <a:prstGeom prst="straightConnector1">
            <a:avLst/>
          </a:prstGeom>
          <a:ln w="38100">
            <a:solidFill>
              <a:srgbClr val="7030A0"/>
            </a:solidFill>
            <a:prstDash val="dash"/>
            <a:tailEnd type="arrow"/>
          </a:ln>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4"/>
          <a:srcRect/>
          <a:stretch>
            <a:fillRect/>
          </a:stretch>
        </p:blipFill>
        <p:spPr bwMode="auto">
          <a:xfrm>
            <a:off x="2933700" y="914400"/>
            <a:ext cx="5905500" cy="1838325"/>
          </a:xfrm>
          <a:prstGeom prst="rect">
            <a:avLst/>
          </a:prstGeom>
          <a:noFill/>
          <a:ln w="9525">
            <a:noFill/>
            <a:miter lim="800000"/>
            <a:headEnd/>
            <a:tailEnd/>
          </a:ln>
          <a:effectLst/>
        </p:spPr>
      </p:pic>
      <p:cxnSp>
        <p:nvCxnSpPr>
          <p:cNvPr id="28" name="Straight Arrow Connector 27"/>
          <p:cNvCxnSpPr/>
          <p:nvPr/>
        </p:nvCxnSpPr>
        <p:spPr>
          <a:xfrm flipV="1">
            <a:off x="2362200" y="2286000"/>
            <a:ext cx="4191000" cy="457200"/>
          </a:xfrm>
          <a:prstGeom prst="straightConnector1">
            <a:avLst/>
          </a:prstGeom>
          <a:ln w="38100">
            <a:solidFill>
              <a:srgbClr val="7030A0"/>
            </a:solidFill>
            <a:prstDash val="lg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sz="2000" i="1" dirty="0" smtClean="0"/>
          </a:p>
          <a:p>
            <a:endParaRPr lang="en-US" sz="2000" i="1" dirty="0" smtClean="0"/>
          </a:p>
          <a:p>
            <a:endParaRPr lang="en-US" sz="2000" i="1" dirty="0" smtClean="0"/>
          </a:p>
          <a:p>
            <a:pPr algn="just">
              <a:buNone/>
            </a:pPr>
            <a:r>
              <a:rPr lang="en-US" sz="2000" i="1" dirty="0" smtClean="0"/>
              <a:t>	IIPRD has prepared this </a:t>
            </a:r>
            <a:r>
              <a:rPr lang="en-US" sz="2000" i="1" dirty="0" smtClean="0"/>
              <a:t>exemplary/sample report </a:t>
            </a:r>
            <a:r>
              <a:rPr lang="en-US" sz="2000" i="1" dirty="0" smtClean="0"/>
              <a:t>based on information sources that are believed to be reliable by IIPRD. IIPRD disclaims all warranties as to the accuracy, completeness or adequacy of such information. Neither IIPRD nor its affiliates nor any of its proprietors, employees (together, "personnel") are intending to provide legal advice in this matter.</a:t>
            </a:r>
            <a:endParaRPr lang="en-US" sz="2000"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OBJECTIVE</a:t>
            </a:r>
            <a:endParaRPr lang="en-US" i="1" dirty="0"/>
          </a:p>
        </p:txBody>
      </p:sp>
      <p:sp>
        <p:nvSpPr>
          <p:cNvPr id="3" name="Content Placeholder 2"/>
          <p:cNvSpPr>
            <a:spLocks noGrp="1"/>
          </p:cNvSpPr>
          <p:nvPr>
            <p:ph idx="1"/>
          </p:nvPr>
        </p:nvSpPr>
        <p:spPr/>
        <p:txBody>
          <a:bodyPr>
            <a:normAutofit/>
          </a:bodyPr>
          <a:lstStyle/>
          <a:p>
            <a:pPr algn="just">
              <a:buNone/>
            </a:pPr>
            <a:r>
              <a:rPr lang="en-US" dirty="0" smtClean="0"/>
              <a:t>    </a:t>
            </a:r>
            <a:r>
              <a:rPr lang="en-US" sz="2800" i="1" dirty="0" smtClean="0"/>
              <a:t>Objective </a:t>
            </a:r>
            <a:r>
              <a:rPr lang="en-US" sz="2800" i="1" dirty="0" smtClean="0"/>
              <a:t>of the </a:t>
            </a:r>
            <a:r>
              <a:rPr lang="en-US" sz="2800" i="1" dirty="0" smtClean="0"/>
              <a:t>instant sample study </a:t>
            </a:r>
            <a:r>
              <a:rPr lang="en-US" sz="2800" i="1" dirty="0" smtClean="0"/>
              <a:t>was to perform an exemplary Infringement Analysis. We have </a:t>
            </a:r>
            <a:r>
              <a:rPr lang="en-US" sz="2800" i="1" dirty="0" smtClean="0"/>
              <a:t>reviewed multiple official </a:t>
            </a:r>
            <a:r>
              <a:rPr lang="en-US" sz="2800" i="1" dirty="0" smtClean="0"/>
              <a:t>and third party websites, literature, videos, on-device testing, blogs, whitepapers, etc of </a:t>
            </a:r>
            <a:r>
              <a:rPr lang="en-US" sz="2800" i="1" dirty="0" err="1" smtClean="0"/>
              <a:t>WhatsApp</a:t>
            </a:r>
            <a:r>
              <a:rPr lang="en-US" sz="2800" i="1" baseline="30000" dirty="0" err="1" smtClean="0"/>
              <a:t>TM</a:t>
            </a:r>
            <a:r>
              <a:rPr lang="en-US" sz="2800" i="1" dirty="0" smtClean="0"/>
              <a:t> </a:t>
            </a:r>
            <a:r>
              <a:rPr lang="en-US" sz="2800" i="1" dirty="0" smtClean="0"/>
              <a:t>to collect and map the evidences against Claim 7 of issued patent US 7,865,563, currently owned by Microsoft. </a:t>
            </a:r>
          </a:p>
          <a:p>
            <a:pPr>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latin typeface="Calibri" pitchFamily="34" charset="0"/>
                <a:cs typeface="Calibri" pitchFamily="34" charset="0"/>
              </a:rPr>
              <a:t>EXEMPLARY PATENT Vs PRODUCT</a:t>
            </a:r>
            <a:endParaRPr lang="en-US" i="1" dirty="0">
              <a:latin typeface="Calibri" pitchFamily="34" charset="0"/>
              <a:cs typeface="Calibri" pitchFamily="34" charset="0"/>
            </a:endParaRPr>
          </a:p>
        </p:txBody>
      </p:sp>
      <p:graphicFrame>
        <p:nvGraphicFramePr>
          <p:cNvPr id="5" name="Diagram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30285897"/>
              </p:ext>
            </p:extLst>
          </p:nvPr>
        </p:nvGraphicFramePr>
        <p:xfrm>
          <a:off x="228600" y="838201"/>
          <a:ext cx="8763000" cy="5714998"/>
        </p:xfrm>
        <a:graphic>
          <a:graphicData uri="http://schemas.openxmlformats.org/drawingml/2006/table">
            <a:tbl>
              <a:tblPr firstRow="1" bandRow="1">
                <a:tableStyleId>{5C22544A-7EE6-4342-B048-85BDC9FD1C3A}</a:tableStyleId>
              </a:tblPr>
              <a:tblGrid>
                <a:gridCol w="7315200"/>
                <a:gridCol w="1447800"/>
              </a:tblGrid>
              <a:tr h="687246">
                <a:tc>
                  <a:txBody>
                    <a:bodyPr/>
                    <a:lstStyle/>
                    <a:p>
                      <a:pPr algn="ctr"/>
                      <a:r>
                        <a:rPr lang="en-US" sz="1600" dirty="0" smtClean="0"/>
                        <a:t>Claim Elements</a:t>
                      </a:r>
                      <a:r>
                        <a:rPr lang="en-US" sz="1600" baseline="0" dirty="0" smtClean="0"/>
                        <a: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Product</a:t>
                      </a:r>
                      <a:r>
                        <a:rPr lang="en-US" sz="1600" baseline="0" dirty="0" smtClean="0"/>
                        <a:t>: </a:t>
                      </a:r>
                      <a:r>
                        <a:rPr lang="en-US" sz="1600" baseline="0" dirty="0" err="1" smtClean="0"/>
                        <a:t>WhatsApp</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7880">
                <a:tc>
                  <a:txBody>
                    <a:bodyPr/>
                    <a:lstStyle/>
                    <a:p>
                      <a:pPr marL="90488" indent="0" algn="l" fontAlgn="b"/>
                      <a:r>
                        <a:rPr lang="en-US" sz="1600" b="0" i="0" u="none" strike="noStrike" dirty="0" smtClean="0">
                          <a:solidFill>
                            <a:srgbClr val="000000"/>
                          </a:solidFill>
                          <a:latin typeface="+mn-lt"/>
                        </a:rPr>
                        <a:t>A method comprising the following acts</a:t>
                      </a:r>
                      <a:endParaRPr lang="en-IN" sz="1600" b="0" i="0" u="none" strike="noStrike" dirty="0">
                        <a:solidFill>
                          <a:srgbClr val="000000"/>
                        </a:solidFill>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IN"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8734">
                <a:tc>
                  <a:txBody>
                    <a:bodyPr/>
                    <a:lstStyle/>
                    <a:p>
                      <a:pPr marL="90488" indent="0" algn="l" fontAlgn="b"/>
                      <a:r>
                        <a:rPr lang="en-IN" sz="1600" b="0" i="0" u="none" strike="noStrike" dirty="0">
                          <a:solidFill>
                            <a:srgbClr val="000000"/>
                          </a:solidFill>
                          <a:latin typeface="Calibri"/>
                        </a:rPr>
                        <a:t>(a) </a:t>
                      </a:r>
                      <a:r>
                        <a:rPr lang="en-US" sz="1600" b="0" i="0" u="none" strike="noStrike" dirty="0" smtClean="0">
                          <a:solidFill>
                            <a:srgbClr val="000000"/>
                          </a:solidFill>
                          <a:latin typeface="+mn-lt"/>
                        </a:rPr>
                        <a:t>causing a processor to receive a request to include a plurality of entities in an instant messaging group in an instant messaging application;</a:t>
                      </a:r>
                      <a:endParaRPr lang="en-IN" sz="1600" b="0" i="0" u="none" strike="noStrike" dirty="0">
                        <a:solidFill>
                          <a:srgbClr val="000000"/>
                        </a:solidFill>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dirty="0" smtClean="0"/>
                        <a:t> Yes (Slide 5)</a:t>
                      </a:r>
                      <a:endParaRPr lang="en-IN"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7468">
                <a:tc>
                  <a:txBody>
                    <a:bodyPr/>
                    <a:lstStyle/>
                    <a:p>
                      <a:pPr marL="90488" indent="0" algn="l" fontAlgn="b"/>
                      <a:r>
                        <a:rPr lang="en-IN" sz="1600" b="0" i="0" u="none" strike="noStrike" dirty="0">
                          <a:solidFill>
                            <a:srgbClr val="000000"/>
                          </a:solidFill>
                          <a:latin typeface="Calibri"/>
                        </a:rPr>
                        <a:t>(b) </a:t>
                      </a:r>
                      <a:r>
                        <a:rPr lang="en-US" sz="1600" b="0" i="0" u="none" strike="noStrike" dirty="0" smtClean="0">
                          <a:solidFill>
                            <a:srgbClr val="000000"/>
                          </a:solidFill>
                          <a:latin typeface="+mn-lt"/>
                        </a:rPr>
                        <a:t>causing the processor to create a persistent instant messaging group in response to the received request, wherein the persistent instant messaging group includes the plurality of entities, wherein the persistent instant messaging group is automatically persisted across multiple sessions of use of the instant messaging application;</a:t>
                      </a:r>
                      <a:endParaRPr lang="en-IN" sz="1600" b="0" i="0" u="none" strike="noStrike" dirty="0">
                        <a:solidFill>
                          <a:srgbClr val="000000"/>
                        </a:solidFill>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dirty="0" smtClean="0"/>
                        <a:t>Yes (Slides 6-7)</a:t>
                      </a:r>
                      <a:endParaRPr lang="en-IN"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7468">
                <a:tc>
                  <a:txBody>
                    <a:bodyPr/>
                    <a:lstStyle/>
                    <a:p>
                      <a:pPr marL="90488" indent="0" algn="l" fontAlgn="b"/>
                      <a:r>
                        <a:rPr lang="en-IN" sz="1600" b="0" i="0" u="none" strike="noStrike" dirty="0">
                          <a:solidFill>
                            <a:srgbClr val="000000"/>
                          </a:solidFill>
                          <a:latin typeface="Calibri"/>
                        </a:rPr>
                        <a:t>(c) </a:t>
                      </a:r>
                      <a:r>
                        <a:rPr lang="en-US" sz="1600" b="0" i="0" u="none" strike="noStrike" dirty="0" smtClean="0">
                          <a:solidFill>
                            <a:srgbClr val="000000"/>
                          </a:solidFill>
                          <a:latin typeface="+mn-lt"/>
                        </a:rPr>
                        <a:t>causing the processor to receive an instant message from a first entity in the persistent instant messaging group by way of the instant messaging application, wherein the received instant message is directed to the persistent instant messaging group;</a:t>
                      </a:r>
                      <a:endParaRPr lang="en-IN" sz="1600" b="0" i="0" u="none" strike="noStrike" dirty="0">
                        <a:solidFill>
                          <a:srgbClr val="000000"/>
                        </a:solidFill>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dirty="0" smtClean="0"/>
                        <a:t>Yes (Slide 8)</a:t>
                      </a:r>
                      <a:endParaRPr lang="en-IN"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8101">
                <a:tc>
                  <a:txBody>
                    <a:bodyPr/>
                    <a:lstStyle/>
                    <a:p>
                      <a:pPr marL="90488" indent="0" algn="l" fontAlgn="b"/>
                      <a:r>
                        <a:rPr lang="en-IN" sz="1600" b="0" i="0" u="none" strike="noStrike" dirty="0">
                          <a:solidFill>
                            <a:srgbClr val="000000"/>
                          </a:solidFill>
                          <a:latin typeface="Calibri"/>
                        </a:rPr>
                        <a:t>(d) </a:t>
                      </a:r>
                      <a:r>
                        <a:rPr lang="en-US" sz="1600" b="0" i="0" u="none" strike="noStrike" dirty="0" smtClean="0">
                          <a:solidFill>
                            <a:srgbClr val="000000"/>
                          </a:solidFill>
                          <a:latin typeface="+mn-lt"/>
                        </a:rPr>
                        <a:t>causing the processor to transmit the received instant message to at least each member of the persistent messaging group who is logged into the instant messaging application; and</a:t>
                      </a:r>
                      <a:endParaRPr lang="en-IN" sz="1600" b="0" i="0" u="none" strike="noStrike" dirty="0">
                        <a:solidFill>
                          <a:srgbClr val="000000"/>
                        </a:solidFill>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dirty="0" smtClean="0"/>
                        <a:t>Yes (Slide 9)</a:t>
                      </a:r>
                      <a:endParaRPr lang="en-IN"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8101">
                <a:tc>
                  <a:txBody>
                    <a:bodyPr/>
                    <a:lstStyle/>
                    <a:p>
                      <a:pPr marL="90488" marR="0" indent="0" algn="l" defTabSz="914400" rtl="0" eaLnBrk="1" fontAlgn="b" latinLnBrk="0" hangingPunct="1">
                        <a:lnSpc>
                          <a:spcPct val="100000"/>
                        </a:lnSpc>
                        <a:spcBef>
                          <a:spcPts val="0"/>
                        </a:spcBef>
                        <a:spcAft>
                          <a:spcPts val="0"/>
                        </a:spcAft>
                        <a:buClrTx/>
                        <a:buSzTx/>
                        <a:buFontTx/>
                        <a:buNone/>
                        <a:tabLst/>
                        <a:defRPr/>
                      </a:pPr>
                      <a:r>
                        <a:rPr lang="en-IN" sz="1600" b="0" i="0" u="none" strike="noStrike" dirty="0" smtClean="0">
                          <a:solidFill>
                            <a:srgbClr val="000000"/>
                          </a:solidFill>
                          <a:latin typeface="+mn-lt"/>
                        </a:rPr>
                        <a:t>(e) </a:t>
                      </a:r>
                      <a:r>
                        <a:rPr lang="en-US" sz="1600" b="0" i="0" u="none" strike="noStrike" dirty="0" smtClean="0">
                          <a:solidFill>
                            <a:srgbClr val="000000"/>
                          </a:solidFill>
                          <a:latin typeface="+mn-lt"/>
                        </a:rPr>
                        <a:t>causing the processor to transmit the received instant message as an offline message to each member of the persistent messaging group who is not logged into the instant messaging application.</a:t>
                      </a:r>
                      <a:endParaRPr lang="en-IN" sz="1600" b="0" i="0" u="none" strike="noStrike" dirty="0">
                        <a:solidFill>
                          <a:srgbClr val="000000"/>
                        </a:solidFill>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Yes(Slide 10)</a:t>
                      </a:r>
                      <a:endParaRPr lang="en-IN" sz="1600" dirty="0" smtClean="0"/>
                    </a:p>
                    <a:p>
                      <a:pPr algn="l"/>
                      <a:endParaRPr lang="en-IN"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itle 1"/>
          <p:cNvSpPr txBox="1">
            <a:spLocks/>
          </p:cNvSpPr>
          <p:nvPr/>
        </p:nvSpPr>
        <p:spPr>
          <a:xfrm>
            <a:off x="152400" y="30162"/>
            <a:ext cx="8991600" cy="731838"/>
          </a:xfrm>
          <a:prstGeom prst="rect">
            <a:avLst/>
          </a:prstGeom>
        </p:spPr>
        <p:txBody>
          <a:bodyPr vert="horz" lIns="91440" tIns="45720" rIns="91440" bIns="45720" rtlCol="0" anchor="ctr">
            <a:normAutofit fontScale="97500"/>
          </a:bodyPr>
          <a:lstStyle/>
          <a:p>
            <a:pPr lvl="0" algn="ctr" fontAlgn="b">
              <a:spcBef>
                <a:spcPct val="0"/>
              </a:spcBef>
              <a:defRPr/>
            </a:pPr>
            <a:r>
              <a:rPr kumimoji="0" lang="en-US" sz="2000" b="1" i="0" u="none" strike="noStrike" kern="1200" cap="none" spc="0" normalizeH="0" baseline="0" noProof="0" dirty="0" smtClean="0">
                <a:ln>
                  <a:noFill/>
                </a:ln>
                <a:solidFill>
                  <a:schemeClr val="tx1"/>
                </a:solidFill>
                <a:effectLst/>
                <a:uLnTx/>
                <a:uFillTx/>
                <a:latin typeface="+mj-lt"/>
                <a:ea typeface="+mj-ea"/>
                <a:cs typeface="+mj-cs"/>
              </a:rPr>
              <a:t>US Application</a:t>
            </a:r>
            <a:r>
              <a:rPr kumimoji="0" lang="en-US" sz="2000" b="1" i="0" u="none" strike="noStrike" kern="1200" cap="none" spc="0" normalizeH="0" noProof="0" dirty="0" smtClean="0">
                <a:ln>
                  <a:noFill/>
                </a:ln>
                <a:solidFill>
                  <a:schemeClr val="tx1"/>
                </a:solidFill>
                <a:effectLst/>
                <a:uLnTx/>
                <a:uFillTx/>
                <a:latin typeface="+mj-lt"/>
                <a:ea typeface="+mj-ea"/>
                <a:cs typeface="+mj-cs"/>
              </a:rPr>
              <a:t> No: </a:t>
            </a:r>
            <a:r>
              <a:rPr lang="en-US" sz="2000" b="1" dirty="0" smtClean="0">
                <a:latin typeface="+mj-lt"/>
                <a:ea typeface="+mj-ea"/>
                <a:cs typeface="+mj-cs"/>
              </a:rPr>
              <a:t>12/200,411</a:t>
            </a:r>
            <a:endParaRPr kumimoji="0" lang="en-US" sz="20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b"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mj-lt"/>
                <a:ea typeface="+mj-ea"/>
                <a:cs typeface="+mj-cs"/>
              </a:rPr>
              <a:t>Exemplary</a:t>
            </a:r>
            <a:r>
              <a:rPr kumimoji="0" lang="en-US" sz="2000" b="1" i="0" u="none" strike="noStrike" kern="1200" cap="none" spc="0" normalizeH="0" noProof="0" dirty="0" smtClean="0">
                <a:ln>
                  <a:noFill/>
                </a:ln>
                <a:solidFill>
                  <a:schemeClr val="tx1"/>
                </a:solidFill>
                <a:effectLst/>
                <a:uLnTx/>
                <a:uFillTx/>
                <a:latin typeface="+mj-lt"/>
                <a:ea typeface="+mj-ea"/>
                <a:cs typeface="+mj-cs"/>
              </a:rPr>
              <a:t> </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Claim Mapping:</a:t>
            </a:r>
            <a:r>
              <a:rPr kumimoji="0" lang="en-US" sz="2000" b="1" i="0" u="none" strike="noStrike" kern="1200" cap="none" spc="0" normalizeH="0" noProof="0" dirty="0" smtClean="0">
                <a:ln>
                  <a:noFill/>
                </a:ln>
                <a:solidFill>
                  <a:schemeClr val="tx1"/>
                </a:solidFill>
                <a:effectLst/>
                <a:uLnTx/>
                <a:uFillTx/>
                <a:latin typeface="+mj-lt"/>
                <a:ea typeface="+mj-ea"/>
                <a:cs typeface="+mj-cs"/>
              </a:rPr>
              <a:t> Claim 7 Vs. WhatsApp Group Chat Feature</a:t>
            </a:r>
            <a:endParaRPr kumimoji="0" lang="en-IN" sz="20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56"/>
          <p:cNvGrpSpPr/>
          <p:nvPr/>
        </p:nvGrpSpPr>
        <p:grpSpPr>
          <a:xfrm>
            <a:off x="76200" y="762000"/>
            <a:ext cx="2895600" cy="6096000"/>
            <a:chOff x="76200" y="762000"/>
            <a:chExt cx="2895600" cy="6096000"/>
          </a:xfrm>
        </p:grpSpPr>
        <p:grpSp>
          <p:nvGrpSpPr>
            <p:cNvPr id="4" name="Group 51"/>
            <p:cNvGrpSpPr/>
            <p:nvPr/>
          </p:nvGrpSpPr>
          <p:grpSpPr>
            <a:xfrm>
              <a:off x="76200" y="762000"/>
              <a:ext cx="2819400" cy="6096000"/>
              <a:chOff x="76200" y="762000"/>
              <a:chExt cx="2819400" cy="6096000"/>
            </a:xfrm>
          </p:grpSpPr>
          <p:sp>
            <p:nvSpPr>
              <p:cNvPr id="48" name="Rectangle 47"/>
              <p:cNvSpPr/>
              <p:nvPr/>
            </p:nvSpPr>
            <p:spPr>
              <a:xfrm>
                <a:off x="76200" y="762000"/>
                <a:ext cx="2819400" cy="6096000"/>
              </a:xfrm>
              <a:prstGeom prst="rect">
                <a:avLst/>
              </a:prstGeom>
              <a:solidFill>
                <a:schemeClr val="bg1">
                  <a:lumMod val="8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47" name="Straight Connector 46"/>
              <p:cNvCxnSpPr/>
              <p:nvPr/>
            </p:nvCxnSpPr>
            <p:spPr>
              <a:xfrm>
                <a:off x="2895600" y="762000"/>
                <a:ext cx="0" cy="6096000"/>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76200" y="773668"/>
              <a:ext cx="2895600" cy="307777"/>
            </a:xfrm>
            <a:prstGeom prst="rect">
              <a:avLst/>
            </a:prstGeom>
          </p:spPr>
          <p:txBody>
            <a:bodyPr wrap="square">
              <a:spAutoFit/>
            </a:bodyPr>
            <a:lstStyle/>
            <a:p>
              <a:r>
                <a:rPr lang="en-IN" sz="1400" b="1" dirty="0" smtClean="0"/>
                <a:t>Claim Elements - </a:t>
              </a:r>
            </a:p>
          </p:txBody>
        </p:sp>
      </p:grpSp>
      <p:sp>
        <p:nvSpPr>
          <p:cNvPr id="6" name="Title 1"/>
          <p:cNvSpPr txBox="1">
            <a:spLocks/>
          </p:cNvSpPr>
          <p:nvPr/>
        </p:nvSpPr>
        <p:spPr>
          <a:xfrm>
            <a:off x="152400" y="30162"/>
            <a:ext cx="8839200" cy="579438"/>
          </a:xfrm>
          <a:prstGeom prst="rect">
            <a:avLst/>
          </a:prstGeom>
        </p:spPr>
        <p:txBody>
          <a:bodyPr vert="horz" lIns="91440" tIns="45720" rIns="91440" bIns="45720" rtlCol="0" anchor="ctr">
            <a:normAutofit fontScale="90000" lnSpcReduction="20000"/>
          </a:bodyPr>
          <a:lstStyle/>
          <a:p>
            <a:pPr lvl="0" algn="ctr" fontAlgn="b">
              <a:spcBef>
                <a:spcPct val="0"/>
              </a:spcBef>
              <a:defRPr/>
            </a:pPr>
            <a:endParaRPr lang="en-US" sz="2000" b="1" dirty="0" smtClean="0"/>
          </a:p>
          <a:p>
            <a:pPr lvl="0" algn="ctr" fontAlgn="b">
              <a:spcBef>
                <a:spcPct val="0"/>
              </a:spcBef>
              <a:defRPr/>
            </a:pPr>
            <a:r>
              <a:rPr lang="en-US" sz="2000" b="1" dirty="0" smtClean="0"/>
              <a:t>Claim Mapping: Claim 7 Vs. </a:t>
            </a:r>
            <a:r>
              <a:rPr lang="en-US" sz="2000" b="1" dirty="0" err="1" smtClean="0"/>
              <a:t>WhatsApp</a:t>
            </a:r>
            <a:r>
              <a:rPr lang="en-US" sz="2000" b="1" dirty="0" smtClean="0"/>
              <a:t> Group Chat Feature</a:t>
            </a:r>
            <a:endParaRPr lang="en-IN" sz="2000" b="1" dirty="0" smtClean="0"/>
          </a:p>
          <a:p>
            <a:pPr marL="0" marR="0" lvl="0" indent="0" algn="ctr" defTabSz="914400" rtl="0" eaLnBrk="1" fontAlgn="b" latinLnBrk="0" hangingPunct="1">
              <a:lnSpc>
                <a:spcPct val="100000"/>
              </a:lnSpc>
              <a:spcBef>
                <a:spcPct val="0"/>
              </a:spcBef>
              <a:spcAft>
                <a:spcPts val="0"/>
              </a:spcAft>
              <a:buClrTx/>
              <a:buSzTx/>
              <a:buFontTx/>
              <a:buNone/>
              <a:tabLst/>
              <a:defRPr/>
            </a:pPr>
            <a:endParaRPr kumimoji="0" lang="en-IN" sz="2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12" name="Rectangle 11"/>
          <p:cNvSpPr/>
          <p:nvPr/>
        </p:nvSpPr>
        <p:spPr>
          <a:xfrm>
            <a:off x="76200" y="1667470"/>
            <a:ext cx="2895600" cy="1754326"/>
          </a:xfrm>
          <a:prstGeom prst="rect">
            <a:avLst/>
          </a:prstGeom>
        </p:spPr>
        <p:txBody>
          <a:bodyPr wrap="square">
            <a:spAutoFit/>
          </a:bodyPr>
          <a:lstStyle/>
          <a:p>
            <a:r>
              <a:rPr lang="en-IN" dirty="0" smtClean="0"/>
              <a:t>(a) </a:t>
            </a:r>
            <a:r>
              <a:rPr lang="en-US" dirty="0" smtClean="0"/>
              <a:t>causing a processor to receive a request to include a plurality of entities in an instant messaging group in</a:t>
            </a:r>
          </a:p>
          <a:p>
            <a:r>
              <a:rPr lang="en-US" dirty="0" smtClean="0"/>
              <a:t> an instant messaging application;</a:t>
            </a:r>
            <a:endParaRPr lang="en-IN" dirty="0" smtClean="0"/>
          </a:p>
        </p:txBody>
      </p:sp>
      <p:sp>
        <p:nvSpPr>
          <p:cNvPr id="25" name="Rectangle 24"/>
          <p:cNvSpPr/>
          <p:nvPr/>
        </p:nvSpPr>
        <p:spPr>
          <a:xfrm>
            <a:off x="0" y="3581400"/>
            <a:ext cx="2819400" cy="1785104"/>
          </a:xfrm>
          <a:prstGeom prst="rect">
            <a:avLst/>
          </a:prstGeom>
        </p:spPr>
        <p:txBody>
          <a:bodyPr wrap="square">
            <a:spAutoFit/>
          </a:bodyPr>
          <a:lstStyle/>
          <a:p>
            <a:r>
              <a:rPr lang="en-IN" sz="1100" b="1" dirty="0" smtClean="0"/>
              <a:t>Comments</a:t>
            </a:r>
            <a:r>
              <a:rPr lang="en-IN" sz="1100" dirty="0" smtClean="0"/>
              <a:t>: </a:t>
            </a:r>
          </a:p>
          <a:p>
            <a:r>
              <a:rPr lang="en-IN" sz="1100" dirty="0" smtClean="0">
                <a:solidFill>
                  <a:srgbClr val="FF0000"/>
                </a:solidFill>
              </a:rPr>
              <a:t>It is evident that </a:t>
            </a:r>
            <a:r>
              <a:rPr lang="en-IN" sz="1100" dirty="0" err="1" smtClean="0">
                <a:solidFill>
                  <a:srgbClr val="FF0000"/>
                </a:solidFill>
              </a:rPr>
              <a:t>WhatsApp</a:t>
            </a:r>
            <a:r>
              <a:rPr lang="en-IN" sz="1100" dirty="0" smtClean="0">
                <a:solidFill>
                  <a:srgbClr val="FF0000"/>
                </a:solidFill>
              </a:rPr>
              <a:t> works on Smartphone, which includes a processor to execute various  WhatsApp operations.</a:t>
            </a:r>
          </a:p>
          <a:p>
            <a:endParaRPr lang="en-IN" sz="1100" dirty="0" smtClean="0"/>
          </a:p>
          <a:p>
            <a:r>
              <a:rPr lang="en-IN" sz="1100" dirty="0" smtClean="0">
                <a:solidFill>
                  <a:schemeClr val="tx2"/>
                </a:solidFill>
              </a:rPr>
              <a:t>Plurality of entities are </a:t>
            </a:r>
            <a:r>
              <a:rPr lang="en-IN" sz="1100" u="dashHeavy" dirty="0" smtClean="0">
                <a:solidFill>
                  <a:schemeClr val="tx2"/>
                </a:solidFill>
                <a:uFill>
                  <a:solidFill>
                    <a:srgbClr val="FF00FF"/>
                  </a:solidFill>
                </a:uFill>
              </a:rPr>
              <a:t>considered</a:t>
            </a:r>
            <a:r>
              <a:rPr lang="en-IN" sz="1100" dirty="0" smtClean="0">
                <a:solidFill>
                  <a:schemeClr val="tx2"/>
                </a:solidFill>
              </a:rPr>
              <a:t> as chat participants</a:t>
            </a:r>
          </a:p>
          <a:p>
            <a:endParaRPr lang="en-IN" sz="1100" dirty="0" smtClean="0">
              <a:solidFill>
                <a:schemeClr val="tx2"/>
              </a:solidFill>
            </a:endParaRPr>
          </a:p>
          <a:p>
            <a:r>
              <a:rPr lang="en-IN" sz="1100" dirty="0" smtClean="0">
                <a:solidFill>
                  <a:schemeClr val="tx2"/>
                </a:solidFill>
              </a:rPr>
              <a:t>Instant messaging application is considered as  WhatsApp messenger.</a:t>
            </a:r>
          </a:p>
        </p:txBody>
      </p:sp>
      <p:cxnSp>
        <p:nvCxnSpPr>
          <p:cNvPr id="32" name="Straight Connector 31"/>
          <p:cNvCxnSpPr/>
          <p:nvPr/>
        </p:nvCxnSpPr>
        <p:spPr>
          <a:xfrm>
            <a:off x="486000" y="1981200"/>
            <a:ext cx="1800000" cy="1588"/>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52400" y="2514600"/>
            <a:ext cx="2438400" cy="1588"/>
          </a:xfrm>
          <a:prstGeom prst="line">
            <a:avLst/>
          </a:prstGeom>
          <a:ln w="190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28600" y="3048000"/>
            <a:ext cx="1981200" cy="1588"/>
          </a:xfrm>
          <a:prstGeom prst="line">
            <a:avLst/>
          </a:prstGeom>
          <a:ln w="190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228600" y="3352800"/>
            <a:ext cx="1066800" cy="1588"/>
          </a:xfrm>
          <a:prstGeom prst="line">
            <a:avLst/>
          </a:prstGeom>
          <a:ln w="190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28600" y="2819400"/>
            <a:ext cx="2438400" cy="1588"/>
          </a:xfrm>
          <a:prstGeom prst="line">
            <a:avLst/>
          </a:prstGeom>
          <a:ln w="190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1295400" y="3276600"/>
            <a:ext cx="1905000" cy="609600"/>
          </a:xfrm>
          <a:prstGeom prst="straightConnector1">
            <a:avLst/>
          </a:prstGeom>
          <a:ln w="381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pic>
        <p:nvPicPr>
          <p:cNvPr id="1028" name="Picture 4"/>
          <p:cNvPicPr>
            <a:picLocks noChangeAspect="1" noChangeArrowheads="1"/>
          </p:cNvPicPr>
          <p:nvPr/>
        </p:nvPicPr>
        <p:blipFill>
          <a:blip r:embed="rId3"/>
          <a:srcRect/>
          <a:stretch>
            <a:fillRect/>
          </a:stretch>
        </p:blipFill>
        <p:spPr bwMode="auto">
          <a:xfrm>
            <a:off x="3200400" y="619125"/>
            <a:ext cx="5248275" cy="2657475"/>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3200400" y="3276600"/>
            <a:ext cx="5257800" cy="2228850"/>
          </a:xfrm>
          <a:prstGeom prst="rect">
            <a:avLst/>
          </a:prstGeom>
          <a:noFill/>
          <a:ln w="9525">
            <a:noFill/>
            <a:miter lim="800000"/>
            <a:headEnd/>
            <a:tailEnd/>
          </a:ln>
          <a:effectLst/>
        </p:spPr>
      </p:pic>
      <p:cxnSp>
        <p:nvCxnSpPr>
          <p:cNvPr id="23" name="Straight Arrow Connector 22"/>
          <p:cNvCxnSpPr/>
          <p:nvPr/>
        </p:nvCxnSpPr>
        <p:spPr>
          <a:xfrm flipV="1">
            <a:off x="2286000" y="1524000"/>
            <a:ext cx="4343400" cy="457200"/>
          </a:xfrm>
          <a:prstGeom prst="straightConnector1">
            <a:avLst/>
          </a:prstGeom>
          <a:ln w="381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28600" y="2286000"/>
            <a:ext cx="2438400" cy="1588"/>
          </a:xfrm>
          <a:prstGeom prst="line">
            <a:avLst/>
          </a:prstGeom>
          <a:ln w="19050">
            <a:solidFill>
              <a:schemeClr val="tx2"/>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p:nvPr/>
        </p:nvGrpSpPr>
        <p:grpSpPr>
          <a:xfrm>
            <a:off x="0" y="762000"/>
            <a:ext cx="2895600" cy="6096000"/>
            <a:chOff x="76200" y="762000"/>
            <a:chExt cx="2895600" cy="6096000"/>
          </a:xfrm>
        </p:grpSpPr>
        <p:grpSp>
          <p:nvGrpSpPr>
            <p:cNvPr id="3" name="Group 51"/>
            <p:cNvGrpSpPr/>
            <p:nvPr/>
          </p:nvGrpSpPr>
          <p:grpSpPr>
            <a:xfrm>
              <a:off x="76200" y="762000"/>
              <a:ext cx="2819400" cy="6096000"/>
              <a:chOff x="76200" y="762000"/>
              <a:chExt cx="2819400" cy="6096000"/>
            </a:xfrm>
          </p:grpSpPr>
          <p:sp>
            <p:nvSpPr>
              <p:cNvPr id="48" name="Rectangle 47"/>
              <p:cNvSpPr/>
              <p:nvPr/>
            </p:nvSpPr>
            <p:spPr>
              <a:xfrm>
                <a:off x="76200" y="762000"/>
                <a:ext cx="2819400" cy="6096000"/>
              </a:xfrm>
              <a:prstGeom prst="rect">
                <a:avLst/>
              </a:prstGeom>
              <a:solidFill>
                <a:schemeClr val="bg1">
                  <a:lumMod val="8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47" name="Straight Connector 46"/>
              <p:cNvCxnSpPr/>
              <p:nvPr/>
            </p:nvCxnSpPr>
            <p:spPr>
              <a:xfrm>
                <a:off x="2895600" y="762000"/>
                <a:ext cx="0" cy="6096000"/>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76200" y="773668"/>
              <a:ext cx="2895600" cy="307777"/>
            </a:xfrm>
            <a:prstGeom prst="rect">
              <a:avLst/>
            </a:prstGeom>
          </p:spPr>
          <p:txBody>
            <a:bodyPr wrap="square">
              <a:spAutoFit/>
            </a:bodyPr>
            <a:lstStyle/>
            <a:p>
              <a:r>
                <a:rPr lang="en-IN" sz="1400" b="1" dirty="0" smtClean="0"/>
                <a:t>Claim Elements - </a:t>
              </a:r>
            </a:p>
          </p:txBody>
        </p:sp>
      </p:grpSp>
      <p:sp>
        <p:nvSpPr>
          <p:cNvPr id="6" name="Title 1"/>
          <p:cNvSpPr txBox="1">
            <a:spLocks/>
          </p:cNvSpPr>
          <p:nvPr/>
        </p:nvSpPr>
        <p:spPr>
          <a:xfrm>
            <a:off x="152400" y="30162"/>
            <a:ext cx="8839200" cy="579438"/>
          </a:xfrm>
          <a:prstGeom prst="rect">
            <a:avLst/>
          </a:prstGeom>
        </p:spPr>
        <p:txBody>
          <a:bodyPr vert="horz" lIns="91440" tIns="45720" rIns="91440" bIns="45720" rtlCol="0" anchor="ctr">
            <a:normAutofit fontScale="97500"/>
          </a:bodyPr>
          <a:lstStyle/>
          <a:p>
            <a:pPr lvl="0" algn="ctr" fontAlgn="b">
              <a:spcBef>
                <a:spcPct val="0"/>
              </a:spcBef>
              <a:defRPr/>
            </a:pPr>
            <a:r>
              <a:rPr lang="en-US" sz="2000" b="1" dirty="0" smtClean="0"/>
              <a:t>Claim Mapping: Claim 7 Vs. </a:t>
            </a:r>
            <a:r>
              <a:rPr lang="en-US" sz="2000" b="1" dirty="0" err="1" smtClean="0"/>
              <a:t>WhatsApp</a:t>
            </a:r>
            <a:r>
              <a:rPr lang="en-US" sz="2000" b="1" dirty="0" smtClean="0"/>
              <a:t> Group Chat Feature</a:t>
            </a:r>
            <a:endParaRPr lang="en-IN" sz="2000" b="1" dirty="0" smtClean="0"/>
          </a:p>
        </p:txBody>
      </p:sp>
      <p:sp>
        <p:nvSpPr>
          <p:cNvPr id="12" name="Rectangle 11"/>
          <p:cNvSpPr/>
          <p:nvPr/>
        </p:nvSpPr>
        <p:spPr>
          <a:xfrm>
            <a:off x="0" y="1219200"/>
            <a:ext cx="2895600" cy="3693319"/>
          </a:xfrm>
          <a:prstGeom prst="rect">
            <a:avLst/>
          </a:prstGeom>
        </p:spPr>
        <p:txBody>
          <a:bodyPr wrap="square">
            <a:spAutoFit/>
          </a:bodyPr>
          <a:lstStyle/>
          <a:p>
            <a:r>
              <a:rPr lang="en-IN" dirty="0" smtClean="0"/>
              <a:t>(b) </a:t>
            </a:r>
            <a:r>
              <a:rPr lang="en-US" dirty="0" smtClean="0"/>
              <a:t>causing the processor to create a persistent instant messaging group in response to the received request, wherein the persistent instant messaging group includes the plurality of entities, wherein the persistent instant messaging group is automatically persisted across multiple sessions of use of the instant messaging application;</a:t>
            </a:r>
            <a:endParaRPr lang="en-IN" dirty="0" smtClean="0"/>
          </a:p>
        </p:txBody>
      </p:sp>
      <p:sp>
        <p:nvSpPr>
          <p:cNvPr id="25" name="Rectangle 24"/>
          <p:cNvSpPr/>
          <p:nvPr/>
        </p:nvSpPr>
        <p:spPr>
          <a:xfrm>
            <a:off x="0" y="4953000"/>
            <a:ext cx="2819400" cy="769441"/>
          </a:xfrm>
          <a:prstGeom prst="rect">
            <a:avLst/>
          </a:prstGeom>
        </p:spPr>
        <p:txBody>
          <a:bodyPr wrap="square">
            <a:spAutoFit/>
          </a:bodyPr>
          <a:lstStyle/>
          <a:p>
            <a:r>
              <a:rPr lang="en-IN" sz="1100" b="1" dirty="0" smtClean="0"/>
              <a:t>Comments</a:t>
            </a:r>
            <a:r>
              <a:rPr lang="en-IN" sz="1100" dirty="0" smtClean="0"/>
              <a:t>:    </a:t>
            </a:r>
          </a:p>
          <a:p>
            <a:r>
              <a:rPr lang="en-US" sz="1100" dirty="0" smtClean="0">
                <a:solidFill>
                  <a:srgbClr val="7030A0"/>
                </a:solidFill>
              </a:rPr>
              <a:t>The created group automatically persists forever unless it is explicitly deleted</a:t>
            </a:r>
            <a:r>
              <a:rPr lang="en-IN" sz="1100" dirty="0" smtClean="0">
                <a:solidFill>
                  <a:schemeClr val="tx2"/>
                </a:solidFill>
              </a:rPr>
              <a:t>.</a:t>
            </a:r>
          </a:p>
          <a:p>
            <a:endParaRPr lang="en-IN" sz="1100" dirty="0" smtClean="0">
              <a:solidFill>
                <a:schemeClr val="accent6"/>
              </a:solidFill>
            </a:endParaRPr>
          </a:p>
        </p:txBody>
      </p:sp>
      <p:cxnSp>
        <p:nvCxnSpPr>
          <p:cNvPr id="23" name="Straight Connector 22"/>
          <p:cNvCxnSpPr/>
          <p:nvPr/>
        </p:nvCxnSpPr>
        <p:spPr>
          <a:xfrm>
            <a:off x="152400" y="1828800"/>
            <a:ext cx="2362200" cy="1588"/>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52400" y="2133600"/>
            <a:ext cx="2590800" cy="1588"/>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52400" y="2362200"/>
            <a:ext cx="2057400" cy="1588"/>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2095500" y="1409700"/>
            <a:ext cx="1066800" cy="838200"/>
          </a:xfrm>
          <a:prstGeom prst="straightConnector1">
            <a:avLst/>
          </a:prstGeom>
          <a:ln w="38100">
            <a:solidFill>
              <a:schemeClr val="accent6"/>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52400" y="2895600"/>
            <a:ext cx="22098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pic>
        <p:nvPicPr>
          <p:cNvPr id="3077" name="Picture 5"/>
          <p:cNvPicPr>
            <a:picLocks noChangeAspect="1" noChangeArrowheads="1"/>
          </p:cNvPicPr>
          <p:nvPr/>
        </p:nvPicPr>
        <p:blipFill>
          <a:blip r:embed="rId3"/>
          <a:srcRect/>
          <a:stretch>
            <a:fillRect/>
          </a:stretch>
        </p:blipFill>
        <p:spPr bwMode="auto">
          <a:xfrm>
            <a:off x="3124201" y="914401"/>
            <a:ext cx="5410199" cy="2640274"/>
          </a:xfrm>
          <a:prstGeom prst="rect">
            <a:avLst/>
          </a:prstGeom>
          <a:noFill/>
          <a:ln w="9525">
            <a:noFill/>
            <a:miter lim="800000"/>
            <a:headEnd/>
            <a:tailEnd/>
          </a:ln>
          <a:effectLst/>
        </p:spPr>
      </p:pic>
      <p:cxnSp>
        <p:nvCxnSpPr>
          <p:cNvPr id="37" name="Straight Connector 36"/>
          <p:cNvCxnSpPr/>
          <p:nvPr/>
        </p:nvCxnSpPr>
        <p:spPr>
          <a:xfrm>
            <a:off x="152400" y="3200400"/>
            <a:ext cx="21336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52400" y="3429000"/>
            <a:ext cx="6096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52400" y="3733800"/>
            <a:ext cx="2590800" cy="1588"/>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52400" y="4038600"/>
            <a:ext cx="1981200" cy="1588"/>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52400" y="4267200"/>
            <a:ext cx="2209800" cy="1588"/>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152400" y="4572000"/>
            <a:ext cx="2590800" cy="1588"/>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152400" y="4875212"/>
            <a:ext cx="1981200" cy="1588"/>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762000" y="3124200"/>
            <a:ext cx="2438400" cy="228600"/>
          </a:xfrm>
          <a:prstGeom prst="straightConnector1">
            <a:avLst/>
          </a:prstGeom>
          <a:ln w="38100">
            <a:solidFill>
              <a:srgbClr val="00B050"/>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p:nvPr/>
        </p:nvGrpSpPr>
        <p:grpSpPr>
          <a:xfrm>
            <a:off x="0" y="762000"/>
            <a:ext cx="2895600" cy="6096000"/>
            <a:chOff x="76200" y="762000"/>
            <a:chExt cx="2895600" cy="6096000"/>
          </a:xfrm>
        </p:grpSpPr>
        <p:grpSp>
          <p:nvGrpSpPr>
            <p:cNvPr id="3" name="Group 51"/>
            <p:cNvGrpSpPr/>
            <p:nvPr/>
          </p:nvGrpSpPr>
          <p:grpSpPr>
            <a:xfrm>
              <a:off x="76200" y="762000"/>
              <a:ext cx="2819400" cy="6096000"/>
              <a:chOff x="76200" y="762000"/>
              <a:chExt cx="2819400" cy="6096000"/>
            </a:xfrm>
          </p:grpSpPr>
          <p:sp>
            <p:nvSpPr>
              <p:cNvPr id="48" name="Rectangle 47"/>
              <p:cNvSpPr/>
              <p:nvPr/>
            </p:nvSpPr>
            <p:spPr>
              <a:xfrm>
                <a:off x="76200" y="762000"/>
                <a:ext cx="2819400" cy="6096000"/>
              </a:xfrm>
              <a:prstGeom prst="rect">
                <a:avLst/>
              </a:prstGeom>
              <a:solidFill>
                <a:schemeClr val="bg1">
                  <a:lumMod val="8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47" name="Straight Connector 46"/>
              <p:cNvCxnSpPr/>
              <p:nvPr/>
            </p:nvCxnSpPr>
            <p:spPr>
              <a:xfrm>
                <a:off x="2895600" y="762000"/>
                <a:ext cx="0" cy="6096000"/>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76200" y="773668"/>
              <a:ext cx="2895600" cy="307777"/>
            </a:xfrm>
            <a:prstGeom prst="rect">
              <a:avLst/>
            </a:prstGeom>
          </p:spPr>
          <p:txBody>
            <a:bodyPr wrap="square">
              <a:spAutoFit/>
            </a:bodyPr>
            <a:lstStyle/>
            <a:p>
              <a:r>
                <a:rPr lang="en-IN" sz="1400" b="1" dirty="0" smtClean="0"/>
                <a:t>Claim Elements - </a:t>
              </a:r>
            </a:p>
          </p:txBody>
        </p:sp>
      </p:grpSp>
      <p:sp>
        <p:nvSpPr>
          <p:cNvPr id="6" name="Title 1"/>
          <p:cNvSpPr txBox="1">
            <a:spLocks/>
          </p:cNvSpPr>
          <p:nvPr/>
        </p:nvSpPr>
        <p:spPr>
          <a:xfrm>
            <a:off x="152400" y="30162"/>
            <a:ext cx="8839200" cy="579438"/>
          </a:xfrm>
          <a:prstGeom prst="rect">
            <a:avLst/>
          </a:prstGeom>
        </p:spPr>
        <p:txBody>
          <a:bodyPr vert="horz" lIns="91440" tIns="45720" rIns="91440" bIns="45720" rtlCol="0" anchor="ctr">
            <a:normAutofit fontScale="97500"/>
          </a:bodyPr>
          <a:lstStyle/>
          <a:p>
            <a:pPr algn="ctr" fontAlgn="b">
              <a:spcBef>
                <a:spcPct val="0"/>
              </a:spcBef>
              <a:defRPr/>
            </a:pPr>
            <a:r>
              <a:rPr lang="en-US" sz="2000" b="1" dirty="0" smtClean="0"/>
              <a:t>Claim Mapping: Claim 7 Vs. </a:t>
            </a:r>
            <a:r>
              <a:rPr lang="en-US" sz="2000" b="1" dirty="0" err="1" smtClean="0"/>
              <a:t>WhatsApp</a:t>
            </a:r>
            <a:r>
              <a:rPr lang="en-US" sz="2000" b="1" dirty="0" smtClean="0"/>
              <a:t> Group Chat Feature</a:t>
            </a:r>
            <a:endParaRPr kumimoji="0" lang="en-IN" sz="2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12" name="Rectangle 11"/>
          <p:cNvSpPr/>
          <p:nvPr/>
        </p:nvSpPr>
        <p:spPr>
          <a:xfrm>
            <a:off x="0" y="1219200"/>
            <a:ext cx="2895600" cy="3693319"/>
          </a:xfrm>
          <a:prstGeom prst="rect">
            <a:avLst/>
          </a:prstGeom>
        </p:spPr>
        <p:txBody>
          <a:bodyPr wrap="square">
            <a:spAutoFit/>
          </a:bodyPr>
          <a:lstStyle/>
          <a:p>
            <a:r>
              <a:rPr lang="en-IN" dirty="0" smtClean="0"/>
              <a:t>(b) </a:t>
            </a:r>
            <a:r>
              <a:rPr lang="en-US" dirty="0" smtClean="0"/>
              <a:t>causing the processor to create a persistent instant messaging group in response to the received request, wherein the persistent instant messaging group includes the plurality of entities, wherein the persistent instant messaging group is automatically persisted across multiple sessions of use of the instant messaging application;</a:t>
            </a:r>
            <a:endParaRPr lang="en-IN" dirty="0" smtClean="0"/>
          </a:p>
        </p:txBody>
      </p:sp>
      <p:sp>
        <p:nvSpPr>
          <p:cNvPr id="25" name="Rectangle 24"/>
          <p:cNvSpPr/>
          <p:nvPr/>
        </p:nvSpPr>
        <p:spPr>
          <a:xfrm>
            <a:off x="0" y="4953000"/>
            <a:ext cx="2819400" cy="1277273"/>
          </a:xfrm>
          <a:prstGeom prst="rect">
            <a:avLst/>
          </a:prstGeom>
        </p:spPr>
        <p:txBody>
          <a:bodyPr wrap="square">
            <a:spAutoFit/>
          </a:bodyPr>
          <a:lstStyle/>
          <a:p>
            <a:r>
              <a:rPr lang="en-IN" sz="1100" b="1" dirty="0" smtClean="0"/>
              <a:t>Comments</a:t>
            </a:r>
            <a:r>
              <a:rPr lang="en-IN" sz="1100" dirty="0" smtClean="0"/>
              <a:t>:</a:t>
            </a:r>
            <a:endParaRPr lang="en-IN" sz="1100" dirty="0" smtClean="0">
              <a:solidFill>
                <a:schemeClr val="accent6"/>
              </a:solidFill>
            </a:endParaRPr>
          </a:p>
          <a:p>
            <a:r>
              <a:rPr lang="en-IN" sz="1100" dirty="0" smtClean="0">
                <a:solidFill>
                  <a:schemeClr val="accent6"/>
                </a:solidFill>
              </a:rPr>
              <a:t>A mobile device  is depicting  screen of a Smartphone, which displays  a group created as “Whitman’s Chat”.  </a:t>
            </a:r>
          </a:p>
          <a:p>
            <a:endParaRPr lang="en-IN" sz="1100" dirty="0" smtClean="0">
              <a:solidFill>
                <a:schemeClr val="accent6"/>
              </a:solidFill>
            </a:endParaRPr>
          </a:p>
          <a:p>
            <a:r>
              <a:rPr lang="en-IN" sz="1100" dirty="0" smtClean="0">
                <a:solidFill>
                  <a:schemeClr val="tx2">
                    <a:lumMod val="60000"/>
                    <a:lumOff val="40000"/>
                  </a:schemeClr>
                </a:solidFill>
              </a:rPr>
              <a:t>Group  consists of participants as Jack, Alice, Francis. </a:t>
            </a:r>
            <a:r>
              <a:rPr lang="en-US" sz="1100" dirty="0" smtClean="0">
                <a:solidFill>
                  <a:schemeClr val="tx2">
                    <a:lumMod val="60000"/>
                    <a:lumOff val="40000"/>
                  </a:schemeClr>
                </a:solidFill>
              </a:rPr>
              <a:t>and a group creator as “You”. </a:t>
            </a:r>
            <a:endParaRPr lang="en-IN" sz="1100" dirty="0" smtClean="0">
              <a:solidFill>
                <a:schemeClr val="tx2">
                  <a:lumMod val="60000"/>
                  <a:lumOff val="40000"/>
                </a:schemeClr>
              </a:solidFill>
            </a:endParaRPr>
          </a:p>
        </p:txBody>
      </p:sp>
      <p:cxnSp>
        <p:nvCxnSpPr>
          <p:cNvPr id="23" name="Straight Connector 22"/>
          <p:cNvCxnSpPr/>
          <p:nvPr/>
        </p:nvCxnSpPr>
        <p:spPr>
          <a:xfrm>
            <a:off x="152400" y="1828800"/>
            <a:ext cx="2362200" cy="1588"/>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52400" y="2133600"/>
            <a:ext cx="2590800" cy="1588"/>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52400" y="2362200"/>
            <a:ext cx="2057400" cy="1588"/>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pic>
        <p:nvPicPr>
          <p:cNvPr id="4099" name="Picture 3"/>
          <p:cNvPicPr>
            <a:picLocks noChangeAspect="1" noChangeArrowheads="1"/>
          </p:cNvPicPr>
          <p:nvPr/>
        </p:nvPicPr>
        <p:blipFill>
          <a:blip r:embed="rId3"/>
          <a:srcRect/>
          <a:stretch>
            <a:fillRect/>
          </a:stretch>
        </p:blipFill>
        <p:spPr bwMode="auto">
          <a:xfrm>
            <a:off x="3200400" y="685800"/>
            <a:ext cx="4419600" cy="5334000"/>
          </a:xfrm>
          <a:prstGeom prst="rect">
            <a:avLst/>
          </a:prstGeom>
          <a:noFill/>
          <a:ln w="9525">
            <a:noFill/>
            <a:miter lim="800000"/>
            <a:headEnd/>
            <a:tailEnd/>
          </a:ln>
          <a:effectLst/>
        </p:spPr>
      </p:pic>
      <p:cxnSp>
        <p:nvCxnSpPr>
          <p:cNvPr id="30" name="Straight Arrow Connector 29"/>
          <p:cNvCxnSpPr/>
          <p:nvPr/>
        </p:nvCxnSpPr>
        <p:spPr>
          <a:xfrm flipV="1">
            <a:off x="2209800" y="2209800"/>
            <a:ext cx="2743200" cy="76200"/>
          </a:xfrm>
          <a:prstGeom prst="straightConnector1">
            <a:avLst/>
          </a:prstGeom>
          <a:ln w="38100">
            <a:solidFill>
              <a:schemeClr val="accent6"/>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52400" y="2667000"/>
            <a:ext cx="2057400" cy="1588"/>
          </a:xfrm>
          <a:prstGeom prst="line">
            <a:avLst/>
          </a:prstGeom>
          <a:ln w="19050">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52400" y="2895600"/>
            <a:ext cx="2057400" cy="1588"/>
          </a:xfrm>
          <a:prstGeom prst="line">
            <a:avLst/>
          </a:prstGeom>
          <a:ln w="19050">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52400" y="3200400"/>
            <a:ext cx="2057400" cy="1588"/>
          </a:xfrm>
          <a:prstGeom prst="line">
            <a:avLst/>
          </a:prstGeom>
          <a:ln w="19050">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52400" y="3503612"/>
            <a:ext cx="685800" cy="1588"/>
          </a:xfrm>
          <a:prstGeom prst="line">
            <a:avLst/>
          </a:prstGeom>
          <a:ln w="19050">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838200" y="2209800"/>
            <a:ext cx="4648200" cy="1295400"/>
          </a:xfrm>
          <a:prstGeom prst="straightConnector1">
            <a:avLst/>
          </a:prstGeom>
          <a:ln w="38100">
            <a:solidFill>
              <a:srgbClr val="0070C0"/>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p:nvPr/>
        </p:nvGrpSpPr>
        <p:grpSpPr>
          <a:xfrm>
            <a:off x="0" y="762000"/>
            <a:ext cx="2895600" cy="6096000"/>
            <a:chOff x="76200" y="762000"/>
            <a:chExt cx="2895600" cy="6096000"/>
          </a:xfrm>
        </p:grpSpPr>
        <p:grpSp>
          <p:nvGrpSpPr>
            <p:cNvPr id="3" name="Group 51"/>
            <p:cNvGrpSpPr/>
            <p:nvPr/>
          </p:nvGrpSpPr>
          <p:grpSpPr>
            <a:xfrm>
              <a:off x="76200" y="762000"/>
              <a:ext cx="2819400" cy="6096000"/>
              <a:chOff x="76200" y="762000"/>
              <a:chExt cx="2819400" cy="6096000"/>
            </a:xfrm>
          </p:grpSpPr>
          <p:sp>
            <p:nvSpPr>
              <p:cNvPr id="48" name="Rectangle 47"/>
              <p:cNvSpPr/>
              <p:nvPr/>
            </p:nvSpPr>
            <p:spPr>
              <a:xfrm>
                <a:off x="76200" y="762000"/>
                <a:ext cx="2819400" cy="6096000"/>
              </a:xfrm>
              <a:prstGeom prst="rect">
                <a:avLst/>
              </a:prstGeom>
              <a:solidFill>
                <a:schemeClr val="bg1">
                  <a:lumMod val="8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47" name="Straight Connector 46"/>
              <p:cNvCxnSpPr/>
              <p:nvPr/>
            </p:nvCxnSpPr>
            <p:spPr>
              <a:xfrm>
                <a:off x="2895600" y="762000"/>
                <a:ext cx="0" cy="6096000"/>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76200" y="773668"/>
              <a:ext cx="2895600" cy="307777"/>
            </a:xfrm>
            <a:prstGeom prst="rect">
              <a:avLst/>
            </a:prstGeom>
          </p:spPr>
          <p:txBody>
            <a:bodyPr wrap="square">
              <a:spAutoFit/>
            </a:bodyPr>
            <a:lstStyle/>
            <a:p>
              <a:r>
                <a:rPr lang="en-IN" sz="1400" b="1" dirty="0" smtClean="0"/>
                <a:t>Claim Elements - </a:t>
              </a:r>
            </a:p>
          </p:txBody>
        </p:sp>
      </p:grpSp>
      <p:sp>
        <p:nvSpPr>
          <p:cNvPr id="6" name="Title 1"/>
          <p:cNvSpPr txBox="1">
            <a:spLocks/>
          </p:cNvSpPr>
          <p:nvPr/>
        </p:nvSpPr>
        <p:spPr>
          <a:xfrm>
            <a:off x="152400" y="30162"/>
            <a:ext cx="8839200" cy="579438"/>
          </a:xfrm>
          <a:prstGeom prst="rect">
            <a:avLst/>
          </a:prstGeom>
        </p:spPr>
        <p:txBody>
          <a:bodyPr vert="horz" lIns="91440" tIns="45720" rIns="91440" bIns="45720" rtlCol="0" anchor="ctr">
            <a:normAutofit fontScale="97500"/>
          </a:bodyPr>
          <a:lstStyle/>
          <a:p>
            <a:pPr lvl="0" algn="ctr" fontAlgn="b">
              <a:spcBef>
                <a:spcPct val="0"/>
              </a:spcBef>
              <a:defRPr/>
            </a:pPr>
            <a:r>
              <a:rPr lang="en-US" sz="2000" b="1" dirty="0" smtClean="0"/>
              <a:t>Claim Mapping: Claim 7 Vs. </a:t>
            </a:r>
            <a:r>
              <a:rPr lang="en-US" sz="2000" b="1" dirty="0" err="1" smtClean="0"/>
              <a:t>WhatsApp</a:t>
            </a:r>
            <a:r>
              <a:rPr lang="en-US" sz="2000" b="1" dirty="0" smtClean="0"/>
              <a:t> Group Chat Feature</a:t>
            </a:r>
            <a:endParaRPr lang="en-IN" sz="2000" b="1" dirty="0" smtClean="0"/>
          </a:p>
        </p:txBody>
      </p:sp>
      <p:sp>
        <p:nvSpPr>
          <p:cNvPr id="12" name="Rectangle 11"/>
          <p:cNvSpPr/>
          <p:nvPr/>
        </p:nvSpPr>
        <p:spPr>
          <a:xfrm>
            <a:off x="0" y="1219200"/>
            <a:ext cx="2895600" cy="2862322"/>
          </a:xfrm>
          <a:prstGeom prst="rect">
            <a:avLst/>
          </a:prstGeom>
        </p:spPr>
        <p:txBody>
          <a:bodyPr wrap="square">
            <a:spAutoFit/>
          </a:bodyPr>
          <a:lstStyle/>
          <a:p>
            <a:r>
              <a:rPr lang="en-IN" dirty="0" smtClean="0"/>
              <a:t>(c) </a:t>
            </a:r>
            <a:r>
              <a:rPr lang="en-US" dirty="0" smtClean="0"/>
              <a:t>causing the processor to receive an instant message from a first entity in the persistent instant messaging group by way of the instant messaging application, wherein the received instant message is directed to the persistent instant messaging group;</a:t>
            </a:r>
            <a:endParaRPr lang="en-IN" dirty="0" smtClean="0"/>
          </a:p>
        </p:txBody>
      </p:sp>
      <p:sp>
        <p:nvSpPr>
          <p:cNvPr id="25" name="Rectangle 24"/>
          <p:cNvSpPr/>
          <p:nvPr/>
        </p:nvSpPr>
        <p:spPr>
          <a:xfrm>
            <a:off x="0" y="4419600"/>
            <a:ext cx="2819400" cy="1107996"/>
          </a:xfrm>
          <a:prstGeom prst="rect">
            <a:avLst/>
          </a:prstGeom>
        </p:spPr>
        <p:txBody>
          <a:bodyPr wrap="square">
            <a:spAutoFit/>
          </a:bodyPr>
          <a:lstStyle/>
          <a:p>
            <a:r>
              <a:rPr lang="en-IN" sz="1100" b="1" dirty="0" smtClean="0"/>
              <a:t>Comments</a:t>
            </a:r>
            <a:r>
              <a:rPr lang="en-IN" sz="1100" dirty="0" smtClean="0"/>
              <a:t>:</a:t>
            </a:r>
          </a:p>
          <a:p>
            <a:r>
              <a:rPr lang="en-US" sz="1100" dirty="0" smtClean="0">
                <a:solidFill>
                  <a:srgbClr val="00B0F0"/>
                </a:solidFill>
              </a:rPr>
              <a:t>As illustrated, encircled blue color portion depicts a textbox ,where a  participant (Jack, Alice etc.) types (WhatsApp receives) an instant message and sends in the group by tapping on “Send”.</a:t>
            </a:r>
          </a:p>
        </p:txBody>
      </p:sp>
      <p:pic>
        <p:nvPicPr>
          <p:cNvPr id="5122" name="Picture 2"/>
          <p:cNvPicPr>
            <a:picLocks noChangeAspect="1" noChangeArrowheads="1"/>
          </p:cNvPicPr>
          <p:nvPr/>
        </p:nvPicPr>
        <p:blipFill>
          <a:blip r:embed="rId3"/>
          <a:srcRect/>
          <a:stretch>
            <a:fillRect/>
          </a:stretch>
        </p:blipFill>
        <p:spPr bwMode="auto">
          <a:xfrm>
            <a:off x="3352800" y="685800"/>
            <a:ext cx="4495800" cy="5812512"/>
          </a:xfrm>
          <a:prstGeom prst="rect">
            <a:avLst/>
          </a:prstGeom>
          <a:noFill/>
          <a:ln w="9525">
            <a:noFill/>
            <a:miter lim="800000"/>
            <a:headEnd/>
            <a:tailEnd/>
          </a:ln>
          <a:effectLst/>
        </p:spPr>
      </p:pic>
      <p:cxnSp>
        <p:nvCxnSpPr>
          <p:cNvPr id="16" name="Straight Connector 15"/>
          <p:cNvCxnSpPr/>
          <p:nvPr/>
        </p:nvCxnSpPr>
        <p:spPr>
          <a:xfrm>
            <a:off x="152400" y="1828800"/>
            <a:ext cx="23622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52400" y="2133600"/>
            <a:ext cx="21336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52400" y="2362200"/>
            <a:ext cx="25908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52400" y="2667000"/>
            <a:ext cx="23622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52400" y="2895600"/>
            <a:ext cx="1981200" cy="1588"/>
          </a:xfrm>
          <a:prstGeom prst="line">
            <a:avLst/>
          </a:prstGeom>
          <a:ln w="1905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209800" y="2819400"/>
            <a:ext cx="3124200" cy="274320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p:nvPr/>
        </p:nvGrpSpPr>
        <p:grpSpPr>
          <a:xfrm>
            <a:off x="0" y="762000"/>
            <a:ext cx="2895600" cy="6096000"/>
            <a:chOff x="76200" y="762000"/>
            <a:chExt cx="2895600" cy="6096000"/>
          </a:xfrm>
        </p:grpSpPr>
        <p:grpSp>
          <p:nvGrpSpPr>
            <p:cNvPr id="3" name="Group 51"/>
            <p:cNvGrpSpPr/>
            <p:nvPr/>
          </p:nvGrpSpPr>
          <p:grpSpPr>
            <a:xfrm>
              <a:off x="76200" y="762000"/>
              <a:ext cx="2819400" cy="6096000"/>
              <a:chOff x="76200" y="762000"/>
              <a:chExt cx="2819400" cy="6096000"/>
            </a:xfrm>
          </p:grpSpPr>
          <p:sp>
            <p:nvSpPr>
              <p:cNvPr id="48" name="Rectangle 47"/>
              <p:cNvSpPr/>
              <p:nvPr/>
            </p:nvSpPr>
            <p:spPr>
              <a:xfrm>
                <a:off x="76200" y="762000"/>
                <a:ext cx="2819400" cy="6096000"/>
              </a:xfrm>
              <a:prstGeom prst="rect">
                <a:avLst/>
              </a:prstGeom>
              <a:solidFill>
                <a:schemeClr val="bg1">
                  <a:lumMod val="8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47" name="Straight Connector 46"/>
              <p:cNvCxnSpPr/>
              <p:nvPr/>
            </p:nvCxnSpPr>
            <p:spPr>
              <a:xfrm>
                <a:off x="2895600" y="762000"/>
                <a:ext cx="0" cy="6096000"/>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5" name="Rectangle 54"/>
            <p:cNvSpPr/>
            <p:nvPr/>
          </p:nvSpPr>
          <p:spPr>
            <a:xfrm>
              <a:off x="76200" y="773668"/>
              <a:ext cx="2895600" cy="307777"/>
            </a:xfrm>
            <a:prstGeom prst="rect">
              <a:avLst/>
            </a:prstGeom>
          </p:spPr>
          <p:txBody>
            <a:bodyPr wrap="square">
              <a:spAutoFit/>
            </a:bodyPr>
            <a:lstStyle/>
            <a:p>
              <a:r>
                <a:rPr lang="en-IN" sz="1400" b="1" dirty="0" smtClean="0"/>
                <a:t>Claim Elements - </a:t>
              </a:r>
            </a:p>
          </p:txBody>
        </p:sp>
      </p:grpSp>
      <p:sp>
        <p:nvSpPr>
          <p:cNvPr id="6" name="Title 1"/>
          <p:cNvSpPr txBox="1">
            <a:spLocks/>
          </p:cNvSpPr>
          <p:nvPr/>
        </p:nvSpPr>
        <p:spPr>
          <a:xfrm>
            <a:off x="152400" y="30162"/>
            <a:ext cx="8839200" cy="579438"/>
          </a:xfrm>
          <a:prstGeom prst="rect">
            <a:avLst/>
          </a:prstGeom>
        </p:spPr>
        <p:txBody>
          <a:bodyPr vert="horz" lIns="91440" tIns="45720" rIns="91440" bIns="45720" rtlCol="0" anchor="ctr">
            <a:normAutofit fontScale="97500"/>
          </a:bodyPr>
          <a:lstStyle/>
          <a:p>
            <a:pPr lvl="0" algn="ctr" fontAlgn="b">
              <a:spcBef>
                <a:spcPct val="0"/>
              </a:spcBef>
              <a:defRPr/>
            </a:pPr>
            <a:r>
              <a:rPr lang="en-US" sz="2000" b="1" dirty="0" smtClean="0"/>
              <a:t>Claim Mapping: Claim 7 Vs. </a:t>
            </a:r>
            <a:r>
              <a:rPr lang="en-US" sz="2000" b="1" dirty="0" err="1" smtClean="0"/>
              <a:t>WhatsApp</a:t>
            </a:r>
            <a:r>
              <a:rPr lang="en-US" sz="2000" b="1" dirty="0" smtClean="0"/>
              <a:t> Group Chat Feature</a:t>
            </a:r>
            <a:endParaRPr lang="en-IN" sz="2000" b="1" dirty="0" smtClean="0"/>
          </a:p>
        </p:txBody>
      </p:sp>
      <p:sp>
        <p:nvSpPr>
          <p:cNvPr id="12" name="Rectangle 11"/>
          <p:cNvSpPr/>
          <p:nvPr/>
        </p:nvSpPr>
        <p:spPr>
          <a:xfrm>
            <a:off x="0" y="1219200"/>
            <a:ext cx="2895600" cy="2031325"/>
          </a:xfrm>
          <a:prstGeom prst="rect">
            <a:avLst/>
          </a:prstGeom>
        </p:spPr>
        <p:txBody>
          <a:bodyPr wrap="square">
            <a:spAutoFit/>
          </a:bodyPr>
          <a:lstStyle/>
          <a:p>
            <a:r>
              <a:rPr lang="en-IN" dirty="0" smtClean="0"/>
              <a:t>(d) </a:t>
            </a:r>
            <a:r>
              <a:rPr lang="en-US" dirty="0" smtClean="0"/>
              <a:t>causing the processor to transmit the received instant message to at least each member of the persistent messaging group who is logged into the instant messaging application; and</a:t>
            </a:r>
            <a:endParaRPr lang="en-IN" dirty="0" smtClean="0"/>
          </a:p>
        </p:txBody>
      </p:sp>
      <p:cxnSp>
        <p:nvCxnSpPr>
          <p:cNvPr id="16" name="Straight Connector 15"/>
          <p:cNvCxnSpPr/>
          <p:nvPr/>
        </p:nvCxnSpPr>
        <p:spPr>
          <a:xfrm>
            <a:off x="152400" y="1828800"/>
            <a:ext cx="23622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52400" y="2133600"/>
            <a:ext cx="21336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52400" y="2362200"/>
            <a:ext cx="22860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52400" y="2667000"/>
            <a:ext cx="21336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52400" y="2895600"/>
            <a:ext cx="19812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52400" y="3200400"/>
            <a:ext cx="1981200" cy="1588"/>
          </a:xfrm>
          <a:prstGeom prst="line">
            <a:avLst/>
          </a:prstGeom>
          <a:ln w="19050">
            <a:solidFill>
              <a:srgbClr val="00B050"/>
            </a:solidFill>
            <a:prstDash val="sysDot"/>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3"/>
          <a:srcRect/>
          <a:stretch>
            <a:fillRect/>
          </a:stretch>
        </p:blipFill>
        <p:spPr bwMode="auto">
          <a:xfrm>
            <a:off x="3124200" y="3048000"/>
            <a:ext cx="5638800" cy="2162175"/>
          </a:xfrm>
          <a:prstGeom prst="rect">
            <a:avLst/>
          </a:prstGeom>
          <a:noFill/>
          <a:ln w="9525">
            <a:noFill/>
            <a:miter lim="800000"/>
            <a:headEnd/>
            <a:tailEnd/>
          </a:ln>
          <a:effectLst/>
        </p:spPr>
      </p:pic>
      <p:cxnSp>
        <p:nvCxnSpPr>
          <p:cNvPr id="28" name="Straight Arrow Connector 27"/>
          <p:cNvCxnSpPr/>
          <p:nvPr/>
        </p:nvCxnSpPr>
        <p:spPr>
          <a:xfrm>
            <a:off x="2209800" y="3124200"/>
            <a:ext cx="2362200" cy="53340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srcRect/>
          <a:stretch>
            <a:fillRect/>
          </a:stretch>
        </p:blipFill>
        <p:spPr bwMode="auto">
          <a:xfrm>
            <a:off x="2971800" y="914400"/>
            <a:ext cx="5800725" cy="1800225"/>
          </a:xfrm>
          <a:prstGeom prst="rect">
            <a:avLst/>
          </a:prstGeom>
          <a:noFill/>
          <a:ln w="9525">
            <a:noFill/>
            <a:miter lim="800000"/>
            <a:headEnd/>
            <a:tailEnd/>
          </a:ln>
          <a:effectLst/>
        </p:spPr>
      </p:pic>
      <p:cxnSp>
        <p:nvCxnSpPr>
          <p:cNvPr id="29" name="Straight Arrow Connector 28"/>
          <p:cNvCxnSpPr/>
          <p:nvPr/>
        </p:nvCxnSpPr>
        <p:spPr>
          <a:xfrm flipV="1">
            <a:off x="2209800" y="1752600"/>
            <a:ext cx="3886200" cy="1295400"/>
          </a:xfrm>
          <a:prstGeom prst="straightConnector1">
            <a:avLst/>
          </a:prstGeom>
          <a:ln w="38100">
            <a:prstDash val="lg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853</Words>
  <Application>Microsoft Macintosh PowerPoint</Application>
  <PresentationFormat>On-screen Show (4:3)</PresentationFormat>
  <Paragraphs>81</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OBJECTIVE</vt:lpstr>
      <vt:lpstr>EXEMPLARY PATENT Vs PRODUCT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Disclaimer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Tarun Khurana</cp:lastModifiedBy>
  <cp:revision>190</cp:revision>
  <dcterms:created xsi:type="dcterms:W3CDTF">2015-10-23T06:37:03Z</dcterms:created>
  <dcterms:modified xsi:type="dcterms:W3CDTF">2016-06-30T12:05:37Z</dcterms:modified>
</cp:coreProperties>
</file>