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2" r:id="rId4"/>
    <p:sldId id="258" r:id="rId5"/>
    <p:sldId id="273" r:id="rId6"/>
    <p:sldId id="277" r:id="rId7"/>
    <p:sldId id="278" r:id="rId8"/>
    <p:sldId id="279" r:id="rId9"/>
    <p:sldId id="268"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1113"/>
    <a:srgbClr val="642429"/>
    <a:srgbClr val="3613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4674"/>
  </p:normalViewPr>
  <p:slideViewPr>
    <p:cSldViewPr snapToGrid="0" snapToObjects="1">
      <p:cViewPr varScale="1">
        <p:scale>
          <a:sx n="122" d="100"/>
          <a:sy n="122" d="100"/>
        </p:scale>
        <p:origin x="760"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26EE037-FCC2-7847-AF38-28BB5D118AC4}" type="datetimeFigureOut">
              <a:rPr lang="en-US" smtClean="0"/>
              <a:t>8/1/18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84411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8/1/18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71687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8/1/18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804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6EE037-FCC2-7847-AF38-28BB5D118AC4}" type="datetimeFigureOut">
              <a:rPr lang="en-US" smtClean="0"/>
              <a:t>8/1/18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18296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6EE037-FCC2-7847-AF38-28BB5D118AC4}" type="datetimeFigureOut">
              <a:rPr lang="en-US" smtClean="0"/>
              <a:t>8/1/18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95141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26EE037-FCC2-7847-AF38-28BB5D118AC4}" type="datetimeFigureOut">
              <a:rPr lang="en-US" smtClean="0"/>
              <a:t>8/1/18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32360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26EE037-FCC2-7847-AF38-28BB5D118AC4}" type="datetimeFigureOut">
              <a:rPr lang="en-US" smtClean="0"/>
              <a:t>8/1/18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1956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26EE037-FCC2-7847-AF38-28BB5D118AC4}" type="datetimeFigureOut">
              <a:rPr lang="en-US" smtClean="0"/>
              <a:t>8/1/18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64031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EE037-FCC2-7847-AF38-28BB5D118AC4}" type="datetimeFigureOut">
              <a:rPr lang="en-US" smtClean="0"/>
              <a:t>8/1/18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53939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8/1/18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151819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6EE037-FCC2-7847-AF38-28BB5D118AC4}" type="datetimeFigureOut">
              <a:rPr lang="en-US" smtClean="0"/>
              <a:t>8/1/18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14AED-9AC5-FB4E-B596-8D8ACDC9A727}" type="slidenum">
              <a:rPr lang="en-US" smtClean="0"/>
              <a:t>‹#›</a:t>
            </a:fld>
            <a:endParaRPr lang="en-US"/>
          </a:p>
        </p:txBody>
      </p:sp>
    </p:spTree>
    <p:extLst>
      <p:ext uri="{BB962C8B-B14F-4D97-AF65-F5344CB8AC3E}">
        <p14:creationId xmlns:p14="http://schemas.microsoft.com/office/powerpoint/2010/main" val="2007885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EE037-FCC2-7847-AF38-28BB5D118AC4}" type="datetimeFigureOut">
              <a:rPr lang="en-US" smtClean="0"/>
              <a:t>8/1/18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4AED-9AC5-FB4E-B596-8D8ACDC9A727}" type="slidenum">
              <a:rPr lang="en-US" smtClean="0"/>
              <a:t>‹#›</a:t>
            </a:fld>
            <a:endParaRPr lang="en-US"/>
          </a:p>
        </p:txBody>
      </p:sp>
    </p:spTree>
    <p:extLst>
      <p:ext uri="{BB962C8B-B14F-4D97-AF65-F5344CB8AC3E}">
        <p14:creationId xmlns:p14="http://schemas.microsoft.com/office/powerpoint/2010/main" val="798376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5"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
        <p:nvSpPr>
          <p:cNvPr id="6" name="object 12"/>
          <p:cNvSpPr/>
          <p:nvPr/>
        </p:nvSpPr>
        <p:spPr>
          <a:xfrm>
            <a:off x="523874" y="685800"/>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7" name="object 11"/>
          <p:cNvSpPr txBox="1"/>
          <p:nvPr/>
        </p:nvSpPr>
        <p:spPr>
          <a:xfrm>
            <a:off x="596898" y="2515528"/>
            <a:ext cx="3208619" cy="316571"/>
          </a:xfrm>
          <a:prstGeom prst="rect">
            <a:avLst/>
          </a:prstGeom>
        </p:spPr>
        <p:txBody>
          <a:bodyPr wrap="square" lIns="0" tIns="0" rIns="0" bIns="0" rtlCol="0">
            <a:noAutofit/>
          </a:bodyPr>
          <a:lstStyle/>
          <a:p>
            <a:pPr marL="12700">
              <a:lnSpc>
                <a:spcPts val="1950"/>
              </a:lnSpc>
              <a:spcBef>
                <a:spcPts val="97"/>
              </a:spcBef>
            </a:pPr>
            <a:r>
              <a:rPr sz="2000" spc="89" dirty="0">
                <a:solidFill>
                  <a:srgbClr val="212121"/>
                </a:solidFill>
                <a:latin typeface="Arial" charset="0"/>
                <a:ea typeface="Arial" charset="0"/>
                <a:cs typeface="Arial" charset="0"/>
              </a:rPr>
              <a:t>Titl</a:t>
            </a:r>
            <a:r>
              <a:rPr sz="2000" spc="0" dirty="0">
                <a:solidFill>
                  <a:srgbClr val="212121"/>
                </a:solidFill>
                <a:latin typeface="Arial" charset="0"/>
                <a:ea typeface="Arial" charset="0"/>
                <a:cs typeface="Arial" charset="0"/>
              </a:rPr>
              <a:t>e</a:t>
            </a:r>
            <a:r>
              <a:rPr sz="2000" spc="184" dirty="0">
                <a:solidFill>
                  <a:srgbClr val="212121"/>
                </a:solidFill>
                <a:latin typeface="Arial" charset="0"/>
                <a:ea typeface="Arial" charset="0"/>
                <a:cs typeface="Arial" charset="0"/>
              </a:rPr>
              <a:t> </a:t>
            </a:r>
            <a:r>
              <a:rPr sz="2000" spc="89" dirty="0">
                <a:solidFill>
                  <a:srgbClr val="212121"/>
                </a:solidFill>
                <a:latin typeface="Arial" charset="0"/>
                <a:ea typeface="Arial" charset="0"/>
                <a:cs typeface="Arial" charset="0"/>
              </a:rPr>
              <a:t>o</a:t>
            </a:r>
            <a:r>
              <a:rPr sz="2000" spc="0" dirty="0">
                <a:solidFill>
                  <a:srgbClr val="212121"/>
                </a:solidFill>
                <a:latin typeface="Arial" charset="0"/>
                <a:ea typeface="Arial" charset="0"/>
                <a:cs typeface="Arial" charset="0"/>
              </a:rPr>
              <a:t>f</a:t>
            </a:r>
            <a:r>
              <a:rPr sz="2000" spc="184" dirty="0">
                <a:solidFill>
                  <a:srgbClr val="212121"/>
                </a:solidFill>
                <a:latin typeface="Arial" charset="0"/>
                <a:ea typeface="Arial" charset="0"/>
                <a:cs typeface="Arial" charset="0"/>
              </a:rPr>
              <a:t> </a:t>
            </a:r>
            <a:r>
              <a:rPr sz="2000" spc="89" dirty="0">
                <a:solidFill>
                  <a:srgbClr val="212121"/>
                </a:solidFill>
                <a:latin typeface="Arial" charset="0"/>
                <a:ea typeface="Arial" charset="0"/>
                <a:cs typeface="Arial" charset="0"/>
              </a:rPr>
              <a:t>th</a:t>
            </a:r>
            <a:r>
              <a:rPr sz="2000" spc="0" dirty="0">
                <a:solidFill>
                  <a:srgbClr val="212121"/>
                </a:solidFill>
                <a:latin typeface="Arial" charset="0"/>
                <a:ea typeface="Arial" charset="0"/>
                <a:cs typeface="Arial" charset="0"/>
              </a:rPr>
              <a:t>e</a:t>
            </a:r>
            <a:r>
              <a:rPr sz="2000" spc="184" dirty="0">
                <a:solidFill>
                  <a:srgbClr val="212121"/>
                </a:solidFill>
                <a:latin typeface="Arial" charset="0"/>
                <a:ea typeface="Arial" charset="0"/>
                <a:cs typeface="Arial" charset="0"/>
              </a:rPr>
              <a:t> </a:t>
            </a:r>
            <a:r>
              <a:rPr sz="2000" spc="89" dirty="0">
                <a:solidFill>
                  <a:srgbClr val="212121"/>
                </a:solidFill>
                <a:latin typeface="Arial" charset="0"/>
                <a:ea typeface="Arial" charset="0"/>
                <a:cs typeface="Arial" charset="0"/>
              </a:rPr>
              <a:t>Inventio</a:t>
            </a:r>
            <a:r>
              <a:rPr sz="2000" spc="0" dirty="0">
                <a:solidFill>
                  <a:srgbClr val="212121"/>
                </a:solidFill>
                <a:latin typeface="Arial" charset="0"/>
                <a:ea typeface="Arial" charset="0"/>
                <a:cs typeface="Arial" charset="0"/>
              </a:rPr>
              <a:t>n</a:t>
            </a:r>
            <a:endParaRPr lang="en-US" sz="2000" spc="0" dirty="0">
              <a:solidFill>
                <a:srgbClr val="212121"/>
              </a:solidFill>
              <a:latin typeface="Arial" charset="0"/>
              <a:ea typeface="Arial" charset="0"/>
              <a:cs typeface="Arial" charset="0"/>
            </a:endParaRPr>
          </a:p>
          <a:p>
            <a:pPr marL="12700">
              <a:lnSpc>
                <a:spcPts val="1950"/>
              </a:lnSpc>
              <a:spcBef>
                <a:spcPts val="97"/>
              </a:spcBef>
            </a:pPr>
            <a:endParaRPr lang="en-US" sz="2000" spc="89" dirty="0">
              <a:solidFill>
                <a:srgbClr val="212121"/>
              </a:solidFill>
              <a:latin typeface="Arial" charset="0"/>
              <a:ea typeface="Arial" charset="0"/>
              <a:cs typeface="Arial" charset="0"/>
            </a:endParaRPr>
          </a:p>
          <a:p>
            <a:pPr marL="12700">
              <a:lnSpc>
                <a:spcPts val="1950"/>
              </a:lnSpc>
              <a:spcBef>
                <a:spcPts val="97"/>
              </a:spcBef>
            </a:pPr>
            <a:endParaRPr sz="2000" dirty="0">
              <a:latin typeface="Arial" charset="0"/>
              <a:ea typeface="Arial" charset="0"/>
              <a:cs typeface="Arial" charset="0"/>
            </a:endParaRPr>
          </a:p>
        </p:txBody>
      </p:sp>
      <p:sp>
        <p:nvSpPr>
          <p:cNvPr id="10" name="object 3"/>
          <p:cNvSpPr txBox="1"/>
          <p:nvPr/>
        </p:nvSpPr>
        <p:spPr>
          <a:xfrm>
            <a:off x="596899" y="5580349"/>
            <a:ext cx="4483242" cy="660143"/>
          </a:xfrm>
          <a:prstGeom prst="rect">
            <a:avLst/>
          </a:prstGeom>
        </p:spPr>
        <p:txBody>
          <a:bodyPr wrap="square" lIns="0" tIns="0" rIns="0" bIns="0" rtlCol="0">
            <a:noAutofit/>
          </a:bodyPr>
          <a:lstStyle/>
          <a:p>
            <a:pPr marL="12700" marR="30660">
              <a:lnSpc>
                <a:spcPts val="1950"/>
              </a:lnSpc>
              <a:spcBef>
                <a:spcPts val="97"/>
              </a:spcBef>
            </a:pPr>
            <a:r>
              <a:rPr spc="89" dirty="0">
                <a:solidFill>
                  <a:srgbClr val="212121"/>
                </a:solidFill>
                <a:latin typeface="Arial" charset="0"/>
                <a:ea typeface="Arial" charset="0"/>
                <a:cs typeface="Arial" charset="0"/>
              </a:rPr>
              <a:t>Invento</a:t>
            </a:r>
            <a:r>
              <a:rPr spc="0" dirty="0">
                <a:solidFill>
                  <a:srgbClr val="212121"/>
                </a:solidFill>
                <a:latin typeface="Arial" charset="0"/>
                <a:ea typeface="Arial" charset="0"/>
                <a:cs typeface="Arial" charset="0"/>
              </a:rPr>
              <a:t>r</a:t>
            </a:r>
            <a:endParaRPr dirty="0">
              <a:latin typeface="Arial" charset="0"/>
              <a:ea typeface="Arial" charset="0"/>
              <a:cs typeface="Arial" charset="0"/>
            </a:endParaRPr>
          </a:p>
          <a:p>
            <a:pPr marL="12700">
              <a:lnSpc>
                <a:spcPct val="95825"/>
              </a:lnSpc>
              <a:spcBef>
                <a:spcPts val="1245"/>
              </a:spcBef>
            </a:pPr>
            <a:r>
              <a:rPr lang="en-IN" spc="89" dirty="0">
                <a:solidFill>
                  <a:srgbClr val="212121"/>
                </a:solidFill>
                <a:latin typeface="Arial" charset="0"/>
                <a:ea typeface="Arial" charset="0"/>
                <a:cs typeface="Arial" charset="0"/>
              </a:rPr>
              <a:t>Mr. Prashant Parashuram Sathe</a:t>
            </a:r>
            <a:endParaRPr spc="89" dirty="0">
              <a:solidFill>
                <a:srgbClr val="212121"/>
              </a:solidFill>
              <a:latin typeface="Arial" charset="0"/>
              <a:ea typeface="Arial" charset="0"/>
              <a:cs typeface="Arial" charset="0"/>
            </a:endParaRPr>
          </a:p>
        </p:txBody>
      </p:sp>
      <p:sp>
        <p:nvSpPr>
          <p:cNvPr id="3" name="TextBox 2"/>
          <p:cNvSpPr txBox="1"/>
          <p:nvPr/>
        </p:nvSpPr>
        <p:spPr>
          <a:xfrm>
            <a:off x="523874" y="3012724"/>
            <a:ext cx="10090312" cy="348813"/>
          </a:xfrm>
          <a:prstGeom prst="rect">
            <a:avLst/>
          </a:prstGeom>
          <a:noFill/>
        </p:spPr>
        <p:txBody>
          <a:bodyPr wrap="square" rtlCol="0">
            <a:spAutoFit/>
          </a:bodyPr>
          <a:lstStyle/>
          <a:p>
            <a:pPr marL="12700">
              <a:lnSpc>
                <a:spcPts val="1950"/>
              </a:lnSpc>
              <a:spcBef>
                <a:spcPts val="97"/>
              </a:spcBef>
            </a:pPr>
            <a:r>
              <a:rPr lang="en-US" sz="2000" spc="89" dirty="0">
                <a:solidFill>
                  <a:srgbClr val="212121"/>
                </a:solidFill>
                <a:latin typeface="Arial" charset="0"/>
                <a:cs typeface="Arial" charset="0"/>
              </a:rPr>
              <a:t>Apparatus For Dry Run Protection Of Electrical Pumps </a:t>
            </a:r>
          </a:p>
        </p:txBody>
      </p:sp>
    </p:spTree>
    <p:extLst>
      <p:ext uri="{BB962C8B-B14F-4D97-AF65-F5344CB8AC3E}">
        <p14:creationId xmlns:p14="http://schemas.microsoft.com/office/powerpoint/2010/main" val="680100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67740" y="2522835"/>
            <a:ext cx="3631123"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a:ln/>
                <a:solidFill>
                  <a:srgbClr val="2F1113"/>
                </a:solidFill>
                <a:effectLst/>
              </a:rPr>
              <a:t>THANK YOU</a:t>
            </a:r>
          </a:p>
        </p:txBody>
      </p:sp>
      <p:sp>
        <p:nvSpPr>
          <p:cNvPr id="5"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6" name="object 13"/>
          <p:cNvSpPr/>
          <p:nvPr/>
        </p:nvSpPr>
        <p:spPr>
          <a:xfrm>
            <a:off x="-94129" y="0"/>
            <a:ext cx="12370212" cy="457200"/>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solidFill>
        </p:spPr>
        <p:txBody>
          <a:bodyPr wrap="square" lIns="0" tIns="0" rIns="0" bIns="0" rtlCol="0">
            <a:noAutofit/>
          </a:bodyPr>
          <a:lstStyle/>
          <a:p>
            <a:endParaRPr/>
          </a:p>
        </p:txBody>
      </p:sp>
    </p:spTree>
    <p:extLst>
      <p:ext uri="{BB962C8B-B14F-4D97-AF65-F5344CB8AC3E}">
        <p14:creationId xmlns:p14="http://schemas.microsoft.com/office/powerpoint/2010/main" val="152169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3"/>
          <p:cNvSpPr/>
          <p:nvPr/>
        </p:nvSpPr>
        <p:spPr>
          <a:xfrm>
            <a:off x="6107569" y="3152775"/>
            <a:ext cx="3999936" cy="575347"/>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prstMaterial="dkEdge">
            <a:bevelT w="101600" h="101600" prst="angle"/>
            <a:bevelB prst="angle"/>
          </a:sp3d>
        </p:spPr>
        <p:txBody>
          <a:bodyPr wrap="square" lIns="0" tIns="0" rIns="0" bIns="0" rtlCol="0">
            <a:noAutofit/>
          </a:bodyPr>
          <a:lstStyle/>
          <a:p>
            <a:endParaRPr/>
          </a:p>
        </p:txBody>
      </p:sp>
      <p:sp>
        <p:nvSpPr>
          <p:cNvPr id="14" name="object 13"/>
          <p:cNvSpPr/>
          <p:nvPr/>
        </p:nvSpPr>
        <p:spPr>
          <a:xfrm>
            <a:off x="-40341" y="504408"/>
            <a:ext cx="3999936"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4"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5" name="object 24"/>
          <p:cNvSpPr txBox="1"/>
          <p:nvPr/>
        </p:nvSpPr>
        <p:spPr>
          <a:xfrm>
            <a:off x="253997" y="619392"/>
            <a:ext cx="3705597" cy="255428"/>
          </a:xfrm>
          <a:prstGeom prst="rect">
            <a:avLst/>
          </a:prstGeom>
        </p:spPr>
        <p:txBody>
          <a:bodyPr wrap="square" lIns="0" tIns="0" rIns="0" bIns="0" rtlCol="0">
            <a:noAutofit/>
          </a:bodyPr>
          <a:lstStyle/>
          <a:p>
            <a:pPr marL="12700">
              <a:lnSpc>
                <a:spcPts val="1950"/>
              </a:lnSpc>
              <a:spcBef>
                <a:spcPts val="97"/>
              </a:spcBef>
            </a:pPr>
            <a:r>
              <a:rPr sz="1800" b="1" spc="89" dirty="0">
                <a:solidFill>
                  <a:schemeClr val="bg1"/>
                </a:solidFill>
                <a:latin typeface="Arial" charset="0"/>
                <a:ea typeface="Arial" charset="0"/>
                <a:cs typeface="Arial" charset="0"/>
              </a:rPr>
              <a:t>Technica</a:t>
            </a:r>
            <a:r>
              <a:rPr sz="1800" b="1" spc="0" dirty="0">
                <a:solidFill>
                  <a:schemeClr val="bg1"/>
                </a:solidFill>
                <a:latin typeface="Arial" charset="0"/>
                <a:ea typeface="Arial" charset="0"/>
                <a:cs typeface="Arial" charset="0"/>
              </a:rPr>
              <a:t>l</a:t>
            </a:r>
            <a:r>
              <a:rPr sz="1800" b="1" spc="184" dirty="0">
                <a:solidFill>
                  <a:schemeClr val="bg1"/>
                </a:solidFill>
                <a:latin typeface="Arial" charset="0"/>
                <a:ea typeface="Arial" charset="0"/>
                <a:cs typeface="Arial" charset="0"/>
              </a:rPr>
              <a:t> </a:t>
            </a:r>
            <a:r>
              <a:rPr sz="1800" b="1" spc="89" dirty="0">
                <a:solidFill>
                  <a:schemeClr val="bg1"/>
                </a:solidFill>
                <a:latin typeface="Arial" charset="0"/>
                <a:ea typeface="Arial" charset="0"/>
                <a:cs typeface="Arial" charset="0"/>
              </a:rPr>
              <a:t>Fiel</a:t>
            </a:r>
            <a:r>
              <a:rPr sz="1800" b="1" spc="0" dirty="0">
                <a:solidFill>
                  <a:schemeClr val="bg1"/>
                </a:solidFill>
                <a:latin typeface="Arial" charset="0"/>
                <a:ea typeface="Arial" charset="0"/>
                <a:cs typeface="Arial" charset="0"/>
              </a:rPr>
              <a:t>d</a:t>
            </a:r>
            <a:r>
              <a:rPr sz="1800" b="1" spc="184" dirty="0">
                <a:solidFill>
                  <a:schemeClr val="bg1"/>
                </a:solidFill>
                <a:latin typeface="Arial" charset="0"/>
                <a:ea typeface="Arial" charset="0"/>
                <a:cs typeface="Arial" charset="0"/>
              </a:rPr>
              <a:t> </a:t>
            </a:r>
            <a:r>
              <a:rPr sz="1800" b="1" spc="89" dirty="0">
                <a:solidFill>
                  <a:schemeClr val="bg1"/>
                </a:solidFill>
                <a:latin typeface="Arial" charset="0"/>
                <a:ea typeface="Arial" charset="0"/>
                <a:cs typeface="Arial" charset="0"/>
              </a:rPr>
              <a:t>o</a:t>
            </a:r>
            <a:r>
              <a:rPr sz="1800" b="1" spc="0" dirty="0">
                <a:solidFill>
                  <a:schemeClr val="bg1"/>
                </a:solidFill>
                <a:latin typeface="Arial" charset="0"/>
                <a:ea typeface="Arial" charset="0"/>
                <a:cs typeface="Arial" charset="0"/>
              </a:rPr>
              <a:t>f</a:t>
            </a:r>
            <a:r>
              <a:rPr lang="en-US" b="1" spc="184" dirty="0">
                <a:solidFill>
                  <a:schemeClr val="bg1"/>
                </a:solidFill>
                <a:latin typeface="Arial" charset="0"/>
                <a:ea typeface="Arial" charset="0"/>
                <a:cs typeface="Arial" charset="0"/>
              </a:rPr>
              <a:t> I</a:t>
            </a:r>
            <a:r>
              <a:rPr sz="1800" b="1" spc="89" dirty="0">
                <a:solidFill>
                  <a:schemeClr val="bg1"/>
                </a:solidFill>
                <a:latin typeface="Arial" charset="0"/>
                <a:ea typeface="Arial" charset="0"/>
                <a:cs typeface="Arial" charset="0"/>
              </a:rPr>
              <a:t>nvention</a:t>
            </a:r>
            <a:r>
              <a:rPr sz="1800" b="1" spc="0" dirty="0">
                <a:solidFill>
                  <a:schemeClr val="bg1"/>
                </a:solidFill>
                <a:latin typeface="Arial" charset="0"/>
                <a:ea typeface="Arial" charset="0"/>
                <a:cs typeface="Arial" charset="0"/>
              </a:rPr>
              <a:t>:</a:t>
            </a:r>
            <a:endParaRPr sz="1800" dirty="0">
              <a:solidFill>
                <a:schemeClr val="bg1"/>
              </a:solidFill>
              <a:latin typeface="Arial" charset="0"/>
              <a:ea typeface="Arial" charset="0"/>
              <a:cs typeface="Arial" charset="0"/>
            </a:endParaRPr>
          </a:p>
        </p:txBody>
      </p:sp>
      <p:sp>
        <p:nvSpPr>
          <p:cNvPr id="6" name="object 23"/>
          <p:cNvSpPr txBox="1"/>
          <p:nvPr/>
        </p:nvSpPr>
        <p:spPr>
          <a:xfrm>
            <a:off x="253999" y="1222961"/>
            <a:ext cx="11455402" cy="1195323"/>
          </a:xfrm>
          <a:prstGeom prst="rect">
            <a:avLst/>
          </a:prstGeom>
        </p:spPr>
        <p:txBody>
          <a:bodyPr wrap="square" lIns="0" tIns="0" rIns="0" bIns="0" rtlCol="0">
            <a:noAutofit/>
          </a:bodyPr>
          <a:lstStyle/>
          <a:p>
            <a:pPr marL="12700" marR="35049" algn="just">
              <a:lnSpc>
                <a:spcPts val="1745"/>
              </a:lnSpc>
              <a:spcBef>
                <a:spcPts val="87"/>
              </a:spcBef>
            </a:pPr>
            <a:r>
              <a:rPr lang="en-US" sz="1600" spc="79" dirty="0">
                <a:solidFill>
                  <a:srgbClr val="212121"/>
                </a:solidFill>
                <a:latin typeface="Arial" charset="0"/>
                <a:ea typeface="Arial" charset="0"/>
                <a:cs typeface="Arial" charset="0"/>
              </a:rPr>
              <a:t>This invention protects motor pumps from getting damaged in dry run or overload condition by detecting the conditions on time and stopping the operation of the pump. The apparatus consists of heating elements and a thermal switch connected to the electrical circuit of the pump to control the operation. </a:t>
            </a:r>
            <a:endParaRPr lang="en-US" sz="1600" dirty="0">
              <a:latin typeface="Arial" charset="0"/>
              <a:ea typeface="Arial" charset="0"/>
              <a:cs typeface="Arial" charset="0"/>
            </a:endParaRPr>
          </a:p>
          <a:p>
            <a:pPr marL="12700" marR="35049">
              <a:lnSpc>
                <a:spcPts val="1745"/>
              </a:lnSpc>
              <a:spcBef>
                <a:spcPts val="87"/>
              </a:spcBef>
            </a:pPr>
            <a:endParaRPr lang="en-US" sz="1600" dirty="0">
              <a:latin typeface="Arial" charset="0"/>
              <a:ea typeface="Arial" charset="0"/>
              <a:cs typeface="Arial" charset="0"/>
            </a:endParaRPr>
          </a:p>
          <a:p>
            <a:pPr marL="12700" marR="35049">
              <a:lnSpc>
                <a:spcPts val="1745"/>
              </a:lnSpc>
              <a:spcBef>
                <a:spcPts val="87"/>
              </a:spcBef>
            </a:pPr>
            <a:endParaRPr sz="1600" dirty="0">
              <a:latin typeface="Arial" charset="0"/>
              <a:ea typeface="Arial" charset="0"/>
              <a:cs typeface="Arial" charset="0"/>
            </a:endParaRPr>
          </a:p>
        </p:txBody>
      </p:sp>
      <p:sp>
        <p:nvSpPr>
          <p:cNvPr id="7" name="object 14"/>
          <p:cNvSpPr txBox="1"/>
          <p:nvPr/>
        </p:nvSpPr>
        <p:spPr>
          <a:xfrm>
            <a:off x="253999" y="2696504"/>
            <a:ext cx="1400651" cy="255428"/>
          </a:xfrm>
          <a:prstGeom prst="rect">
            <a:avLst/>
          </a:prstGeom>
        </p:spPr>
        <p:txBody>
          <a:bodyPr wrap="square" lIns="0" tIns="0" rIns="0" bIns="0" rtlCol="0">
            <a:noAutofit/>
          </a:bodyPr>
          <a:lstStyle/>
          <a:p>
            <a:pPr marL="12700">
              <a:lnSpc>
                <a:spcPts val="1950"/>
              </a:lnSpc>
              <a:spcBef>
                <a:spcPts val="97"/>
              </a:spcBef>
            </a:pPr>
            <a:r>
              <a:rPr sz="1800" b="1" spc="89" dirty="0">
                <a:solidFill>
                  <a:srgbClr val="212121"/>
                </a:solidFill>
                <a:latin typeface="Arial" charset="0"/>
                <a:ea typeface="Arial" charset="0"/>
                <a:cs typeface="Arial" charset="0"/>
              </a:rPr>
              <a:t>IP</a:t>
            </a:r>
            <a:r>
              <a:rPr sz="1800" b="1" spc="0" dirty="0">
                <a:solidFill>
                  <a:srgbClr val="212121"/>
                </a:solidFill>
                <a:latin typeface="Arial" charset="0"/>
                <a:ea typeface="Arial" charset="0"/>
                <a:cs typeface="Arial" charset="0"/>
              </a:rPr>
              <a:t>R</a:t>
            </a:r>
            <a:r>
              <a:rPr sz="1800" b="1" spc="184" dirty="0">
                <a:solidFill>
                  <a:srgbClr val="212121"/>
                </a:solidFill>
                <a:latin typeface="Arial" charset="0"/>
                <a:ea typeface="Arial" charset="0"/>
                <a:cs typeface="Arial" charset="0"/>
              </a:rPr>
              <a:t> </a:t>
            </a:r>
            <a:r>
              <a:rPr sz="1800" b="1" spc="89" dirty="0">
                <a:solidFill>
                  <a:srgbClr val="212121"/>
                </a:solidFill>
                <a:latin typeface="Arial" charset="0"/>
                <a:ea typeface="Arial" charset="0"/>
                <a:cs typeface="Arial" charset="0"/>
              </a:rPr>
              <a:t>Status</a:t>
            </a:r>
            <a:r>
              <a:rPr sz="1800" b="1" spc="0" dirty="0">
                <a:solidFill>
                  <a:srgbClr val="212121"/>
                </a:solidFill>
                <a:latin typeface="Arial" charset="0"/>
                <a:ea typeface="Arial" charset="0"/>
                <a:cs typeface="Arial" charset="0"/>
              </a:rPr>
              <a:t>:</a:t>
            </a:r>
            <a:endParaRPr sz="1800" dirty="0">
              <a:latin typeface="Arial" charset="0"/>
              <a:ea typeface="Arial" charset="0"/>
              <a:cs typeface="Arial" charset="0"/>
            </a:endParaRPr>
          </a:p>
        </p:txBody>
      </p:sp>
      <p:sp>
        <p:nvSpPr>
          <p:cNvPr id="9" name="object 13"/>
          <p:cNvSpPr txBox="1"/>
          <p:nvPr/>
        </p:nvSpPr>
        <p:spPr>
          <a:xfrm>
            <a:off x="273049" y="3212566"/>
            <a:ext cx="5078880" cy="515556"/>
          </a:xfrm>
          <a:prstGeom prst="rect">
            <a:avLst/>
          </a:prstGeom>
        </p:spPr>
        <p:txBody>
          <a:bodyPr wrap="square" lIns="0" tIns="0" rIns="0" bIns="0" rtlCol="0">
            <a:noAutofit/>
          </a:bodyPr>
          <a:lstStyle/>
          <a:p>
            <a:pPr marL="12700">
              <a:lnSpc>
                <a:spcPts val="1745"/>
              </a:lnSpc>
              <a:spcBef>
                <a:spcPts val="87"/>
              </a:spcBef>
            </a:pPr>
            <a:r>
              <a:rPr sz="1600" spc="79" dirty="0">
                <a:solidFill>
                  <a:srgbClr val="212121"/>
                </a:solidFill>
                <a:latin typeface="Arial" charset="0"/>
                <a:ea typeface="Arial" charset="0"/>
                <a:cs typeface="Arial" charset="0"/>
              </a:rPr>
              <a:t>Applicatio</a:t>
            </a:r>
            <a:r>
              <a:rPr sz="1600" spc="0" dirty="0">
                <a:solidFill>
                  <a:srgbClr val="212121"/>
                </a:solidFill>
                <a:latin typeface="Arial" charset="0"/>
                <a:ea typeface="Arial" charset="0"/>
                <a:cs typeface="Arial" charset="0"/>
              </a:rPr>
              <a:t>n</a:t>
            </a:r>
            <a:r>
              <a:rPr sz="1600" spc="164" dirty="0">
                <a:solidFill>
                  <a:srgbClr val="212121"/>
                </a:solidFill>
                <a:latin typeface="Arial" charset="0"/>
                <a:ea typeface="Arial" charset="0"/>
                <a:cs typeface="Arial" charset="0"/>
              </a:rPr>
              <a:t> </a:t>
            </a:r>
            <a:r>
              <a:rPr sz="1600" spc="79" dirty="0">
                <a:latin typeface="Arial" charset="0"/>
                <a:ea typeface="Arial" charset="0"/>
                <a:cs typeface="Arial" charset="0"/>
              </a:rPr>
              <a:t>Numbe</a:t>
            </a:r>
            <a:r>
              <a:rPr sz="1600" spc="0" dirty="0">
                <a:latin typeface="Arial" charset="0"/>
                <a:ea typeface="Arial" charset="0"/>
                <a:cs typeface="Arial" charset="0"/>
              </a:rPr>
              <a:t>r</a:t>
            </a:r>
            <a:r>
              <a:rPr lang="en-US" sz="1600" spc="0" dirty="0">
                <a:solidFill>
                  <a:srgbClr val="212121"/>
                </a:solidFill>
                <a:latin typeface="Arial" charset="0"/>
                <a:ea typeface="Arial" charset="0"/>
                <a:cs typeface="Arial" charset="0"/>
              </a:rPr>
              <a:t> </a:t>
            </a:r>
            <a:r>
              <a:rPr lang="cs-CZ" sz="1600" spc="0" dirty="0">
                <a:solidFill>
                  <a:srgbClr val="212121"/>
                </a:solidFill>
                <a:latin typeface="Arial" charset="0"/>
                <a:ea typeface="Arial" charset="0"/>
                <a:cs typeface="Arial" charset="0"/>
              </a:rPr>
              <a:t>: </a:t>
            </a:r>
            <a:r>
              <a:rPr lang="en-IN" sz="1600" spc="79" dirty="0">
                <a:solidFill>
                  <a:srgbClr val="212121"/>
                </a:solidFill>
                <a:latin typeface="Arial" charset="0"/>
                <a:cs typeface="Arial" charset="0"/>
              </a:rPr>
              <a:t>201721031988</a:t>
            </a:r>
            <a:r>
              <a:rPr lang="cs-CZ" sz="1600" spc="164" dirty="0">
                <a:solidFill>
                  <a:srgbClr val="212121"/>
                </a:solidFill>
                <a:latin typeface="Arial" panose="020B0604020202020204" pitchFamily="34" charset="0"/>
                <a:ea typeface="Arial"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a:p>
            <a:pPr marL="12700" marR="30660">
              <a:lnSpc>
                <a:spcPct val="95825"/>
              </a:lnSpc>
              <a:spcBef>
                <a:spcPts val="322"/>
              </a:spcBef>
            </a:pPr>
            <a:endParaRPr sz="1600" dirty="0">
              <a:latin typeface="Arial" charset="0"/>
              <a:ea typeface="Arial" charset="0"/>
              <a:cs typeface="Arial" charset="0"/>
            </a:endParaRPr>
          </a:p>
        </p:txBody>
      </p:sp>
      <p:sp>
        <p:nvSpPr>
          <p:cNvPr id="12" name="object 30"/>
          <p:cNvSpPr/>
          <p:nvPr/>
        </p:nvSpPr>
        <p:spPr>
          <a:xfrm>
            <a:off x="5478462" y="3129171"/>
            <a:ext cx="66675" cy="628228"/>
          </a:xfrm>
          <a:custGeom>
            <a:avLst/>
            <a:gdLst/>
            <a:ahLst/>
            <a:cxnLst/>
            <a:rect l="l" t="t" r="r" b="b"/>
            <a:pathLst>
              <a:path w="66675" h="628228">
                <a:moveTo>
                  <a:pt x="66675" y="0"/>
                </a:moveTo>
                <a:lnTo>
                  <a:pt x="0" y="0"/>
                </a:lnTo>
                <a:lnTo>
                  <a:pt x="0" y="628228"/>
                </a:lnTo>
                <a:lnTo>
                  <a:pt x="66675" y="628228"/>
                </a:lnTo>
                <a:lnTo>
                  <a:pt x="66675" y="0"/>
                </a:lnTo>
                <a:close/>
              </a:path>
            </a:pathLst>
          </a:custGeom>
          <a:solidFill>
            <a:srgbClr val="393939"/>
          </a:solidFill>
        </p:spPr>
        <p:txBody>
          <a:bodyPr wrap="square" lIns="0" tIns="0" rIns="0" bIns="0" rtlCol="0">
            <a:noAutofit/>
          </a:bodyPr>
          <a:lstStyle/>
          <a:p>
            <a:endParaRPr/>
          </a:p>
        </p:txBody>
      </p:sp>
      <p:sp>
        <p:nvSpPr>
          <p:cNvPr id="13" name="object 3"/>
          <p:cNvSpPr txBox="1"/>
          <p:nvPr/>
        </p:nvSpPr>
        <p:spPr>
          <a:xfrm>
            <a:off x="6360072" y="3152775"/>
            <a:ext cx="3494930" cy="590550"/>
          </a:xfrm>
          <a:prstGeom prst="rect">
            <a:avLst/>
          </a:prstGeom>
        </p:spPr>
        <p:txBody>
          <a:bodyPr wrap="square" lIns="0" tIns="0" rIns="0" bIns="0" rtlCol="0">
            <a:noAutofit/>
          </a:bodyPr>
          <a:lstStyle/>
          <a:p>
            <a:pPr>
              <a:lnSpc>
                <a:spcPts val="1100"/>
              </a:lnSpc>
              <a:spcBef>
                <a:spcPts val="61"/>
              </a:spcBef>
            </a:pPr>
            <a:endParaRPr sz="1100" dirty="0"/>
          </a:p>
          <a:p>
            <a:pPr marL="821019">
              <a:lnSpc>
                <a:spcPct val="95825"/>
              </a:lnSpc>
            </a:pPr>
            <a:r>
              <a:rPr sz="1800" b="1" spc="89" dirty="0">
                <a:solidFill>
                  <a:schemeClr val="bg1"/>
                </a:solidFill>
                <a:latin typeface="Arimo"/>
                <a:cs typeface="Arimo"/>
              </a:rPr>
              <a:t>Paten</a:t>
            </a:r>
            <a:r>
              <a:rPr sz="1800" b="1" spc="0" dirty="0">
                <a:solidFill>
                  <a:schemeClr val="bg1"/>
                </a:solidFill>
                <a:latin typeface="Arimo"/>
                <a:cs typeface="Arimo"/>
              </a:rPr>
              <a:t>t</a:t>
            </a:r>
            <a:r>
              <a:rPr sz="1800" b="1" spc="184" dirty="0">
                <a:solidFill>
                  <a:schemeClr val="bg1"/>
                </a:solidFill>
                <a:latin typeface="Arimo"/>
                <a:cs typeface="Arimo"/>
              </a:rPr>
              <a:t> </a:t>
            </a:r>
            <a:r>
              <a:rPr sz="1800" b="1" spc="89" dirty="0">
                <a:solidFill>
                  <a:schemeClr val="bg1"/>
                </a:solidFill>
                <a:latin typeface="Arimo"/>
                <a:cs typeface="Arimo"/>
              </a:rPr>
              <a:t>Pendin</a:t>
            </a:r>
            <a:r>
              <a:rPr sz="1800" b="1" spc="0" dirty="0">
                <a:solidFill>
                  <a:schemeClr val="bg1"/>
                </a:solidFill>
                <a:latin typeface="Arimo"/>
                <a:cs typeface="Arimo"/>
              </a:rPr>
              <a:t>g</a:t>
            </a:r>
            <a:endParaRPr sz="1800" dirty="0">
              <a:solidFill>
                <a:schemeClr val="bg1"/>
              </a:solidFill>
              <a:latin typeface="Arimo"/>
              <a:cs typeface="Arimo"/>
            </a:endParaRPr>
          </a:p>
        </p:txBody>
      </p:sp>
      <p:sp>
        <p:nvSpPr>
          <p:cNvPr id="16" name="object 11"/>
          <p:cNvSpPr txBox="1"/>
          <p:nvPr/>
        </p:nvSpPr>
        <p:spPr>
          <a:xfrm>
            <a:off x="253998" y="4267038"/>
            <a:ext cx="5731381" cy="304961"/>
          </a:xfrm>
          <a:prstGeom prst="rect">
            <a:avLst/>
          </a:prstGeom>
        </p:spPr>
        <p:txBody>
          <a:bodyPr wrap="square" lIns="0" tIns="0" rIns="0" bIns="0" rtlCol="0">
            <a:noAutofit/>
          </a:bodyPr>
          <a:lstStyle/>
          <a:p>
            <a:pPr marL="12700">
              <a:lnSpc>
                <a:spcPts val="1745"/>
              </a:lnSpc>
              <a:spcBef>
                <a:spcPts val="87"/>
              </a:spcBef>
            </a:pPr>
            <a:r>
              <a:rPr sz="1600" b="1" spc="79" dirty="0">
                <a:solidFill>
                  <a:srgbClr val="212121"/>
                </a:solidFill>
                <a:latin typeface="Arial" charset="0"/>
                <a:ea typeface="Arial" charset="0"/>
                <a:cs typeface="Arial" charset="0"/>
              </a:rPr>
              <a:t>Ke</a:t>
            </a:r>
            <a:r>
              <a:rPr sz="1600" b="1" spc="0" dirty="0">
                <a:solidFill>
                  <a:srgbClr val="212121"/>
                </a:solidFill>
                <a:latin typeface="Arial" charset="0"/>
                <a:ea typeface="Arial" charset="0"/>
                <a:cs typeface="Arial" charset="0"/>
              </a:rPr>
              <a:t>y</a:t>
            </a:r>
            <a:r>
              <a:rPr sz="1600" b="1" spc="164" dirty="0">
                <a:solidFill>
                  <a:srgbClr val="212121"/>
                </a:solidFill>
                <a:latin typeface="Arial" charset="0"/>
                <a:ea typeface="Arial" charset="0"/>
                <a:cs typeface="Arial" charset="0"/>
              </a:rPr>
              <a:t> </a:t>
            </a:r>
            <a:r>
              <a:rPr sz="1600" b="1" spc="79" dirty="0">
                <a:solidFill>
                  <a:srgbClr val="212121"/>
                </a:solidFill>
                <a:latin typeface="Arial" charset="0"/>
                <a:ea typeface="Arial" charset="0"/>
                <a:cs typeface="Arial" charset="0"/>
              </a:rPr>
              <a:t>Advantage</a:t>
            </a:r>
            <a:r>
              <a:rPr sz="1600" b="1" spc="0" dirty="0">
                <a:solidFill>
                  <a:srgbClr val="212121"/>
                </a:solidFill>
                <a:latin typeface="Arial" charset="0"/>
                <a:ea typeface="Arial" charset="0"/>
                <a:cs typeface="Arial" charset="0"/>
              </a:rPr>
              <a:t>s</a:t>
            </a:r>
            <a:r>
              <a:rPr sz="1600" b="1" spc="164" dirty="0">
                <a:solidFill>
                  <a:srgbClr val="212121"/>
                </a:solidFill>
                <a:latin typeface="Arial" charset="0"/>
                <a:ea typeface="Arial" charset="0"/>
                <a:cs typeface="Arial" charset="0"/>
              </a:rPr>
              <a:t> </a:t>
            </a:r>
            <a:r>
              <a:rPr sz="1600" b="1" spc="79" dirty="0">
                <a:solidFill>
                  <a:srgbClr val="212121"/>
                </a:solidFill>
                <a:latin typeface="Arial" charset="0"/>
                <a:ea typeface="Arial" charset="0"/>
                <a:cs typeface="Arial" charset="0"/>
              </a:rPr>
              <a:t>O</a:t>
            </a:r>
            <a:r>
              <a:rPr sz="1600" b="1" spc="0" dirty="0">
                <a:solidFill>
                  <a:srgbClr val="212121"/>
                </a:solidFill>
                <a:latin typeface="Arial" charset="0"/>
                <a:ea typeface="Arial" charset="0"/>
                <a:cs typeface="Arial" charset="0"/>
              </a:rPr>
              <a:t>f</a:t>
            </a:r>
            <a:r>
              <a:rPr lang="en-US" sz="1600" b="1" spc="0" dirty="0">
                <a:solidFill>
                  <a:srgbClr val="212121"/>
                </a:solidFill>
                <a:latin typeface="Arial" charset="0"/>
                <a:ea typeface="Arial" charset="0"/>
                <a:cs typeface="Arial" charset="0"/>
              </a:rPr>
              <a:t> </a:t>
            </a:r>
            <a:r>
              <a:rPr lang="en-US" sz="1600" b="1" spc="79" dirty="0">
                <a:solidFill>
                  <a:srgbClr val="212121"/>
                </a:solidFill>
                <a:latin typeface="Arial" charset="0"/>
                <a:ea typeface="Arial" charset="0"/>
                <a:cs typeface="Arial" charset="0"/>
              </a:rPr>
              <a:t>Investin</a:t>
            </a:r>
            <a:r>
              <a:rPr lang="en-US" sz="1600" b="1" spc="0" dirty="0">
                <a:solidFill>
                  <a:srgbClr val="212121"/>
                </a:solidFill>
                <a:latin typeface="Arial" charset="0"/>
                <a:ea typeface="Arial" charset="0"/>
                <a:cs typeface="Arial" charset="0"/>
              </a:rPr>
              <a:t>g</a:t>
            </a:r>
            <a:r>
              <a:rPr lang="en-US" sz="1600" b="1" spc="164" dirty="0">
                <a:solidFill>
                  <a:srgbClr val="212121"/>
                </a:solidFill>
                <a:latin typeface="Arial" charset="0"/>
                <a:ea typeface="Arial" charset="0"/>
                <a:cs typeface="Arial" charset="0"/>
              </a:rPr>
              <a:t> </a:t>
            </a:r>
            <a:r>
              <a:rPr lang="en-US" sz="1600" b="1" spc="79" dirty="0">
                <a:solidFill>
                  <a:srgbClr val="212121"/>
                </a:solidFill>
                <a:latin typeface="Arial" charset="0"/>
                <a:ea typeface="Arial" charset="0"/>
                <a:cs typeface="Arial" charset="0"/>
              </a:rPr>
              <a:t>i</a:t>
            </a:r>
            <a:r>
              <a:rPr lang="en-US" sz="1600" b="1" spc="0" dirty="0">
                <a:solidFill>
                  <a:srgbClr val="212121"/>
                </a:solidFill>
                <a:latin typeface="Arial" charset="0"/>
                <a:ea typeface="Arial" charset="0"/>
                <a:cs typeface="Arial" charset="0"/>
              </a:rPr>
              <a:t>n</a:t>
            </a:r>
            <a:r>
              <a:rPr lang="en-US" sz="1600" b="1" spc="164" dirty="0">
                <a:solidFill>
                  <a:srgbClr val="212121"/>
                </a:solidFill>
                <a:latin typeface="Arial" charset="0"/>
                <a:ea typeface="Arial" charset="0"/>
                <a:cs typeface="Arial" charset="0"/>
              </a:rPr>
              <a:t> </a:t>
            </a:r>
            <a:r>
              <a:rPr lang="en-US" sz="1600" b="1" spc="79" dirty="0">
                <a:solidFill>
                  <a:srgbClr val="212121"/>
                </a:solidFill>
                <a:latin typeface="Arial" charset="0"/>
                <a:ea typeface="Arial" charset="0"/>
                <a:cs typeface="Arial" charset="0"/>
              </a:rPr>
              <a:t>Earl</a:t>
            </a:r>
            <a:r>
              <a:rPr lang="en-US" sz="1600" b="1" spc="0" dirty="0">
                <a:solidFill>
                  <a:srgbClr val="212121"/>
                </a:solidFill>
                <a:latin typeface="Arial" charset="0"/>
                <a:ea typeface="Arial" charset="0"/>
                <a:cs typeface="Arial" charset="0"/>
              </a:rPr>
              <a:t>y</a:t>
            </a:r>
            <a:r>
              <a:rPr lang="en-US" sz="1600" b="1" spc="164" dirty="0">
                <a:solidFill>
                  <a:srgbClr val="212121"/>
                </a:solidFill>
                <a:latin typeface="Arial" charset="0"/>
                <a:ea typeface="Arial" charset="0"/>
                <a:cs typeface="Arial" charset="0"/>
              </a:rPr>
              <a:t> </a:t>
            </a:r>
            <a:r>
              <a:rPr lang="en-US" sz="1600" b="1" spc="79" dirty="0">
                <a:solidFill>
                  <a:srgbClr val="212121"/>
                </a:solidFill>
                <a:latin typeface="Arial" charset="0"/>
                <a:ea typeface="Arial" charset="0"/>
                <a:cs typeface="Arial" charset="0"/>
              </a:rPr>
              <a:t>Stage</a:t>
            </a:r>
            <a:r>
              <a:rPr lang="en-US" sz="1600" b="1" spc="0" dirty="0">
                <a:solidFill>
                  <a:srgbClr val="212121"/>
                </a:solidFill>
                <a:latin typeface="Arial" charset="0"/>
                <a:ea typeface="Arial" charset="0"/>
                <a:cs typeface="Arial" charset="0"/>
              </a:rPr>
              <a:t>:</a:t>
            </a:r>
            <a:endParaRPr lang="en-US" sz="1600" dirty="0">
              <a:latin typeface="Arial" charset="0"/>
              <a:ea typeface="Arial" charset="0"/>
              <a:cs typeface="Arial" charset="0"/>
            </a:endParaRPr>
          </a:p>
          <a:p>
            <a:pPr marL="12700">
              <a:lnSpc>
                <a:spcPts val="1745"/>
              </a:lnSpc>
              <a:spcBef>
                <a:spcPts val="87"/>
              </a:spcBef>
            </a:pPr>
            <a:endParaRPr sz="1600" dirty="0">
              <a:latin typeface="Arimo"/>
              <a:cs typeface="Arimo"/>
            </a:endParaRPr>
          </a:p>
        </p:txBody>
      </p:sp>
      <p:sp>
        <p:nvSpPr>
          <p:cNvPr id="18" name="object 9"/>
          <p:cNvSpPr txBox="1"/>
          <p:nvPr/>
        </p:nvSpPr>
        <p:spPr>
          <a:xfrm>
            <a:off x="567431" y="4724239"/>
            <a:ext cx="11415578" cy="515556"/>
          </a:xfrm>
          <a:prstGeom prst="rect">
            <a:avLst/>
          </a:prstGeom>
        </p:spPr>
        <p:txBody>
          <a:bodyPr wrap="square" lIns="0" tIns="0" rIns="0" bIns="0" rtlCol="0">
            <a:noAutofit/>
          </a:bodyPr>
          <a:lstStyle/>
          <a:p>
            <a:pPr marL="298450" marR="30660" indent="-285750">
              <a:lnSpc>
                <a:spcPts val="1745"/>
              </a:lnSpc>
              <a:spcBef>
                <a:spcPts val="87"/>
              </a:spcBef>
              <a:buFont typeface="Arial" charset="0"/>
              <a:buChar char="•"/>
            </a:pPr>
            <a:r>
              <a:rPr sz="1600" spc="79" dirty="0">
                <a:solidFill>
                  <a:srgbClr val="212121"/>
                </a:solidFill>
                <a:latin typeface="Arial" charset="0"/>
                <a:ea typeface="Arial" charset="0"/>
                <a:cs typeface="Arial" charset="0"/>
              </a:rPr>
              <a:t>Investin</a:t>
            </a:r>
            <a:r>
              <a:rPr sz="1600" spc="0" dirty="0">
                <a:solidFill>
                  <a:srgbClr val="212121"/>
                </a:solidFill>
                <a:latin typeface="Arial" charset="0"/>
                <a:ea typeface="Arial" charset="0"/>
                <a:cs typeface="Arial" charset="0"/>
              </a:rPr>
              <a:t>g</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i</a:t>
            </a:r>
            <a:r>
              <a:rPr sz="1600" spc="0" dirty="0">
                <a:solidFill>
                  <a:srgbClr val="212121"/>
                </a:solidFill>
                <a:latin typeface="Arial" charset="0"/>
                <a:ea typeface="Arial" charset="0"/>
                <a:cs typeface="Arial" charset="0"/>
              </a:rPr>
              <a:t>n</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th</a:t>
            </a:r>
            <a:r>
              <a:rPr sz="1600" spc="0" dirty="0">
                <a:solidFill>
                  <a:srgbClr val="212121"/>
                </a:solidFill>
                <a:latin typeface="Arial" charset="0"/>
                <a:ea typeface="Arial" charset="0"/>
                <a:cs typeface="Arial" charset="0"/>
              </a:rPr>
              <a:t>e</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initia</a:t>
            </a:r>
            <a:r>
              <a:rPr sz="1600" spc="0" dirty="0">
                <a:solidFill>
                  <a:srgbClr val="212121"/>
                </a:solidFill>
                <a:latin typeface="Arial" charset="0"/>
                <a:ea typeface="Arial" charset="0"/>
                <a:cs typeface="Arial" charset="0"/>
              </a:rPr>
              <a:t>l</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stag</a:t>
            </a:r>
            <a:r>
              <a:rPr sz="1600" spc="0" dirty="0">
                <a:solidFill>
                  <a:srgbClr val="212121"/>
                </a:solidFill>
                <a:latin typeface="Arial" charset="0"/>
                <a:ea typeface="Arial" charset="0"/>
                <a:cs typeface="Arial" charset="0"/>
              </a:rPr>
              <a:t>e</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o</a:t>
            </a:r>
            <a:r>
              <a:rPr sz="1600" spc="0" dirty="0">
                <a:solidFill>
                  <a:srgbClr val="212121"/>
                </a:solidFill>
                <a:latin typeface="Arial" charset="0"/>
                <a:ea typeface="Arial" charset="0"/>
                <a:cs typeface="Arial" charset="0"/>
              </a:rPr>
              <a:t>f</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suc</a:t>
            </a:r>
            <a:r>
              <a:rPr sz="1600" spc="0" dirty="0">
                <a:solidFill>
                  <a:srgbClr val="212121"/>
                </a:solidFill>
                <a:latin typeface="Arial" charset="0"/>
                <a:ea typeface="Arial" charset="0"/>
                <a:cs typeface="Arial" charset="0"/>
              </a:rPr>
              <a:t>h</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a</a:t>
            </a:r>
            <a:r>
              <a:rPr sz="1600" spc="0" dirty="0">
                <a:solidFill>
                  <a:srgbClr val="212121"/>
                </a:solidFill>
                <a:latin typeface="Arial" charset="0"/>
                <a:ea typeface="Arial" charset="0"/>
                <a:cs typeface="Arial" charset="0"/>
              </a:rPr>
              <a:t>n</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exceptiona</a:t>
            </a:r>
            <a:r>
              <a:rPr sz="1600" spc="0" dirty="0">
                <a:solidFill>
                  <a:srgbClr val="212121"/>
                </a:solidFill>
                <a:latin typeface="Arial" charset="0"/>
                <a:ea typeface="Arial" charset="0"/>
                <a:cs typeface="Arial" charset="0"/>
              </a:rPr>
              <a:t>l</a:t>
            </a:r>
            <a:r>
              <a:rPr lang="en-US" sz="1600" spc="0"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technolog</a:t>
            </a:r>
            <a:r>
              <a:rPr lang="en-US" sz="1600" spc="0" dirty="0">
                <a:solidFill>
                  <a:srgbClr val="212121"/>
                </a:solidFill>
                <a:latin typeface="Arial" charset="0"/>
                <a:ea typeface="Arial" charset="0"/>
                <a:cs typeface="Arial" charset="0"/>
              </a:rPr>
              <a:t>y</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i</a:t>
            </a:r>
            <a:r>
              <a:rPr lang="en-US" sz="1600" spc="0" dirty="0">
                <a:solidFill>
                  <a:srgbClr val="212121"/>
                </a:solidFill>
                <a:latin typeface="Arial" charset="0"/>
                <a:ea typeface="Arial" charset="0"/>
                <a:cs typeface="Arial" charset="0"/>
              </a:rPr>
              <a:t>s</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a</a:t>
            </a:r>
            <a:r>
              <a:rPr lang="en-US" sz="1600" spc="0" dirty="0">
                <a:solidFill>
                  <a:srgbClr val="212121"/>
                </a:solidFill>
                <a:latin typeface="Arial" charset="0"/>
                <a:ea typeface="Arial" charset="0"/>
                <a:cs typeface="Arial" charset="0"/>
              </a:rPr>
              <a:t>n </a:t>
            </a:r>
            <a:r>
              <a:rPr lang="en-US" sz="1600" spc="79" dirty="0">
                <a:solidFill>
                  <a:srgbClr val="212121"/>
                </a:solidFill>
                <a:latin typeface="Arial" charset="0"/>
                <a:ea typeface="Arial" charset="0"/>
                <a:cs typeface="Arial" charset="0"/>
              </a:rPr>
              <a:t>opportunit</a:t>
            </a:r>
            <a:r>
              <a:rPr lang="en-US" sz="1600" spc="0" dirty="0">
                <a:solidFill>
                  <a:srgbClr val="212121"/>
                </a:solidFill>
                <a:latin typeface="Arial" charset="0"/>
                <a:ea typeface="Arial" charset="0"/>
                <a:cs typeface="Arial" charset="0"/>
              </a:rPr>
              <a:t>y</a:t>
            </a:r>
            <a:r>
              <a:rPr lang="en-US" sz="1600" dirty="0">
                <a:latin typeface="Arial" charset="0"/>
                <a:ea typeface="Arial" charset="0"/>
                <a:cs typeface="Arial" charset="0"/>
              </a:rPr>
              <a:t> </a:t>
            </a:r>
            <a:r>
              <a:rPr lang="en-US" sz="1600" spc="79" dirty="0">
                <a:solidFill>
                  <a:srgbClr val="212121"/>
                </a:solidFill>
                <a:latin typeface="Arial" charset="0"/>
                <a:ea typeface="Arial" charset="0"/>
                <a:cs typeface="Arial" charset="0"/>
              </a:rPr>
              <a:t>t</a:t>
            </a:r>
            <a:r>
              <a:rPr lang="en-US" sz="1600" spc="0" dirty="0">
                <a:solidFill>
                  <a:srgbClr val="212121"/>
                </a:solidFill>
                <a:latin typeface="Arial" charset="0"/>
                <a:ea typeface="Arial" charset="0"/>
                <a:cs typeface="Arial" charset="0"/>
              </a:rPr>
              <a:t>o</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ge</a:t>
            </a:r>
            <a:r>
              <a:rPr lang="en-US" sz="1600" spc="0" dirty="0">
                <a:solidFill>
                  <a:srgbClr val="212121"/>
                </a:solidFill>
                <a:latin typeface="Arial" charset="0"/>
                <a:ea typeface="Arial" charset="0"/>
                <a:cs typeface="Arial" charset="0"/>
              </a:rPr>
              <a:t>t</a:t>
            </a:r>
            <a:r>
              <a:rPr lang="en-US" sz="1600" dirty="0">
                <a:latin typeface="Arial" charset="0"/>
                <a:ea typeface="Arial" charset="0"/>
                <a:cs typeface="Arial" charset="0"/>
              </a:rPr>
              <a:t> </a:t>
            </a:r>
            <a:r>
              <a:rPr sz="1600" spc="79" dirty="0">
                <a:solidFill>
                  <a:srgbClr val="212121"/>
                </a:solidFill>
                <a:latin typeface="Arial" charset="0"/>
                <a:ea typeface="Arial" charset="0"/>
                <a:cs typeface="Arial" charset="0"/>
              </a:rPr>
              <a:t>licensin</a:t>
            </a:r>
            <a:r>
              <a:rPr sz="1600" spc="0" dirty="0">
                <a:solidFill>
                  <a:srgbClr val="212121"/>
                </a:solidFill>
                <a:latin typeface="Arial" charset="0"/>
                <a:ea typeface="Arial" charset="0"/>
                <a:cs typeface="Arial" charset="0"/>
              </a:rPr>
              <a:t>g</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right</a:t>
            </a:r>
            <a:r>
              <a:rPr sz="1600" spc="0" dirty="0">
                <a:solidFill>
                  <a:srgbClr val="212121"/>
                </a:solidFill>
                <a:latin typeface="Arial" charset="0"/>
                <a:ea typeface="Arial" charset="0"/>
                <a:cs typeface="Arial" charset="0"/>
              </a:rPr>
              <a:t>s</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a</a:t>
            </a:r>
            <a:r>
              <a:rPr sz="1600" spc="0" dirty="0">
                <a:solidFill>
                  <a:srgbClr val="212121"/>
                </a:solidFill>
                <a:latin typeface="Arial" charset="0"/>
                <a:ea typeface="Arial" charset="0"/>
                <a:cs typeface="Arial" charset="0"/>
              </a:rPr>
              <a:t>t</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a</a:t>
            </a:r>
            <a:r>
              <a:rPr sz="1600" spc="0" dirty="0">
                <a:solidFill>
                  <a:srgbClr val="212121"/>
                </a:solidFill>
                <a:latin typeface="Arial" charset="0"/>
                <a:ea typeface="Arial" charset="0"/>
                <a:cs typeface="Arial" charset="0"/>
              </a:rPr>
              <a:t>n</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extremel</a:t>
            </a:r>
            <a:r>
              <a:rPr sz="1600" spc="0" dirty="0">
                <a:solidFill>
                  <a:srgbClr val="212121"/>
                </a:solidFill>
                <a:latin typeface="Arial" charset="0"/>
                <a:ea typeface="Arial" charset="0"/>
                <a:cs typeface="Arial" charset="0"/>
              </a:rPr>
              <a:t>y</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cos</a:t>
            </a:r>
            <a:r>
              <a:rPr sz="1600" spc="0" dirty="0">
                <a:solidFill>
                  <a:srgbClr val="212121"/>
                </a:solidFill>
                <a:latin typeface="Arial" charset="0"/>
                <a:ea typeface="Arial" charset="0"/>
                <a:cs typeface="Arial" charset="0"/>
              </a:rPr>
              <a:t>t</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efficien</a:t>
            </a:r>
            <a:r>
              <a:rPr sz="1600" spc="0" dirty="0">
                <a:solidFill>
                  <a:srgbClr val="212121"/>
                </a:solidFill>
                <a:latin typeface="Arial" charset="0"/>
                <a:ea typeface="Arial" charset="0"/>
                <a:cs typeface="Arial" charset="0"/>
              </a:rPr>
              <a:t>t</a:t>
            </a:r>
            <a:r>
              <a:rPr sz="1600" spc="164" dirty="0">
                <a:solidFill>
                  <a:srgbClr val="212121"/>
                </a:solidFill>
                <a:latin typeface="Arial" charset="0"/>
                <a:ea typeface="Arial" charset="0"/>
                <a:cs typeface="Arial" charset="0"/>
              </a:rPr>
              <a:t> </a:t>
            </a:r>
            <a:r>
              <a:rPr sz="1600" spc="79" dirty="0">
                <a:solidFill>
                  <a:srgbClr val="212121"/>
                </a:solidFill>
                <a:latin typeface="Arial" charset="0"/>
                <a:ea typeface="Arial" charset="0"/>
                <a:cs typeface="Arial" charset="0"/>
              </a:rPr>
              <a:t>price</a:t>
            </a:r>
            <a:r>
              <a:rPr sz="1600" spc="0" dirty="0">
                <a:solidFill>
                  <a:srgbClr val="212121"/>
                </a:solidFill>
                <a:latin typeface="Arial" charset="0"/>
                <a:ea typeface="Arial" charset="0"/>
                <a:cs typeface="Arial" charset="0"/>
              </a:rPr>
              <a:t>.</a:t>
            </a:r>
            <a:endParaRPr lang="en-US" sz="1600" spc="0" dirty="0">
              <a:solidFill>
                <a:srgbClr val="212121"/>
              </a:solidFill>
              <a:latin typeface="Arial" charset="0"/>
              <a:ea typeface="Arial" charset="0"/>
              <a:cs typeface="Arial" charset="0"/>
            </a:endParaRPr>
          </a:p>
          <a:p>
            <a:pPr marL="298450" marR="30660" indent="-285750">
              <a:lnSpc>
                <a:spcPts val="1745"/>
              </a:lnSpc>
              <a:spcBef>
                <a:spcPts val="87"/>
              </a:spcBef>
              <a:buFont typeface="Arial" charset="0"/>
              <a:buChar char="•"/>
            </a:pPr>
            <a:endParaRPr lang="en-US" sz="1600" spc="0" dirty="0">
              <a:solidFill>
                <a:srgbClr val="212121"/>
              </a:solidFill>
              <a:latin typeface="Arial" charset="0"/>
              <a:ea typeface="Arial" charset="0"/>
              <a:cs typeface="Arial" charset="0"/>
            </a:endParaRPr>
          </a:p>
          <a:p>
            <a:pPr marL="298450" marR="30660" indent="-285750">
              <a:lnSpc>
                <a:spcPts val="1745"/>
              </a:lnSpc>
              <a:spcBef>
                <a:spcPts val="87"/>
              </a:spcBef>
              <a:buFont typeface="Arial" charset="0"/>
              <a:buChar char="•"/>
            </a:pPr>
            <a:r>
              <a:rPr lang="en-US" sz="1600" spc="79" dirty="0">
                <a:solidFill>
                  <a:srgbClr val="212121"/>
                </a:solidFill>
                <a:latin typeface="Arial" charset="0"/>
                <a:ea typeface="Arial" charset="0"/>
                <a:cs typeface="Arial" charset="0"/>
              </a:rPr>
              <a:t>I</a:t>
            </a:r>
            <a:r>
              <a:rPr lang="en-US" sz="1600" spc="0" dirty="0">
                <a:solidFill>
                  <a:srgbClr val="212121"/>
                </a:solidFill>
                <a:latin typeface="Arial" charset="0"/>
                <a:ea typeface="Arial" charset="0"/>
                <a:cs typeface="Arial" charset="0"/>
              </a:rPr>
              <a:t>t</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provide</a:t>
            </a:r>
            <a:r>
              <a:rPr lang="en-US" sz="1600" spc="0" dirty="0">
                <a:solidFill>
                  <a:srgbClr val="212121"/>
                </a:solidFill>
                <a:latin typeface="Arial" charset="0"/>
                <a:ea typeface="Arial" charset="0"/>
                <a:cs typeface="Arial" charset="0"/>
              </a:rPr>
              <a:t>s</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flexibilit</a:t>
            </a:r>
            <a:r>
              <a:rPr lang="en-US" sz="1600" spc="0" dirty="0">
                <a:solidFill>
                  <a:srgbClr val="212121"/>
                </a:solidFill>
                <a:latin typeface="Arial" charset="0"/>
                <a:ea typeface="Arial" charset="0"/>
                <a:cs typeface="Arial" charset="0"/>
              </a:rPr>
              <a:t>y</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fo</a:t>
            </a:r>
            <a:r>
              <a:rPr lang="en-US" sz="1600" spc="0" dirty="0">
                <a:solidFill>
                  <a:srgbClr val="212121"/>
                </a:solidFill>
                <a:latin typeface="Arial" charset="0"/>
                <a:ea typeface="Arial" charset="0"/>
                <a:cs typeface="Arial" charset="0"/>
              </a:rPr>
              <a:t>r</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th</a:t>
            </a:r>
            <a:r>
              <a:rPr lang="en-US" sz="1600" spc="0" dirty="0">
                <a:solidFill>
                  <a:srgbClr val="212121"/>
                </a:solidFill>
                <a:latin typeface="Arial" charset="0"/>
                <a:ea typeface="Arial" charset="0"/>
                <a:cs typeface="Arial" charset="0"/>
              </a:rPr>
              <a:t>e</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modificatio</a:t>
            </a:r>
            <a:r>
              <a:rPr lang="en-US" sz="1600" spc="0" dirty="0">
                <a:solidFill>
                  <a:srgbClr val="212121"/>
                </a:solidFill>
                <a:latin typeface="Arial" charset="0"/>
                <a:ea typeface="Arial" charset="0"/>
                <a:cs typeface="Arial" charset="0"/>
              </a:rPr>
              <a:t>n</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a</a:t>
            </a:r>
            <a:r>
              <a:rPr lang="en-US" sz="1600" spc="0" dirty="0">
                <a:solidFill>
                  <a:srgbClr val="212121"/>
                </a:solidFill>
                <a:latin typeface="Arial" charset="0"/>
                <a:ea typeface="Arial" charset="0"/>
                <a:cs typeface="Arial" charset="0"/>
              </a:rPr>
              <a:t>s</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pe</a:t>
            </a:r>
            <a:r>
              <a:rPr lang="en-US" sz="1600" spc="0" dirty="0">
                <a:solidFill>
                  <a:srgbClr val="212121"/>
                </a:solidFill>
                <a:latin typeface="Arial" charset="0"/>
                <a:ea typeface="Arial" charset="0"/>
                <a:cs typeface="Arial" charset="0"/>
              </a:rPr>
              <a:t>r</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requirements</a:t>
            </a:r>
            <a:r>
              <a:rPr lang="en-US" sz="1600" spc="0" dirty="0">
                <a:solidFill>
                  <a:srgbClr val="212121"/>
                </a:solidFill>
                <a:latin typeface="Arial" charset="0"/>
                <a:ea typeface="Arial" charset="0"/>
                <a:cs typeface="Arial" charset="0"/>
              </a:rPr>
              <a:t>.</a:t>
            </a:r>
          </a:p>
          <a:p>
            <a:pPr marL="298450" marR="30660" indent="-285750">
              <a:lnSpc>
                <a:spcPts val="1745"/>
              </a:lnSpc>
              <a:spcBef>
                <a:spcPts val="87"/>
              </a:spcBef>
              <a:buFont typeface="Arial" charset="0"/>
              <a:buChar char="•"/>
            </a:pPr>
            <a:endParaRPr lang="en-US" sz="1600" dirty="0">
              <a:latin typeface="Arial" charset="0"/>
              <a:ea typeface="Arial" charset="0"/>
              <a:cs typeface="Arial" charset="0"/>
            </a:endParaRPr>
          </a:p>
          <a:p>
            <a:pPr marL="298450" indent="-285750">
              <a:lnSpc>
                <a:spcPts val="1745"/>
              </a:lnSpc>
              <a:spcBef>
                <a:spcPts val="87"/>
              </a:spcBef>
              <a:buFont typeface="Arial" charset="0"/>
              <a:buChar char="•"/>
            </a:pPr>
            <a:r>
              <a:rPr lang="en-US" sz="1600" spc="79" dirty="0">
                <a:solidFill>
                  <a:srgbClr val="212121"/>
                </a:solidFill>
                <a:latin typeface="Arial" charset="0"/>
                <a:ea typeface="Arial" charset="0"/>
                <a:cs typeface="Arial" charset="0"/>
              </a:rPr>
              <a:t>Involvemen</a:t>
            </a:r>
            <a:r>
              <a:rPr lang="en-US" sz="1600" spc="0" dirty="0">
                <a:solidFill>
                  <a:srgbClr val="212121"/>
                </a:solidFill>
                <a:latin typeface="Arial" charset="0"/>
                <a:ea typeface="Arial" charset="0"/>
                <a:cs typeface="Arial" charset="0"/>
              </a:rPr>
              <a:t>t</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o</a:t>
            </a:r>
            <a:r>
              <a:rPr lang="en-US" sz="1600" spc="0" dirty="0">
                <a:solidFill>
                  <a:srgbClr val="212121"/>
                </a:solidFill>
                <a:latin typeface="Arial" charset="0"/>
                <a:ea typeface="Arial" charset="0"/>
                <a:cs typeface="Arial" charset="0"/>
              </a:rPr>
              <a:t>f</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investor'</a:t>
            </a:r>
            <a:r>
              <a:rPr lang="en-US" sz="1600" spc="0" dirty="0">
                <a:solidFill>
                  <a:srgbClr val="212121"/>
                </a:solidFill>
                <a:latin typeface="Arial" charset="0"/>
                <a:ea typeface="Arial" charset="0"/>
                <a:cs typeface="Arial" charset="0"/>
              </a:rPr>
              <a:t>s</a:t>
            </a:r>
            <a:r>
              <a:rPr lang="en-US" sz="1600" spc="167"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Researc</a:t>
            </a:r>
            <a:r>
              <a:rPr lang="en-US" sz="1600" spc="0" dirty="0">
                <a:solidFill>
                  <a:srgbClr val="212121"/>
                </a:solidFill>
                <a:latin typeface="Arial" charset="0"/>
                <a:ea typeface="Arial" charset="0"/>
                <a:cs typeface="Arial" charset="0"/>
              </a:rPr>
              <a:t>h</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an</a:t>
            </a:r>
            <a:r>
              <a:rPr lang="en-US" sz="1600" spc="0" dirty="0">
                <a:solidFill>
                  <a:srgbClr val="212121"/>
                </a:solidFill>
                <a:latin typeface="Arial" charset="0"/>
                <a:ea typeface="Arial" charset="0"/>
                <a:cs typeface="Arial" charset="0"/>
              </a:rPr>
              <a:t>d</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Developmen</a:t>
            </a:r>
            <a:r>
              <a:rPr lang="en-US" sz="1600" spc="0" dirty="0">
                <a:solidFill>
                  <a:srgbClr val="212121"/>
                </a:solidFill>
                <a:latin typeface="Arial" charset="0"/>
                <a:ea typeface="Arial" charset="0"/>
                <a:cs typeface="Arial" charset="0"/>
              </a:rPr>
              <a:t>t</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expertise</a:t>
            </a:r>
            <a:r>
              <a:rPr lang="en-US" sz="1600" spc="0" dirty="0">
                <a:solidFill>
                  <a:srgbClr val="212121"/>
                </a:solidFill>
                <a:latin typeface="Arial" charset="0"/>
                <a:ea typeface="Arial" charset="0"/>
                <a:cs typeface="Arial" charset="0"/>
              </a:rPr>
              <a:t>,</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woul</a:t>
            </a:r>
            <a:r>
              <a:rPr lang="en-US" sz="1600" spc="0" dirty="0">
                <a:solidFill>
                  <a:srgbClr val="212121"/>
                </a:solidFill>
                <a:latin typeface="Arial" charset="0"/>
                <a:ea typeface="Arial" charset="0"/>
                <a:cs typeface="Arial" charset="0"/>
              </a:rPr>
              <a:t>d</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furthe</a:t>
            </a:r>
            <a:r>
              <a:rPr lang="en-US" sz="1600" spc="0" dirty="0">
                <a:solidFill>
                  <a:srgbClr val="212121"/>
                </a:solidFill>
                <a:latin typeface="Arial" charset="0"/>
                <a:ea typeface="Arial" charset="0"/>
                <a:cs typeface="Arial" charset="0"/>
              </a:rPr>
              <a:t>r</a:t>
            </a:r>
            <a:r>
              <a:rPr lang="en-US" sz="1600" dirty="0">
                <a:latin typeface="Arial" charset="0"/>
                <a:ea typeface="Arial" charset="0"/>
                <a:cs typeface="Arial" charset="0"/>
              </a:rPr>
              <a:t> </a:t>
            </a:r>
            <a:r>
              <a:rPr lang="en-US" sz="1600" spc="79" dirty="0">
                <a:solidFill>
                  <a:srgbClr val="212121"/>
                </a:solidFill>
                <a:latin typeface="Arial" charset="0"/>
                <a:ea typeface="Arial" charset="0"/>
                <a:cs typeface="Arial" charset="0"/>
              </a:rPr>
              <a:t>enhanc</a:t>
            </a:r>
            <a:r>
              <a:rPr lang="en-US" sz="1600" spc="0" dirty="0">
                <a:solidFill>
                  <a:srgbClr val="212121"/>
                </a:solidFill>
                <a:latin typeface="Arial" charset="0"/>
                <a:ea typeface="Arial" charset="0"/>
                <a:cs typeface="Arial" charset="0"/>
              </a:rPr>
              <a:t>e</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th</a:t>
            </a:r>
            <a:r>
              <a:rPr lang="en-US" sz="1600" spc="0" dirty="0">
                <a:solidFill>
                  <a:srgbClr val="212121"/>
                </a:solidFill>
                <a:latin typeface="Arial" charset="0"/>
                <a:ea typeface="Arial" charset="0"/>
                <a:cs typeface="Arial" charset="0"/>
              </a:rPr>
              <a:t>e</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qualit</a:t>
            </a:r>
            <a:r>
              <a:rPr lang="en-US" sz="1600" spc="0" dirty="0">
                <a:solidFill>
                  <a:srgbClr val="212121"/>
                </a:solidFill>
                <a:latin typeface="Arial" charset="0"/>
                <a:ea typeface="Arial" charset="0"/>
                <a:cs typeface="Arial" charset="0"/>
              </a:rPr>
              <a:t>y</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o</a:t>
            </a:r>
            <a:r>
              <a:rPr lang="en-US" sz="1600" spc="0" dirty="0">
                <a:solidFill>
                  <a:srgbClr val="212121"/>
                </a:solidFill>
                <a:latin typeface="Arial" charset="0"/>
                <a:ea typeface="Arial" charset="0"/>
                <a:cs typeface="Arial" charset="0"/>
              </a:rPr>
              <a:t>f</a:t>
            </a:r>
            <a:r>
              <a:rPr lang="en-US" sz="1600" spc="164" dirty="0">
                <a:solidFill>
                  <a:srgbClr val="212121"/>
                </a:solidFill>
                <a:latin typeface="Arial" charset="0"/>
                <a:ea typeface="Arial" charset="0"/>
                <a:cs typeface="Arial" charset="0"/>
              </a:rPr>
              <a:t> </a:t>
            </a:r>
            <a:r>
              <a:rPr lang="en-US" sz="1600" spc="79" dirty="0">
                <a:solidFill>
                  <a:srgbClr val="212121"/>
                </a:solidFill>
                <a:latin typeface="Arial" charset="0"/>
                <a:ea typeface="Arial" charset="0"/>
                <a:cs typeface="Arial" charset="0"/>
              </a:rPr>
              <a:t>product</a:t>
            </a:r>
            <a:r>
              <a:rPr lang="en-US" sz="1600" spc="0" dirty="0">
                <a:solidFill>
                  <a:srgbClr val="212121"/>
                </a:solidFill>
                <a:latin typeface="Arial" charset="0"/>
                <a:ea typeface="Arial" charset="0"/>
                <a:cs typeface="Arial" charset="0"/>
              </a:rPr>
              <a:t>.</a:t>
            </a:r>
            <a:endParaRPr lang="en-US" sz="1600" dirty="0">
              <a:latin typeface="Arial" charset="0"/>
              <a:ea typeface="Arial" charset="0"/>
              <a:cs typeface="Arial" charset="0"/>
            </a:endParaRPr>
          </a:p>
        </p:txBody>
      </p:sp>
      <p:sp>
        <p:nvSpPr>
          <p:cNvPr id="20"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Tree>
    <p:extLst>
      <p:ext uri="{BB962C8B-B14F-4D97-AF65-F5344CB8AC3E}">
        <p14:creationId xmlns:p14="http://schemas.microsoft.com/office/powerpoint/2010/main" val="2000953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13">
            <a:extLst>
              <a:ext uri="{FF2B5EF4-FFF2-40B4-BE49-F238E27FC236}">
                <a16:creationId xmlns:a16="http://schemas.microsoft.com/office/drawing/2014/main" id="{87DE8F07-538E-3F46-923E-D5951C78ACC3}"/>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4" name="object 16"/>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Background:</a:t>
            </a:r>
            <a:endParaRPr sz="1800" dirty="0">
              <a:solidFill>
                <a:schemeClr val="bg1"/>
              </a:solidFill>
              <a:latin typeface="Arial" charset="0"/>
              <a:ea typeface="Arial" charset="0"/>
              <a:cs typeface="Arial" charset="0"/>
            </a:endParaRPr>
          </a:p>
        </p:txBody>
      </p:sp>
      <p:sp>
        <p:nvSpPr>
          <p:cNvPr id="7" name="object 15"/>
          <p:cNvSpPr txBox="1"/>
          <p:nvPr/>
        </p:nvSpPr>
        <p:spPr>
          <a:xfrm>
            <a:off x="253998" y="1621890"/>
            <a:ext cx="5452321" cy="816509"/>
          </a:xfrm>
          <a:prstGeom prst="rect">
            <a:avLst/>
          </a:prstGeom>
        </p:spPr>
        <p:txBody>
          <a:bodyPr wrap="square" lIns="0" tIns="0" rIns="0" bIns="0" rtlCol="0">
            <a:noAutofit/>
          </a:bodyPr>
          <a:lstStyle/>
          <a:p>
            <a:pPr marL="285750" indent="-285750" algn="just">
              <a:buFont typeface="Arial" charset="0"/>
              <a:buChar char="•"/>
            </a:pPr>
            <a:r>
              <a:rPr lang="en-US" dirty="0">
                <a:latin typeface="Arial" charset="0"/>
                <a:ea typeface="Arial" charset="0"/>
                <a:cs typeface="Arial" charset="0"/>
              </a:rPr>
              <a:t>A motor pump is a device that moves fluids, or sometimes slurries, by mechanical action. Pumps operate by some mechanism like reciprocating or rotary, and consume energy to perform mechanical work by moving the fluid. </a:t>
            </a:r>
          </a:p>
          <a:p>
            <a:pPr marL="285750" indent="-285750" algn="just">
              <a:buFont typeface="Arial" charset="0"/>
              <a:buChar char="•"/>
            </a:pPr>
            <a:r>
              <a:rPr lang="en-US" dirty="0">
                <a:latin typeface="Arial" charset="0"/>
                <a:ea typeface="Arial" charset="0"/>
                <a:cs typeface="Arial" charset="0"/>
              </a:rPr>
              <a:t>Pumps operate via many energy sources, including manual operation, electricity, engines, or wind power. </a:t>
            </a:r>
          </a:p>
          <a:p>
            <a:pPr marL="285750" indent="-285750" algn="just">
              <a:buFont typeface="Arial" charset="0"/>
              <a:buChar char="•"/>
            </a:pPr>
            <a:r>
              <a:rPr lang="en-US" dirty="0"/>
              <a:t>One of the main reasons of damage of components of a motor pump is dry running due to functioning of the pump without presence of a fluid. </a:t>
            </a:r>
            <a:endParaRPr lang="en-US" dirty="0">
              <a:latin typeface="Arial" charset="0"/>
              <a:ea typeface="Arial" charset="0"/>
              <a:cs typeface="Arial" charset="0"/>
            </a:endParaRPr>
          </a:p>
        </p:txBody>
      </p:sp>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descr="pump-cutawa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52841" y="1008140"/>
            <a:ext cx="5105904" cy="4500760"/>
          </a:xfrm>
          <a:prstGeom prst="rect">
            <a:avLst/>
          </a:prstGeom>
        </p:spPr>
      </p:pic>
      <p:sp>
        <p:nvSpPr>
          <p:cNvPr id="6" name="TextBox 5"/>
          <p:cNvSpPr txBox="1"/>
          <p:nvPr/>
        </p:nvSpPr>
        <p:spPr>
          <a:xfrm>
            <a:off x="6714973" y="5768758"/>
            <a:ext cx="5547662" cy="261610"/>
          </a:xfrm>
          <a:prstGeom prst="rect">
            <a:avLst/>
          </a:prstGeom>
          <a:noFill/>
        </p:spPr>
        <p:txBody>
          <a:bodyPr wrap="square" rtlCol="0">
            <a:spAutoFit/>
          </a:bodyPr>
          <a:lstStyle/>
          <a:p>
            <a:r>
              <a:rPr lang="en-US" sz="1100" i="1" dirty="0"/>
              <a:t>Image taken from </a:t>
            </a:r>
            <a:r>
              <a:rPr lang="en-US" sz="1100" i="1" dirty="0" err="1"/>
              <a:t>www.pumpfundamentals.com</a:t>
            </a:r>
            <a:endParaRPr lang="en-US" sz="1100" i="1" dirty="0"/>
          </a:p>
        </p:txBody>
      </p:sp>
    </p:spTree>
    <p:extLst>
      <p:ext uri="{BB962C8B-B14F-4D97-AF65-F5344CB8AC3E}">
        <p14:creationId xmlns:p14="http://schemas.microsoft.com/office/powerpoint/2010/main" val="76114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13">
            <a:extLst>
              <a:ext uri="{FF2B5EF4-FFF2-40B4-BE49-F238E27FC236}">
                <a16:creationId xmlns:a16="http://schemas.microsoft.com/office/drawing/2014/main" id="{48C7F27A-3B8C-5A4C-A84F-5793FEF3EE82}"/>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7" name="object 15"/>
          <p:cNvSpPr txBox="1"/>
          <p:nvPr/>
        </p:nvSpPr>
        <p:spPr>
          <a:xfrm>
            <a:off x="253999" y="1278991"/>
            <a:ext cx="10014371" cy="491538"/>
          </a:xfrm>
          <a:prstGeom prst="rect">
            <a:avLst/>
          </a:prstGeom>
        </p:spPr>
        <p:txBody>
          <a:bodyPr wrap="square" lIns="0" tIns="0" rIns="0" bIns="0" rtlCol="0">
            <a:noAutofit/>
          </a:bodyPr>
          <a:lstStyle/>
          <a:p>
            <a:pPr marL="285750" indent="-285750" algn="just">
              <a:buFont typeface="Arial" charset="0"/>
              <a:buChar char="•"/>
            </a:pPr>
            <a:r>
              <a:rPr lang="en-US" dirty="0">
                <a:latin typeface="Arial" charset="0"/>
                <a:ea typeface="Arial" charset="0"/>
                <a:cs typeface="Arial" charset="0"/>
              </a:rPr>
              <a:t>Dry running due to functioning of pump without a fluid flowing increases the temperature and damages the components such as mechanical seals configured with bearing of impeller. Past efforts have simply provided for monitoring level of fluid present in a supply tank of the fluid. </a:t>
            </a:r>
          </a:p>
          <a:p>
            <a:pPr marL="285750" indent="-285750" algn="just">
              <a:buFont typeface="Arial" charset="0"/>
              <a:buChar char="•"/>
            </a:pPr>
            <a:r>
              <a:rPr lang="en-US" dirty="0">
                <a:latin typeface="Arial" charset="0"/>
                <a:ea typeface="Arial" charset="0"/>
                <a:cs typeface="Arial" charset="0"/>
              </a:rPr>
              <a:t>There is therefore a need in the art to provide for an apparatus that can detect dry run condition of a pump and can stop operation of the pump when the condition is detected. </a:t>
            </a:r>
          </a:p>
          <a:p>
            <a:pPr marL="285750" indent="-285750" algn="just">
              <a:buFont typeface="Arial" charset="0"/>
              <a:buChar char="•"/>
            </a:pPr>
            <a:r>
              <a:rPr lang="en-US" dirty="0">
                <a:latin typeface="Arial" charset="0"/>
                <a:ea typeface="Arial" charset="0"/>
                <a:cs typeface="Arial" charset="0"/>
              </a:rPr>
              <a:t>This invention detects the initiation of dry run and/or overloading conditions and can stop the operation of the pump during such conditions.</a:t>
            </a:r>
          </a:p>
        </p:txBody>
      </p:sp>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9" name="object 16">
            <a:extLst>
              <a:ext uri="{FF2B5EF4-FFF2-40B4-BE49-F238E27FC236}">
                <a16:creationId xmlns:a16="http://schemas.microsoft.com/office/drawing/2014/main" id="{92101A27-6BD7-3846-A628-1109C32D5EED}"/>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The Problem:</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1196110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2" name="Picture 1" descr="Screen Shot 2018-06-08 at 4.01.06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14881" y="850901"/>
            <a:ext cx="3797710" cy="5476482"/>
          </a:xfrm>
          <a:prstGeom prst="rect">
            <a:avLst/>
          </a:prstGeom>
        </p:spPr>
      </p:pic>
      <p:sp>
        <p:nvSpPr>
          <p:cNvPr id="6" name="TextBox 5"/>
          <p:cNvSpPr txBox="1"/>
          <p:nvPr/>
        </p:nvSpPr>
        <p:spPr>
          <a:xfrm>
            <a:off x="94577" y="1161858"/>
            <a:ext cx="6296132" cy="3970318"/>
          </a:xfrm>
          <a:prstGeom prst="rect">
            <a:avLst/>
          </a:prstGeom>
          <a:noFill/>
        </p:spPr>
        <p:txBody>
          <a:bodyPr wrap="square" rtlCol="0">
            <a:spAutoFit/>
          </a:bodyPr>
          <a:lstStyle/>
          <a:p>
            <a:pPr marL="285750" indent="-285750" algn="just">
              <a:buFont typeface="Arial"/>
              <a:buChar char="•"/>
            </a:pPr>
            <a:r>
              <a:rPr lang="en-US" dirty="0"/>
              <a:t>The apparatus (108) consists of at least one </a:t>
            </a:r>
            <a:r>
              <a:rPr lang="en-US" b="1" dirty="0"/>
              <a:t>heating element (204) </a:t>
            </a:r>
            <a:r>
              <a:rPr lang="en-US" dirty="0"/>
              <a:t>to be placed in vicinity of or in contact with fluid passing through the pump (106) from sump tank (102) to overhead tank (104) to enable heat transfer between at least one element and the fluid, and a </a:t>
            </a:r>
            <a:r>
              <a:rPr lang="en-US" b="1" dirty="0"/>
              <a:t>thermal switch (206) </a:t>
            </a:r>
            <a:r>
              <a:rPr lang="en-US" dirty="0"/>
              <a:t>configured in vicinity of or in contact with at least one heating element such that rise in temperature of at least one element engenders increase in temperature of the thermal switch, wherein when temperature of the thermal switch rises above a pre-set threshold value, the thermal switch stops operation of the pump. </a:t>
            </a:r>
          </a:p>
          <a:p>
            <a:pPr marL="285750" indent="-285750" algn="just">
              <a:buFont typeface="Arial"/>
              <a:buChar char="•"/>
            </a:pPr>
            <a:endParaRPr lang="en-US" dirty="0"/>
          </a:p>
        </p:txBody>
      </p:sp>
      <p:sp>
        <p:nvSpPr>
          <p:cNvPr id="8" name="object 13">
            <a:extLst>
              <a:ext uri="{FF2B5EF4-FFF2-40B4-BE49-F238E27FC236}">
                <a16:creationId xmlns:a16="http://schemas.microsoft.com/office/drawing/2014/main" id="{D5E85C4C-E0B2-A342-8910-29006B9388F6}"/>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9" name="object 16">
            <a:extLst>
              <a:ext uri="{FF2B5EF4-FFF2-40B4-BE49-F238E27FC236}">
                <a16:creationId xmlns:a16="http://schemas.microsoft.com/office/drawing/2014/main" id="{6797679F-7FD9-874E-B4ED-3462A88A6F9E}"/>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Working:</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78501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pPr algn="just"/>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pPr algn="just"/>
            <a:endParaRPr/>
          </a:p>
        </p:txBody>
      </p:sp>
      <p:pic>
        <p:nvPicPr>
          <p:cNvPr id="9" name="Picture 8" descr="Screen Shot 2018-06-08 at 4.01.13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2909" y="838200"/>
            <a:ext cx="5880100" cy="5181600"/>
          </a:xfrm>
          <a:prstGeom prst="rect">
            <a:avLst/>
          </a:prstGeom>
        </p:spPr>
      </p:pic>
      <p:sp>
        <p:nvSpPr>
          <p:cNvPr id="10" name="TextBox 9"/>
          <p:cNvSpPr txBox="1"/>
          <p:nvPr/>
        </p:nvSpPr>
        <p:spPr>
          <a:xfrm>
            <a:off x="135110" y="838200"/>
            <a:ext cx="6093467" cy="4524316"/>
          </a:xfrm>
          <a:prstGeom prst="rect">
            <a:avLst/>
          </a:prstGeom>
          <a:noFill/>
        </p:spPr>
        <p:txBody>
          <a:bodyPr wrap="square" rtlCol="0">
            <a:spAutoFit/>
          </a:bodyPr>
          <a:lstStyle/>
          <a:p>
            <a:pPr algn="just"/>
            <a:endParaRPr lang="en-US" dirty="0"/>
          </a:p>
          <a:p>
            <a:pPr marL="285750" indent="-285750" algn="just">
              <a:buFont typeface="Arial"/>
              <a:buChar char="•"/>
            </a:pPr>
            <a:r>
              <a:rPr lang="en-US" dirty="0"/>
              <a:t>At least one heating element (204) and the thermal switch (206) can be arranged in electrical circuitry (300) of the pump (106), where electrical current from power source (202) of the pump (106) flows through the heating element and the thermal switch. </a:t>
            </a:r>
          </a:p>
          <a:p>
            <a:pPr marL="285750" indent="-285750" algn="just">
              <a:buFont typeface="Arial"/>
              <a:buChar char="•"/>
            </a:pPr>
            <a:r>
              <a:rPr lang="en-US" dirty="0"/>
              <a:t>When the fluid is flowing through the discharge pipe (112), temperature of the heating element is maintained to a certain upper limit due to conductive or convective heat transfer of heat from the heating element to the fluid. </a:t>
            </a:r>
          </a:p>
          <a:p>
            <a:pPr marL="285750" indent="-285750" algn="just">
              <a:buFont typeface="Arial"/>
              <a:buChar char="•"/>
            </a:pPr>
            <a:r>
              <a:rPr lang="en-US" dirty="0"/>
              <a:t>When fluid is not passing through the pump, temperature of at least one heating element rises       thereby increasing temperature of the thermal switch. </a:t>
            </a:r>
          </a:p>
        </p:txBody>
      </p:sp>
      <p:sp>
        <p:nvSpPr>
          <p:cNvPr id="8" name="object 13">
            <a:extLst>
              <a:ext uri="{FF2B5EF4-FFF2-40B4-BE49-F238E27FC236}">
                <a16:creationId xmlns:a16="http://schemas.microsoft.com/office/drawing/2014/main" id="{94A7F6AC-692A-BC45-A9CF-F9F4FA0FB1F4}"/>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11" name="object 16">
            <a:extLst>
              <a:ext uri="{FF2B5EF4-FFF2-40B4-BE49-F238E27FC236}">
                <a16:creationId xmlns:a16="http://schemas.microsoft.com/office/drawing/2014/main" id="{209B74CA-8084-7444-9D6A-9F2B4025A09B}"/>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Working:</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1687475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3"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pic>
        <p:nvPicPr>
          <p:cNvPr id="3" name="Picture 2" descr="Screen Shot 2018-06-08 at 4.04.18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4556" y="1248895"/>
            <a:ext cx="4431403" cy="4718328"/>
          </a:xfrm>
          <a:prstGeom prst="rect">
            <a:avLst/>
          </a:prstGeom>
        </p:spPr>
      </p:pic>
      <p:sp>
        <p:nvSpPr>
          <p:cNvPr id="6" name="TextBox 5"/>
          <p:cNvSpPr txBox="1"/>
          <p:nvPr/>
        </p:nvSpPr>
        <p:spPr>
          <a:xfrm>
            <a:off x="35275" y="1248895"/>
            <a:ext cx="7139281" cy="4524316"/>
          </a:xfrm>
          <a:prstGeom prst="rect">
            <a:avLst/>
          </a:prstGeom>
          <a:noFill/>
        </p:spPr>
        <p:txBody>
          <a:bodyPr wrap="square" rtlCol="0">
            <a:spAutoFit/>
          </a:bodyPr>
          <a:lstStyle/>
          <a:p>
            <a:pPr marL="285750" indent="-285750" algn="just">
              <a:buFont typeface="Arial"/>
              <a:buChar char="•"/>
            </a:pPr>
            <a:r>
              <a:rPr lang="en-US" dirty="0"/>
              <a:t>The thermal switch (206) is arranged in series configuration with electrical circuit (300) of the pump. The thermal switch comprises at least two contacts in closed configuration, and wherein when temperature of the thermal switch rises above the pre-set threshold value, at least two contacts become openly configured thereby breaking the electrical circuit of the pump. </a:t>
            </a:r>
          </a:p>
          <a:p>
            <a:pPr marL="285750" indent="-285750" algn="just">
              <a:buFont typeface="Arial"/>
              <a:buChar char="•"/>
            </a:pPr>
            <a:r>
              <a:rPr lang="en-US" dirty="0"/>
              <a:t>Rise in temperature of the thermal switch (206) is gradual and it takes a specific time interval for temperature of the thermal switch to reach the pre-set threshold value. Higher pre-set threshold value is associated with more delay and lower pre-set threshold value is associated with less delay. This delay differentiates between random flow fluctuations of the fluid and actual dry run condition that persists for longer period. </a:t>
            </a:r>
          </a:p>
          <a:p>
            <a:pPr algn="just"/>
            <a:endParaRPr lang="en-US" dirty="0"/>
          </a:p>
        </p:txBody>
      </p:sp>
      <p:sp>
        <p:nvSpPr>
          <p:cNvPr id="8" name="object 13">
            <a:extLst>
              <a:ext uri="{FF2B5EF4-FFF2-40B4-BE49-F238E27FC236}">
                <a16:creationId xmlns:a16="http://schemas.microsoft.com/office/drawing/2014/main" id="{7DE587BE-A59D-3E4B-A147-62430C586456}"/>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9" name="object 16">
            <a:extLst>
              <a:ext uri="{FF2B5EF4-FFF2-40B4-BE49-F238E27FC236}">
                <a16:creationId xmlns:a16="http://schemas.microsoft.com/office/drawing/2014/main" id="{EA14ECC1-B1DD-C746-9E63-4CBAC21D0B71}"/>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Working:</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1101633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Rectangle 7"/>
          <p:cNvSpPr/>
          <p:nvPr/>
        </p:nvSpPr>
        <p:spPr>
          <a:xfrm>
            <a:off x="285509" y="1322429"/>
            <a:ext cx="10090949" cy="2031325"/>
          </a:xfrm>
          <a:prstGeom prst="rect">
            <a:avLst/>
          </a:prstGeom>
        </p:spPr>
        <p:txBody>
          <a:bodyPr wrap="square">
            <a:spAutoFit/>
          </a:bodyPr>
          <a:lstStyle/>
          <a:p>
            <a:pPr marL="285750" indent="-285750" algn="just">
              <a:buFont typeface="Arial"/>
              <a:buChar char="•"/>
            </a:pPr>
            <a:r>
              <a:rPr lang="en-US" dirty="0"/>
              <a:t>The thermal switch (206) also acts as an overload protection switch that stops operation of the pump when current passing through the thermal switch crosses a pre-set current threshold value.</a:t>
            </a:r>
          </a:p>
          <a:p>
            <a:pPr marL="285750" indent="-285750" algn="just">
              <a:buFont typeface="Arial"/>
              <a:buChar char="•"/>
            </a:pPr>
            <a:r>
              <a:rPr lang="en-US" dirty="0"/>
              <a:t>The thermal switch (206) can be an automatic thermal switch that automatically resets when its temperature falls below the pre-set threshold value. Or, it can be a manual thermal switch that is reset by pressing a reset button (208) configured with the thermal switch. </a:t>
            </a:r>
          </a:p>
        </p:txBody>
      </p:sp>
      <p:sp>
        <p:nvSpPr>
          <p:cNvPr id="9"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10" name="object 13">
            <a:extLst>
              <a:ext uri="{FF2B5EF4-FFF2-40B4-BE49-F238E27FC236}">
                <a16:creationId xmlns:a16="http://schemas.microsoft.com/office/drawing/2014/main" id="{C9AD57F0-EE77-B748-9E4D-3D67DB4FE45F}"/>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11" name="object 16">
            <a:extLst>
              <a:ext uri="{FF2B5EF4-FFF2-40B4-BE49-F238E27FC236}">
                <a16:creationId xmlns:a16="http://schemas.microsoft.com/office/drawing/2014/main" id="{065068C2-DCF9-0B44-BB8E-E4D7868D8EF1}"/>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Working:</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41207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3">
            <a:extLst>
              <a:ext uri="{FF2B5EF4-FFF2-40B4-BE49-F238E27FC236}">
                <a16:creationId xmlns:a16="http://schemas.microsoft.com/office/drawing/2014/main" id="{5E91BE1E-2A37-C146-82A5-4AC96FAB27A0}"/>
              </a:ext>
            </a:extLst>
          </p:cNvPr>
          <p:cNvSpPr/>
          <p:nvPr/>
        </p:nvSpPr>
        <p:spPr>
          <a:xfrm>
            <a:off x="-40341" y="2825043"/>
            <a:ext cx="2394658"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dirty="0"/>
          </a:p>
        </p:txBody>
      </p:sp>
      <p:sp>
        <p:nvSpPr>
          <p:cNvPr id="4" name="object 25"/>
          <p:cNvSpPr/>
          <p:nvPr/>
        </p:nvSpPr>
        <p:spPr>
          <a:xfrm>
            <a:off x="10497109" y="249331"/>
            <a:ext cx="1485900" cy="485775"/>
          </a:xfrm>
          <a:prstGeom prst="rect">
            <a:avLst/>
          </a:prstGeom>
          <a:blipFill>
            <a:blip r:embed="rId2" cstate="print"/>
            <a:stretch>
              <a:fillRect/>
            </a:stretch>
          </a:blipFill>
        </p:spPr>
        <p:txBody>
          <a:bodyPr wrap="square" lIns="0" tIns="0" rIns="0" bIns="0" rtlCol="0">
            <a:noAutofit/>
          </a:bodyPr>
          <a:lstStyle/>
          <a:p>
            <a:endParaRPr/>
          </a:p>
        </p:txBody>
      </p:sp>
      <p:sp>
        <p:nvSpPr>
          <p:cNvPr id="7" name="object 14"/>
          <p:cNvSpPr/>
          <p:nvPr/>
        </p:nvSpPr>
        <p:spPr>
          <a:xfrm>
            <a:off x="-107576" y="6414247"/>
            <a:ext cx="12370211" cy="457200"/>
          </a:xfrm>
          <a:custGeom>
            <a:avLst/>
            <a:gdLst/>
            <a:ahLst/>
            <a:cxnLst/>
            <a:rect l="l" t="t" r="r" b="b"/>
            <a:pathLst>
              <a:path w="9876219" h="457200">
                <a:moveTo>
                  <a:pt x="9829197" y="0"/>
                </a:moveTo>
                <a:lnTo>
                  <a:pt x="75597" y="0"/>
                </a:lnTo>
                <a:lnTo>
                  <a:pt x="75597" y="447674"/>
                </a:lnTo>
                <a:lnTo>
                  <a:pt x="9829197" y="447674"/>
                </a:lnTo>
                <a:lnTo>
                  <a:pt x="9829197" y="0"/>
                </a:lnTo>
                <a:close/>
              </a:path>
            </a:pathLst>
          </a:custGeom>
          <a:solidFill>
            <a:srgbClr val="2F1113"/>
          </a:solidFill>
        </p:spPr>
        <p:txBody>
          <a:bodyPr wrap="square" lIns="0" tIns="0" rIns="0" bIns="0" rtlCol="0">
            <a:noAutofit/>
          </a:bodyPr>
          <a:lstStyle/>
          <a:p>
            <a:endParaRPr/>
          </a:p>
        </p:txBody>
      </p:sp>
      <p:sp>
        <p:nvSpPr>
          <p:cNvPr id="8" name="object 6"/>
          <p:cNvSpPr txBox="1"/>
          <p:nvPr/>
        </p:nvSpPr>
        <p:spPr>
          <a:xfrm>
            <a:off x="341610" y="1367505"/>
            <a:ext cx="11418049" cy="1087056"/>
          </a:xfrm>
          <a:prstGeom prst="rect">
            <a:avLst/>
          </a:prstGeom>
        </p:spPr>
        <p:txBody>
          <a:bodyPr wrap="square" lIns="0" tIns="0" rIns="0" bIns="0" rtlCol="0">
            <a:noAutofit/>
          </a:bodyPr>
          <a:lstStyle/>
          <a:p>
            <a:pPr marL="285750" indent="-285750">
              <a:buFont typeface="Arial" charset="0"/>
              <a:buChar char="•"/>
            </a:pPr>
            <a:r>
              <a:rPr lang="en-US" dirty="0">
                <a:latin typeface="Arial" charset="0"/>
                <a:ea typeface="Arial" charset="0"/>
                <a:cs typeface="Arial" charset="0"/>
              </a:rPr>
              <a:t>Technology transfer fees and royalties</a:t>
            </a:r>
          </a:p>
          <a:p>
            <a:pPr marL="285750" indent="-285750">
              <a:buFont typeface="Arial" charset="0"/>
              <a:buChar char="•"/>
            </a:pPr>
            <a:endParaRPr lang="en-US" dirty="0">
              <a:latin typeface="Arial" charset="0"/>
              <a:ea typeface="Arial" charset="0"/>
              <a:cs typeface="Arial" charset="0"/>
            </a:endParaRPr>
          </a:p>
          <a:p>
            <a:pPr marL="285750" indent="-285750">
              <a:buFont typeface="Arial" charset="0"/>
              <a:buChar char="•"/>
            </a:pPr>
            <a:r>
              <a:rPr lang="en-US" dirty="0">
                <a:latin typeface="Arial" charset="0"/>
                <a:ea typeface="Arial" charset="0"/>
                <a:cs typeface="Arial" charset="0"/>
              </a:rPr>
              <a:t>Licensing</a:t>
            </a:r>
            <a:endParaRPr lang="x-none" dirty="0">
              <a:latin typeface="Arial" charset="0"/>
              <a:ea typeface="Arial" charset="0"/>
              <a:cs typeface="Arial" charset="0"/>
            </a:endParaRPr>
          </a:p>
        </p:txBody>
      </p:sp>
      <p:sp>
        <p:nvSpPr>
          <p:cNvPr id="13" name="object 7"/>
          <p:cNvSpPr txBox="1"/>
          <p:nvPr/>
        </p:nvSpPr>
        <p:spPr>
          <a:xfrm>
            <a:off x="230042" y="2921249"/>
            <a:ext cx="2553500" cy="354040"/>
          </a:xfrm>
          <a:prstGeom prst="rect">
            <a:avLst/>
          </a:prstGeom>
        </p:spPr>
        <p:txBody>
          <a:bodyPr wrap="square" lIns="0" tIns="0" rIns="0" bIns="0" rtlCol="0">
            <a:noAutofit/>
          </a:bodyPr>
          <a:lstStyle/>
          <a:p>
            <a:pPr marL="12700">
              <a:lnSpc>
                <a:spcPts val="1980"/>
              </a:lnSpc>
              <a:spcBef>
                <a:spcPts val="99"/>
              </a:spcBef>
            </a:pPr>
            <a:r>
              <a:rPr lang="en-US" sz="1800" b="1" spc="89" dirty="0">
                <a:solidFill>
                  <a:schemeClr val="bg1"/>
                </a:solidFill>
                <a:latin typeface="Arial" charset="0"/>
                <a:ea typeface="Arial" charset="0"/>
                <a:cs typeface="Arial" charset="0"/>
              </a:rPr>
              <a:t>Target Industry:</a:t>
            </a:r>
            <a:endParaRPr sz="1800" dirty="0">
              <a:solidFill>
                <a:schemeClr val="bg1"/>
              </a:solidFill>
              <a:latin typeface="Arial" charset="0"/>
              <a:ea typeface="Arial" charset="0"/>
              <a:cs typeface="Arial" charset="0"/>
            </a:endParaRPr>
          </a:p>
        </p:txBody>
      </p:sp>
      <p:sp>
        <p:nvSpPr>
          <p:cNvPr id="17" name="object 6"/>
          <p:cNvSpPr txBox="1"/>
          <p:nvPr/>
        </p:nvSpPr>
        <p:spPr>
          <a:xfrm>
            <a:off x="341609" y="3678477"/>
            <a:ext cx="11418049" cy="1087056"/>
          </a:xfrm>
          <a:prstGeom prst="rect">
            <a:avLst/>
          </a:prstGeom>
        </p:spPr>
        <p:txBody>
          <a:bodyPr wrap="square" lIns="0" tIns="0" rIns="0" bIns="0" rtlCol="0">
            <a:noAutofit/>
          </a:bodyPr>
          <a:lstStyle/>
          <a:p>
            <a:pPr marL="12700" algn="just">
              <a:lnSpc>
                <a:spcPts val="1770"/>
              </a:lnSpc>
              <a:spcBef>
                <a:spcPts val="88"/>
              </a:spcBef>
            </a:pPr>
            <a:endParaRPr sz="1600" dirty="0">
              <a:latin typeface="Arial" charset="0"/>
              <a:ea typeface="Arial" charset="0"/>
              <a:cs typeface="Arial" charset="0"/>
            </a:endParaRPr>
          </a:p>
        </p:txBody>
      </p:sp>
      <p:sp>
        <p:nvSpPr>
          <p:cNvPr id="3" name="TextBox 2"/>
          <p:cNvSpPr txBox="1"/>
          <p:nvPr/>
        </p:nvSpPr>
        <p:spPr>
          <a:xfrm>
            <a:off x="281734" y="3748973"/>
            <a:ext cx="2710999" cy="646331"/>
          </a:xfrm>
          <a:prstGeom prst="rect">
            <a:avLst/>
          </a:prstGeom>
          <a:noFill/>
        </p:spPr>
        <p:txBody>
          <a:bodyPr wrap="none" rtlCol="0">
            <a:spAutoFit/>
          </a:bodyPr>
          <a:lstStyle/>
          <a:p>
            <a:pPr marL="285750" indent="-285750">
              <a:buFont typeface="Arial"/>
              <a:buChar char="•"/>
            </a:pPr>
            <a:r>
              <a:rPr lang="en-US" dirty="0"/>
              <a:t>Mechanical industry</a:t>
            </a:r>
          </a:p>
          <a:p>
            <a:endParaRPr lang="en-US" dirty="0"/>
          </a:p>
        </p:txBody>
      </p:sp>
      <p:sp>
        <p:nvSpPr>
          <p:cNvPr id="14" name="object 13">
            <a:extLst>
              <a:ext uri="{FF2B5EF4-FFF2-40B4-BE49-F238E27FC236}">
                <a16:creationId xmlns:a16="http://schemas.microsoft.com/office/drawing/2014/main" id="{83F60F68-0972-EA4B-96EF-AA241B18750D}"/>
              </a:ext>
            </a:extLst>
          </p:cNvPr>
          <p:cNvSpPr/>
          <p:nvPr/>
        </p:nvSpPr>
        <p:spPr>
          <a:xfrm>
            <a:off x="-40341" y="367774"/>
            <a:ext cx="2205472" cy="502814"/>
          </a:xfrm>
          <a:custGeom>
            <a:avLst/>
            <a:gdLst/>
            <a:ahLst/>
            <a:cxnLst/>
            <a:rect l="l" t="t" r="r" b="b"/>
            <a:pathLst>
              <a:path w="9876219" h="457200">
                <a:moveTo>
                  <a:pt x="9810147" y="0"/>
                </a:moveTo>
                <a:lnTo>
                  <a:pt x="56547" y="0"/>
                </a:lnTo>
                <a:lnTo>
                  <a:pt x="56547" y="457200"/>
                </a:lnTo>
                <a:lnTo>
                  <a:pt x="9810147" y="457200"/>
                </a:lnTo>
                <a:lnTo>
                  <a:pt x="9810147" y="0"/>
                </a:lnTo>
                <a:close/>
              </a:path>
            </a:pathLst>
          </a:custGeom>
          <a:solidFill>
            <a:srgbClr val="2F1113">
              <a:alpha val="66000"/>
            </a:srgbClr>
          </a:solidFill>
          <a:effectLst>
            <a:softEdge rad="127000"/>
          </a:effectLst>
          <a:scene3d>
            <a:camera prst="orthographicFront"/>
            <a:lightRig rig="threePt" dir="t"/>
          </a:scene3d>
          <a:sp3d>
            <a:bevelT prst="angle"/>
            <a:bevelB prst="angle"/>
          </a:sp3d>
        </p:spPr>
        <p:txBody>
          <a:bodyPr wrap="square" lIns="0" tIns="0" rIns="0" bIns="0" rtlCol="0">
            <a:noAutofit/>
          </a:bodyPr>
          <a:lstStyle/>
          <a:p>
            <a:endParaRPr/>
          </a:p>
        </p:txBody>
      </p:sp>
      <p:sp>
        <p:nvSpPr>
          <p:cNvPr id="15" name="object 16">
            <a:extLst>
              <a:ext uri="{FF2B5EF4-FFF2-40B4-BE49-F238E27FC236}">
                <a16:creationId xmlns:a16="http://schemas.microsoft.com/office/drawing/2014/main" id="{A2556C3D-9C11-D447-BB9C-D1D141EBC252}"/>
              </a:ext>
            </a:extLst>
          </p:cNvPr>
          <p:cNvSpPr txBox="1"/>
          <p:nvPr/>
        </p:nvSpPr>
        <p:spPr>
          <a:xfrm>
            <a:off x="253998" y="462611"/>
            <a:ext cx="2819401" cy="310596"/>
          </a:xfrm>
          <a:prstGeom prst="rect">
            <a:avLst/>
          </a:prstGeom>
        </p:spPr>
        <p:txBody>
          <a:bodyPr wrap="square" lIns="0" tIns="0" rIns="0" bIns="0" rtlCol="0">
            <a:noAutofit/>
          </a:bodyPr>
          <a:lstStyle/>
          <a:p>
            <a:pPr marL="12700">
              <a:lnSpc>
                <a:spcPts val="1950"/>
              </a:lnSpc>
              <a:spcBef>
                <a:spcPts val="97"/>
              </a:spcBef>
            </a:pPr>
            <a:r>
              <a:rPr lang="en-US" sz="1800" b="1" spc="89" dirty="0">
                <a:solidFill>
                  <a:schemeClr val="bg1"/>
                </a:solidFill>
                <a:latin typeface="Arial" charset="0"/>
                <a:ea typeface="Arial" charset="0"/>
                <a:cs typeface="Arial" charset="0"/>
              </a:rPr>
              <a:t>Expectations:</a:t>
            </a:r>
            <a:endParaRPr sz="1800" dirty="0">
              <a:solidFill>
                <a:schemeClr val="bg1"/>
              </a:solidFill>
              <a:latin typeface="Arial" charset="0"/>
              <a:ea typeface="Arial" charset="0"/>
              <a:cs typeface="Arial" charset="0"/>
            </a:endParaRPr>
          </a:p>
        </p:txBody>
      </p:sp>
    </p:spTree>
    <p:extLst>
      <p:ext uri="{BB962C8B-B14F-4D97-AF65-F5344CB8AC3E}">
        <p14:creationId xmlns:p14="http://schemas.microsoft.com/office/powerpoint/2010/main" val="1224349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678</TotalTime>
  <Words>834</Words>
  <Application>Microsoft Macintosh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Arimo</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Ankit Kumar</dc:creator>
  <cp:lastModifiedBy>Ankit Kumar</cp:lastModifiedBy>
  <cp:revision>77</cp:revision>
  <dcterms:created xsi:type="dcterms:W3CDTF">2018-01-16T10:55:57Z</dcterms:created>
  <dcterms:modified xsi:type="dcterms:W3CDTF">2018-08-01T10:30:27Z</dcterms:modified>
</cp:coreProperties>
</file>