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xls" ContentType="application/vnd.ms-exce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54" r:id="rId1"/>
  </p:sldMasterIdLst>
  <p:sldIdLst>
    <p:sldId id="256" r:id="rId2"/>
    <p:sldId id="258" r:id="rId3"/>
    <p:sldId id="259" r:id="rId4"/>
    <p:sldId id="282" r:id="rId5"/>
    <p:sldId id="283" r:id="rId6"/>
    <p:sldId id="284" r:id="rId7"/>
    <p:sldId id="285" r:id="rId8"/>
    <p:sldId id="260" r:id="rId9"/>
    <p:sldId id="286" r:id="rId10"/>
    <p:sldId id="287" r:id="rId11"/>
    <p:sldId id="288" r:id="rId12"/>
    <p:sldId id="281"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3BBD2"/>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5858"/>
    <p:restoredTop sz="94674"/>
  </p:normalViewPr>
  <p:slideViewPr>
    <p:cSldViewPr snapToGrid="0" snapToObjects="1">
      <p:cViewPr>
        <p:scale>
          <a:sx n="100" d="100"/>
          <a:sy n="100" d="100"/>
        </p:scale>
        <p:origin x="78" y="53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0.png"/></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09F94A2-1439-0042-8742-4E68FB3687DB}" type="datetimeFigureOut">
              <a:rPr lang="en-US" smtClean="0"/>
              <a:pPr/>
              <a:t>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6B4472-F3E5-3242-9582-E6F1E3DC075D}" type="slidenum">
              <a:rPr lang="en-US" smtClean="0"/>
              <a:pPr/>
              <a:t>‹#›</a:t>
            </a:fld>
            <a:endParaRPr lang="en-US"/>
          </a:p>
        </p:txBody>
      </p:sp>
    </p:spTree>
    <p:extLst>
      <p:ext uri="{BB962C8B-B14F-4D97-AF65-F5344CB8AC3E}">
        <p14:creationId xmlns:p14="http://schemas.microsoft.com/office/powerpoint/2010/main" xmlns="" val="1288004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09F94A2-1439-0042-8742-4E68FB3687DB}" type="datetimeFigureOut">
              <a:rPr lang="en-US" smtClean="0"/>
              <a:pPr/>
              <a:t>1/4/2019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C6B4472-F3E5-3242-9582-E6F1E3DC075D}" type="slidenum">
              <a:rPr lang="en-US" smtClean="0"/>
              <a:pPr/>
              <a:t>‹#›</a:t>
            </a:fld>
            <a:endParaRPr lang="en-US"/>
          </a:p>
        </p:txBody>
      </p:sp>
    </p:spTree>
    <p:extLst>
      <p:ext uri="{BB962C8B-B14F-4D97-AF65-F5344CB8AC3E}">
        <p14:creationId xmlns:p14="http://schemas.microsoft.com/office/powerpoint/2010/main" xmlns="" val="10641046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09F94A2-1439-0042-8742-4E68FB3687DB}" type="datetimeFigureOut">
              <a:rPr lang="en-US" smtClean="0"/>
              <a:pPr/>
              <a:t>1/4/2019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C6B4472-F3E5-3242-9582-E6F1E3DC075D}" type="slidenum">
              <a:rPr lang="en-US" smtClean="0"/>
              <a:pPr/>
              <a:t>‹#›</a:t>
            </a:fld>
            <a:endParaRPr lang="en-US"/>
          </a:p>
        </p:txBody>
      </p:sp>
    </p:spTree>
    <p:extLst>
      <p:ext uri="{BB962C8B-B14F-4D97-AF65-F5344CB8AC3E}">
        <p14:creationId xmlns:p14="http://schemas.microsoft.com/office/powerpoint/2010/main" xmlns="" val="18414396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09F94A2-1439-0042-8742-4E68FB3687DB}" type="datetimeFigureOut">
              <a:rPr lang="en-US" smtClean="0"/>
              <a:pPr/>
              <a:t>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6B4472-F3E5-3242-9582-E6F1E3DC075D}" type="slidenum">
              <a:rPr lang="en-US" smtClean="0"/>
              <a:pPr/>
              <a:t>‹#›</a:t>
            </a:fld>
            <a:endParaRPr lang="en-US"/>
          </a:p>
        </p:txBody>
      </p:sp>
    </p:spTree>
    <p:extLst>
      <p:ext uri="{BB962C8B-B14F-4D97-AF65-F5344CB8AC3E}">
        <p14:creationId xmlns:p14="http://schemas.microsoft.com/office/powerpoint/2010/main" xmlns="" val="29715237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09F94A2-1439-0042-8742-4E68FB3687DB}" type="datetimeFigureOut">
              <a:rPr lang="en-US" smtClean="0"/>
              <a:pPr/>
              <a:t>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6B4472-F3E5-3242-9582-E6F1E3DC075D}" type="slidenum">
              <a:rPr lang="en-US" smtClean="0"/>
              <a:pPr/>
              <a:t>‹#›</a:t>
            </a:fld>
            <a:endParaRPr lang="en-US"/>
          </a:p>
        </p:txBody>
      </p:sp>
    </p:spTree>
    <p:extLst>
      <p:ext uri="{BB962C8B-B14F-4D97-AF65-F5344CB8AC3E}">
        <p14:creationId xmlns:p14="http://schemas.microsoft.com/office/powerpoint/2010/main" xmlns="" val="11728479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509F94A2-1439-0042-8742-4E68FB3687DB}" type="datetimeFigureOut">
              <a:rPr lang="en-US" smtClean="0"/>
              <a:pPr/>
              <a:t>1/4/2019</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BC6B4472-F3E5-3242-9582-E6F1E3DC075D}" type="slidenum">
              <a:rPr lang="en-US" smtClean="0"/>
              <a:pPr/>
              <a:t>‹#›</a:t>
            </a:fld>
            <a:endParaRPr lang="en-US"/>
          </a:p>
        </p:txBody>
      </p:sp>
    </p:spTree>
    <p:extLst>
      <p:ext uri="{BB962C8B-B14F-4D97-AF65-F5344CB8AC3E}">
        <p14:creationId xmlns:p14="http://schemas.microsoft.com/office/powerpoint/2010/main" xmlns="" val="8561511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509F94A2-1439-0042-8742-4E68FB3687DB}" type="datetimeFigureOut">
              <a:rPr lang="en-US" smtClean="0"/>
              <a:pPr/>
              <a:t>1/4/2019</a:t>
            </a:fld>
            <a:endParaRPr lang="en-US"/>
          </a:p>
        </p:txBody>
      </p:sp>
      <p:sp>
        <p:nvSpPr>
          <p:cNvPr id="11" name="Footer Placeholder 10"/>
          <p:cNvSpPr>
            <a:spLocks noGrp="1"/>
          </p:cNvSpPr>
          <p:nvPr>
            <p:ph type="ftr" sz="quarter" idx="11"/>
          </p:nvPr>
        </p:nvSpPr>
        <p:spPr/>
        <p:txBody>
          <a:bodyPr/>
          <a:lstStyle/>
          <a:p>
            <a:endParaRPr lang="en-US"/>
          </a:p>
        </p:txBody>
      </p:sp>
      <p:sp>
        <p:nvSpPr>
          <p:cNvPr id="12" name="Slide Number Placeholder 11"/>
          <p:cNvSpPr>
            <a:spLocks noGrp="1"/>
          </p:cNvSpPr>
          <p:nvPr>
            <p:ph type="sldNum" sz="quarter" idx="12"/>
          </p:nvPr>
        </p:nvSpPr>
        <p:spPr/>
        <p:txBody>
          <a:bodyPr/>
          <a:lstStyle/>
          <a:p>
            <a:fld id="{BC6B4472-F3E5-3242-9582-E6F1E3DC075D}" type="slidenum">
              <a:rPr lang="en-US" smtClean="0"/>
              <a:pPr/>
              <a:t>‹#›</a:t>
            </a:fld>
            <a:endParaRPr lang="en-US"/>
          </a:p>
        </p:txBody>
      </p:sp>
    </p:spTree>
    <p:extLst>
      <p:ext uri="{BB962C8B-B14F-4D97-AF65-F5344CB8AC3E}">
        <p14:creationId xmlns:p14="http://schemas.microsoft.com/office/powerpoint/2010/main" xmlns="" val="34361924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509F94A2-1439-0042-8742-4E68FB3687DB}" type="datetimeFigureOut">
              <a:rPr lang="en-US" smtClean="0"/>
              <a:pPr/>
              <a:t>1/4/2019</a:t>
            </a:fld>
            <a:endParaRPr lang="en-US"/>
          </a:p>
        </p:txBody>
      </p:sp>
      <p:sp>
        <p:nvSpPr>
          <p:cNvPr id="7" name="Footer Placeholder 6"/>
          <p:cNvSpPr>
            <a:spLocks noGrp="1"/>
          </p:cNvSpPr>
          <p:nvPr>
            <p:ph type="ftr" sz="quarter" idx="11"/>
          </p:nvPr>
        </p:nvSpPr>
        <p:spPr/>
        <p:txBody>
          <a:bodyPr/>
          <a:lstStyle/>
          <a:p>
            <a:endParaRPr lang="en-US"/>
          </a:p>
        </p:txBody>
      </p:sp>
      <p:sp>
        <p:nvSpPr>
          <p:cNvPr id="8" name="Slide Number Placeholder 7"/>
          <p:cNvSpPr>
            <a:spLocks noGrp="1"/>
          </p:cNvSpPr>
          <p:nvPr>
            <p:ph type="sldNum" sz="quarter" idx="12"/>
          </p:nvPr>
        </p:nvSpPr>
        <p:spPr/>
        <p:txBody>
          <a:bodyPr/>
          <a:lstStyle/>
          <a:p>
            <a:fld id="{BC6B4472-F3E5-3242-9582-E6F1E3DC075D}" type="slidenum">
              <a:rPr lang="en-US" smtClean="0"/>
              <a:pPr/>
              <a:t>‹#›</a:t>
            </a:fld>
            <a:endParaRPr lang="en-US"/>
          </a:p>
        </p:txBody>
      </p:sp>
    </p:spTree>
    <p:extLst>
      <p:ext uri="{BB962C8B-B14F-4D97-AF65-F5344CB8AC3E}">
        <p14:creationId xmlns:p14="http://schemas.microsoft.com/office/powerpoint/2010/main" xmlns="" val="32286269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09F94A2-1439-0042-8742-4E68FB3687DB}" type="datetimeFigureOut">
              <a:rPr lang="en-US" smtClean="0"/>
              <a:pPr/>
              <a:t>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6B4472-F3E5-3242-9582-E6F1E3DC075D}" type="slidenum">
              <a:rPr lang="en-US" smtClean="0"/>
              <a:pPr/>
              <a:t>‹#›</a:t>
            </a:fld>
            <a:endParaRPr lang="en-US"/>
          </a:p>
        </p:txBody>
      </p:sp>
    </p:spTree>
    <p:extLst>
      <p:ext uri="{BB962C8B-B14F-4D97-AF65-F5344CB8AC3E}">
        <p14:creationId xmlns:p14="http://schemas.microsoft.com/office/powerpoint/2010/main" xmlns="" val="6019496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509F94A2-1439-0042-8742-4E68FB3687DB}" type="datetimeFigureOut">
              <a:rPr lang="en-US" smtClean="0"/>
              <a:pPr/>
              <a:t>1/4/2019</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BC6B4472-F3E5-3242-9582-E6F1E3DC075D}" type="slidenum">
              <a:rPr lang="en-US" smtClean="0"/>
              <a:pPr/>
              <a:t>‹#›</a:t>
            </a:fld>
            <a:endParaRPr lang="en-US"/>
          </a:p>
        </p:txBody>
      </p:sp>
    </p:spTree>
    <p:extLst>
      <p:ext uri="{BB962C8B-B14F-4D97-AF65-F5344CB8AC3E}">
        <p14:creationId xmlns:p14="http://schemas.microsoft.com/office/powerpoint/2010/main" xmlns="" val="63066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509F94A2-1439-0042-8742-4E68FB3687DB}" type="datetimeFigureOut">
              <a:rPr lang="en-US" smtClean="0"/>
              <a:pPr/>
              <a:t>1/4/2019</a:t>
            </a:fld>
            <a:endParaRPr lang="en-US"/>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BC6B4472-F3E5-3242-9582-E6F1E3DC075D}" type="slidenum">
              <a:rPr lang="en-US" smtClean="0"/>
              <a:pPr/>
              <a:t>‹#›</a:t>
            </a:fld>
            <a:endParaRPr lang="en-US"/>
          </a:p>
        </p:txBody>
      </p:sp>
    </p:spTree>
    <p:extLst>
      <p:ext uri="{BB962C8B-B14F-4D97-AF65-F5344CB8AC3E}">
        <p14:creationId xmlns:p14="http://schemas.microsoft.com/office/powerpoint/2010/main" xmlns="" val="5625717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09F94A2-1439-0042-8742-4E68FB3687DB}" type="datetimeFigureOut">
              <a:rPr lang="en-US" smtClean="0"/>
              <a:pPr/>
              <a:t>1/4/2019</a:t>
            </a:fld>
            <a:endParaRPr lang="en-US"/>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BC6B4472-F3E5-3242-9582-E6F1E3DC075D}" type="slidenum">
              <a:rPr lang="en-US" smtClean="0"/>
              <a:pPr/>
              <a:t>‹#›</a:t>
            </a:fld>
            <a:endParaRPr lang="en-US"/>
          </a:p>
        </p:txBody>
      </p:sp>
    </p:spTree>
    <p:extLst>
      <p:ext uri="{BB962C8B-B14F-4D97-AF65-F5344CB8AC3E}">
        <p14:creationId xmlns:p14="http://schemas.microsoft.com/office/powerpoint/2010/main" xmlns="" val="1623902565"/>
      </p:ext>
    </p:extLst>
  </p:cSld>
  <p:clrMap bg1="lt1" tx1="dk1" bg2="lt2" tx2="dk2" accent1="accent1" accent2="accent2" accent3="accent3" accent4="accent4" accent5="accent5" accent6="accent6" hlink="hlink" folHlink="folHlink"/>
  <p:sldLayoutIdLst>
    <p:sldLayoutId id="2147483855" r:id="rId1"/>
    <p:sldLayoutId id="2147483856" r:id="rId2"/>
    <p:sldLayoutId id="2147483857" r:id="rId3"/>
    <p:sldLayoutId id="2147483858" r:id="rId4"/>
    <p:sldLayoutId id="2147483859" r:id="rId5"/>
    <p:sldLayoutId id="2147483860" r:id="rId6"/>
    <p:sldLayoutId id="2147483861" r:id="rId7"/>
    <p:sldLayoutId id="2147483862" r:id="rId8"/>
    <p:sldLayoutId id="2147483863" r:id="rId9"/>
    <p:sldLayoutId id="2147483864" r:id="rId10"/>
    <p:sldLayoutId id="2147483865" r:id="rId11"/>
  </p:sldLayoutIdLst>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xmlns=""/>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2.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8" Type="http://schemas.openxmlformats.org/officeDocument/2006/relationships/hyperlink" Target="https://www.google.co.in/search?q=pharma+otc+market+share+by+types+(analgesics)&amp;tbm=isch&amp;tbs=rimg:CbCY0YbyIqe9IjjcAH_1RLSK_114J9BC76beJoeIWiyFeFRRXNWoPVJvfN1_19zkzIyi8AkpFkIupVrKdg06RiaJUlgxCoSCdwAf9EtIr_1XEd36dyhp6PeJKhIJgn0ELvpt4mgRPBlbksA60LQqEgl4haLIV4VFFRHQA3TbaGS7uyoSCc1ag9Um983XEV4f64IfROqgKhIJ_13OTMjKLwCQR7uJXr0SaXrsqEgmkWQi6lWsp2BEcF8rB7ZT-bioSCTTpGJolSWDEEa5fc3Px2dpi&amp;tbo=u&amp;sa=X&amp;ved=2ahUKEwic6s2RoOXcAhUBNI8KHfFrBlwQ9C96BAgBEBs&amp;biw=1280&amp;bih=604&amp;dpr=1.5" TargetMode="External"/><Relationship Id="rId3" Type="http://schemas.openxmlformats.org/officeDocument/2006/relationships/image" Target="../media/image1.png"/><Relationship Id="rId7" Type="http://schemas.openxmlformats.org/officeDocument/2006/relationships/hyperlink" Target="https://www.ibef.org/industry/pharmaceutical-india.aspx" TargetMode="External"/><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hyperlink" Target="https://www.prnewswire.com/news-releases/global-pain-management-therapeutics-market---patent-expiries-of-blockbuster-drugs-to-intensify-challenges-for-branded-drugs-states-tmr-industry-analysis-size-share-growth-trends-forecast-up-to-2023-588940051.html" TargetMode="External"/><Relationship Id="rId5" Type="http://schemas.openxmlformats.org/officeDocument/2006/relationships/oleObject" Target="../embeddings/Microsoft_Office_Excel_Chart1.xls"/><Relationship Id="rId4" Type="http://schemas.openxmlformats.org/officeDocument/2006/relationships/image" Target="../media/image2.png"/><Relationship Id="rId9" Type="http://schemas.openxmlformats.org/officeDocument/2006/relationships/hyperlink" Target="https://marketersmedia.com/world-topical-pain-relief-industry-2018-2025-market-size-share-statistics-application-demand-manufacturers-and-future-forecast-report/364338"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hyperlink" Target="https://www.prnewswire.com/news-releases/global-pain-management-drugs-market-expected-to-reach-77130-million-by-2023---allied-market-research-657441303.html/" TargetMode="External"/><Relationship Id="rId5" Type="http://schemas.openxmlformats.org/officeDocument/2006/relationships/oleObject" Target="../embeddings/Microsoft_Office_Excel_Chart2.xls"/><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hyperlink" Target="https://www.grandviewresearch.com/industry-analysis/insomnia-therapeutics-market" TargetMode="External"/><Relationship Id="rId5" Type="http://schemas.openxmlformats.org/officeDocument/2006/relationships/oleObject" Target="../embeddings/Microsoft_Office_Excel_Chart3.xls"/><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hyperlink" Target="https://www.grandviewresearch.com/industry-analysis/insomnia-therapeutics-market" TargetMode="External"/><Relationship Id="rId5" Type="http://schemas.openxmlformats.org/officeDocument/2006/relationships/oleObject" Target="../embeddings/Microsoft_Office_Excel_Chart4.xls"/><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xmlns="" id="{CB672A27-9005-834B-96C9-FA93783EF7FF}"/>
              </a:ext>
            </a:extLst>
          </p:cNvPr>
          <p:cNvSpPr/>
          <p:nvPr/>
        </p:nvSpPr>
        <p:spPr>
          <a:xfrm>
            <a:off x="221788" y="2282544"/>
            <a:ext cx="8576772" cy="1446550"/>
          </a:xfrm>
          <a:prstGeom prst="rect">
            <a:avLst/>
          </a:prstGeom>
          <a:noFill/>
        </p:spPr>
        <p:txBody>
          <a:bodyPr wrap="square" lIns="91440" tIns="45720" rIns="91440" bIns="45720">
            <a:spAutoFit/>
          </a:bodyPr>
          <a:lstStyle/>
          <a:p>
            <a:pPr algn="ctr"/>
            <a:r>
              <a:rPr lang="en-US" sz="4400" b="0" cap="none" spc="0" dirty="0">
                <a:ln w="0"/>
                <a:solidFill>
                  <a:schemeClr val="bg1"/>
                </a:solidFill>
                <a:effectLst>
                  <a:outerShdw blurRad="38100" dist="25400" dir="5400000" algn="ctr" rotWithShape="0">
                    <a:srgbClr val="6E747A">
                      <a:alpha val="43000"/>
                    </a:srgbClr>
                  </a:outerShdw>
                </a:effectLst>
                <a:latin typeface="Calibri" panose="020F0502020204030204" pitchFamily="34" charset="0"/>
                <a:cs typeface="Calibri" panose="020F0502020204030204" pitchFamily="34" charset="0"/>
              </a:rPr>
              <a:t>PROPOSAL REGARDING LICENSING OF GRANTED PATENT </a:t>
            </a:r>
            <a:r>
              <a:rPr lang="en-IN" sz="4400" dirty="0">
                <a:solidFill>
                  <a:schemeClr val="bg1"/>
                </a:solidFill>
                <a:latin typeface="Calibri" panose="020F0502020204030204" pitchFamily="34" charset="0"/>
                <a:cs typeface="Calibri" panose="020F0502020204030204" pitchFamily="34" charset="0"/>
              </a:rPr>
              <a:t>EP 3134097</a:t>
            </a:r>
            <a:endParaRPr lang="en-US" sz="4400" b="0" cap="none" spc="0" dirty="0">
              <a:ln w="0"/>
              <a:solidFill>
                <a:schemeClr val="bg1"/>
              </a:solidFill>
              <a:effectLst>
                <a:outerShdw blurRad="38100" dist="25400" dir="5400000" algn="ctr" rotWithShape="0">
                  <a:srgbClr val="6E747A">
                    <a:alpha val="43000"/>
                  </a:srgbClr>
                </a:outerShdw>
              </a:effectLst>
              <a:latin typeface="Calibri" panose="020F0502020204030204" pitchFamily="34" charset="0"/>
              <a:cs typeface="Calibri" panose="020F0502020204030204" pitchFamily="34" charset="0"/>
            </a:endParaRPr>
          </a:p>
        </p:txBody>
      </p:sp>
      <p:sp>
        <p:nvSpPr>
          <p:cNvPr id="6" name="object 12">
            <a:extLst>
              <a:ext uri="{FF2B5EF4-FFF2-40B4-BE49-F238E27FC236}">
                <a16:creationId xmlns:a16="http://schemas.microsoft.com/office/drawing/2014/main" xmlns="" id="{1C54DAA3-6951-2547-8628-0061C868563E}"/>
              </a:ext>
            </a:extLst>
          </p:cNvPr>
          <p:cNvSpPr/>
          <p:nvPr/>
        </p:nvSpPr>
        <p:spPr>
          <a:xfrm>
            <a:off x="11280680" y="104465"/>
            <a:ext cx="839095" cy="288190"/>
          </a:xfrm>
          <a:prstGeom prst="rect">
            <a:avLst/>
          </a:prstGeom>
          <a:blipFill>
            <a:blip r:embed="rId2" cstate="print"/>
            <a:stretch>
              <a:fillRect/>
            </a:stretch>
          </a:blipFill>
        </p:spPr>
        <p:txBody>
          <a:bodyPr wrap="square" lIns="0" tIns="0" rIns="0" bIns="0" rtlCol="0">
            <a:noAutofit/>
          </a:bodyPr>
          <a:lstStyle/>
          <a:p>
            <a:endParaRPr/>
          </a:p>
        </p:txBody>
      </p:sp>
      <p:pic>
        <p:nvPicPr>
          <p:cNvPr id="7" name="Picture 6">
            <a:extLst>
              <a:ext uri="{FF2B5EF4-FFF2-40B4-BE49-F238E27FC236}">
                <a16:creationId xmlns:a16="http://schemas.microsoft.com/office/drawing/2014/main" xmlns="" id="{E3DD275B-085F-854A-8D66-ECB8E7D9B968}"/>
              </a:ext>
            </a:extLst>
          </p:cNvPr>
          <p:cNvPicPr>
            <a:picLocks noChangeAspect="1"/>
          </p:cNvPicPr>
          <p:nvPr/>
        </p:nvPicPr>
        <p:blipFill>
          <a:blip r:embed="rId3"/>
          <a:stretch>
            <a:fillRect/>
          </a:stretch>
        </p:blipFill>
        <p:spPr>
          <a:xfrm>
            <a:off x="94695" y="104465"/>
            <a:ext cx="2726198" cy="363493"/>
          </a:xfrm>
          <a:prstGeom prst="rect">
            <a:avLst/>
          </a:prstGeom>
        </p:spPr>
      </p:pic>
    </p:spTree>
    <p:extLst>
      <p:ext uri="{BB962C8B-B14F-4D97-AF65-F5344CB8AC3E}">
        <p14:creationId xmlns:p14="http://schemas.microsoft.com/office/powerpoint/2010/main" xmlns="" val="34151832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830EACAA-B6E1-3F49-AA58-9AB1FE1968B9}"/>
              </a:ext>
            </a:extLst>
          </p:cNvPr>
          <p:cNvSpPr/>
          <p:nvPr/>
        </p:nvSpPr>
        <p:spPr>
          <a:xfrm>
            <a:off x="-13253" y="761133"/>
            <a:ext cx="6088132" cy="71537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xmlns="" id="{05858F51-F9D9-E642-8AA0-17250879E75D}"/>
              </a:ext>
            </a:extLst>
          </p:cNvPr>
          <p:cNvSpPr txBox="1"/>
          <p:nvPr/>
        </p:nvSpPr>
        <p:spPr>
          <a:xfrm>
            <a:off x="132520" y="768625"/>
            <a:ext cx="5912680" cy="707886"/>
          </a:xfrm>
          <a:prstGeom prst="rect">
            <a:avLst/>
          </a:prstGeom>
          <a:noFill/>
        </p:spPr>
        <p:txBody>
          <a:bodyPr wrap="square" rtlCol="0">
            <a:spAutoFit/>
          </a:bodyPr>
          <a:lstStyle/>
          <a:p>
            <a:r>
              <a:rPr lang="en-US" altLang="en-US" sz="2000" b="1" dirty="0">
                <a:solidFill>
                  <a:schemeClr val="bg1"/>
                </a:solidFill>
                <a:latin typeface="Calibri" panose="020F0502020204030204" pitchFamily="34" charset="0"/>
                <a:ea typeface="ＭＳ Ｐゴシック" panose="020B0600070205080204" pitchFamily="34" charset="-128"/>
                <a:cs typeface="Calibri" panose="020F0502020204030204" pitchFamily="34" charset="0"/>
              </a:rPr>
              <a:t>SN HAS BETTER SLEEP-INDUCING EFFECTS THAN IT’S SYNTHETIC COUNTERPARTS</a:t>
            </a:r>
            <a:endParaRPr lang="en-US" sz="2000" b="1" dirty="0">
              <a:solidFill>
                <a:schemeClr val="bg1"/>
              </a:solidFill>
              <a:latin typeface="Calibri" panose="020F0502020204030204" pitchFamily="34" charset="0"/>
              <a:cs typeface="Calibri" panose="020F0502020204030204" pitchFamily="34" charset="0"/>
            </a:endParaRPr>
          </a:p>
        </p:txBody>
      </p:sp>
      <p:sp>
        <p:nvSpPr>
          <p:cNvPr id="4" name="TextBox 5">
            <a:extLst>
              <a:ext uri="{FF2B5EF4-FFF2-40B4-BE49-F238E27FC236}">
                <a16:creationId xmlns:a16="http://schemas.microsoft.com/office/drawing/2014/main" xmlns="" id="{7AAB7285-F018-334A-95B0-BFF925ACED71}"/>
              </a:ext>
            </a:extLst>
          </p:cNvPr>
          <p:cNvSpPr txBox="1">
            <a:spLocks noChangeArrowheads="1"/>
          </p:cNvSpPr>
          <p:nvPr/>
        </p:nvSpPr>
        <p:spPr bwMode="auto">
          <a:xfrm>
            <a:off x="660400" y="1637665"/>
            <a:ext cx="10363200" cy="83099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marL="285750" indent="-285750">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pPr>
            <a:r>
              <a:rPr lang="en-US" altLang="en-US" sz="1600" dirty="0">
                <a:latin typeface="Calibri" panose="020F0502020204030204" pitchFamily="34" charset="0"/>
                <a:cs typeface="Calibri" panose="020F0502020204030204" pitchFamily="34" charset="0"/>
              </a:rPr>
              <a:t>Clinical trial using Hot plate methodology was conducted on 50 specimen administered with varying agents to counter insomnia</a:t>
            </a:r>
          </a:p>
          <a:p>
            <a:pPr>
              <a:spcBef>
                <a:spcPct val="0"/>
              </a:spcBef>
            </a:pPr>
            <a:r>
              <a:rPr lang="en-US" altLang="en-US" sz="1600" dirty="0" err="1">
                <a:latin typeface="Calibri" panose="020F0502020204030204" pitchFamily="34" charset="0"/>
                <a:cs typeface="Calibri" panose="020F0502020204030204" pitchFamily="34" charset="0"/>
              </a:rPr>
              <a:t>Shashvi</a:t>
            </a:r>
            <a:r>
              <a:rPr lang="en-US" altLang="en-US" sz="1600" dirty="0">
                <a:latin typeface="Calibri" panose="020F0502020204030204" pitchFamily="34" charset="0"/>
                <a:cs typeface="Calibri" panose="020F0502020204030204" pitchFamily="34" charset="0"/>
              </a:rPr>
              <a:t> Night far outshone other formulations as a clear indicator of its effectiveness to counter insomnia and stress.</a:t>
            </a:r>
          </a:p>
        </p:txBody>
      </p:sp>
      <p:pic>
        <p:nvPicPr>
          <p:cNvPr id="5" name="Picture 4">
            <a:extLst>
              <a:ext uri="{FF2B5EF4-FFF2-40B4-BE49-F238E27FC236}">
                <a16:creationId xmlns:a16="http://schemas.microsoft.com/office/drawing/2014/main" xmlns="" id="{0931F4C9-8193-F242-8136-79819ABBA931}"/>
              </a:ext>
            </a:extLst>
          </p:cNvPr>
          <p:cNvPicPr>
            <a:picLocks noChangeAspect="1"/>
          </p:cNvPicPr>
          <p:nvPr/>
        </p:nvPicPr>
        <p:blipFill>
          <a:blip r:embed="rId2">
            <a:extLst>
              <a:ext uri="{28A0092B-C50C-407E-A947-70E740481C1C}">
                <a14:useLocalDpi xmlns:a14="http://schemas.microsoft.com/office/drawing/2010/main" xmlns="" val="0"/>
              </a:ext>
            </a:extLst>
          </a:blip>
          <a:srcRect/>
          <a:stretch>
            <a:fillRect/>
          </a:stretch>
        </p:blipFill>
        <p:spPr bwMode="auto">
          <a:xfrm>
            <a:off x="2150579" y="2509302"/>
            <a:ext cx="7848600" cy="4236938"/>
          </a:xfrm>
          <a:prstGeom prst="rect">
            <a:avLst/>
          </a:prstGeom>
          <a:solidFill>
            <a:schemeClr val="bg1"/>
          </a:solidFill>
          <a:ln w="9525">
            <a:solidFill>
              <a:srgbClr val="7030A0">
                <a:alpha val="87842"/>
              </a:srgbClr>
            </a:solidFill>
            <a:miter lim="800000"/>
            <a:headEnd/>
            <a:tailEnd/>
          </a:ln>
        </p:spPr>
      </p:pic>
      <p:sp>
        <p:nvSpPr>
          <p:cNvPr id="6" name="object 12">
            <a:extLst>
              <a:ext uri="{FF2B5EF4-FFF2-40B4-BE49-F238E27FC236}">
                <a16:creationId xmlns:a16="http://schemas.microsoft.com/office/drawing/2014/main" xmlns="" id="{C40EB858-6ECD-6D44-95EC-AF7CABDFC2A0}"/>
              </a:ext>
            </a:extLst>
          </p:cNvPr>
          <p:cNvSpPr/>
          <p:nvPr/>
        </p:nvSpPr>
        <p:spPr>
          <a:xfrm>
            <a:off x="11280680" y="104465"/>
            <a:ext cx="839095" cy="288190"/>
          </a:xfrm>
          <a:prstGeom prst="rect">
            <a:avLst/>
          </a:prstGeom>
          <a:blipFill>
            <a:blip r:embed="rId3" cstate="print">
              <a:alphaModFix amt="50000"/>
            </a:blip>
            <a:stretch>
              <a:fillRect/>
            </a:stretch>
          </a:blipFill>
        </p:spPr>
        <p:txBody>
          <a:bodyPr wrap="square" lIns="0" tIns="0" rIns="0" bIns="0" rtlCol="0">
            <a:noAutofit/>
          </a:bodyPr>
          <a:lstStyle/>
          <a:p>
            <a:endParaRPr/>
          </a:p>
        </p:txBody>
      </p:sp>
      <p:pic>
        <p:nvPicPr>
          <p:cNvPr id="7" name="Picture 6">
            <a:extLst>
              <a:ext uri="{FF2B5EF4-FFF2-40B4-BE49-F238E27FC236}">
                <a16:creationId xmlns:a16="http://schemas.microsoft.com/office/drawing/2014/main" xmlns="" id="{D970B7D3-DA30-8F41-9A7E-C92A9843C1DC}"/>
              </a:ext>
            </a:extLst>
          </p:cNvPr>
          <p:cNvPicPr>
            <a:picLocks noChangeAspect="1"/>
          </p:cNvPicPr>
          <p:nvPr/>
        </p:nvPicPr>
        <p:blipFill>
          <a:blip r:embed="rId4">
            <a:alphaModFix amt="50000"/>
          </a:blip>
          <a:stretch>
            <a:fillRect/>
          </a:stretch>
        </p:blipFill>
        <p:spPr>
          <a:xfrm>
            <a:off x="94695" y="104465"/>
            <a:ext cx="2726198" cy="363493"/>
          </a:xfrm>
          <a:prstGeom prst="rect">
            <a:avLst/>
          </a:prstGeom>
        </p:spPr>
      </p:pic>
    </p:spTree>
    <p:extLst>
      <p:ext uri="{BB962C8B-B14F-4D97-AF65-F5344CB8AC3E}">
        <p14:creationId xmlns:p14="http://schemas.microsoft.com/office/powerpoint/2010/main" xmlns="" val="14589402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xmlns="" id="{8CFE190E-69F0-8144-AFA7-210B306BC70F}"/>
              </a:ext>
            </a:extLst>
          </p:cNvPr>
          <p:cNvSpPr/>
          <p:nvPr/>
        </p:nvSpPr>
        <p:spPr>
          <a:xfrm>
            <a:off x="-13253" y="761133"/>
            <a:ext cx="2090531" cy="4076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bject 12">
            <a:extLst>
              <a:ext uri="{FF2B5EF4-FFF2-40B4-BE49-F238E27FC236}">
                <a16:creationId xmlns:a16="http://schemas.microsoft.com/office/drawing/2014/main" xmlns="" id="{C586D24A-FFE8-E044-A729-4B3FAF819490}"/>
              </a:ext>
            </a:extLst>
          </p:cNvPr>
          <p:cNvSpPr/>
          <p:nvPr/>
        </p:nvSpPr>
        <p:spPr>
          <a:xfrm>
            <a:off x="11280680" y="104465"/>
            <a:ext cx="839095" cy="288190"/>
          </a:xfrm>
          <a:prstGeom prst="rect">
            <a:avLst/>
          </a:prstGeom>
          <a:blipFill>
            <a:blip r:embed="rId2" cstate="print">
              <a:alphaModFix amt="50000"/>
            </a:blip>
            <a:stretch>
              <a:fillRect/>
            </a:stretch>
          </a:blipFill>
        </p:spPr>
        <p:txBody>
          <a:bodyPr wrap="square" lIns="0" tIns="0" rIns="0" bIns="0" rtlCol="0">
            <a:noAutofit/>
          </a:bodyPr>
          <a:lstStyle/>
          <a:p>
            <a:endParaRPr/>
          </a:p>
        </p:txBody>
      </p:sp>
      <p:pic>
        <p:nvPicPr>
          <p:cNvPr id="3" name="Picture 2">
            <a:extLst>
              <a:ext uri="{FF2B5EF4-FFF2-40B4-BE49-F238E27FC236}">
                <a16:creationId xmlns:a16="http://schemas.microsoft.com/office/drawing/2014/main" xmlns="" id="{45F8D8DB-FB13-9846-946E-9C230755DFC4}"/>
              </a:ext>
            </a:extLst>
          </p:cNvPr>
          <p:cNvPicPr>
            <a:picLocks noChangeAspect="1"/>
          </p:cNvPicPr>
          <p:nvPr/>
        </p:nvPicPr>
        <p:blipFill>
          <a:blip r:embed="rId3">
            <a:alphaModFix amt="50000"/>
          </a:blip>
          <a:stretch>
            <a:fillRect/>
          </a:stretch>
        </p:blipFill>
        <p:spPr>
          <a:xfrm>
            <a:off x="94695" y="104465"/>
            <a:ext cx="2726198" cy="363493"/>
          </a:xfrm>
          <a:prstGeom prst="rect">
            <a:avLst/>
          </a:prstGeom>
        </p:spPr>
      </p:pic>
      <p:sp>
        <p:nvSpPr>
          <p:cNvPr id="5" name="TextBox 4">
            <a:extLst>
              <a:ext uri="{FF2B5EF4-FFF2-40B4-BE49-F238E27FC236}">
                <a16:creationId xmlns:a16="http://schemas.microsoft.com/office/drawing/2014/main" xmlns="" id="{C296D635-D354-5E48-8E58-EF8A04FE67DB}"/>
              </a:ext>
            </a:extLst>
          </p:cNvPr>
          <p:cNvSpPr txBox="1"/>
          <p:nvPr/>
        </p:nvSpPr>
        <p:spPr>
          <a:xfrm>
            <a:off x="132519" y="768625"/>
            <a:ext cx="2034211" cy="400110"/>
          </a:xfrm>
          <a:prstGeom prst="rect">
            <a:avLst/>
          </a:prstGeom>
          <a:noFill/>
        </p:spPr>
        <p:txBody>
          <a:bodyPr wrap="square" rtlCol="0">
            <a:spAutoFit/>
          </a:bodyPr>
          <a:lstStyle/>
          <a:p>
            <a:r>
              <a:rPr lang="en-US" altLang="en-US" sz="2000" b="1" dirty="0">
                <a:solidFill>
                  <a:schemeClr val="bg1"/>
                </a:solidFill>
                <a:latin typeface="Calibri" panose="020F0502020204030204" pitchFamily="34" charset="0"/>
                <a:ea typeface="ＭＳ Ｐゴシック" panose="020B0600070205080204" pitchFamily="34" charset="-128"/>
                <a:cs typeface="Calibri" panose="020F0502020204030204" pitchFamily="34" charset="0"/>
              </a:rPr>
              <a:t>APPLYING SN</a:t>
            </a:r>
            <a:endParaRPr lang="en-US" sz="2000" b="1" dirty="0">
              <a:solidFill>
                <a:schemeClr val="bg1"/>
              </a:solidFill>
              <a:latin typeface="Calibri" panose="020F0502020204030204" pitchFamily="34" charset="0"/>
              <a:cs typeface="Calibri" panose="020F0502020204030204" pitchFamily="34" charset="0"/>
            </a:endParaRPr>
          </a:p>
        </p:txBody>
      </p:sp>
      <p:sp>
        <p:nvSpPr>
          <p:cNvPr id="8" name="TextBox 7">
            <a:extLst>
              <a:ext uri="{FF2B5EF4-FFF2-40B4-BE49-F238E27FC236}">
                <a16:creationId xmlns:a16="http://schemas.microsoft.com/office/drawing/2014/main" xmlns="" id="{F957DE17-5036-AB4F-9DA4-0E515C972222}"/>
              </a:ext>
            </a:extLst>
          </p:cNvPr>
          <p:cNvSpPr txBox="1"/>
          <p:nvPr/>
        </p:nvSpPr>
        <p:spPr>
          <a:xfrm>
            <a:off x="798444" y="1455088"/>
            <a:ext cx="11039060" cy="2585323"/>
          </a:xfrm>
          <a:prstGeom prst="rect">
            <a:avLst/>
          </a:prstGeom>
          <a:noFill/>
        </p:spPr>
        <p:txBody>
          <a:bodyPr wrap="square">
            <a:spAutoFit/>
          </a:bodyPr>
          <a:lstStyle/>
          <a:p>
            <a:pPr>
              <a:defRPr/>
            </a:pPr>
            <a:r>
              <a:rPr lang="en-US" b="1" dirty="0">
                <a:latin typeface="Calibri" panose="020F0502020204030204" pitchFamily="34" charset="0"/>
                <a:cs typeface="Calibri" panose="020F0502020204030204" pitchFamily="34" charset="0"/>
              </a:rPr>
              <a:t>TREATING INSOMNIA</a:t>
            </a:r>
          </a:p>
          <a:p>
            <a:pPr marL="742950" lvl="1" indent="-285750">
              <a:buFont typeface="Arial" panose="020B0604020202020204" pitchFamily="34" charset="0"/>
              <a:buChar char="•"/>
              <a:defRPr/>
            </a:pPr>
            <a:r>
              <a:rPr lang="en-US" dirty="0">
                <a:latin typeface="Calibri" panose="020F0502020204030204" pitchFamily="34" charset="0"/>
                <a:cs typeface="Calibri" panose="020F0502020204030204" pitchFamily="34" charset="0"/>
              </a:rPr>
              <a:t>Massage your temple, forehead, nose for 1-2 minutes</a:t>
            </a:r>
          </a:p>
          <a:p>
            <a:pPr marL="742950" lvl="1" indent="-285750">
              <a:buFont typeface="Arial" panose="020B0604020202020204" pitchFamily="34" charset="0"/>
              <a:buChar char="•"/>
              <a:defRPr/>
            </a:pPr>
            <a:r>
              <a:rPr lang="en-US" dirty="0">
                <a:latin typeface="Calibri" panose="020F0502020204030204" pitchFamily="34" charset="0"/>
                <a:cs typeface="Calibri" panose="020F0502020204030204" pitchFamily="34" charset="0"/>
              </a:rPr>
              <a:t>Thereafter, with aid of friend/family member, massage on both legs from sole to knees in an upward direction covering calf muscles for ~5-7 minutes</a:t>
            </a:r>
          </a:p>
          <a:p>
            <a:pPr marL="285750" indent="-285750">
              <a:buFont typeface="Arial" panose="020B0604020202020204" pitchFamily="34" charset="0"/>
              <a:buChar char="•"/>
              <a:defRPr/>
            </a:pPr>
            <a:endParaRPr lang="en-US"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defRPr/>
            </a:pPr>
            <a:endParaRPr lang="en-US"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defRPr/>
            </a:pPr>
            <a:endParaRPr lang="en-US" dirty="0">
              <a:latin typeface="Calibri" panose="020F0502020204030204" pitchFamily="34" charset="0"/>
              <a:cs typeface="Calibri" panose="020F0502020204030204" pitchFamily="34" charset="0"/>
            </a:endParaRPr>
          </a:p>
          <a:p>
            <a:pPr>
              <a:defRPr/>
            </a:pPr>
            <a:r>
              <a:rPr lang="en-US" b="1" dirty="0">
                <a:latin typeface="Calibri" panose="020F0502020204030204" pitchFamily="34" charset="0"/>
                <a:cs typeface="Calibri" panose="020F0502020204030204" pitchFamily="34" charset="0"/>
              </a:rPr>
              <a:t>COMBATING STRESS &amp; HIGH PULSE-RATE</a:t>
            </a:r>
          </a:p>
          <a:p>
            <a:pPr marL="742950" lvl="1" indent="-285750">
              <a:buFont typeface="Arial" panose="020B0604020202020204" pitchFamily="34" charset="0"/>
              <a:buChar char="•"/>
              <a:defRPr/>
            </a:pPr>
            <a:r>
              <a:rPr lang="en-US" dirty="0">
                <a:latin typeface="Calibri" panose="020F0502020204030204" pitchFamily="34" charset="0"/>
                <a:cs typeface="Calibri" panose="020F0502020204030204" pitchFamily="34" charset="0"/>
              </a:rPr>
              <a:t>Massage temples, nose, forehead &amp; upper lips for a few minutes</a:t>
            </a:r>
          </a:p>
        </p:txBody>
      </p:sp>
    </p:spTree>
    <p:extLst>
      <p:ext uri="{BB962C8B-B14F-4D97-AF65-F5344CB8AC3E}">
        <p14:creationId xmlns:p14="http://schemas.microsoft.com/office/powerpoint/2010/main" xmlns="" val="29447110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xmlns="" id="{9EE13960-6366-DD4C-9452-9EEA9EDA28DA}"/>
              </a:ext>
            </a:extLst>
          </p:cNvPr>
          <p:cNvSpPr/>
          <p:nvPr/>
        </p:nvSpPr>
        <p:spPr>
          <a:xfrm>
            <a:off x="0" y="955960"/>
            <a:ext cx="12192000" cy="10914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bject 12">
            <a:extLst>
              <a:ext uri="{FF2B5EF4-FFF2-40B4-BE49-F238E27FC236}">
                <a16:creationId xmlns:a16="http://schemas.microsoft.com/office/drawing/2014/main" xmlns="" id="{81EC3AA5-975B-4C4A-98CB-BBBB8143A74A}"/>
              </a:ext>
            </a:extLst>
          </p:cNvPr>
          <p:cNvSpPr/>
          <p:nvPr/>
        </p:nvSpPr>
        <p:spPr>
          <a:xfrm>
            <a:off x="11280680" y="104465"/>
            <a:ext cx="839095" cy="288190"/>
          </a:xfrm>
          <a:prstGeom prst="rect">
            <a:avLst/>
          </a:prstGeom>
          <a:blipFill>
            <a:blip r:embed="rId2" cstate="print">
              <a:alphaModFix amt="50000"/>
            </a:blip>
            <a:stretch>
              <a:fillRect/>
            </a:stretch>
          </a:blipFill>
        </p:spPr>
        <p:txBody>
          <a:bodyPr wrap="square" lIns="0" tIns="0" rIns="0" bIns="0" rtlCol="0">
            <a:noAutofit/>
          </a:bodyPr>
          <a:lstStyle/>
          <a:p>
            <a:endParaRPr/>
          </a:p>
        </p:txBody>
      </p:sp>
      <p:pic>
        <p:nvPicPr>
          <p:cNvPr id="6" name="Picture 5">
            <a:extLst>
              <a:ext uri="{FF2B5EF4-FFF2-40B4-BE49-F238E27FC236}">
                <a16:creationId xmlns:a16="http://schemas.microsoft.com/office/drawing/2014/main" xmlns="" id="{9C29F88E-52DD-BC48-98F9-19A81D36C8AA}"/>
              </a:ext>
            </a:extLst>
          </p:cNvPr>
          <p:cNvPicPr>
            <a:picLocks noChangeAspect="1"/>
          </p:cNvPicPr>
          <p:nvPr/>
        </p:nvPicPr>
        <p:blipFill>
          <a:blip r:embed="rId3">
            <a:alphaModFix amt="50000"/>
          </a:blip>
          <a:stretch>
            <a:fillRect/>
          </a:stretch>
        </p:blipFill>
        <p:spPr>
          <a:xfrm>
            <a:off x="94695" y="104465"/>
            <a:ext cx="2726198" cy="363493"/>
          </a:xfrm>
          <a:prstGeom prst="rect">
            <a:avLst/>
          </a:prstGeom>
        </p:spPr>
      </p:pic>
      <p:sp>
        <p:nvSpPr>
          <p:cNvPr id="2" name="Rectangle 1">
            <a:extLst>
              <a:ext uri="{FF2B5EF4-FFF2-40B4-BE49-F238E27FC236}">
                <a16:creationId xmlns:a16="http://schemas.microsoft.com/office/drawing/2014/main" xmlns="" id="{ED6EE2C2-052C-7549-988B-B52BFF4FCC1D}"/>
              </a:ext>
            </a:extLst>
          </p:cNvPr>
          <p:cNvSpPr/>
          <p:nvPr/>
        </p:nvSpPr>
        <p:spPr>
          <a:xfrm>
            <a:off x="4018894" y="1060372"/>
            <a:ext cx="3909275" cy="1015663"/>
          </a:xfrm>
          <a:prstGeom prst="rect">
            <a:avLst/>
          </a:prstGeom>
          <a:noFill/>
        </p:spPr>
        <p:txBody>
          <a:bodyPr wrap="none" lIns="91440" tIns="45720" rIns="91440" bIns="45720">
            <a:spAutoFit/>
          </a:bodyPr>
          <a:lstStyle/>
          <a:p>
            <a:pPr algn="ctr"/>
            <a:r>
              <a:rPr lang="en-US" sz="6000" b="0" cap="none" spc="0" dirty="0">
                <a:ln w="0"/>
                <a:solidFill>
                  <a:schemeClr val="bg1"/>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THANK YOU</a:t>
            </a:r>
            <a:endParaRPr lang="en-US" sz="6000" b="0" cap="none" spc="0" dirty="0">
              <a:ln w="0"/>
              <a:solidFill>
                <a:schemeClr val="bg1"/>
              </a:solidFill>
              <a:effectLst>
                <a:outerShdw blurRad="38100" dist="19050" dir="2700000" algn="tl" rotWithShape="0">
                  <a:schemeClr val="dk1">
                    <a:alpha val="40000"/>
                  </a:schemeClr>
                </a:outerShdw>
              </a:effectLst>
            </a:endParaRPr>
          </a:p>
        </p:txBody>
      </p:sp>
      <p:sp>
        <p:nvSpPr>
          <p:cNvPr id="3" name="TextBox 2">
            <a:extLst>
              <a:ext uri="{FF2B5EF4-FFF2-40B4-BE49-F238E27FC236}">
                <a16:creationId xmlns:a16="http://schemas.microsoft.com/office/drawing/2014/main" xmlns="" id="{579556BA-3F01-C247-BBF4-2F17D06BC9A1}"/>
              </a:ext>
            </a:extLst>
          </p:cNvPr>
          <p:cNvSpPr txBox="1"/>
          <p:nvPr/>
        </p:nvSpPr>
        <p:spPr>
          <a:xfrm>
            <a:off x="640080" y="4819194"/>
            <a:ext cx="10363200" cy="1846659"/>
          </a:xfrm>
          <a:prstGeom prst="rect">
            <a:avLst/>
          </a:prstGeom>
          <a:noFill/>
        </p:spPr>
        <p:txBody>
          <a:bodyPr wrap="square" rtlCol="0">
            <a:spAutoFit/>
          </a:bodyPr>
          <a:lstStyle/>
          <a:p>
            <a:r>
              <a:rPr lang="en-IN" sz="2400" b="1" dirty="0">
                <a:latin typeface="Calibri" panose="020F0502020204030204" pitchFamily="34" charset="0"/>
                <a:cs typeface="Calibri" panose="020F0502020204030204" pitchFamily="34" charset="0"/>
              </a:rPr>
              <a:t>Contact:</a:t>
            </a:r>
            <a:endParaRPr lang="en-IN" b="1" dirty="0">
              <a:latin typeface="Calibri" panose="020F0502020204030204" pitchFamily="34" charset="0"/>
              <a:cs typeface="Calibri" panose="020F0502020204030204" pitchFamily="34" charset="0"/>
            </a:endParaRPr>
          </a:p>
          <a:p>
            <a:r>
              <a:rPr lang="en-IN" b="1" dirty="0">
                <a:latin typeface="Calibri" panose="020F0502020204030204" pitchFamily="34" charset="0"/>
                <a:cs typeface="Calibri" panose="020F0502020204030204" pitchFamily="34" charset="0"/>
              </a:rPr>
              <a:t>Ankit Kumar</a:t>
            </a:r>
          </a:p>
          <a:p>
            <a:r>
              <a:rPr lang="en-IN" dirty="0">
                <a:latin typeface="Calibri" panose="020F0502020204030204" pitchFamily="34" charset="0"/>
                <a:cs typeface="Calibri" panose="020F0502020204030204" pitchFamily="34" charset="0"/>
              </a:rPr>
              <a:t>E-Mail id: </a:t>
            </a:r>
            <a:r>
              <a:rPr lang="en-IN" dirty="0" err="1">
                <a:latin typeface="Calibri" panose="020F0502020204030204" pitchFamily="34" charset="0"/>
                <a:cs typeface="Calibri" panose="020F0502020204030204" pitchFamily="34" charset="0"/>
              </a:rPr>
              <a:t>ankit@iiprd.com</a:t>
            </a:r>
            <a:endParaRPr lang="en-IN" b="1" dirty="0">
              <a:latin typeface="Calibri" panose="020F0502020204030204" pitchFamily="34" charset="0"/>
              <a:cs typeface="Calibri" panose="020F0502020204030204" pitchFamily="34" charset="0"/>
            </a:endParaRPr>
          </a:p>
          <a:p>
            <a:r>
              <a:rPr lang="en-IN" dirty="0">
                <a:latin typeface="Calibri" panose="020F0502020204030204" pitchFamily="34" charset="0"/>
                <a:cs typeface="Calibri" panose="020F0502020204030204" pitchFamily="34" charset="0"/>
              </a:rPr>
              <a:t>K-16, </a:t>
            </a:r>
            <a:r>
              <a:rPr lang="en-IN" dirty="0" err="1">
                <a:latin typeface="Calibri" panose="020F0502020204030204" pitchFamily="34" charset="0"/>
                <a:cs typeface="Calibri" panose="020F0502020204030204" pitchFamily="34" charset="0"/>
              </a:rPr>
              <a:t>Jangpura</a:t>
            </a:r>
            <a:r>
              <a:rPr lang="en-IN" dirty="0">
                <a:latin typeface="Calibri" panose="020F0502020204030204" pitchFamily="34" charset="0"/>
                <a:cs typeface="Calibri" panose="020F0502020204030204" pitchFamily="34" charset="0"/>
              </a:rPr>
              <a:t> Extension, New Delhi - 110014, India.</a:t>
            </a:r>
          </a:p>
          <a:p>
            <a:r>
              <a:rPr lang="en-IN" dirty="0">
                <a:latin typeface="Calibri" panose="020F0502020204030204" pitchFamily="34" charset="0"/>
                <a:cs typeface="Calibri" panose="020F0502020204030204" pitchFamily="34" charset="0"/>
              </a:rPr>
              <a:t>Tel: +91-(011) 40079530</a:t>
            </a:r>
          </a:p>
          <a:p>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xmlns="" val="11685614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F57ED486-2ABF-A34A-997A-68C0487D9078}"/>
              </a:ext>
            </a:extLst>
          </p:cNvPr>
          <p:cNvSpPr/>
          <p:nvPr/>
        </p:nvSpPr>
        <p:spPr>
          <a:xfrm>
            <a:off x="-13252" y="761133"/>
            <a:ext cx="2120348" cy="4076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bject 12">
            <a:extLst>
              <a:ext uri="{FF2B5EF4-FFF2-40B4-BE49-F238E27FC236}">
                <a16:creationId xmlns:a16="http://schemas.microsoft.com/office/drawing/2014/main" xmlns="" id="{2D0A58BA-5888-BE41-A1B3-359B2B3CD57E}"/>
              </a:ext>
            </a:extLst>
          </p:cNvPr>
          <p:cNvSpPr/>
          <p:nvPr/>
        </p:nvSpPr>
        <p:spPr>
          <a:xfrm>
            <a:off x="11280680" y="104465"/>
            <a:ext cx="839095" cy="288190"/>
          </a:xfrm>
          <a:prstGeom prst="rect">
            <a:avLst/>
          </a:prstGeom>
          <a:blipFill>
            <a:blip r:embed="rId2" cstate="print">
              <a:alphaModFix amt="50000"/>
            </a:blip>
            <a:stretch>
              <a:fillRect/>
            </a:stretch>
          </a:blipFill>
        </p:spPr>
        <p:txBody>
          <a:bodyPr wrap="square" lIns="0" tIns="0" rIns="0" bIns="0" rtlCol="0">
            <a:noAutofit/>
          </a:bodyPr>
          <a:lstStyle/>
          <a:p>
            <a:endParaRPr/>
          </a:p>
        </p:txBody>
      </p:sp>
      <p:pic>
        <p:nvPicPr>
          <p:cNvPr id="3" name="Picture 2">
            <a:extLst>
              <a:ext uri="{FF2B5EF4-FFF2-40B4-BE49-F238E27FC236}">
                <a16:creationId xmlns:a16="http://schemas.microsoft.com/office/drawing/2014/main" xmlns="" id="{6AD211AE-E58B-C240-8D34-7955846A553F}"/>
              </a:ext>
            </a:extLst>
          </p:cNvPr>
          <p:cNvPicPr>
            <a:picLocks noChangeAspect="1"/>
          </p:cNvPicPr>
          <p:nvPr/>
        </p:nvPicPr>
        <p:blipFill>
          <a:blip r:embed="rId3">
            <a:alphaModFix amt="50000"/>
          </a:blip>
          <a:stretch>
            <a:fillRect/>
          </a:stretch>
        </p:blipFill>
        <p:spPr>
          <a:xfrm>
            <a:off x="94695" y="104465"/>
            <a:ext cx="2726198" cy="363493"/>
          </a:xfrm>
          <a:prstGeom prst="rect">
            <a:avLst/>
          </a:prstGeom>
        </p:spPr>
      </p:pic>
      <p:sp>
        <p:nvSpPr>
          <p:cNvPr id="4" name="TextBox 3">
            <a:extLst>
              <a:ext uri="{FF2B5EF4-FFF2-40B4-BE49-F238E27FC236}">
                <a16:creationId xmlns:a16="http://schemas.microsoft.com/office/drawing/2014/main" xmlns="" id="{B8895EA3-2695-3C43-A888-8A3B4A7D6508}"/>
              </a:ext>
            </a:extLst>
          </p:cNvPr>
          <p:cNvSpPr txBox="1"/>
          <p:nvPr/>
        </p:nvSpPr>
        <p:spPr>
          <a:xfrm>
            <a:off x="132521" y="768625"/>
            <a:ext cx="1866601" cy="400110"/>
          </a:xfrm>
          <a:prstGeom prst="rect">
            <a:avLst/>
          </a:prstGeom>
          <a:noFill/>
        </p:spPr>
        <p:txBody>
          <a:bodyPr wrap="none" rtlCol="0">
            <a:spAutoFit/>
          </a:bodyPr>
          <a:lstStyle/>
          <a:p>
            <a:r>
              <a:rPr lang="en-US" sz="2000" b="1" dirty="0">
                <a:solidFill>
                  <a:schemeClr val="bg1"/>
                </a:solidFill>
                <a:latin typeface="Calibri" panose="020F0502020204030204" pitchFamily="34" charset="0"/>
                <a:cs typeface="Calibri" panose="020F0502020204030204" pitchFamily="34" charset="0"/>
              </a:rPr>
              <a:t>INTRODUCTION</a:t>
            </a:r>
            <a:endParaRPr lang="en-US" sz="2000" dirty="0">
              <a:solidFill>
                <a:schemeClr val="bg1"/>
              </a:solidFill>
              <a:latin typeface="Calibri" panose="020F0502020204030204" pitchFamily="34" charset="0"/>
              <a:cs typeface="Calibri" panose="020F0502020204030204" pitchFamily="34" charset="0"/>
            </a:endParaRPr>
          </a:p>
        </p:txBody>
      </p:sp>
      <p:sp>
        <p:nvSpPr>
          <p:cNvPr id="9" name="Content Placeholder 2">
            <a:extLst>
              <a:ext uri="{FF2B5EF4-FFF2-40B4-BE49-F238E27FC236}">
                <a16:creationId xmlns:a16="http://schemas.microsoft.com/office/drawing/2014/main" xmlns="" id="{3609CCD7-B63E-1449-9511-EB22AAA85583}"/>
              </a:ext>
            </a:extLst>
          </p:cNvPr>
          <p:cNvSpPr txBox="1">
            <a:spLocks/>
          </p:cNvSpPr>
          <p:nvPr/>
        </p:nvSpPr>
        <p:spPr>
          <a:xfrm>
            <a:off x="609599" y="1547192"/>
            <a:ext cx="10823481" cy="1384851"/>
          </a:xfrm>
          <a:prstGeom prst="rect">
            <a:avLst/>
          </a:prstGeom>
        </p:spPr>
        <p:txBody>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0" indent="0" algn="just">
              <a:buClr>
                <a:schemeClr val="tx1"/>
              </a:buClr>
              <a:buNone/>
            </a:pPr>
            <a:r>
              <a:rPr lang="en-IN" dirty="0">
                <a:solidFill>
                  <a:schemeClr val="tx1"/>
                </a:solidFill>
                <a:latin typeface="Calibri" panose="020F0502020204030204" pitchFamily="34" charset="0"/>
                <a:cs typeface="Calibri" panose="020F0502020204030204" pitchFamily="34" charset="0"/>
              </a:rPr>
              <a:t>The current invention pertaining to Granted Patent (EP 3134097) helps in Relieving Pain, Stress and Insomnia vide composition that doesn’t require to be consumed within the body and has no harmful effects. This EP Patent is also in advanced prosecution in the US/India, and is granted in Canada and South Africa. The product is already under commercialization in limited capacity by the Patentee.</a:t>
            </a:r>
            <a:endParaRPr lang="en-US"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xmlns="" val="25938096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2">
            <a:extLst>
              <a:ext uri="{FF2B5EF4-FFF2-40B4-BE49-F238E27FC236}">
                <a16:creationId xmlns:a16="http://schemas.microsoft.com/office/drawing/2014/main" xmlns="" id="{C586D24A-FFE8-E044-A729-4B3FAF819490}"/>
              </a:ext>
            </a:extLst>
          </p:cNvPr>
          <p:cNvSpPr/>
          <p:nvPr/>
        </p:nvSpPr>
        <p:spPr>
          <a:xfrm>
            <a:off x="11280680" y="104465"/>
            <a:ext cx="839095" cy="288190"/>
          </a:xfrm>
          <a:prstGeom prst="rect">
            <a:avLst/>
          </a:prstGeom>
          <a:blipFill>
            <a:blip r:embed="rId2" cstate="print">
              <a:alphaModFix amt="50000"/>
            </a:blip>
            <a:stretch>
              <a:fillRect/>
            </a:stretch>
          </a:blipFill>
        </p:spPr>
        <p:txBody>
          <a:bodyPr wrap="square" lIns="0" tIns="0" rIns="0" bIns="0" rtlCol="0">
            <a:noAutofit/>
          </a:bodyPr>
          <a:lstStyle/>
          <a:p>
            <a:endParaRPr/>
          </a:p>
        </p:txBody>
      </p:sp>
      <p:pic>
        <p:nvPicPr>
          <p:cNvPr id="3" name="Picture 2">
            <a:extLst>
              <a:ext uri="{FF2B5EF4-FFF2-40B4-BE49-F238E27FC236}">
                <a16:creationId xmlns:a16="http://schemas.microsoft.com/office/drawing/2014/main" xmlns="" id="{45F8D8DB-FB13-9846-946E-9C230755DFC4}"/>
              </a:ext>
            </a:extLst>
          </p:cNvPr>
          <p:cNvPicPr>
            <a:picLocks noChangeAspect="1"/>
          </p:cNvPicPr>
          <p:nvPr/>
        </p:nvPicPr>
        <p:blipFill>
          <a:blip r:embed="rId3">
            <a:alphaModFix amt="50000"/>
          </a:blip>
          <a:stretch>
            <a:fillRect/>
          </a:stretch>
        </p:blipFill>
        <p:spPr>
          <a:xfrm>
            <a:off x="94695" y="104465"/>
            <a:ext cx="2726198" cy="363493"/>
          </a:xfrm>
          <a:prstGeom prst="rect">
            <a:avLst/>
          </a:prstGeom>
        </p:spPr>
      </p:pic>
      <p:sp>
        <p:nvSpPr>
          <p:cNvPr id="4" name="Rectangle 3">
            <a:extLst>
              <a:ext uri="{FF2B5EF4-FFF2-40B4-BE49-F238E27FC236}">
                <a16:creationId xmlns:a16="http://schemas.microsoft.com/office/drawing/2014/main" xmlns="" id="{91A21672-5B7C-EA43-A986-4E8497D77956}"/>
              </a:ext>
            </a:extLst>
          </p:cNvPr>
          <p:cNvSpPr/>
          <p:nvPr/>
        </p:nvSpPr>
        <p:spPr>
          <a:xfrm>
            <a:off x="-13253" y="761133"/>
            <a:ext cx="4615070" cy="4076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xmlns="" id="{C296D635-D354-5E48-8E58-EF8A04FE67DB}"/>
              </a:ext>
            </a:extLst>
          </p:cNvPr>
          <p:cNvSpPr txBox="1"/>
          <p:nvPr/>
        </p:nvSpPr>
        <p:spPr>
          <a:xfrm>
            <a:off x="132520" y="768625"/>
            <a:ext cx="5135219" cy="400110"/>
          </a:xfrm>
          <a:prstGeom prst="rect">
            <a:avLst/>
          </a:prstGeom>
          <a:noFill/>
        </p:spPr>
        <p:txBody>
          <a:bodyPr wrap="square" rtlCol="0">
            <a:spAutoFit/>
          </a:bodyPr>
          <a:lstStyle/>
          <a:p>
            <a:r>
              <a:rPr lang="en-US" altLang="en-US" sz="2000" b="1" dirty="0">
                <a:solidFill>
                  <a:schemeClr val="bg1"/>
                </a:solidFill>
                <a:latin typeface="Calibri" panose="020F0502020204030204" pitchFamily="34" charset="0"/>
                <a:ea typeface="ＭＳ Ｐゴシック" panose="020B0600070205080204" pitchFamily="34" charset="-128"/>
                <a:cs typeface="Calibri" panose="020F0502020204030204" pitchFamily="34" charset="0"/>
              </a:rPr>
              <a:t>2 GLOBALLY PATENTED PRODUCT-LINES</a:t>
            </a:r>
            <a:endParaRPr lang="en-US" sz="2000" b="1" dirty="0">
              <a:solidFill>
                <a:schemeClr val="bg1"/>
              </a:solidFill>
              <a:latin typeface="Calibri" panose="020F0502020204030204" pitchFamily="34" charset="0"/>
              <a:cs typeface="Calibri" panose="020F0502020204030204" pitchFamily="34" charset="0"/>
            </a:endParaRPr>
          </a:p>
        </p:txBody>
      </p:sp>
      <p:pic>
        <p:nvPicPr>
          <p:cNvPr id="12" name="Picture 3">
            <a:extLst>
              <a:ext uri="{FF2B5EF4-FFF2-40B4-BE49-F238E27FC236}">
                <a16:creationId xmlns:a16="http://schemas.microsoft.com/office/drawing/2014/main" xmlns="" id="{7F415471-AE1C-4843-A4F7-0412430B8401}"/>
              </a:ext>
            </a:extLst>
          </p:cNvPr>
          <p:cNvPicPr>
            <a:picLocks noChangeAspect="1"/>
          </p:cNvPicPr>
          <p:nvPr/>
        </p:nvPicPr>
        <p:blipFill>
          <a:blip r:embed="rId4">
            <a:extLst>
              <a:ext uri="{28A0092B-C50C-407E-A947-70E740481C1C}">
                <a14:useLocalDpi xmlns:a14="http://schemas.microsoft.com/office/drawing/2010/main" xmlns="" val="0"/>
              </a:ext>
            </a:extLst>
          </a:blip>
          <a:srcRect/>
          <a:stretch>
            <a:fillRect/>
          </a:stretch>
        </p:blipFill>
        <p:spPr bwMode="auto">
          <a:xfrm>
            <a:off x="1740590" y="1923292"/>
            <a:ext cx="4219575" cy="1190625"/>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pic>
      <p:pic>
        <p:nvPicPr>
          <p:cNvPr id="13" name="Picture 5">
            <a:extLst>
              <a:ext uri="{FF2B5EF4-FFF2-40B4-BE49-F238E27FC236}">
                <a16:creationId xmlns:a16="http://schemas.microsoft.com/office/drawing/2014/main" xmlns="" id="{A1ED10DF-602F-7A44-8A01-9BA88A38B534}"/>
              </a:ext>
            </a:extLst>
          </p:cNvPr>
          <p:cNvPicPr>
            <a:picLocks noChangeAspect="1"/>
          </p:cNvPicPr>
          <p:nvPr/>
        </p:nvPicPr>
        <p:blipFill>
          <a:blip r:embed="rId5">
            <a:extLst>
              <a:ext uri="{28A0092B-C50C-407E-A947-70E740481C1C}">
                <a14:useLocalDpi xmlns:a14="http://schemas.microsoft.com/office/drawing/2010/main" xmlns="" val="0"/>
              </a:ext>
            </a:extLst>
          </a:blip>
          <a:srcRect/>
          <a:stretch>
            <a:fillRect/>
          </a:stretch>
        </p:blipFill>
        <p:spPr bwMode="auto">
          <a:xfrm>
            <a:off x="1740590" y="3113917"/>
            <a:ext cx="4219575" cy="1804987"/>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pic>
      <p:pic>
        <p:nvPicPr>
          <p:cNvPr id="14" name="Picture 10">
            <a:extLst>
              <a:ext uri="{FF2B5EF4-FFF2-40B4-BE49-F238E27FC236}">
                <a16:creationId xmlns:a16="http://schemas.microsoft.com/office/drawing/2014/main" xmlns="" id="{0C88D979-FBF2-964C-9C4C-C39706F38B0F}"/>
              </a:ext>
            </a:extLst>
          </p:cNvPr>
          <p:cNvPicPr>
            <a:picLocks noChangeAspect="1"/>
          </p:cNvPicPr>
          <p:nvPr/>
        </p:nvPicPr>
        <p:blipFill>
          <a:blip r:embed="rId6">
            <a:extLst>
              <a:ext uri="{28A0092B-C50C-407E-A947-70E740481C1C}">
                <a14:useLocalDpi xmlns:a14="http://schemas.microsoft.com/office/drawing/2010/main" xmlns="" val="0"/>
              </a:ext>
            </a:extLst>
          </a:blip>
          <a:srcRect/>
          <a:stretch>
            <a:fillRect/>
          </a:stretch>
        </p:blipFill>
        <p:spPr bwMode="auto">
          <a:xfrm>
            <a:off x="6337990" y="1923292"/>
            <a:ext cx="4146550" cy="1190625"/>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pic>
      <p:pic>
        <p:nvPicPr>
          <p:cNvPr id="15" name="Picture 13">
            <a:extLst>
              <a:ext uri="{FF2B5EF4-FFF2-40B4-BE49-F238E27FC236}">
                <a16:creationId xmlns:a16="http://schemas.microsoft.com/office/drawing/2014/main" xmlns="" id="{C6A3031F-96D4-614E-9861-C9D3941EF198}"/>
              </a:ext>
            </a:extLst>
          </p:cNvPr>
          <p:cNvPicPr>
            <a:picLocks noChangeAspect="1"/>
          </p:cNvPicPr>
          <p:nvPr/>
        </p:nvPicPr>
        <p:blipFill>
          <a:blip r:embed="rId7">
            <a:extLst>
              <a:ext uri="{28A0092B-C50C-407E-A947-70E740481C1C}">
                <a14:useLocalDpi xmlns:a14="http://schemas.microsoft.com/office/drawing/2010/main" xmlns="" val="0"/>
              </a:ext>
            </a:extLst>
          </a:blip>
          <a:srcRect/>
          <a:stretch>
            <a:fillRect/>
          </a:stretch>
        </p:blipFill>
        <p:spPr bwMode="auto">
          <a:xfrm>
            <a:off x="6347515" y="3113917"/>
            <a:ext cx="4146550" cy="1804987"/>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pic>
      <p:sp>
        <p:nvSpPr>
          <p:cNvPr id="16" name="Rectangle 15">
            <a:extLst>
              <a:ext uri="{FF2B5EF4-FFF2-40B4-BE49-F238E27FC236}">
                <a16:creationId xmlns:a16="http://schemas.microsoft.com/office/drawing/2014/main" xmlns="" id="{07976AAE-5A3C-734F-A7D3-7BC28B6B7116}"/>
              </a:ext>
            </a:extLst>
          </p:cNvPr>
          <p:cNvSpPr/>
          <p:nvPr/>
        </p:nvSpPr>
        <p:spPr>
          <a:xfrm>
            <a:off x="1740590" y="4918904"/>
            <a:ext cx="4219575" cy="1806575"/>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indent="-285750">
              <a:buFont typeface="Arial" panose="020B0604020202020204" pitchFamily="34" charset="0"/>
              <a:buChar char="•"/>
              <a:defRPr/>
            </a:pPr>
            <a:r>
              <a:rPr lang="en-US" dirty="0">
                <a:solidFill>
                  <a:schemeClr val="tx1"/>
                </a:solidFill>
                <a:latin typeface="Arial Rounded MT Bold" panose="020F0704030504030204" pitchFamily="34" charset="0"/>
              </a:rPr>
              <a:t>A revolutionary herbal ointment </a:t>
            </a:r>
          </a:p>
          <a:p>
            <a:pPr marL="285750" indent="-285750">
              <a:buFont typeface="Arial" panose="020B0604020202020204" pitchFamily="34" charset="0"/>
              <a:buChar char="•"/>
              <a:defRPr/>
            </a:pPr>
            <a:r>
              <a:rPr lang="en-US" dirty="0">
                <a:solidFill>
                  <a:schemeClr val="tx1"/>
                </a:solidFill>
                <a:latin typeface="Arial Rounded MT Bold" panose="020F0704030504030204" pitchFamily="34" charset="0"/>
              </a:rPr>
              <a:t>Instantaneous pain-relief with no side-effects for any type of pain</a:t>
            </a:r>
          </a:p>
          <a:p>
            <a:pPr marL="285750" indent="-285750">
              <a:buFont typeface="Arial" panose="020B0604020202020204" pitchFamily="34" charset="0"/>
              <a:buChar char="•"/>
              <a:defRPr/>
            </a:pPr>
            <a:r>
              <a:rPr lang="en-US" dirty="0">
                <a:solidFill>
                  <a:schemeClr val="tx1"/>
                </a:solidFill>
                <a:latin typeface="Arial Rounded MT Bold" panose="020F0704030504030204" pitchFamily="34" charset="0"/>
              </a:rPr>
              <a:t>Clinically proven superior performance compared to its synthetic counterparts </a:t>
            </a:r>
          </a:p>
        </p:txBody>
      </p:sp>
      <p:sp>
        <p:nvSpPr>
          <p:cNvPr id="17" name="Rectangle 16">
            <a:extLst>
              <a:ext uri="{FF2B5EF4-FFF2-40B4-BE49-F238E27FC236}">
                <a16:creationId xmlns:a16="http://schemas.microsoft.com/office/drawing/2014/main" xmlns="" id="{AE2FA303-D81C-8F40-A856-6DD6B02D843B}"/>
              </a:ext>
            </a:extLst>
          </p:cNvPr>
          <p:cNvSpPr/>
          <p:nvPr/>
        </p:nvSpPr>
        <p:spPr>
          <a:xfrm>
            <a:off x="6350690" y="4906204"/>
            <a:ext cx="4156075" cy="1804988"/>
          </a:xfrm>
          <a:prstGeom prst="rect">
            <a:avLst/>
          </a:prstGeom>
          <a:solidFill>
            <a:schemeClr val="accent5">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indent="-285750">
              <a:buFont typeface="Arial" panose="020B0604020202020204" pitchFamily="34" charset="0"/>
              <a:buChar char="•"/>
              <a:defRPr/>
            </a:pPr>
            <a:r>
              <a:rPr lang="en-US" dirty="0">
                <a:solidFill>
                  <a:schemeClr val="tx1"/>
                </a:solidFill>
                <a:latin typeface="Arial Rounded MT Bold" panose="020F0704030504030204" pitchFamily="34" charset="0"/>
              </a:rPr>
              <a:t>A first of its kind herbal ointment to cure the problem of insomnia and stress</a:t>
            </a:r>
          </a:p>
          <a:p>
            <a:pPr marL="285750" indent="-285750">
              <a:buFont typeface="Arial" panose="020B0604020202020204" pitchFamily="34" charset="0"/>
              <a:buChar char="•"/>
              <a:defRPr/>
            </a:pPr>
            <a:r>
              <a:rPr lang="en-US" dirty="0">
                <a:solidFill>
                  <a:schemeClr val="tx1"/>
                </a:solidFill>
                <a:latin typeface="Arial Rounded MT Bold" panose="020F0704030504030204" pitchFamily="34" charset="0"/>
              </a:rPr>
              <a:t>Non-addictive</a:t>
            </a:r>
          </a:p>
          <a:p>
            <a:pPr marL="285750" indent="-285750">
              <a:buFont typeface="Arial" panose="020B0604020202020204" pitchFamily="34" charset="0"/>
              <a:buChar char="•"/>
              <a:defRPr/>
            </a:pPr>
            <a:r>
              <a:rPr lang="en-US" dirty="0">
                <a:solidFill>
                  <a:schemeClr val="tx1"/>
                </a:solidFill>
                <a:latin typeface="Arial Rounded MT Bold" panose="020F0704030504030204" pitchFamily="34" charset="0"/>
              </a:rPr>
              <a:t>No prescription required</a:t>
            </a:r>
          </a:p>
        </p:txBody>
      </p:sp>
      <p:sp>
        <p:nvSpPr>
          <p:cNvPr id="18" name="Rectangle: Rounded Corners 19">
            <a:extLst>
              <a:ext uri="{FF2B5EF4-FFF2-40B4-BE49-F238E27FC236}">
                <a16:creationId xmlns:a16="http://schemas.microsoft.com/office/drawing/2014/main" xmlns="" id="{0B2131F3-83DA-154D-A1F4-8164079B6814}"/>
              </a:ext>
            </a:extLst>
          </p:cNvPr>
          <p:cNvSpPr/>
          <p:nvPr/>
        </p:nvSpPr>
        <p:spPr>
          <a:xfrm>
            <a:off x="1616765" y="1477202"/>
            <a:ext cx="4419600" cy="381000"/>
          </a:xfrm>
          <a:prstGeom prst="roundRect">
            <a:avLst/>
          </a:prstGeom>
          <a:solidFill>
            <a:srgbClr val="FFC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dirty="0">
                <a:solidFill>
                  <a:schemeClr val="tx1"/>
                </a:solidFill>
              </a:rPr>
              <a:t>SHASHVI REMEDY FOR PAIN [SRP]</a:t>
            </a:r>
          </a:p>
        </p:txBody>
      </p:sp>
      <p:sp>
        <p:nvSpPr>
          <p:cNvPr id="19" name="Rectangle: Rounded Corners 20">
            <a:extLst>
              <a:ext uri="{FF2B5EF4-FFF2-40B4-BE49-F238E27FC236}">
                <a16:creationId xmlns:a16="http://schemas.microsoft.com/office/drawing/2014/main" xmlns="" id="{19EBB029-832F-C847-916E-A542F7B1DC88}"/>
              </a:ext>
            </a:extLst>
          </p:cNvPr>
          <p:cNvSpPr/>
          <p:nvPr/>
        </p:nvSpPr>
        <p:spPr>
          <a:xfrm>
            <a:off x="6188765" y="1477202"/>
            <a:ext cx="4419600" cy="381000"/>
          </a:xfrm>
          <a:prstGeom prst="roundRect">
            <a:avLst/>
          </a:prstGeom>
          <a:solidFill>
            <a:schemeClr val="accent6">
              <a:lumMod val="60000"/>
              <a:lumOff val="40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dirty="0">
                <a:solidFill>
                  <a:schemeClr val="tx1"/>
                </a:solidFill>
              </a:rPr>
              <a:t>SHASHVI NIGHT [SN]</a:t>
            </a:r>
          </a:p>
        </p:txBody>
      </p:sp>
    </p:spTree>
    <p:extLst>
      <p:ext uri="{BB962C8B-B14F-4D97-AF65-F5344CB8AC3E}">
        <p14:creationId xmlns:p14="http://schemas.microsoft.com/office/powerpoint/2010/main" xmlns="" val="16230255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2">
            <a:extLst>
              <a:ext uri="{FF2B5EF4-FFF2-40B4-BE49-F238E27FC236}">
                <a16:creationId xmlns:a16="http://schemas.microsoft.com/office/drawing/2014/main" xmlns="" id="{C586D24A-FFE8-E044-A729-4B3FAF819490}"/>
              </a:ext>
            </a:extLst>
          </p:cNvPr>
          <p:cNvSpPr/>
          <p:nvPr/>
        </p:nvSpPr>
        <p:spPr>
          <a:xfrm>
            <a:off x="11280680" y="104465"/>
            <a:ext cx="839095" cy="288190"/>
          </a:xfrm>
          <a:prstGeom prst="rect">
            <a:avLst/>
          </a:prstGeom>
          <a:blipFill>
            <a:blip r:embed="rId3" cstate="print">
              <a:alphaModFix amt="50000"/>
            </a:blip>
            <a:stretch>
              <a:fillRect/>
            </a:stretch>
          </a:blipFill>
        </p:spPr>
        <p:txBody>
          <a:bodyPr wrap="square" lIns="0" tIns="0" rIns="0" bIns="0" rtlCol="0">
            <a:noAutofit/>
          </a:bodyPr>
          <a:lstStyle/>
          <a:p>
            <a:endParaRPr/>
          </a:p>
        </p:txBody>
      </p:sp>
      <p:pic>
        <p:nvPicPr>
          <p:cNvPr id="3" name="Picture 2">
            <a:extLst>
              <a:ext uri="{FF2B5EF4-FFF2-40B4-BE49-F238E27FC236}">
                <a16:creationId xmlns:a16="http://schemas.microsoft.com/office/drawing/2014/main" xmlns="" id="{45F8D8DB-FB13-9846-946E-9C230755DFC4}"/>
              </a:ext>
            </a:extLst>
          </p:cNvPr>
          <p:cNvPicPr>
            <a:picLocks noChangeAspect="1"/>
          </p:cNvPicPr>
          <p:nvPr/>
        </p:nvPicPr>
        <p:blipFill>
          <a:blip r:embed="rId4">
            <a:alphaModFix amt="50000"/>
          </a:blip>
          <a:stretch>
            <a:fillRect/>
          </a:stretch>
        </p:blipFill>
        <p:spPr>
          <a:xfrm>
            <a:off x="94695" y="104465"/>
            <a:ext cx="2726198" cy="363493"/>
          </a:xfrm>
          <a:prstGeom prst="rect">
            <a:avLst/>
          </a:prstGeom>
        </p:spPr>
      </p:pic>
      <p:sp>
        <p:nvSpPr>
          <p:cNvPr id="4" name="Rectangle 3">
            <a:extLst>
              <a:ext uri="{FF2B5EF4-FFF2-40B4-BE49-F238E27FC236}">
                <a16:creationId xmlns:a16="http://schemas.microsoft.com/office/drawing/2014/main" xmlns="" id="{91A21672-5B7C-EA43-A986-4E8497D77956}"/>
              </a:ext>
            </a:extLst>
          </p:cNvPr>
          <p:cNvSpPr/>
          <p:nvPr/>
        </p:nvSpPr>
        <p:spPr>
          <a:xfrm>
            <a:off x="-13253" y="761133"/>
            <a:ext cx="3422374" cy="4076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xmlns="" id="{C296D635-D354-5E48-8E58-EF8A04FE67DB}"/>
              </a:ext>
            </a:extLst>
          </p:cNvPr>
          <p:cNvSpPr txBox="1"/>
          <p:nvPr/>
        </p:nvSpPr>
        <p:spPr>
          <a:xfrm>
            <a:off x="132520" y="768625"/>
            <a:ext cx="3276601" cy="400110"/>
          </a:xfrm>
          <a:prstGeom prst="rect">
            <a:avLst/>
          </a:prstGeom>
          <a:noFill/>
        </p:spPr>
        <p:txBody>
          <a:bodyPr wrap="square" rtlCol="0">
            <a:spAutoFit/>
          </a:bodyPr>
          <a:lstStyle/>
          <a:p>
            <a:r>
              <a:rPr lang="en-US" altLang="en-US" sz="2000" b="1" dirty="0">
                <a:solidFill>
                  <a:schemeClr val="bg1"/>
                </a:solidFill>
                <a:latin typeface="Calibri" panose="020F0502020204030204" pitchFamily="34" charset="0"/>
                <a:ea typeface="ＭＳ Ｐゴシック" panose="020B0600070205080204" pitchFamily="34" charset="-128"/>
                <a:cs typeface="Calibri" panose="020F0502020204030204" pitchFamily="34" charset="0"/>
              </a:rPr>
              <a:t>MARKET ANALYSIS FOR SRP</a:t>
            </a:r>
            <a:endParaRPr lang="en-US" sz="2000" b="1" dirty="0">
              <a:solidFill>
                <a:schemeClr val="bg1"/>
              </a:solidFill>
              <a:latin typeface="Calibri" panose="020F0502020204030204" pitchFamily="34" charset="0"/>
              <a:cs typeface="Calibri" panose="020F0502020204030204" pitchFamily="34" charset="0"/>
            </a:endParaRPr>
          </a:p>
        </p:txBody>
      </p:sp>
      <p:graphicFrame>
        <p:nvGraphicFramePr>
          <p:cNvPr id="20" name="Content Placeholder 5">
            <a:extLst>
              <a:ext uri="{FF2B5EF4-FFF2-40B4-BE49-F238E27FC236}">
                <a16:creationId xmlns:a16="http://schemas.microsoft.com/office/drawing/2014/main" xmlns="" id="{83FD8DF0-3328-4E4C-9AD9-D9A94D610917}"/>
              </a:ext>
            </a:extLst>
          </p:cNvPr>
          <p:cNvGraphicFramePr>
            <a:graphicFrameLocks/>
          </p:cNvGraphicFramePr>
          <p:nvPr>
            <p:extLst>
              <p:ext uri="{D42A27DB-BD31-4B8C-83A1-F6EECF244321}">
                <p14:modId xmlns:p14="http://schemas.microsoft.com/office/powerpoint/2010/main" xmlns="" val="1364074365"/>
              </p:ext>
            </p:extLst>
          </p:nvPr>
        </p:nvGraphicFramePr>
        <p:xfrm>
          <a:off x="2386840" y="3040477"/>
          <a:ext cx="3813175" cy="3481387"/>
        </p:xfrm>
        <a:graphic>
          <a:graphicData uri="http://schemas.openxmlformats.org/presentationml/2006/ole">
            <p:oleObj spid="_x0000_s3076" name="Chart" r:id="rId5" imgW="3860800" imgH="3524140" progId="Excel.Chart.8">
              <p:embed/>
            </p:oleObj>
          </a:graphicData>
        </a:graphic>
      </p:graphicFrame>
      <p:sp>
        <p:nvSpPr>
          <p:cNvPr id="21" name="TextBox 6">
            <a:extLst>
              <a:ext uri="{FF2B5EF4-FFF2-40B4-BE49-F238E27FC236}">
                <a16:creationId xmlns:a16="http://schemas.microsoft.com/office/drawing/2014/main" xmlns="" id="{8D3A829B-7E80-1547-81CA-862192ABB8A0}"/>
              </a:ext>
            </a:extLst>
          </p:cNvPr>
          <p:cNvSpPr txBox="1">
            <a:spLocks noChangeArrowheads="1"/>
          </p:cNvSpPr>
          <p:nvPr/>
        </p:nvSpPr>
        <p:spPr bwMode="auto">
          <a:xfrm>
            <a:off x="4936365" y="2419764"/>
            <a:ext cx="1255712" cy="230188"/>
          </a:xfrm>
          <a:prstGeom prst="rect">
            <a:avLst/>
          </a:prstGeom>
          <a:gradFill>
            <a:gsLst>
              <a:gs pos="0">
                <a:schemeClr val="accent1">
                  <a:lumMod val="5000"/>
                  <a:lumOff val="95000"/>
                  <a:alpha val="96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solidFill>
              <a:schemeClr val="accent1">
                <a:shade val="50000"/>
              </a:schemeClr>
            </a:solidFill>
          </a:ln>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defRPr/>
            </a:pPr>
            <a:r>
              <a:rPr lang="en-US" altLang="en-US" sz="900" dirty="0">
                <a:ea typeface="+mn-ea"/>
              </a:rPr>
              <a:t>Source: </a:t>
            </a:r>
            <a:r>
              <a:rPr lang="en-US" altLang="en-US" sz="900" dirty="0">
                <a:ea typeface="+mn-ea"/>
                <a:hlinkClick r:id="rId6"/>
              </a:rPr>
              <a:t>TMR reports</a:t>
            </a:r>
            <a:endParaRPr lang="en-US" altLang="en-US" sz="900" dirty="0">
              <a:ea typeface="+mn-ea"/>
            </a:endParaRPr>
          </a:p>
        </p:txBody>
      </p:sp>
      <p:sp>
        <p:nvSpPr>
          <p:cNvPr id="22" name="Rectangle: Rounded Corners 7">
            <a:extLst>
              <a:ext uri="{FF2B5EF4-FFF2-40B4-BE49-F238E27FC236}">
                <a16:creationId xmlns:a16="http://schemas.microsoft.com/office/drawing/2014/main" xmlns="" id="{A0FA5849-DDA0-5E48-9B2E-B9346A6A1EF8}"/>
              </a:ext>
            </a:extLst>
          </p:cNvPr>
          <p:cNvSpPr/>
          <p:nvPr/>
        </p:nvSpPr>
        <p:spPr>
          <a:xfrm>
            <a:off x="6954077" y="5058189"/>
            <a:ext cx="3657600" cy="1352550"/>
          </a:xfrm>
          <a:prstGeom prst="round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dirty="0">
                <a:solidFill>
                  <a:schemeClr val="bg1"/>
                </a:solidFill>
                <a:latin typeface="Calibri" panose="020F0502020204030204" pitchFamily="34" charset="0"/>
                <a:cs typeface="Calibri" panose="020F0502020204030204" pitchFamily="34" charset="0"/>
              </a:rPr>
              <a:t>Opportunity</a:t>
            </a:r>
          </a:p>
          <a:p>
            <a:pPr marL="285750" indent="-285750">
              <a:buFont typeface="Arial" panose="020B0604020202020204" pitchFamily="34" charset="0"/>
              <a:buChar char="•"/>
              <a:defRPr/>
            </a:pPr>
            <a:r>
              <a:rPr lang="en-US" sz="1600" dirty="0">
                <a:solidFill>
                  <a:schemeClr val="bg1"/>
                </a:solidFill>
                <a:latin typeface="Calibri" panose="020F0502020204030204" pitchFamily="34" charset="0"/>
                <a:cs typeface="Calibri" panose="020F0502020204030204" pitchFamily="34" charset="0"/>
              </a:rPr>
              <a:t>Consumers &amp; investors are searching for</a:t>
            </a:r>
            <a:r>
              <a:rPr lang="en-US" sz="1600" b="1" dirty="0">
                <a:solidFill>
                  <a:schemeClr val="bg1"/>
                </a:solidFill>
                <a:latin typeface="Calibri" panose="020F0502020204030204" pitchFamily="34" charset="0"/>
                <a:cs typeface="Calibri" panose="020F0502020204030204" pitchFamily="34" charset="0"/>
              </a:rPr>
              <a:t> </a:t>
            </a:r>
            <a:r>
              <a:rPr lang="en-US" sz="1600" dirty="0">
                <a:solidFill>
                  <a:schemeClr val="bg1"/>
                </a:solidFill>
                <a:latin typeface="Calibri" panose="020F0502020204030204" pitchFamily="34" charset="0"/>
                <a:cs typeface="Calibri" panose="020F0502020204030204" pitchFamily="34" charset="0"/>
              </a:rPr>
              <a:t>vendors with breakthrough solutions for varied &amp; chronic pain problems</a:t>
            </a:r>
          </a:p>
        </p:txBody>
      </p:sp>
      <p:sp>
        <p:nvSpPr>
          <p:cNvPr id="23" name="Rectangle: Rounded Corners 9">
            <a:extLst>
              <a:ext uri="{FF2B5EF4-FFF2-40B4-BE49-F238E27FC236}">
                <a16:creationId xmlns:a16="http://schemas.microsoft.com/office/drawing/2014/main" xmlns="" id="{F71BEE23-E08C-0847-B4C8-6C66D074070C}"/>
              </a:ext>
            </a:extLst>
          </p:cNvPr>
          <p:cNvSpPr/>
          <p:nvPr/>
        </p:nvSpPr>
        <p:spPr>
          <a:xfrm>
            <a:off x="6820727" y="1152939"/>
            <a:ext cx="3790950" cy="3429000"/>
          </a:xfrm>
          <a:prstGeom prst="round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dirty="0">
                <a:solidFill>
                  <a:schemeClr val="bg1"/>
                </a:solidFill>
                <a:latin typeface="Calibri" panose="020F0502020204030204" pitchFamily="34" charset="0"/>
                <a:cs typeface="Calibri" panose="020F0502020204030204" pitchFamily="34" charset="0"/>
              </a:rPr>
              <a:t>Key drivers</a:t>
            </a:r>
          </a:p>
          <a:p>
            <a:pPr marL="342900" indent="-342900">
              <a:buFont typeface="+mj-lt"/>
              <a:buAutoNum type="arabicPeriod"/>
              <a:defRPr/>
            </a:pPr>
            <a:r>
              <a:rPr lang="en-US" sz="1600" dirty="0">
                <a:solidFill>
                  <a:schemeClr val="bg1"/>
                </a:solidFill>
                <a:latin typeface="Calibri" panose="020F0502020204030204" pitchFamily="34" charset="0"/>
                <a:cs typeface="Calibri" panose="020F0502020204030204" pitchFamily="34" charset="0"/>
              </a:rPr>
              <a:t>Rising ageing population</a:t>
            </a:r>
          </a:p>
          <a:p>
            <a:pPr marL="342900" indent="-342900">
              <a:buFont typeface="+mj-lt"/>
              <a:buAutoNum type="arabicPeriod"/>
              <a:defRPr/>
            </a:pPr>
            <a:r>
              <a:rPr lang="en-US" sz="1600" dirty="0">
                <a:solidFill>
                  <a:schemeClr val="bg1"/>
                </a:solidFill>
                <a:latin typeface="Calibri" panose="020F0502020204030204" pitchFamily="34" charset="0"/>
                <a:cs typeface="Calibri" panose="020F0502020204030204" pitchFamily="34" charset="0"/>
              </a:rPr>
              <a:t>Alarming rise in chronic diseases. E.g. cancer therapy</a:t>
            </a:r>
          </a:p>
          <a:p>
            <a:pPr marL="342900" indent="-342900">
              <a:buFont typeface="+mj-lt"/>
              <a:buAutoNum type="arabicPeriod"/>
              <a:defRPr/>
            </a:pPr>
            <a:r>
              <a:rPr lang="en-US" sz="1600" dirty="0">
                <a:solidFill>
                  <a:schemeClr val="bg1"/>
                </a:solidFill>
                <a:latin typeface="Calibri" panose="020F0502020204030204" pitchFamily="34" charset="0"/>
                <a:cs typeface="Calibri" panose="020F0502020204030204" pitchFamily="34" charset="0"/>
              </a:rPr>
              <a:t>Favorable regulation for pain management drugs</a:t>
            </a:r>
          </a:p>
          <a:p>
            <a:pPr marL="342900" indent="-342900">
              <a:buFont typeface="+mj-lt"/>
              <a:buAutoNum type="arabicPeriod"/>
              <a:defRPr/>
            </a:pPr>
            <a:r>
              <a:rPr lang="en-US" sz="1600" dirty="0">
                <a:solidFill>
                  <a:schemeClr val="bg1"/>
                </a:solidFill>
                <a:latin typeface="Calibri" panose="020F0502020204030204" pitchFamily="34" charset="0"/>
                <a:cs typeface="Calibri" panose="020F0502020204030204" pitchFamily="34" charset="0"/>
              </a:rPr>
              <a:t>Patent expiry of blockbuster drugs nearing</a:t>
            </a:r>
          </a:p>
          <a:p>
            <a:pPr marL="342900" indent="-342900">
              <a:buFont typeface="+mj-lt"/>
              <a:buAutoNum type="arabicPeriod"/>
              <a:defRPr/>
            </a:pPr>
            <a:r>
              <a:rPr lang="en-US" sz="1600" dirty="0">
                <a:solidFill>
                  <a:schemeClr val="bg1"/>
                </a:solidFill>
                <a:latin typeface="Calibri" panose="020F0502020204030204" pitchFamily="34" charset="0"/>
                <a:cs typeface="Calibri" panose="020F0502020204030204" pitchFamily="34" charset="0"/>
              </a:rPr>
              <a:t>Consumer demand for sustainable pain-management solutions rising</a:t>
            </a:r>
          </a:p>
          <a:p>
            <a:pPr marL="285750" indent="-285750">
              <a:buFont typeface="Arial" panose="020B0604020202020204" pitchFamily="34" charset="0"/>
              <a:buChar char="•"/>
              <a:defRPr/>
            </a:pPr>
            <a:endParaRPr lang="en-US" dirty="0">
              <a:solidFill>
                <a:schemeClr val="bg1"/>
              </a:solidFill>
              <a:latin typeface="Calibri" panose="020F0502020204030204" pitchFamily="34" charset="0"/>
              <a:cs typeface="Calibri" panose="020F0502020204030204" pitchFamily="34" charset="0"/>
            </a:endParaRPr>
          </a:p>
        </p:txBody>
      </p:sp>
      <p:sp>
        <p:nvSpPr>
          <p:cNvPr id="24" name="Rectangle: Rounded Corners 10">
            <a:extLst>
              <a:ext uri="{FF2B5EF4-FFF2-40B4-BE49-F238E27FC236}">
                <a16:creationId xmlns:a16="http://schemas.microsoft.com/office/drawing/2014/main" xmlns="" id="{AC5E3F0E-9470-1A4F-8E77-BD662A9E3D4A}"/>
              </a:ext>
            </a:extLst>
          </p:cNvPr>
          <p:cNvSpPr/>
          <p:nvPr/>
        </p:nvSpPr>
        <p:spPr>
          <a:xfrm>
            <a:off x="2386840" y="1229139"/>
            <a:ext cx="3886200" cy="1165225"/>
          </a:xfrm>
          <a:prstGeom prst="round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1600" b="1" dirty="0">
                <a:solidFill>
                  <a:schemeClr val="bg1"/>
                </a:solidFill>
                <a:latin typeface="Calibri" panose="020F0502020204030204" pitchFamily="34" charset="0"/>
                <a:cs typeface="Calibri" panose="020F0502020204030204" pitchFamily="34" charset="0"/>
              </a:rPr>
              <a:t>Trend</a:t>
            </a:r>
            <a:r>
              <a:rPr lang="en-US" sz="1600" dirty="0">
                <a:solidFill>
                  <a:schemeClr val="bg1"/>
                </a:solidFill>
                <a:latin typeface="Calibri" panose="020F0502020204030204" pitchFamily="34" charset="0"/>
                <a:cs typeface="Calibri" panose="020F0502020204030204" pitchFamily="34" charset="0"/>
              </a:rPr>
              <a:t>: Branded drugs market dominance by few top players (Pfizer &amp; Purdue with ~50% market share) being threatened</a:t>
            </a:r>
          </a:p>
        </p:txBody>
      </p:sp>
      <p:sp>
        <p:nvSpPr>
          <p:cNvPr id="25" name="TextBox 15">
            <a:extLst>
              <a:ext uri="{FF2B5EF4-FFF2-40B4-BE49-F238E27FC236}">
                <a16:creationId xmlns:a16="http://schemas.microsoft.com/office/drawing/2014/main" xmlns="" id="{0194F2E9-89BC-4340-BD67-AF71416A5F78}"/>
              </a:ext>
            </a:extLst>
          </p:cNvPr>
          <p:cNvSpPr txBox="1">
            <a:spLocks noChangeArrowheads="1"/>
          </p:cNvSpPr>
          <p:nvPr/>
        </p:nvSpPr>
        <p:spPr bwMode="auto">
          <a:xfrm>
            <a:off x="2413827" y="6513444"/>
            <a:ext cx="2940050" cy="246063"/>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solidFill>
              <a:schemeClr val="accent1">
                <a:shade val="50000"/>
              </a:schemeClr>
            </a:solidFill>
          </a:ln>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defRPr/>
            </a:pPr>
            <a:r>
              <a:rPr lang="en-US" altLang="en-US" sz="1000" dirty="0">
                <a:ea typeface="+mn-ea"/>
              </a:rPr>
              <a:t>Source: </a:t>
            </a:r>
            <a:r>
              <a:rPr lang="en-US" altLang="en-US" sz="1000" dirty="0">
                <a:ea typeface="+mn-ea"/>
                <a:hlinkClick r:id="rId7"/>
              </a:rPr>
              <a:t>IBEF</a:t>
            </a:r>
            <a:r>
              <a:rPr lang="en-US" altLang="en-US" sz="1000" dirty="0">
                <a:ea typeface="+mn-ea"/>
              </a:rPr>
              <a:t>,</a:t>
            </a:r>
            <a:r>
              <a:rPr lang="en-US" altLang="en-US" sz="1000" dirty="0">
                <a:ea typeface="+mn-ea"/>
                <a:hlinkClick r:id="rId8"/>
              </a:rPr>
              <a:t>IMS OTC review</a:t>
            </a:r>
            <a:r>
              <a:rPr lang="en-US" altLang="en-US" sz="1000" dirty="0">
                <a:ea typeface="+mn-ea"/>
              </a:rPr>
              <a:t>, </a:t>
            </a:r>
            <a:r>
              <a:rPr lang="en-US" altLang="en-US" sz="1000" dirty="0">
                <a:ea typeface="+mn-ea"/>
                <a:hlinkClick r:id="rId9"/>
              </a:rPr>
              <a:t>Marketers Media</a:t>
            </a:r>
            <a:endParaRPr lang="en-US" altLang="en-US" sz="1000" dirty="0">
              <a:ea typeface="+mn-ea"/>
            </a:endParaRPr>
          </a:p>
        </p:txBody>
      </p:sp>
      <p:sp>
        <p:nvSpPr>
          <p:cNvPr id="26" name="Arrow: Striped Right 12">
            <a:extLst>
              <a:ext uri="{FF2B5EF4-FFF2-40B4-BE49-F238E27FC236}">
                <a16:creationId xmlns:a16="http://schemas.microsoft.com/office/drawing/2014/main" xmlns="" id="{EAAAA7A6-86CA-D248-B2F5-41E6ECCAC08D}"/>
              </a:ext>
            </a:extLst>
          </p:cNvPr>
          <p:cNvSpPr/>
          <p:nvPr/>
        </p:nvSpPr>
        <p:spPr>
          <a:xfrm>
            <a:off x="6314315" y="1610139"/>
            <a:ext cx="496887" cy="457200"/>
          </a:xfrm>
          <a:prstGeom prst="striped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7" name="Arrow: Striped Right 17">
            <a:extLst>
              <a:ext uri="{FF2B5EF4-FFF2-40B4-BE49-F238E27FC236}">
                <a16:creationId xmlns:a16="http://schemas.microsoft.com/office/drawing/2014/main" xmlns="" id="{772EFB9B-EB28-0A42-B9A9-C1F3318AC38F}"/>
              </a:ext>
            </a:extLst>
          </p:cNvPr>
          <p:cNvSpPr/>
          <p:nvPr/>
        </p:nvSpPr>
        <p:spPr>
          <a:xfrm rot="5400000">
            <a:off x="8592377" y="4600989"/>
            <a:ext cx="381000" cy="457200"/>
          </a:xfrm>
          <a:prstGeom prst="striped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8" name="Arrow: Striped Right 18">
            <a:extLst>
              <a:ext uri="{FF2B5EF4-FFF2-40B4-BE49-F238E27FC236}">
                <a16:creationId xmlns:a16="http://schemas.microsoft.com/office/drawing/2014/main" xmlns="" id="{44012F2C-711B-3A49-AE1E-52D8CAC867FF}"/>
              </a:ext>
            </a:extLst>
          </p:cNvPr>
          <p:cNvSpPr/>
          <p:nvPr/>
        </p:nvSpPr>
        <p:spPr>
          <a:xfrm rot="10800000">
            <a:off x="6304790" y="5496339"/>
            <a:ext cx="496887" cy="457200"/>
          </a:xfrm>
          <a:prstGeom prst="striped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extLst>
      <p:ext uri="{BB962C8B-B14F-4D97-AF65-F5344CB8AC3E}">
        <p14:creationId xmlns:p14="http://schemas.microsoft.com/office/powerpoint/2010/main" xmlns="" val="20354656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2">
            <a:extLst>
              <a:ext uri="{FF2B5EF4-FFF2-40B4-BE49-F238E27FC236}">
                <a16:creationId xmlns:a16="http://schemas.microsoft.com/office/drawing/2014/main" xmlns="" id="{C586D24A-FFE8-E044-A729-4B3FAF819490}"/>
              </a:ext>
            </a:extLst>
          </p:cNvPr>
          <p:cNvSpPr/>
          <p:nvPr/>
        </p:nvSpPr>
        <p:spPr>
          <a:xfrm>
            <a:off x="11280680" y="104465"/>
            <a:ext cx="839095" cy="288190"/>
          </a:xfrm>
          <a:prstGeom prst="rect">
            <a:avLst/>
          </a:prstGeom>
          <a:blipFill>
            <a:blip r:embed="rId3" cstate="print">
              <a:alphaModFix amt="50000"/>
            </a:blip>
            <a:stretch>
              <a:fillRect/>
            </a:stretch>
          </a:blipFill>
        </p:spPr>
        <p:txBody>
          <a:bodyPr wrap="square" lIns="0" tIns="0" rIns="0" bIns="0" rtlCol="0">
            <a:noAutofit/>
          </a:bodyPr>
          <a:lstStyle/>
          <a:p>
            <a:endParaRPr/>
          </a:p>
        </p:txBody>
      </p:sp>
      <p:pic>
        <p:nvPicPr>
          <p:cNvPr id="3" name="Picture 2">
            <a:extLst>
              <a:ext uri="{FF2B5EF4-FFF2-40B4-BE49-F238E27FC236}">
                <a16:creationId xmlns:a16="http://schemas.microsoft.com/office/drawing/2014/main" xmlns="" id="{45F8D8DB-FB13-9846-946E-9C230755DFC4}"/>
              </a:ext>
            </a:extLst>
          </p:cNvPr>
          <p:cNvPicPr>
            <a:picLocks noChangeAspect="1"/>
          </p:cNvPicPr>
          <p:nvPr/>
        </p:nvPicPr>
        <p:blipFill>
          <a:blip r:embed="rId4">
            <a:alphaModFix amt="50000"/>
          </a:blip>
          <a:stretch>
            <a:fillRect/>
          </a:stretch>
        </p:blipFill>
        <p:spPr>
          <a:xfrm>
            <a:off x="94695" y="104465"/>
            <a:ext cx="2726198" cy="363493"/>
          </a:xfrm>
          <a:prstGeom prst="rect">
            <a:avLst/>
          </a:prstGeom>
        </p:spPr>
      </p:pic>
      <p:sp>
        <p:nvSpPr>
          <p:cNvPr id="4" name="Rectangle 3">
            <a:extLst>
              <a:ext uri="{FF2B5EF4-FFF2-40B4-BE49-F238E27FC236}">
                <a16:creationId xmlns:a16="http://schemas.microsoft.com/office/drawing/2014/main" xmlns="" id="{91A21672-5B7C-EA43-A986-4E8497D77956}"/>
              </a:ext>
            </a:extLst>
          </p:cNvPr>
          <p:cNvSpPr/>
          <p:nvPr/>
        </p:nvSpPr>
        <p:spPr>
          <a:xfrm>
            <a:off x="-13253" y="761133"/>
            <a:ext cx="3422374" cy="4076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xmlns="" id="{C296D635-D354-5E48-8E58-EF8A04FE67DB}"/>
              </a:ext>
            </a:extLst>
          </p:cNvPr>
          <p:cNvSpPr txBox="1"/>
          <p:nvPr/>
        </p:nvSpPr>
        <p:spPr>
          <a:xfrm>
            <a:off x="132520" y="768625"/>
            <a:ext cx="3276601" cy="400110"/>
          </a:xfrm>
          <a:prstGeom prst="rect">
            <a:avLst/>
          </a:prstGeom>
          <a:noFill/>
        </p:spPr>
        <p:txBody>
          <a:bodyPr wrap="square" rtlCol="0">
            <a:spAutoFit/>
          </a:bodyPr>
          <a:lstStyle/>
          <a:p>
            <a:r>
              <a:rPr lang="en-US" altLang="en-US" sz="2000" b="1" dirty="0">
                <a:solidFill>
                  <a:schemeClr val="bg1"/>
                </a:solidFill>
                <a:latin typeface="Calibri" panose="020F0502020204030204" pitchFamily="34" charset="0"/>
                <a:ea typeface="ＭＳ Ｐゴシック" panose="020B0600070205080204" pitchFamily="34" charset="-128"/>
                <a:cs typeface="Calibri" panose="020F0502020204030204" pitchFamily="34" charset="0"/>
              </a:rPr>
              <a:t>SRP AIMS TO FILL THE VOID</a:t>
            </a:r>
            <a:endParaRPr lang="en-US" sz="2000" b="1" dirty="0">
              <a:solidFill>
                <a:schemeClr val="bg1"/>
              </a:solidFill>
              <a:latin typeface="Calibri" panose="020F0502020204030204" pitchFamily="34" charset="0"/>
              <a:cs typeface="Calibri" panose="020F0502020204030204" pitchFamily="34" charset="0"/>
            </a:endParaRPr>
          </a:p>
        </p:txBody>
      </p:sp>
      <p:graphicFrame>
        <p:nvGraphicFramePr>
          <p:cNvPr id="16" name="Chart 8">
            <a:extLst>
              <a:ext uri="{FF2B5EF4-FFF2-40B4-BE49-F238E27FC236}">
                <a16:creationId xmlns:a16="http://schemas.microsoft.com/office/drawing/2014/main" xmlns="" id="{32621E4D-B7EE-6F44-BFD9-7264552DA9FF}"/>
              </a:ext>
            </a:extLst>
          </p:cNvPr>
          <p:cNvGraphicFramePr>
            <a:graphicFrameLocks/>
          </p:cNvGraphicFramePr>
          <p:nvPr>
            <p:extLst>
              <p:ext uri="{D42A27DB-BD31-4B8C-83A1-F6EECF244321}">
                <p14:modId xmlns:p14="http://schemas.microsoft.com/office/powerpoint/2010/main" xmlns="" val="2639891502"/>
              </p:ext>
            </p:extLst>
          </p:nvPr>
        </p:nvGraphicFramePr>
        <p:xfrm>
          <a:off x="2876067" y="1306580"/>
          <a:ext cx="7048500" cy="2784475"/>
        </p:xfrm>
        <a:graphic>
          <a:graphicData uri="http://schemas.openxmlformats.org/presentationml/2006/ole">
            <p:oleObj spid="_x0000_s4100" name="Chart" r:id="rId5" imgW="7143565" imgH="2819312" progId="Excel.Chart.8">
              <p:embed/>
            </p:oleObj>
          </a:graphicData>
        </a:graphic>
      </p:graphicFrame>
      <p:sp>
        <p:nvSpPr>
          <p:cNvPr id="17" name="TextBox 9">
            <a:extLst>
              <a:ext uri="{FF2B5EF4-FFF2-40B4-BE49-F238E27FC236}">
                <a16:creationId xmlns:a16="http://schemas.microsoft.com/office/drawing/2014/main" xmlns="" id="{9BBBC1FB-43C2-9341-8F64-312245814838}"/>
              </a:ext>
            </a:extLst>
          </p:cNvPr>
          <p:cNvSpPr txBox="1">
            <a:spLocks noChangeArrowheads="1"/>
          </p:cNvSpPr>
          <p:nvPr/>
        </p:nvSpPr>
        <p:spPr bwMode="auto">
          <a:xfrm>
            <a:off x="1640992" y="4162493"/>
            <a:ext cx="2459037" cy="3381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1600" b="1"/>
              <a:t>Market Share (%)- India</a:t>
            </a:r>
          </a:p>
        </p:txBody>
      </p:sp>
      <p:sp>
        <p:nvSpPr>
          <p:cNvPr id="18" name="Oval 17">
            <a:extLst>
              <a:ext uri="{FF2B5EF4-FFF2-40B4-BE49-F238E27FC236}">
                <a16:creationId xmlns:a16="http://schemas.microsoft.com/office/drawing/2014/main" xmlns="" id="{99C0E66D-E3F5-C148-81D9-271F2581E614}"/>
              </a:ext>
            </a:extLst>
          </p:cNvPr>
          <p:cNvSpPr/>
          <p:nvPr/>
        </p:nvSpPr>
        <p:spPr>
          <a:xfrm>
            <a:off x="4612792" y="4162493"/>
            <a:ext cx="609600" cy="304800"/>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dirty="0"/>
              <a:t>.025</a:t>
            </a:r>
          </a:p>
        </p:txBody>
      </p:sp>
      <p:sp>
        <p:nvSpPr>
          <p:cNvPr id="19" name="Oval 18">
            <a:extLst>
              <a:ext uri="{FF2B5EF4-FFF2-40B4-BE49-F238E27FC236}">
                <a16:creationId xmlns:a16="http://schemas.microsoft.com/office/drawing/2014/main" xmlns="" id="{D5B9E482-6BCF-BC4E-AFD2-AE8CC354C7DA}"/>
              </a:ext>
            </a:extLst>
          </p:cNvPr>
          <p:cNvSpPr/>
          <p:nvPr/>
        </p:nvSpPr>
        <p:spPr>
          <a:xfrm>
            <a:off x="5512904" y="4167255"/>
            <a:ext cx="609600" cy="304800"/>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dirty="0"/>
              <a:t>.074</a:t>
            </a:r>
          </a:p>
        </p:txBody>
      </p:sp>
      <p:sp>
        <p:nvSpPr>
          <p:cNvPr id="29" name="Oval 28">
            <a:extLst>
              <a:ext uri="{FF2B5EF4-FFF2-40B4-BE49-F238E27FC236}">
                <a16:creationId xmlns:a16="http://schemas.microsoft.com/office/drawing/2014/main" xmlns="" id="{78A81D87-F79D-FB49-A29A-1549222BBCDC}"/>
              </a:ext>
            </a:extLst>
          </p:cNvPr>
          <p:cNvSpPr/>
          <p:nvPr/>
        </p:nvSpPr>
        <p:spPr>
          <a:xfrm>
            <a:off x="6374917" y="4170430"/>
            <a:ext cx="609600" cy="304800"/>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dirty="0"/>
              <a:t>.213</a:t>
            </a:r>
          </a:p>
        </p:txBody>
      </p:sp>
      <p:sp>
        <p:nvSpPr>
          <p:cNvPr id="30" name="Oval 29">
            <a:extLst>
              <a:ext uri="{FF2B5EF4-FFF2-40B4-BE49-F238E27FC236}">
                <a16:creationId xmlns:a16="http://schemas.microsoft.com/office/drawing/2014/main" xmlns="" id="{91265FF6-7AA9-C043-95BE-A1BA4193EC1E}"/>
              </a:ext>
            </a:extLst>
          </p:cNvPr>
          <p:cNvSpPr/>
          <p:nvPr/>
        </p:nvSpPr>
        <p:spPr>
          <a:xfrm>
            <a:off x="7270267" y="4175193"/>
            <a:ext cx="609600" cy="304800"/>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dirty="0"/>
              <a:t>.609</a:t>
            </a:r>
          </a:p>
        </p:txBody>
      </p:sp>
      <p:sp>
        <p:nvSpPr>
          <p:cNvPr id="31" name="Oval 30">
            <a:extLst>
              <a:ext uri="{FF2B5EF4-FFF2-40B4-BE49-F238E27FC236}">
                <a16:creationId xmlns:a16="http://schemas.microsoft.com/office/drawing/2014/main" xmlns="" id="{2B32A1C6-82F8-1949-B844-7F39B02FBCDA}"/>
              </a:ext>
            </a:extLst>
          </p:cNvPr>
          <p:cNvSpPr/>
          <p:nvPr/>
        </p:nvSpPr>
        <p:spPr>
          <a:xfrm>
            <a:off x="8156092" y="4154555"/>
            <a:ext cx="609600" cy="304800"/>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dirty="0"/>
              <a:t>.755</a:t>
            </a:r>
          </a:p>
        </p:txBody>
      </p:sp>
      <p:sp>
        <p:nvSpPr>
          <p:cNvPr id="32" name="TextBox 19">
            <a:extLst>
              <a:ext uri="{FF2B5EF4-FFF2-40B4-BE49-F238E27FC236}">
                <a16:creationId xmlns:a16="http://schemas.microsoft.com/office/drawing/2014/main" xmlns="" id="{21E98846-C7EF-FF47-ACB2-BE2067D5A09E}"/>
              </a:ext>
            </a:extLst>
          </p:cNvPr>
          <p:cNvSpPr txBox="1">
            <a:spLocks noChangeArrowheads="1"/>
          </p:cNvSpPr>
          <p:nvPr/>
        </p:nvSpPr>
        <p:spPr bwMode="auto">
          <a:xfrm>
            <a:off x="1636229" y="4548255"/>
            <a:ext cx="2555875" cy="3381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1600" b="1"/>
              <a:t>Market Share (%)- World</a:t>
            </a:r>
          </a:p>
        </p:txBody>
      </p:sp>
      <p:sp>
        <p:nvSpPr>
          <p:cNvPr id="33" name="Oval 32">
            <a:extLst>
              <a:ext uri="{FF2B5EF4-FFF2-40B4-BE49-F238E27FC236}">
                <a16:creationId xmlns:a16="http://schemas.microsoft.com/office/drawing/2014/main" xmlns="" id="{01B7E006-2F5F-AE45-A854-E4D8AC42406A}"/>
              </a:ext>
            </a:extLst>
          </p:cNvPr>
          <p:cNvSpPr/>
          <p:nvPr/>
        </p:nvSpPr>
        <p:spPr>
          <a:xfrm>
            <a:off x="4598504" y="4548255"/>
            <a:ext cx="609600" cy="304800"/>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dirty="0"/>
              <a:t>.002</a:t>
            </a:r>
          </a:p>
        </p:txBody>
      </p:sp>
      <p:sp>
        <p:nvSpPr>
          <p:cNvPr id="34" name="Oval 33">
            <a:extLst>
              <a:ext uri="{FF2B5EF4-FFF2-40B4-BE49-F238E27FC236}">
                <a16:creationId xmlns:a16="http://schemas.microsoft.com/office/drawing/2014/main" xmlns="" id="{3468771B-3A8E-744E-91CB-B67DA0C05C14}"/>
              </a:ext>
            </a:extLst>
          </p:cNvPr>
          <p:cNvSpPr/>
          <p:nvPr/>
        </p:nvSpPr>
        <p:spPr>
          <a:xfrm>
            <a:off x="5465279" y="4551430"/>
            <a:ext cx="609600" cy="304800"/>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dirty="0"/>
              <a:t>.006</a:t>
            </a:r>
          </a:p>
        </p:txBody>
      </p:sp>
      <p:sp>
        <p:nvSpPr>
          <p:cNvPr id="35" name="Oval 34">
            <a:extLst>
              <a:ext uri="{FF2B5EF4-FFF2-40B4-BE49-F238E27FC236}">
                <a16:creationId xmlns:a16="http://schemas.microsoft.com/office/drawing/2014/main" xmlns="" id="{6FA93D83-F81F-EC48-9E52-A60EB35C52BD}"/>
              </a:ext>
            </a:extLst>
          </p:cNvPr>
          <p:cNvSpPr/>
          <p:nvPr/>
        </p:nvSpPr>
        <p:spPr>
          <a:xfrm>
            <a:off x="6370154" y="4556193"/>
            <a:ext cx="609600" cy="304800"/>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dirty="0"/>
              <a:t>.019</a:t>
            </a:r>
          </a:p>
        </p:txBody>
      </p:sp>
      <p:sp>
        <p:nvSpPr>
          <p:cNvPr id="36" name="Oval 35">
            <a:extLst>
              <a:ext uri="{FF2B5EF4-FFF2-40B4-BE49-F238E27FC236}">
                <a16:creationId xmlns:a16="http://schemas.microsoft.com/office/drawing/2014/main" xmlns="" id="{653C3B8F-7B4D-9E4B-8E58-A1E46E1DF8BF}"/>
              </a:ext>
            </a:extLst>
          </p:cNvPr>
          <p:cNvSpPr/>
          <p:nvPr/>
        </p:nvSpPr>
        <p:spPr>
          <a:xfrm>
            <a:off x="7265504" y="4560955"/>
            <a:ext cx="609600" cy="304800"/>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dirty="0"/>
              <a:t>.091</a:t>
            </a:r>
          </a:p>
        </p:txBody>
      </p:sp>
      <p:sp>
        <p:nvSpPr>
          <p:cNvPr id="37" name="Oval 36">
            <a:extLst>
              <a:ext uri="{FF2B5EF4-FFF2-40B4-BE49-F238E27FC236}">
                <a16:creationId xmlns:a16="http://schemas.microsoft.com/office/drawing/2014/main" xmlns="" id="{DE059160-A3BA-3842-ACC9-392A9C680770}"/>
              </a:ext>
            </a:extLst>
          </p:cNvPr>
          <p:cNvSpPr/>
          <p:nvPr/>
        </p:nvSpPr>
        <p:spPr>
          <a:xfrm>
            <a:off x="8151329" y="4543493"/>
            <a:ext cx="609600" cy="304800"/>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dirty="0"/>
              <a:t>.191</a:t>
            </a:r>
          </a:p>
        </p:txBody>
      </p:sp>
      <p:sp>
        <p:nvSpPr>
          <p:cNvPr id="38" name="TextBox 13">
            <a:extLst>
              <a:ext uri="{FF2B5EF4-FFF2-40B4-BE49-F238E27FC236}">
                <a16:creationId xmlns:a16="http://schemas.microsoft.com/office/drawing/2014/main" xmlns="" id="{FC1D7303-55A3-9A41-8C41-764AFF30311B}"/>
              </a:ext>
            </a:extLst>
          </p:cNvPr>
          <p:cNvSpPr txBox="1">
            <a:spLocks noChangeArrowheads="1"/>
          </p:cNvSpPr>
          <p:nvPr/>
        </p:nvSpPr>
        <p:spPr bwMode="auto">
          <a:xfrm>
            <a:off x="7922729" y="3697355"/>
            <a:ext cx="1905000" cy="246063"/>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solidFill>
              <a:schemeClr val="accent1">
                <a:shade val="50000"/>
              </a:schemeClr>
            </a:solidFill>
          </a:ln>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defRPr/>
            </a:pPr>
            <a:r>
              <a:rPr lang="en-US" altLang="en-US" sz="1000" dirty="0">
                <a:ea typeface="+mn-ea"/>
              </a:rPr>
              <a:t>Source: </a:t>
            </a:r>
            <a:r>
              <a:rPr lang="en-US" altLang="en-US" sz="1000" dirty="0">
                <a:ea typeface="+mn-ea"/>
                <a:hlinkClick r:id="rId6"/>
              </a:rPr>
              <a:t>CISION PR Newswire</a:t>
            </a:r>
            <a:endParaRPr lang="en-US" altLang="en-US" sz="1000" dirty="0">
              <a:ea typeface="+mn-ea"/>
            </a:endParaRPr>
          </a:p>
        </p:txBody>
      </p:sp>
      <p:sp>
        <p:nvSpPr>
          <p:cNvPr id="39" name="Oval 38">
            <a:extLst>
              <a:ext uri="{FF2B5EF4-FFF2-40B4-BE49-F238E27FC236}">
                <a16:creationId xmlns:a16="http://schemas.microsoft.com/office/drawing/2014/main" xmlns="" id="{487BF3E0-D57D-C348-8D21-FB483095663E}"/>
              </a:ext>
            </a:extLst>
          </p:cNvPr>
          <p:cNvSpPr/>
          <p:nvPr/>
        </p:nvSpPr>
        <p:spPr>
          <a:xfrm>
            <a:off x="9051442" y="4159318"/>
            <a:ext cx="609600" cy="304800"/>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dirty="0"/>
              <a:t>.901</a:t>
            </a:r>
          </a:p>
        </p:txBody>
      </p:sp>
      <p:sp>
        <p:nvSpPr>
          <p:cNvPr id="40" name="Oval 39">
            <a:extLst>
              <a:ext uri="{FF2B5EF4-FFF2-40B4-BE49-F238E27FC236}">
                <a16:creationId xmlns:a16="http://schemas.microsoft.com/office/drawing/2014/main" xmlns="" id="{21E6F428-BB28-0F4C-A1E6-F37074C92B2A}"/>
              </a:ext>
            </a:extLst>
          </p:cNvPr>
          <p:cNvSpPr/>
          <p:nvPr/>
        </p:nvSpPr>
        <p:spPr>
          <a:xfrm>
            <a:off x="9056204" y="4538730"/>
            <a:ext cx="609600" cy="304800"/>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dirty="0"/>
              <a:t>.321</a:t>
            </a:r>
          </a:p>
        </p:txBody>
      </p:sp>
      <p:sp>
        <p:nvSpPr>
          <p:cNvPr id="41" name="Rectangle: Rounded Corners 12">
            <a:extLst>
              <a:ext uri="{FF2B5EF4-FFF2-40B4-BE49-F238E27FC236}">
                <a16:creationId xmlns:a16="http://schemas.microsoft.com/office/drawing/2014/main" xmlns="" id="{6F89F4F0-6E19-7743-A874-78A4DAE0E375}"/>
              </a:ext>
            </a:extLst>
          </p:cNvPr>
          <p:cNvSpPr/>
          <p:nvPr/>
        </p:nvSpPr>
        <p:spPr>
          <a:xfrm>
            <a:off x="1769162" y="5108713"/>
            <a:ext cx="8279299" cy="1626704"/>
          </a:xfrm>
          <a:prstGeom prst="roundRect">
            <a:avLst/>
          </a:prstGeom>
          <a:effectLst>
            <a:glow rad="50800">
              <a:srgbClr val="C00000"/>
            </a:glow>
          </a:effectLst>
        </p:spPr>
        <p:style>
          <a:lnRef idx="2">
            <a:schemeClr val="accent4"/>
          </a:lnRef>
          <a:fillRef idx="1">
            <a:schemeClr val="lt1"/>
          </a:fillRef>
          <a:effectRef idx="0">
            <a:schemeClr val="accent4"/>
          </a:effectRef>
          <a:fontRef idx="minor">
            <a:schemeClr val="dk1"/>
          </a:fontRef>
        </p:style>
        <p:txBody>
          <a:bodyPr anchor="ctr"/>
          <a:lstStyle/>
          <a:p>
            <a:pPr algn="ctr">
              <a:defRPr/>
            </a:pPr>
            <a:r>
              <a:rPr lang="en-US" sz="1400" b="1" u="sng" dirty="0">
                <a:latin typeface="Calibri" panose="020F0502020204030204" pitchFamily="34" charset="0"/>
                <a:cs typeface="Calibri" panose="020F0502020204030204" pitchFamily="34" charset="0"/>
              </a:rPr>
              <a:t>ADVANTAGE SHASHVI REMEDY FOR PAIN (SRP)</a:t>
            </a:r>
          </a:p>
          <a:p>
            <a:pPr algn="ctr">
              <a:defRPr/>
            </a:pPr>
            <a:endParaRPr lang="en-US" sz="1400" b="1" u="sng"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defRPr/>
            </a:pPr>
            <a:r>
              <a:rPr lang="en-US" sz="1400" dirty="0">
                <a:latin typeface="Calibri" panose="020F0502020204030204" pitchFamily="34" charset="0"/>
                <a:cs typeface="Calibri" panose="020F0502020204030204" pitchFamily="34" charset="0"/>
              </a:rPr>
              <a:t>Pain-relief represents a </a:t>
            </a:r>
            <a:r>
              <a:rPr lang="en-US" sz="1400" b="1" dirty="0">
                <a:latin typeface="Calibri" panose="020F0502020204030204" pitchFamily="34" charset="0"/>
                <a:cs typeface="Calibri" panose="020F0502020204030204" pitchFamily="34" charset="0"/>
              </a:rPr>
              <a:t>huge but fragmented market </a:t>
            </a:r>
            <a:r>
              <a:rPr lang="en-US" sz="1400" dirty="0">
                <a:latin typeface="Calibri" panose="020F0502020204030204" pitchFamily="34" charset="0"/>
                <a:cs typeface="Calibri" panose="020F0502020204030204" pitchFamily="34" charset="0"/>
              </a:rPr>
              <a:t>(~$60 bn in 2018)</a:t>
            </a:r>
          </a:p>
          <a:p>
            <a:pPr marL="285750" indent="-285750">
              <a:buFont typeface="Arial" panose="020B0604020202020204" pitchFamily="34" charset="0"/>
              <a:buChar char="•"/>
              <a:defRPr/>
            </a:pPr>
            <a:r>
              <a:rPr lang="en-US" sz="1400" dirty="0">
                <a:latin typeface="Calibri" panose="020F0502020204030204" pitchFamily="34" charset="0"/>
                <a:cs typeface="Calibri" panose="020F0502020204030204" pitchFamily="34" charset="0"/>
              </a:rPr>
              <a:t>Any newcomer with </a:t>
            </a:r>
            <a:r>
              <a:rPr lang="en-US" sz="1400" b="1" dirty="0">
                <a:latin typeface="Calibri" panose="020F0502020204030204" pitchFamily="34" charset="0"/>
                <a:cs typeface="Calibri" panose="020F0502020204030204" pitchFamily="34" charset="0"/>
              </a:rPr>
              <a:t>key differentiation</a:t>
            </a:r>
            <a:r>
              <a:rPr lang="en-US" sz="1400" dirty="0">
                <a:latin typeface="Calibri" panose="020F0502020204030204" pitchFamily="34" charset="0"/>
                <a:cs typeface="Calibri" panose="020F0502020204030204" pitchFamily="34" charset="0"/>
              </a:rPr>
              <a:t> resolving pain-points not addressed by existing solutions stands to gain a decided advantage &amp; quick scalability</a:t>
            </a:r>
          </a:p>
          <a:p>
            <a:pPr marL="285750" indent="-285750">
              <a:buFont typeface="Arial" panose="020B0604020202020204" pitchFamily="34" charset="0"/>
              <a:buChar char="•"/>
              <a:defRPr/>
            </a:pPr>
            <a:r>
              <a:rPr lang="en-US" sz="1400" dirty="0" err="1">
                <a:latin typeface="Calibri" panose="020F0502020204030204" pitchFamily="34" charset="0"/>
                <a:cs typeface="Calibri" panose="020F0502020204030204" pitchFamily="34" charset="0"/>
              </a:rPr>
              <a:t>Shashvi</a:t>
            </a:r>
            <a:r>
              <a:rPr lang="en-US" sz="1400" dirty="0">
                <a:latin typeface="Calibri" panose="020F0502020204030204" pitchFamily="34" charset="0"/>
                <a:cs typeface="Calibri" panose="020F0502020204030204" pitchFamily="34" charset="0"/>
              </a:rPr>
              <a:t> Remedy for Pain (SRP) offers a </a:t>
            </a:r>
            <a:r>
              <a:rPr lang="en-US" sz="1400" b="1" dirty="0">
                <a:latin typeface="Calibri" panose="020F0502020204030204" pitchFamily="34" charset="0"/>
                <a:cs typeface="Calibri" panose="020F0502020204030204" pitchFamily="34" charset="0"/>
              </a:rPr>
              <a:t>breakthrough in herbal pain relief </a:t>
            </a:r>
            <a:r>
              <a:rPr lang="en-US" sz="1400" dirty="0">
                <a:latin typeface="Calibri" panose="020F0502020204030204" pitchFamily="34" charset="0"/>
                <a:cs typeface="Calibri" panose="020F0502020204030204" pitchFamily="34" charset="0"/>
              </a:rPr>
              <a:t>with patented formulation allowing a single solution for all types of pain applied topically &amp; without need of a prescription!!</a:t>
            </a:r>
          </a:p>
        </p:txBody>
      </p:sp>
    </p:spTree>
    <p:extLst>
      <p:ext uri="{BB962C8B-B14F-4D97-AF65-F5344CB8AC3E}">
        <p14:creationId xmlns:p14="http://schemas.microsoft.com/office/powerpoint/2010/main" xmlns="" val="9315557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xmlns="" id="{8CFE190E-69F0-8144-AFA7-210B306BC70F}"/>
              </a:ext>
            </a:extLst>
          </p:cNvPr>
          <p:cNvSpPr/>
          <p:nvPr/>
        </p:nvSpPr>
        <p:spPr>
          <a:xfrm>
            <a:off x="-13253" y="761133"/>
            <a:ext cx="6088132" cy="4076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bject 12">
            <a:extLst>
              <a:ext uri="{FF2B5EF4-FFF2-40B4-BE49-F238E27FC236}">
                <a16:creationId xmlns:a16="http://schemas.microsoft.com/office/drawing/2014/main" xmlns="" id="{C586D24A-FFE8-E044-A729-4B3FAF819490}"/>
              </a:ext>
            </a:extLst>
          </p:cNvPr>
          <p:cNvSpPr/>
          <p:nvPr/>
        </p:nvSpPr>
        <p:spPr>
          <a:xfrm>
            <a:off x="11280680" y="104465"/>
            <a:ext cx="839095" cy="288190"/>
          </a:xfrm>
          <a:prstGeom prst="rect">
            <a:avLst/>
          </a:prstGeom>
          <a:blipFill>
            <a:blip r:embed="rId2" cstate="print">
              <a:alphaModFix amt="50000"/>
            </a:blip>
            <a:stretch>
              <a:fillRect/>
            </a:stretch>
          </a:blipFill>
        </p:spPr>
        <p:txBody>
          <a:bodyPr wrap="square" lIns="0" tIns="0" rIns="0" bIns="0" rtlCol="0">
            <a:noAutofit/>
          </a:bodyPr>
          <a:lstStyle/>
          <a:p>
            <a:endParaRPr/>
          </a:p>
        </p:txBody>
      </p:sp>
      <p:pic>
        <p:nvPicPr>
          <p:cNvPr id="3" name="Picture 2">
            <a:extLst>
              <a:ext uri="{FF2B5EF4-FFF2-40B4-BE49-F238E27FC236}">
                <a16:creationId xmlns:a16="http://schemas.microsoft.com/office/drawing/2014/main" xmlns="" id="{45F8D8DB-FB13-9846-946E-9C230755DFC4}"/>
              </a:ext>
            </a:extLst>
          </p:cNvPr>
          <p:cNvPicPr>
            <a:picLocks noChangeAspect="1"/>
          </p:cNvPicPr>
          <p:nvPr/>
        </p:nvPicPr>
        <p:blipFill>
          <a:blip r:embed="rId3">
            <a:alphaModFix amt="50000"/>
          </a:blip>
          <a:stretch>
            <a:fillRect/>
          </a:stretch>
        </p:blipFill>
        <p:spPr>
          <a:xfrm>
            <a:off x="94695" y="104465"/>
            <a:ext cx="2726198" cy="363493"/>
          </a:xfrm>
          <a:prstGeom prst="rect">
            <a:avLst/>
          </a:prstGeom>
        </p:spPr>
      </p:pic>
      <p:sp>
        <p:nvSpPr>
          <p:cNvPr id="5" name="TextBox 4">
            <a:extLst>
              <a:ext uri="{FF2B5EF4-FFF2-40B4-BE49-F238E27FC236}">
                <a16:creationId xmlns:a16="http://schemas.microsoft.com/office/drawing/2014/main" xmlns="" id="{C296D635-D354-5E48-8E58-EF8A04FE67DB}"/>
              </a:ext>
            </a:extLst>
          </p:cNvPr>
          <p:cNvSpPr txBox="1"/>
          <p:nvPr/>
        </p:nvSpPr>
        <p:spPr>
          <a:xfrm>
            <a:off x="132519" y="768625"/>
            <a:ext cx="5989985" cy="400110"/>
          </a:xfrm>
          <a:prstGeom prst="rect">
            <a:avLst/>
          </a:prstGeom>
          <a:noFill/>
        </p:spPr>
        <p:txBody>
          <a:bodyPr wrap="square" rtlCol="0">
            <a:spAutoFit/>
          </a:bodyPr>
          <a:lstStyle/>
          <a:p>
            <a:r>
              <a:rPr lang="en-US" altLang="en-US" sz="2000" b="1" dirty="0">
                <a:solidFill>
                  <a:schemeClr val="bg1"/>
                </a:solidFill>
                <a:latin typeface="Calibri" panose="020F0502020204030204" pitchFamily="34" charset="0"/>
                <a:ea typeface="ＭＳ Ｐゴシック" panose="020B0600070205080204" pitchFamily="34" charset="-128"/>
                <a:cs typeface="Calibri" panose="020F0502020204030204" pitchFamily="34" charset="0"/>
              </a:rPr>
              <a:t>SRP HAS ECLIPSED THE COMPETITION IN PAIN-RELIEF</a:t>
            </a:r>
            <a:endParaRPr lang="en-US" sz="2000" b="1" dirty="0">
              <a:solidFill>
                <a:schemeClr val="bg1"/>
              </a:solidFill>
              <a:latin typeface="Calibri" panose="020F0502020204030204" pitchFamily="34" charset="0"/>
              <a:cs typeface="Calibri" panose="020F0502020204030204" pitchFamily="34" charset="0"/>
            </a:endParaRPr>
          </a:p>
        </p:txBody>
      </p:sp>
      <p:sp>
        <p:nvSpPr>
          <p:cNvPr id="24" name="Content Placeholder 2">
            <a:extLst>
              <a:ext uri="{FF2B5EF4-FFF2-40B4-BE49-F238E27FC236}">
                <a16:creationId xmlns:a16="http://schemas.microsoft.com/office/drawing/2014/main" xmlns="" id="{1F2CED6A-791D-CC4E-8808-D248AA1AEE36}"/>
              </a:ext>
            </a:extLst>
          </p:cNvPr>
          <p:cNvSpPr txBox="1">
            <a:spLocks noChangeArrowheads="1"/>
          </p:cNvSpPr>
          <p:nvPr/>
        </p:nvSpPr>
        <p:spPr>
          <a:xfrm>
            <a:off x="546652" y="1461910"/>
            <a:ext cx="11390244" cy="685800"/>
          </a:xfrm>
          <a:prstGeom prst="rect">
            <a:avLst/>
          </a:prstGeom>
        </p:spPr>
        <p:txBody>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r>
              <a:rPr lang="en-US" altLang="en-US" sz="1600" dirty="0">
                <a:solidFill>
                  <a:schemeClr val="tx1"/>
                </a:solidFill>
                <a:latin typeface="Calibri" panose="020F0502020204030204" pitchFamily="34" charset="0"/>
                <a:ea typeface="ＭＳ Ｐゴシック" panose="020B0600070205080204" pitchFamily="34" charset="-128"/>
                <a:cs typeface="Calibri" panose="020F0502020204030204" pitchFamily="34" charset="0"/>
              </a:rPr>
              <a:t>Diclofenac is the most commonly used ingredient in most of the pain relief creams available in the market</a:t>
            </a:r>
          </a:p>
          <a:p>
            <a:r>
              <a:rPr lang="en-US" altLang="en-US" sz="1600" dirty="0">
                <a:solidFill>
                  <a:schemeClr val="tx1"/>
                </a:solidFill>
                <a:latin typeface="Calibri" panose="020F0502020204030204" pitchFamily="34" charset="0"/>
                <a:ea typeface="ＭＳ Ｐゴシック" panose="020B0600070205080204" pitchFamily="34" charset="-128"/>
                <a:cs typeface="Calibri" panose="020F0502020204030204" pitchFamily="34" charset="0"/>
              </a:rPr>
              <a:t>SRP has shown much higher efficacy when compared with Diclofenac based Pain-relief cream during Clinical study and as per testimonials of actual users</a:t>
            </a:r>
          </a:p>
          <a:p>
            <a:endParaRPr lang="en-US" altLang="en-US" sz="1600" dirty="0">
              <a:solidFill>
                <a:schemeClr val="tx1"/>
              </a:solidFill>
              <a:latin typeface="Calibri" panose="020F0502020204030204" pitchFamily="34" charset="0"/>
              <a:ea typeface="ＭＳ Ｐゴシック" panose="020B0600070205080204" pitchFamily="34" charset="-128"/>
              <a:cs typeface="Calibri" panose="020F0502020204030204" pitchFamily="34" charset="0"/>
            </a:endParaRPr>
          </a:p>
        </p:txBody>
      </p:sp>
      <p:pic>
        <p:nvPicPr>
          <p:cNvPr id="25" name="Picture 24">
            <a:extLst>
              <a:ext uri="{FF2B5EF4-FFF2-40B4-BE49-F238E27FC236}">
                <a16:creationId xmlns:a16="http://schemas.microsoft.com/office/drawing/2014/main" xmlns="" id="{27DC1059-B861-9646-89D9-05B8A5271E0C}"/>
              </a:ext>
            </a:extLst>
          </p:cNvPr>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2774674" y="2677975"/>
            <a:ext cx="6934200" cy="3593616"/>
          </a:xfrm>
          <a:prstGeom prst="rect">
            <a:avLst/>
          </a:prstGeom>
          <a:solidFill>
            <a:schemeClr val="tx2">
              <a:lumMod val="95000"/>
              <a:lumOff val="5000"/>
              <a:alpha val="57000"/>
            </a:schemeClr>
          </a:solidFill>
          <a:ln>
            <a:solidFill>
              <a:srgbClr val="7030A0">
                <a:alpha val="96000"/>
              </a:srgbClr>
            </a:solidFill>
          </a:ln>
          <a:effectLst>
            <a:softEdge rad="0"/>
          </a:effectLst>
        </p:spPr>
      </p:pic>
    </p:spTree>
    <p:extLst>
      <p:ext uri="{BB962C8B-B14F-4D97-AF65-F5344CB8AC3E}">
        <p14:creationId xmlns:p14="http://schemas.microsoft.com/office/powerpoint/2010/main" xmlns="" val="17570291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xmlns="" id="{8CFE190E-69F0-8144-AFA7-210B306BC70F}"/>
              </a:ext>
            </a:extLst>
          </p:cNvPr>
          <p:cNvSpPr/>
          <p:nvPr/>
        </p:nvSpPr>
        <p:spPr>
          <a:xfrm>
            <a:off x="-13253" y="761133"/>
            <a:ext cx="2090531" cy="4076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bject 12">
            <a:extLst>
              <a:ext uri="{FF2B5EF4-FFF2-40B4-BE49-F238E27FC236}">
                <a16:creationId xmlns:a16="http://schemas.microsoft.com/office/drawing/2014/main" xmlns="" id="{C586D24A-FFE8-E044-A729-4B3FAF819490}"/>
              </a:ext>
            </a:extLst>
          </p:cNvPr>
          <p:cNvSpPr/>
          <p:nvPr/>
        </p:nvSpPr>
        <p:spPr>
          <a:xfrm>
            <a:off x="11280680" y="104465"/>
            <a:ext cx="839095" cy="288190"/>
          </a:xfrm>
          <a:prstGeom prst="rect">
            <a:avLst/>
          </a:prstGeom>
          <a:blipFill>
            <a:blip r:embed="rId2" cstate="print">
              <a:alphaModFix amt="50000"/>
            </a:blip>
            <a:stretch>
              <a:fillRect/>
            </a:stretch>
          </a:blipFill>
        </p:spPr>
        <p:txBody>
          <a:bodyPr wrap="square" lIns="0" tIns="0" rIns="0" bIns="0" rtlCol="0">
            <a:noAutofit/>
          </a:bodyPr>
          <a:lstStyle/>
          <a:p>
            <a:endParaRPr/>
          </a:p>
        </p:txBody>
      </p:sp>
      <p:pic>
        <p:nvPicPr>
          <p:cNvPr id="3" name="Picture 2">
            <a:extLst>
              <a:ext uri="{FF2B5EF4-FFF2-40B4-BE49-F238E27FC236}">
                <a16:creationId xmlns:a16="http://schemas.microsoft.com/office/drawing/2014/main" xmlns="" id="{45F8D8DB-FB13-9846-946E-9C230755DFC4}"/>
              </a:ext>
            </a:extLst>
          </p:cNvPr>
          <p:cNvPicPr>
            <a:picLocks noChangeAspect="1"/>
          </p:cNvPicPr>
          <p:nvPr/>
        </p:nvPicPr>
        <p:blipFill>
          <a:blip r:embed="rId3">
            <a:alphaModFix amt="50000"/>
          </a:blip>
          <a:stretch>
            <a:fillRect/>
          </a:stretch>
        </p:blipFill>
        <p:spPr>
          <a:xfrm>
            <a:off x="94695" y="104465"/>
            <a:ext cx="2726198" cy="363493"/>
          </a:xfrm>
          <a:prstGeom prst="rect">
            <a:avLst/>
          </a:prstGeom>
        </p:spPr>
      </p:pic>
      <p:sp>
        <p:nvSpPr>
          <p:cNvPr id="5" name="TextBox 4">
            <a:extLst>
              <a:ext uri="{FF2B5EF4-FFF2-40B4-BE49-F238E27FC236}">
                <a16:creationId xmlns:a16="http://schemas.microsoft.com/office/drawing/2014/main" xmlns="" id="{C296D635-D354-5E48-8E58-EF8A04FE67DB}"/>
              </a:ext>
            </a:extLst>
          </p:cNvPr>
          <p:cNvSpPr txBox="1"/>
          <p:nvPr/>
        </p:nvSpPr>
        <p:spPr>
          <a:xfrm>
            <a:off x="132519" y="768625"/>
            <a:ext cx="2034211" cy="400110"/>
          </a:xfrm>
          <a:prstGeom prst="rect">
            <a:avLst/>
          </a:prstGeom>
          <a:noFill/>
        </p:spPr>
        <p:txBody>
          <a:bodyPr wrap="square" rtlCol="0">
            <a:spAutoFit/>
          </a:bodyPr>
          <a:lstStyle/>
          <a:p>
            <a:r>
              <a:rPr lang="en-US" altLang="en-US" sz="2000" b="1" dirty="0">
                <a:solidFill>
                  <a:schemeClr val="bg1"/>
                </a:solidFill>
                <a:latin typeface="Calibri" panose="020F0502020204030204" pitchFamily="34" charset="0"/>
                <a:ea typeface="ＭＳ Ｐゴシック" panose="020B0600070205080204" pitchFamily="34" charset="-128"/>
                <a:cs typeface="Calibri" panose="020F0502020204030204" pitchFamily="34" charset="0"/>
              </a:rPr>
              <a:t>APPLYING SRP</a:t>
            </a:r>
            <a:endParaRPr lang="en-US" sz="2000" b="1" dirty="0">
              <a:solidFill>
                <a:schemeClr val="bg1"/>
              </a:solidFill>
              <a:latin typeface="Calibri" panose="020F0502020204030204" pitchFamily="34" charset="0"/>
              <a:cs typeface="Calibri" panose="020F0502020204030204" pitchFamily="34" charset="0"/>
            </a:endParaRPr>
          </a:p>
        </p:txBody>
      </p:sp>
      <p:sp>
        <p:nvSpPr>
          <p:cNvPr id="8" name="TextBox 7">
            <a:extLst>
              <a:ext uri="{FF2B5EF4-FFF2-40B4-BE49-F238E27FC236}">
                <a16:creationId xmlns:a16="http://schemas.microsoft.com/office/drawing/2014/main" xmlns="" id="{F957DE17-5036-AB4F-9DA4-0E515C972222}"/>
              </a:ext>
            </a:extLst>
          </p:cNvPr>
          <p:cNvSpPr txBox="1"/>
          <p:nvPr/>
        </p:nvSpPr>
        <p:spPr>
          <a:xfrm>
            <a:off x="798444" y="1424608"/>
            <a:ext cx="11039060" cy="2862322"/>
          </a:xfrm>
          <a:prstGeom prst="rect">
            <a:avLst/>
          </a:prstGeom>
          <a:noFill/>
        </p:spPr>
        <p:txBody>
          <a:bodyPr wrap="square">
            <a:spAutoFit/>
          </a:bodyPr>
          <a:lstStyle/>
          <a:p>
            <a:pPr>
              <a:defRPr/>
            </a:pPr>
            <a:r>
              <a:rPr lang="en-US" b="1" dirty="0">
                <a:latin typeface="Calibri" panose="020F0502020204030204" pitchFamily="34" charset="0"/>
                <a:cs typeface="Calibri" panose="020F0502020204030204" pitchFamily="34" charset="0"/>
              </a:rPr>
              <a:t>GENERAL INSTRUCTIONS</a:t>
            </a:r>
          </a:p>
          <a:p>
            <a:pPr marL="285750" indent="-285750">
              <a:buFont typeface="Arial" panose="020B0604020202020204" pitchFamily="34" charset="0"/>
              <a:buChar char="•"/>
              <a:defRPr/>
            </a:pPr>
            <a:r>
              <a:rPr lang="en-US" dirty="0">
                <a:latin typeface="Calibri" panose="020F0502020204030204" pitchFamily="34" charset="0"/>
                <a:cs typeface="Calibri" panose="020F0502020204030204" pitchFamily="34" charset="0"/>
              </a:rPr>
              <a:t>Gently massage 2-4 grams of SRP on pain-sensitive &amp; surrounding areas till the ointment is absorbed &amp; dried in the skin</a:t>
            </a:r>
          </a:p>
          <a:p>
            <a:pPr marL="285750" indent="-285750">
              <a:buFont typeface="Arial" panose="020B0604020202020204" pitchFamily="34" charset="0"/>
              <a:buChar char="•"/>
              <a:defRPr/>
            </a:pPr>
            <a:r>
              <a:rPr lang="en-US" dirty="0">
                <a:latin typeface="Calibri" panose="020F0502020204030204" pitchFamily="34" charset="0"/>
                <a:cs typeface="Calibri" panose="020F0502020204030204" pitchFamily="34" charset="0"/>
              </a:rPr>
              <a:t>Feel the pain-relief initiation within 30 seconds &amp; maximum relief within 2-3 minutes</a:t>
            </a:r>
          </a:p>
          <a:p>
            <a:pPr marL="285750" indent="-285750">
              <a:buFont typeface="Arial" panose="020B0604020202020204" pitchFamily="34" charset="0"/>
              <a:buChar char="•"/>
              <a:defRPr/>
            </a:pPr>
            <a:endParaRPr lang="en-US"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defRPr/>
            </a:pPr>
            <a:endParaRPr lang="en-US"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defRPr/>
            </a:pPr>
            <a:endParaRPr lang="en-US" dirty="0">
              <a:latin typeface="Calibri" panose="020F0502020204030204" pitchFamily="34" charset="0"/>
              <a:cs typeface="Calibri" panose="020F0502020204030204" pitchFamily="34" charset="0"/>
            </a:endParaRPr>
          </a:p>
          <a:p>
            <a:pPr>
              <a:defRPr/>
            </a:pPr>
            <a:r>
              <a:rPr lang="en-US" b="1" dirty="0">
                <a:latin typeface="Calibri" panose="020F0502020204030204" pitchFamily="34" charset="0"/>
                <a:cs typeface="Calibri" panose="020F0502020204030204" pitchFamily="34" charset="0"/>
              </a:rPr>
              <a:t>ADDITIONAL POINTERS</a:t>
            </a:r>
          </a:p>
          <a:p>
            <a:pPr marL="285750" indent="-285750">
              <a:buFont typeface="Arial" panose="020B0604020202020204" pitchFamily="34" charset="0"/>
              <a:buChar char="•"/>
              <a:defRPr/>
            </a:pPr>
            <a:r>
              <a:rPr lang="en-US" dirty="0">
                <a:latin typeface="Calibri" panose="020F0502020204030204" pitchFamily="34" charset="0"/>
                <a:cs typeface="Calibri" panose="020F0502020204030204" pitchFamily="34" charset="0"/>
              </a:rPr>
              <a:t>For maximum effect, clean &amp; dry the affected area before ointment application</a:t>
            </a:r>
          </a:p>
          <a:p>
            <a:pPr marL="285750" indent="-285750">
              <a:buFont typeface="Arial" panose="020B0604020202020204" pitchFamily="34" charset="0"/>
              <a:buChar char="•"/>
              <a:defRPr/>
            </a:pPr>
            <a:r>
              <a:rPr lang="en-US" dirty="0">
                <a:latin typeface="Calibri" panose="020F0502020204030204" pitchFamily="34" charset="0"/>
                <a:cs typeface="Calibri" panose="020F0502020204030204" pitchFamily="34" charset="0"/>
              </a:rPr>
              <a:t>Hand-wash after application is optional as SRP contains herbal &amp; safe ingredients</a:t>
            </a:r>
          </a:p>
        </p:txBody>
      </p:sp>
    </p:spTree>
    <p:extLst>
      <p:ext uri="{BB962C8B-B14F-4D97-AF65-F5344CB8AC3E}">
        <p14:creationId xmlns:p14="http://schemas.microsoft.com/office/powerpoint/2010/main" xmlns="" val="9227447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2">
            <a:extLst>
              <a:ext uri="{FF2B5EF4-FFF2-40B4-BE49-F238E27FC236}">
                <a16:creationId xmlns:a16="http://schemas.microsoft.com/office/drawing/2014/main" xmlns="" id="{C586D24A-FFE8-E044-A729-4B3FAF819490}"/>
              </a:ext>
            </a:extLst>
          </p:cNvPr>
          <p:cNvSpPr/>
          <p:nvPr/>
        </p:nvSpPr>
        <p:spPr>
          <a:xfrm>
            <a:off x="11280680" y="104465"/>
            <a:ext cx="839095" cy="288190"/>
          </a:xfrm>
          <a:prstGeom prst="rect">
            <a:avLst/>
          </a:prstGeom>
          <a:blipFill>
            <a:blip r:embed="rId3" cstate="print">
              <a:alphaModFix amt="50000"/>
            </a:blip>
            <a:stretch>
              <a:fillRect/>
            </a:stretch>
          </a:blipFill>
        </p:spPr>
        <p:txBody>
          <a:bodyPr wrap="square" lIns="0" tIns="0" rIns="0" bIns="0" rtlCol="0">
            <a:noAutofit/>
          </a:bodyPr>
          <a:lstStyle/>
          <a:p>
            <a:endParaRPr/>
          </a:p>
        </p:txBody>
      </p:sp>
      <p:pic>
        <p:nvPicPr>
          <p:cNvPr id="3" name="Picture 2">
            <a:extLst>
              <a:ext uri="{FF2B5EF4-FFF2-40B4-BE49-F238E27FC236}">
                <a16:creationId xmlns:a16="http://schemas.microsoft.com/office/drawing/2014/main" xmlns="" id="{45F8D8DB-FB13-9846-946E-9C230755DFC4}"/>
              </a:ext>
            </a:extLst>
          </p:cNvPr>
          <p:cNvPicPr>
            <a:picLocks noChangeAspect="1"/>
          </p:cNvPicPr>
          <p:nvPr/>
        </p:nvPicPr>
        <p:blipFill>
          <a:blip r:embed="rId4">
            <a:alphaModFix amt="50000"/>
          </a:blip>
          <a:stretch>
            <a:fillRect/>
          </a:stretch>
        </p:blipFill>
        <p:spPr>
          <a:xfrm>
            <a:off x="94695" y="104465"/>
            <a:ext cx="2726198" cy="363493"/>
          </a:xfrm>
          <a:prstGeom prst="rect">
            <a:avLst/>
          </a:prstGeom>
        </p:spPr>
      </p:pic>
      <p:sp>
        <p:nvSpPr>
          <p:cNvPr id="4" name="Rectangle 3">
            <a:extLst>
              <a:ext uri="{FF2B5EF4-FFF2-40B4-BE49-F238E27FC236}">
                <a16:creationId xmlns:a16="http://schemas.microsoft.com/office/drawing/2014/main" xmlns="" id="{91A21672-5B7C-EA43-A986-4E8497D77956}"/>
              </a:ext>
            </a:extLst>
          </p:cNvPr>
          <p:cNvSpPr/>
          <p:nvPr/>
        </p:nvSpPr>
        <p:spPr>
          <a:xfrm>
            <a:off x="-13253" y="761132"/>
            <a:ext cx="6139733" cy="70077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xmlns="" id="{C296D635-D354-5E48-8E58-EF8A04FE67DB}"/>
              </a:ext>
            </a:extLst>
          </p:cNvPr>
          <p:cNvSpPr txBox="1"/>
          <p:nvPr/>
        </p:nvSpPr>
        <p:spPr>
          <a:xfrm>
            <a:off x="132520" y="768625"/>
            <a:ext cx="5912680" cy="707886"/>
          </a:xfrm>
          <a:prstGeom prst="rect">
            <a:avLst/>
          </a:prstGeom>
          <a:noFill/>
        </p:spPr>
        <p:txBody>
          <a:bodyPr wrap="square" rtlCol="0">
            <a:spAutoFit/>
          </a:bodyPr>
          <a:lstStyle/>
          <a:p>
            <a:r>
              <a:rPr lang="en-US" altLang="en-US" sz="2000" b="1" dirty="0">
                <a:solidFill>
                  <a:schemeClr val="bg1"/>
                </a:solidFill>
                <a:latin typeface="Calibri" panose="020F0502020204030204" pitchFamily="34" charset="0"/>
                <a:ea typeface="ＭＳ Ｐゴシック" panose="020B0600070205080204" pitchFamily="34" charset="-128"/>
                <a:cs typeface="Calibri" panose="020F0502020204030204" pitchFamily="34" charset="0"/>
              </a:rPr>
              <a:t>INSOMNIA &amp; STRESS PATIENTS ARE SEEKING AN AFFORDABLE, SUSTAINABLE SOLUTION</a:t>
            </a:r>
            <a:endParaRPr lang="en-US" sz="2000" b="1" dirty="0">
              <a:solidFill>
                <a:schemeClr val="bg1"/>
              </a:solidFill>
              <a:latin typeface="Calibri" panose="020F0502020204030204" pitchFamily="34" charset="0"/>
              <a:cs typeface="Calibri" panose="020F0502020204030204" pitchFamily="34" charset="0"/>
            </a:endParaRPr>
          </a:p>
        </p:txBody>
      </p:sp>
      <p:graphicFrame>
        <p:nvGraphicFramePr>
          <p:cNvPr id="7" name="Content Placeholder 5">
            <a:extLst>
              <a:ext uri="{FF2B5EF4-FFF2-40B4-BE49-F238E27FC236}">
                <a16:creationId xmlns:a16="http://schemas.microsoft.com/office/drawing/2014/main" xmlns="" id="{49B1C012-8787-4F40-B434-8B494CEC4849}"/>
              </a:ext>
            </a:extLst>
          </p:cNvPr>
          <p:cNvGraphicFramePr>
            <a:graphicFrameLocks/>
          </p:cNvGraphicFramePr>
          <p:nvPr>
            <p:extLst>
              <p:ext uri="{D42A27DB-BD31-4B8C-83A1-F6EECF244321}">
                <p14:modId xmlns:p14="http://schemas.microsoft.com/office/powerpoint/2010/main" xmlns="" val="616450226"/>
              </p:ext>
            </p:extLst>
          </p:nvPr>
        </p:nvGraphicFramePr>
        <p:xfrm>
          <a:off x="5882640" y="3393440"/>
          <a:ext cx="4175760" cy="3162300"/>
        </p:xfrm>
        <a:graphic>
          <a:graphicData uri="http://schemas.openxmlformats.org/presentationml/2006/ole">
            <p:oleObj spid="_x0000_s7172" name="Chart" r:id="rId5" imgW="4602879" imgH="3523793" progId="Excel.Chart.8">
              <p:embed/>
            </p:oleObj>
          </a:graphicData>
        </a:graphic>
      </p:graphicFrame>
      <p:sp>
        <p:nvSpPr>
          <p:cNvPr id="8" name="TextBox 6">
            <a:extLst>
              <a:ext uri="{FF2B5EF4-FFF2-40B4-BE49-F238E27FC236}">
                <a16:creationId xmlns:a16="http://schemas.microsoft.com/office/drawing/2014/main" xmlns="" id="{54A34CB8-23AB-9F48-9BBA-4900751CC2E5}"/>
              </a:ext>
            </a:extLst>
          </p:cNvPr>
          <p:cNvSpPr txBox="1">
            <a:spLocks noChangeArrowheads="1"/>
          </p:cNvSpPr>
          <p:nvPr/>
        </p:nvSpPr>
        <p:spPr bwMode="auto">
          <a:xfrm>
            <a:off x="8047038" y="6517640"/>
            <a:ext cx="1836737" cy="246063"/>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solidFill>
              <a:schemeClr val="accent1">
                <a:shade val="50000"/>
              </a:schemeClr>
            </a:solidFill>
          </a:ln>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defRPr/>
            </a:pPr>
            <a:r>
              <a:rPr lang="en-US" altLang="en-US" sz="1000" dirty="0">
                <a:ea typeface="+mn-ea"/>
              </a:rPr>
              <a:t>Source: </a:t>
            </a:r>
            <a:r>
              <a:rPr lang="en-US" altLang="en-US" sz="1000" dirty="0">
                <a:ea typeface="+mn-ea"/>
                <a:hlinkClick r:id="rId6"/>
              </a:rPr>
              <a:t>Grand view research</a:t>
            </a:r>
            <a:endParaRPr lang="en-US" altLang="en-US" sz="1000" dirty="0">
              <a:ea typeface="+mn-ea"/>
            </a:endParaRPr>
          </a:p>
        </p:txBody>
      </p:sp>
      <p:sp>
        <p:nvSpPr>
          <p:cNvPr id="9" name="Rectangle: Rounded Corners 7">
            <a:extLst>
              <a:ext uri="{FF2B5EF4-FFF2-40B4-BE49-F238E27FC236}">
                <a16:creationId xmlns:a16="http://schemas.microsoft.com/office/drawing/2014/main" xmlns="" id="{164DEB7A-3DBF-4141-90E8-CFD0F609C70A}"/>
              </a:ext>
            </a:extLst>
          </p:cNvPr>
          <p:cNvSpPr/>
          <p:nvPr/>
        </p:nvSpPr>
        <p:spPr>
          <a:xfrm>
            <a:off x="2152650" y="1795724"/>
            <a:ext cx="2787649" cy="1918658"/>
          </a:xfrm>
          <a:prstGeom prst="round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400" b="1" dirty="0">
                <a:solidFill>
                  <a:schemeClr val="bg1"/>
                </a:solidFill>
                <a:latin typeface="Calibri" panose="020F0502020204030204" pitchFamily="34" charset="0"/>
                <a:cs typeface="Calibri" panose="020F0502020204030204" pitchFamily="34" charset="0"/>
              </a:rPr>
              <a:t>FACTS</a:t>
            </a:r>
          </a:p>
          <a:p>
            <a:pPr marL="285750" indent="-285750">
              <a:buFont typeface="Arial" panose="020B0604020202020204" pitchFamily="34" charset="0"/>
              <a:buChar char="•"/>
              <a:defRPr/>
            </a:pPr>
            <a:r>
              <a:rPr lang="en-US" sz="1400" dirty="0">
                <a:solidFill>
                  <a:schemeClr val="bg1"/>
                </a:solidFill>
                <a:latin typeface="Calibri" panose="020F0502020204030204" pitchFamily="34" charset="0"/>
                <a:cs typeface="Calibri" panose="020F0502020204030204" pitchFamily="34" charset="0"/>
              </a:rPr>
              <a:t>2 major means of treatment: Drugs (99%): Devices (1%) </a:t>
            </a:r>
          </a:p>
          <a:p>
            <a:pPr marL="285750" indent="-285750">
              <a:buFont typeface="Arial" panose="020B0604020202020204" pitchFamily="34" charset="0"/>
              <a:buChar char="•"/>
              <a:defRPr/>
            </a:pPr>
            <a:r>
              <a:rPr lang="en-US" sz="1400" dirty="0">
                <a:solidFill>
                  <a:schemeClr val="bg1"/>
                </a:solidFill>
                <a:latin typeface="Calibri" panose="020F0502020204030204" pitchFamily="34" charset="0"/>
                <a:cs typeface="Calibri" panose="020F0502020204030204" pitchFamily="34" charset="0"/>
              </a:rPr>
              <a:t>Key revenue-netters</a:t>
            </a:r>
          </a:p>
          <a:p>
            <a:pPr marL="742950" lvl="1" indent="-285750">
              <a:buFont typeface="Arial" panose="020B0604020202020204" pitchFamily="34" charset="0"/>
              <a:buChar char="•"/>
              <a:defRPr/>
            </a:pPr>
            <a:r>
              <a:rPr lang="en-US" sz="1400" dirty="0">
                <a:solidFill>
                  <a:schemeClr val="bg1"/>
                </a:solidFill>
                <a:latin typeface="Calibri" panose="020F0502020204030204" pitchFamily="34" charset="0"/>
                <a:cs typeface="Calibri" panose="020F0502020204030204" pitchFamily="34" charset="0"/>
              </a:rPr>
              <a:t>Developed world: Patented drugs</a:t>
            </a:r>
          </a:p>
          <a:p>
            <a:pPr marL="742950" lvl="1" indent="-285750">
              <a:buFont typeface="Arial" panose="020B0604020202020204" pitchFamily="34" charset="0"/>
              <a:buChar char="•"/>
              <a:defRPr/>
            </a:pPr>
            <a:r>
              <a:rPr lang="en-US" sz="1400" dirty="0">
                <a:solidFill>
                  <a:schemeClr val="bg1"/>
                </a:solidFill>
                <a:latin typeface="Calibri" panose="020F0502020204030204" pitchFamily="34" charset="0"/>
                <a:cs typeface="Calibri" panose="020F0502020204030204" pitchFamily="34" charset="0"/>
              </a:rPr>
              <a:t>Developing world: Branded Generics</a:t>
            </a:r>
          </a:p>
        </p:txBody>
      </p:sp>
      <p:sp>
        <p:nvSpPr>
          <p:cNvPr id="10" name="Rectangle: Rounded Corners 8">
            <a:extLst>
              <a:ext uri="{FF2B5EF4-FFF2-40B4-BE49-F238E27FC236}">
                <a16:creationId xmlns:a16="http://schemas.microsoft.com/office/drawing/2014/main" xmlns="" id="{B692180E-CD9D-B54E-B367-3D1546B4DB7E}"/>
              </a:ext>
            </a:extLst>
          </p:cNvPr>
          <p:cNvSpPr/>
          <p:nvPr/>
        </p:nvSpPr>
        <p:spPr>
          <a:xfrm>
            <a:off x="2152651" y="4185920"/>
            <a:ext cx="2578100" cy="2057400"/>
          </a:xfrm>
          <a:prstGeom prst="round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400" b="1" dirty="0">
                <a:solidFill>
                  <a:schemeClr val="bg1"/>
                </a:solidFill>
                <a:latin typeface="Calibri" panose="020F0502020204030204" pitchFamily="34" charset="0"/>
                <a:cs typeface="Calibri" panose="020F0502020204030204" pitchFamily="34" charset="0"/>
              </a:rPr>
              <a:t>KEY DRIVERS</a:t>
            </a:r>
          </a:p>
          <a:p>
            <a:pPr marL="285750" indent="-285750">
              <a:buFont typeface="Arial" panose="020B0604020202020204" pitchFamily="34" charset="0"/>
              <a:buChar char="•"/>
              <a:defRPr/>
            </a:pPr>
            <a:r>
              <a:rPr lang="en-US" sz="1400" dirty="0">
                <a:solidFill>
                  <a:schemeClr val="bg1"/>
                </a:solidFill>
                <a:latin typeface="Calibri" panose="020F0502020204030204" pitchFamily="34" charset="0"/>
                <a:cs typeface="Calibri" panose="020F0502020204030204" pitchFamily="34" charset="0"/>
              </a:rPr>
              <a:t>Extremely price-sensitive consumer</a:t>
            </a:r>
          </a:p>
          <a:p>
            <a:pPr marL="285750" indent="-285750">
              <a:buFont typeface="Arial" panose="020B0604020202020204" pitchFamily="34" charset="0"/>
              <a:buChar char="•"/>
              <a:defRPr/>
            </a:pPr>
            <a:r>
              <a:rPr lang="en-US" sz="1400" dirty="0">
                <a:solidFill>
                  <a:schemeClr val="bg1"/>
                </a:solidFill>
                <a:latin typeface="Calibri" panose="020F0502020204030204" pitchFamily="34" charset="0"/>
                <a:cs typeface="Calibri" panose="020F0502020204030204" pitchFamily="34" charset="0"/>
              </a:rPr>
              <a:t>Highly fragmented market relying on old unpatented formulations (generic drugs)</a:t>
            </a:r>
          </a:p>
          <a:p>
            <a:pPr marL="285750" indent="-285750">
              <a:buFont typeface="Arial" panose="020B0604020202020204" pitchFamily="34" charset="0"/>
              <a:buChar char="•"/>
              <a:defRPr/>
            </a:pPr>
            <a:r>
              <a:rPr lang="en-US" sz="1400" dirty="0">
                <a:solidFill>
                  <a:schemeClr val="bg1"/>
                </a:solidFill>
                <a:latin typeface="Calibri" panose="020F0502020204030204" pitchFamily="34" charset="0"/>
                <a:cs typeface="Calibri" panose="020F0502020204030204" pitchFamily="34" charset="0"/>
              </a:rPr>
              <a:t>Key R&amp;D being carried in devices rather than drugs</a:t>
            </a:r>
          </a:p>
        </p:txBody>
      </p:sp>
      <p:sp>
        <p:nvSpPr>
          <p:cNvPr id="12" name="Rectangle: Rounded Corners 9">
            <a:extLst>
              <a:ext uri="{FF2B5EF4-FFF2-40B4-BE49-F238E27FC236}">
                <a16:creationId xmlns:a16="http://schemas.microsoft.com/office/drawing/2014/main" xmlns="" id="{12DD3F5C-E90D-1A44-B8F1-A77A9FDD466A}"/>
              </a:ext>
            </a:extLst>
          </p:cNvPr>
          <p:cNvSpPr/>
          <p:nvPr/>
        </p:nvSpPr>
        <p:spPr>
          <a:xfrm>
            <a:off x="5704839" y="1798964"/>
            <a:ext cx="4343401" cy="1062346"/>
          </a:xfrm>
          <a:prstGeom prst="round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400" b="1" dirty="0">
                <a:solidFill>
                  <a:schemeClr val="bg1"/>
                </a:solidFill>
                <a:latin typeface="Calibri" panose="020F0502020204030204" pitchFamily="34" charset="0"/>
                <a:cs typeface="Calibri" panose="020F0502020204030204" pitchFamily="34" charset="0"/>
              </a:rPr>
              <a:t>TIMELY OPPORTUNITY</a:t>
            </a:r>
          </a:p>
          <a:p>
            <a:pPr marL="285750" indent="-285750">
              <a:buFont typeface="Arial" panose="020B0604020202020204" pitchFamily="34" charset="0"/>
              <a:buChar char="•"/>
              <a:defRPr/>
            </a:pPr>
            <a:r>
              <a:rPr lang="en-US" sz="1400" dirty="0">
                <a:solidFill>
                  <a:schemeClr val="bg1"/>
                </a:solidFill>
                <a:latin typeface="Calibri" panose="020F0502020204030204" pitchFamily="34" charset="0"/>
                <a:cs typeface="Calibri" panose="020F0502020204030204" pitchFamily="34" charset="0"/>
              </a:rPr>
              <a:t>An economical, patented OTC solution can capture immense market share while maintaining advantageous Gross Margin!</a:t>
            </a:r>
          </a:p>
        </p:txBody>
      </p:sp>
      <p:sp>
        <p:nvSpPr>
          <p:cNvPr id="13" name="Arrow: Striped Right 10">
            <a:extLst>
              <a:ext uri="{FF2B5EF4-FFF2-40B4-BE49-F238E27FC236}">
                <a16:creationId xmlns:a16="http://schemas.microsoft.com/office/drawing/2014/main" xmlns="" id="{1425F1D9-8EE3-4C4A-BD3F-C9BE4A5F6C91}"/>
              </a:ext>
            </a:extLst>
          </p:cNvPr>
          <p:cNvSpPr/>
          <p:nvPr/>
        </p:nvSpPr>
        <p:spPr>
          <a:xfrm rot="5400000">
            <a:off x="3341822" y="3652013"/>
            <a:ext cx="362431" cy="598604"/>
          </a:xfrm>
          <a:prstGeom prst="striped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4" name="Arrow: Striped Right 14">
            <a:extLst>
              <a:ext uri="{FF2B5EF4-FFF2-40B4-BE49-F238E27FC236}">
                <a16:creationId xmlns:a16="http://schemas.microsoft.com/office/drawing/2014/main" xmlns="" id="{92AF3DD5-46E6-384A-8915-F96B1374304E}"/>
              </a:ext>
            </a:extLst>
          </p:cNvPr>
          <p:cNvSpPr/>
          <p:nvPr/>
        </p:nvSpPr>
        <p:spPr>
          <a:xfrm>
            <a:off x="5072380" y="4798378"/>
            <a:ext cx="495300" cy="585787"/>
          </a:xfrm>
          <a:prstGeom prst="striped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 name="Arrow: Striped Right 15">
            <a:extLst>
              <a:ext uri="{FF2B5EF4-FFF2-40B4-BE49-F238E27FC236}">
                <a16:creationId xmlns:a16="http://schemas.microsoft.com/office/drawing/2014/main" xmlns="" id="{95830526-27D0-024C-B7B8-98C6EA2435A5}"/>
              </a:ext>
            </a:extLst>
          </p:cNvPr>
          <p:cNvSpPr/>
          <p:nvPr/>
        </p:nvSpPr>
        <p:spPr>
          <a:xfrm rot="16200000">
            <a:off x="7765574" y="2837656"/>
            <a:ext cx="457200" cy="585788"/>
          </a:xfrm>
          <a:prstGeom prst="striped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extLst>
      <p:ext uri="{BB962C8B-B14F-4D97-AF65-F5344CB8AC3E}">
        <p14:creationId xmlns:p14="http://schemas.microsoft.com/office/powerpoint/2010/main" xmlns="" val="14235426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xmlns="" id="{A56C4DFF-3EA6-6941-ABC3-B35EC6F61014}"/>
              </a:ext>
            </a:extLst>
          </p:cNvPr>
          <p:cNvSpPr/>
          <p:nvPr/>
        </p:nvSpPr>
        <p:spPr>
          <a:xfrm>
            <a:off x="-13253" y="761133"/>
            <a:ext cx="6088132" cy="4076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bject 12">
            <a:extLst>
              <a:ext uri="{FF2B5EF4-FFF2-40B4-BE49-F238E27FC236}">
                <a16:creationId xmlns:a16="http://schemas.microsoft.com/office/drawing/2014/main" xmlns="" id="{C586D24A-FFE8-E044-A729-4B3FAF819490}"/>
              </a:ext>
            </a:extLst>
          </p:cNvPr>
          <p:cNvSpPr/>
          <p:nvPr/>
        </p:nvSpPr>
        <p:spPr>
          <a:xfrm>
            <a:off x="11280680" y="104465"/>
            <a:ext cx="839095" cy="288190"/>
          </a:xfrm>
          <a:prstGeom prst="rect">
            <a:avLst/>
          </a:prstGeom>
          <a:blipFill>
            <a:blip r:embed="rId3" cstate="print">
              <a:alphaModFix amt="50000"/>
            </a:blip>
            <a:stretch>
              <a:fillRect/>
            </a:stretch>
          </a:blipFill>
        </p:spPr>
        <p:txBody>
          <a:bodyPr wrap="square" lIns="0" tIns="0" rIns="0" bIns="0" rtlCol="0">
            <a:noAutofit/>
          </a:bodyPr>
          <a:lstStyle/>
          <a:p>
            <a:endParaRPr/>
          </a:p>
        </p:txBody>
      </p:sp>
      <p:pic>
        <p:nvPicPr>
          <p:cNvPr id="3" name="Picture 2">
            <a:extLst>
              <a:ext uri="{FF2B5EF4-FFF2-40B4-BE49-F238E27FC236}">
                <a16:creationId xmlns:a16="http://schemas.microsoft.com/office/drawing/2014/main" xmlns="" id="{45F8D8DB-FB13-9846-946E-9C230755DFC4}"/>
              </a:ext>
            </a:extLst>
          </p:cNvPr>
          <p:cNvPicPr>
            <a:picLocks noChangeAspect="1"/>
          </p:cNvPicPr>
          <p:nvPr/>
        </p:nvPicPr>
        <p:blipFill>
          <a:blip r:embed="rId4">
            <a:alphaModFix amt="50000"/>
          </a:blip>
          <a:stretch>
            <a:fillRect/>
          </a:stretch>
        </p:blipFill>
        <p:spPr>
          <a:xfrm>
            <a:off x="94695" y="104465"/>
            <a:ext cx="2726198" cy="363493"/>
          </a:xfrm>
          <a:prstGeom prst="rect">
            <a:avLst/>
          </a:prstGeom>
        </p:spPr>
      </p:pic>
      <p:sp>
        <p:nvSpPr>
          <p:cNvPr id="5" name="TextBox 4">
            <a:extLst>
              <a:ext uri="{FF2B5EF4-FFF2-40B4-BE49-F238E27FC236}">
                <a16:creationId xmlns:a16="http://schemas.microsoft.com/office/drawing/2014/main" xmlns="" id="{C296D635-D354-5E48-8E58-EF8A04FE67DB}"/>
              </a:ext>
            </a:extLst>
          </p:cNvPr>
          <p:cNvSpPr txBox="1"/>
          <p:nvPr/>
        </p:nvSpPr>
        <p:spPr>
          <a:xfrm>
            <a:off x="132520" y="768625"/>
            <a:ext cx="5912680" cy="400110"/>
          </a:xfrm>
          <a:prstGeom prst="rect">
            <a:avLst/>
          </a:prstGeom>
          <a:noFill/>
        </p:spPr>
        <p:txBody>
          <a:bodyPr wrap="square" rtlCol="0">
            <a:spAutoFit/>
          </a:bodyPr>
          <a:lstStyle/>
          <a:p>
            <a:r>
              <a:rPr lang="en-US" altLang="en-US" sz="2000" b="1" dirty="0">
                <a:solidFill>
                  <a:schemeClr val="bg1"/>
                </a:solidFill>
                <a:latin typeface="Calibri" panose="020F0502020204030204" pitchFamily="34" charset="0"/>
                <a:ea typeface="ＭＳ Ｐゴシック" panose="020B0600070205080204" pitchFamily="34" charset="-128"/>
                <a:cs typeface="Calibri" panose="020F0502020204030204" pitchFamily="34" charset="0"/>
              </a:rPr>
              <a:t>SN SEEKS TO DISRUPT THE FRAGMENTED MARKET</a:t>
            </a:r>
            <a:endParaRPr lang="en-US" sz="2000" b="1" dirty="0">
              <a:solidFill>
                <a:schemeClr val="bg1"/>
              </a:solidFill>
              <a:latin typeface="Calibri" panose="020F0502020204030204" pitchFamily="34" charset="0"/>
              <a:cs typeface="Calibri" panose="020F0502020204030204" pitchFamily="34" charset="0"/>
            </a:endParaRPr>
          </a:p>
        </p:txBody>
      </p:sp>
      <p:graphicFrame>
        <p:nvGraphicFramePr>
          <p:cNvPr id="17" name="Chart 8">
            <a:extLst>
              <a:ext uri="{FF2B5EF4-FFF2-40B4-BE49-F238E27FC236}">
                <a16:creationId xmlns:a16="http://schemas.microsoft.com/office/drawing/2014/main" xmlns="" id="{73EFBCA9-9661-2544-9CD7-54465A8C02DE}"/>
              </a:ext>
            </a:extLst>
          </p:cNvPr>
          <p:cNvGraphicFramePr>
            <a:graphicFrameLocks/>
          </p:cNvGraphicFramePr>
          <p:nvPr>
            <p:extLst>
              <p:ext uri="{D42A27DB-BD31-4B8C-83A1-F6EECF244321}">
                <p14:modId xmlns:p14="http://schemas.microsoft.com/office/powerpoint/2010/main" xmlns="" val="3747105712"/>
              </p:ext>
            </p:extLst>
          </p:nvPr>
        </p:nvGraphicFramePr>
        <p:xfrm>
          <a:off x="2707323" y="1305560"/>
          <a:ext cx="6846887" cy="2949575"/>
        </p:xfrm>
        <a:graphic>
          <a:graphicData uri="http://schemas.openxmlformats.org/presentationml/2006/ole">
            <p:oleObj spid="_x0000_s8195" name="Chart" r:id="rId5" imgW="6915113" imgH="2978275" progId="Excel.Chart.8">
              <p:embed/>
            </p:oleObj>
          </a:graphicData>
        </a:graphic>
      </p:graphicFrame>
      <p:sp>
        <p:nvSpPr>
          <p:cNvPr id="18" name="TextBox 19">
            <a:extLst>
              <a:ext uri="{FF2B5EF4-FFF2-40B4-BE49-F238E27FC236}">
                <a16:creationId xmlns:a16="http://schemas.microsoft.com/office/drawing/2014/main" xmlns="" id="{84DBE9C2-C56E-FB4E-B52C-E35016A62F23}"/>
              </a:ext>
            </a:extLst>
          </p:cNvPr>
          <p:cNvSpPr txBox="1">
            <a:spLocks noChangeArrowheads="1"/>
          </p:cNvSpPr>
          <p:nvPr/>
        </p:nvSpPr>
        <p:spPr bwMode="auto">
          <a:xfrm>
            <a:off x="1467485" y="4305935"/>
            <a:ext cx="2555875" cy="3381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1600" b="1"/>
              <a:t>Market Share (%)- World</a:t>
            </a:r>
          </a:p>
        </p:txBody>
      </p:sp>
      <p:sp>
        <p:nvSpPr>
          <p:cNvPr id="19" name="Oval 18">
            <a:extLst>
              <a:ext uri="{FF2B5EF4-FFF2-40B4-BE49-F238E27FC236}">
                <a16:creationId xmlns:a16="http://schemas.microsoft.com/office/drawing/2014/main" xmlns="" id="{A36AD356-9178-8A4F-AE66-A139208C3E8F}"/>
              </a:ext>
            </a:extLst>
          </p:cNvPr>
          <p:cNvSpPr/>
          <p:nvPr/>
        </p:nvSpPr>
        <p:spPr>
          <a:xfrm>
            <a:off x="4324985" y="4329748"/>
            <a:ext cx="609600" cy="304800"/>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dirty="0"/>
              <a:t>.015</a:t>
            </a:r>
          </a:p>
        </p:txBody>
      </p:sp>
      <p:sp>
        <p:nvSpPr>
          <p:cNvPr id="20" name="Oval 19">
            <a:extLst>
              <a:ext uri="{FF2B5EF4-FFF2-40B4-BE49-F238E27FC236}">
                <a16:creationId xmlns:a16="http://schemas.microsoft.com/office/drawing/2014/main" xmlns="" id="{98E23D82-D534-2B49-9F59-334343531F8E}"/>
              </a:ext>
            </a:extLst>
          </p:cNvPr>
          <p:cNvSpPr/>
          <p:nvPr/>
        </p:nvSpPr>
        <p:spPr>
          <a:xfrm>
            <a:off x="5172710" y="4329748"/>
            <a:ext cx="609600" cy="304800"/>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dirty="0"/>
              <a:t>.054</a:t>
            </a:r>
          </a:p>
        </p:txBody>
      </p:sp>
      <p:sp>
        <p:nvSpPr>
          <p:cNvPr id="21" name="Oval 20">
            <a:extLst>
              <a:ext uri="{FF2B5EF4-FFF2-40B4-BE49-F238E27FC236}">
                <a16:creationId xmlns:a16="http://schemas.microsoft.com/office/drawing/2014/main" xmlns="" id="{C4BF3939-31DD-AD4E-A894-DF67712D9E25}"/>
              </a:ext>
            </a:extLst>
          </p:cNvPr>
          <p:cNvSpPr/>
          <p:nvPr/>
        </p:nvSpPr>
        <p:spPr>
          <a:xfrm>
            <a:off x="6041073" y="4329748"/>
            <a:ext cx="609600" cy="304800"/>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dirty="0"/>
              <a:t>.089</a:t>
            </a:r>
          </a:p>
        </p:txBody>
      </p:sp>
      <p:sp>
        <p:nvSpPr>
          <p:cNvPr id="22" name="Oval 21">
            <a:extLst>
              <a:ext uri="{FF2B5EF4-FFF2-40B4-BE49-F238E27FC236}">
                <a16:creationId xmlns:a16="http://schemas.microsoft.com/office/drawing/2014/main" xmlns="" id="{C56AA516-103D-2640-8A1A-437D78DADE92}"/>
              </a:ext>
            </a:extLst>
          </p:cNvPr>
          <p:cNvSpPr/>
          <p:nvPr/>
        </p:nvSpPr>
        <p:spPr>
          <a:xfrm>
            <a:off x="6907848" y="4329748"/>
            <a:ext cx="609600" cy="304800"/>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dirty="0"/>
              <a:t>.692</a:t>
            </a:r>
          </a:p>
        </p:txBody>
      </p:sp>
      <p:sp>
        <p:nvSpPr>
          <p:cNvPr id="23" name="Oval 22">
            <a:extLst>
              <a:ext uri="{FF2B5EF4-FFF2-40B4-BE49-F238E27FC236}">
                <a16:creationId xmlns:a16="http://schemas.microsoft.com/office/drawing/2014/main" xmlns="" id="{D5E0D434-32B8-2947-80C4-8FB4CDF06B82}"/>
              </a:ext>
            </a:extLst>
          </p:cNvPr>
          <p:cNvSpPr/>
          <p:nvPr/>
        </p:nvSpPr>
        <p:spPr>
          <a:xfrm>
            <a:off x="7774623" y="4329748"/>
            <a:ext cx="609600" cy="304800"/>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dirty="0"/>
              <a:t>1.55</a:t>
            </a:r>
          </a:p>
        </p:txBody>
      </p:sp>
      <p:sp>
        <p:nvSpPr>
          <p:cNvPr id="24" name="TextBox 26">
            <a:extLst>
              <a:ext uri="{FF2B5EF4-FFF2-40B4-BE49-F238E27FC236}">
                <a16:creationId xmlns:a16="http://schemas.microsoft.com/office/drawing/2014/main" xmlns="" id="{3921497B-1B48-E140-9C6D-ADB0D5B23B4B}"/>
              </a:ext>
            </a:extLst>
          </p:cNvPr>
          <p:cNvSpPr txBox="1">
            <a:spLocks noChangeArrowheads="1"/>
          </p:cNvSpPr>
          <p:nvPr/>
        </p:nvSpPr>
        <p:spPr bwMode="auto">
          <a:xfrm>
            <a:off x="7553960" y="3905885"/>
            <a:ext cx="1836738" cy="246063"/>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solidFill>
              <a:schemeClr val="accent1">
                <a:shade val="50000"/>
              </a:schemeClr>
            </a:solidFill>
          </a:ln>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defRPr/>
            </a:pPr>
            <a:r>
              <a:rPr lang="en-US" altLang="en-US" sz="1000" dirty="0">
                <a:ea typeface="+mn-ea"/>
              </a:rPr>
              <a:t>Source: </a:t>
            </a:r>
            <a:r>
              <a:rPr lang="en-US" altLang="en-US" sz="1000" dirty="0">
                <a:ea typeface="+mn-ea"/>
                <a:hlinkClick r:id="rId6"/>
              </a:rPr>
              <a:t>Grand view research</a:t>
            </a:r>
            <a:endParaRPr lang="en-US" altLang="en-US" sz="1000" dirty="0">
              <a:ea typeface="+mn-ea"/>
            </a:endParaRPr>
          </a:p>
        </p:txBody>
      </p:sp>
      <p:sp>
        <p:nvSpPr>
          <p:cNvPr id="25" name="Oval 24">
            <a:extLst>
              <a:ext uri="{FF2B5EF4-FFF2-40B4-BE49-F238E27FC236}">
                <a16:creationId xmlns:a16="http://schemas.microsoft.com/office/drawing/2014/main" xmlns="" id="{2A7B6829-97FE-4F49-BF8E-231F31CE2008}"/>
              </a:ext>
            </a:extLst>
          </p:cNvPr>
          <p:cNvSpPr/>
          <p:nvPr/>
        </p:nvSpPr>
        <p:spPr>
          <a:xfrm>
            <a:off x="8620760" y="4329748"/>
            <a:ext cx="609600" cy="304800"/>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dirty="0"/>
              <a:t>2.64</a:t>
            </a:r>
          </a:p>
        </p:txBody>
      </p:sp>
      <p:sp>
        <p:nvSpPr>
          <p:cNvPr id="26" name="Rectangle: Rounded Corners 12">
            <a:extLst>
              <a:ext uri="{FF2B5EF4-FFF2-40B4-BE49-F238E27FC236}">
                <a16:creationId xmlns:a16="http://schemas.microsoft.com/office/drawing/2014/main" xmlns="" id="{ADE36784-7C76-3641-A4F0-6767CD1AB76D}"/>
              </a:ext>
            </a:extLst>
          </p:cNvPr>
          <p:cNvSpPr/>
          <p:nvPr/>
        </p:nvSpPr>
        <p:spPr>
          <a:xfrm>
            <a:off x="2247106" y="4877119"/>
            <a:ext cx="7767320" cy="1820228"/>
          </a:xfrm>
          <a:prstGeom prst="roundRect">
            <a:avLst/>
          </a:prstGeom>
          <a:ln>
            <a:solidFill>
              <a:srgbClr val="0070C0"/>
            </a:solidFill>
          </a:ln>
          <a:effectLst>
            <a:glow rad="50800">
              <a:srgbClr val="C00000"/>
            </a:glow>
          </a:effectLst>
        </p:spPr>
        <p:style>
          <a:lnRef idx="2">
            <a:schemeClr val="accent4"/>
          </a:lnRef>
          <a:fillRef idx="1">
            <a:schemeClr val="lt1"/>
          </a:fillRef>
          <a:effectRef idx="0">
            <a:schemeClr val="accent4"/>
          </a:effectRef>
          <a:fontRef idx="minor">
            <a:schemeClr val="dk1"/>
          </a:fontRef>
        </p:style>
        <p:txBody>
          <a:bodyPr anchor="ctr"/>
          <a:lstStyle/>
          <a:p>
            <a:pPr algn="ctr">
              <a:defRPr/>
            </a:pPr>
            <a:r>
              <a:rPr lang="en-US" sz="1400" b="1" u="sng" dirty="0">
                <a:latin typeface="Calibri" panose="020F0502020204030204" pitchFamily="34" charset="0"/>
                <a:cs typeface="Calibri" panose="020F0502020204030204" pitchFamily="34" charset="0"/>
              </a:rPr>
              <a:t>ADVANTAGE SHASVI NIGHT (SN)</a:t>
            </a:r>
          </a:p>
          <a:p>
            <a:pPr marL="285750" indent="-285750">
              <a:buFont typeface="Arial" panose="020B0604020202020204" pitchFamily="34" charset="0"/>
              <a:buChar char="•"/>
              <a:defRPr/>
            </a:pPr>
            <a:r>
              <a:rPr lang="en-US" sz="1400" dirty="0">
                <a:latin typeface="Calibri" panose="020F0502020204030204" pitchFamily="34" charset="0"/>
                <a:cs typeface="Calibri" panose="020F0502020204030204" pitchFamily="34" charset="0"/>
              </a:rPr>
              <a:t>Insomnia is a nascent market with many solutions but no decided market-leader</a:t>
            </a:r>
          </a:p>
          <a:p>
            <a:pPr marL="285750" indent="-285750">
              <a:buFont typeface="Arial" panose="020B0604020202020204" pitchFamily="34" charset="0"/>
              <a:buChar char="•"/>
              <a:defRPr/>
            </a:pPr>
            <a:r>
              <a:rPr lang="en-US" sz="1400" dirty="0">
                <a:latin typeface="Calibri" panose="020F0502020204030204" pitchFamily="34" charset="0"/>
                <a:cs typeface="Calibri" panose="020F0502020204030204" pitchFamily="34" charset="0"/>
              </a:rPr>
              <a:t>Any newcomer with </a:t>
            </a:r>
            <a:r>
              <a:rPr lang="en-US" sz="1400" b="1" dirty="0">
                <a:latin typeface="Calibri" panose="020F0502020204030204" pitchFamily="34" charset="0"/>
                <a:cs typeface="Calibri" panose="020F0502020204030204" pitchFamily="34" charset="0"/>
              </a:rPr>
              <a:t>price advantage combined with ease of application </a:t>
            </a:r>
            <a:r>
              <a:rPr lang="en-US" sz="1400" dirty="0">
                <a:latin typeface="Calibri" panose="020F0502020204030204" pitchFamily="34" charset="0"/>
                <a:cs typeface="Calibri" panose="020F0502020204030204" pitchFamily="34" charset="0"/>
              </a:rPr>
              <a:t>can capture the market</a:t>
            </a:r>
          </a:p>
          <a:p>
            <a:pPr marL="285750" indent="-285750">
              <a:buFont typeface="Arial" panose="020B0604020202020204" pitchFamily="34" charset="0"/>
              <a:buChar char="•"/>
              <a:defRPr/>
            </a:pPr>
            <a:r>
              <a:rPr lang="en-US" sz="1400" dirty="0" err="1">
                <a:latin typeface="Calibri" panose="020F0502020204030204" pitchFamily="34" charset="0"/>
                <a:cs typeface="Calibri" panose="020F0502020204030204" pitchFamily="34" charset="0"/>
              </a:rPr>
              <a:t>Shashvi</a:t>
            </a:r>
            <a:r>
              <a:rPr lang="en-US" sz="1400" dirty="0">
                <a:latin typeface="Calibri" panose="020F0502020204030204" pitchFamily="34" charset="0"/>
                <a:cs typeface="Calibri" panose="020F0502020204030204" pitchFamily="34" charset="0"/>
              </a:rPr>
              <a:t> Night (SN) offers a </a:t>
            </a:r>
            <a:r>
              <a:rPr lang="en-US" sz="1400" b="1" dirty="0">
                <a:latin typeface="Calibri" panose="020F0502020204030204" pitchFamily="34" charset="0"/>
                <a:cs typeface="Calibri" panose="020F0502020204030204" pitchFamily="34" charset="0"/>
              </a:rPr>
              <a:t>first-of-its-kind patented ointment </a:t>
            </a:r>
            <a:r>
              <a:rPr lang="en-US" sz="1400" dirty="0">
                <a:latin typeface="Calibri" panose="020F0502020204030204" pitchFamily="34" charset="0"/>
                <a:cs typeface="Calibri" panose="020F0502020204030204" pitchFamily="34" charset="0"/>
              </a:rPr>
              <a:t>to treat insomnia</a:t>
            </a:r>
          </a:p>
          <a:p>
            <a:pPr marL="285750" indent="-285750">
              <a:buFont typeface="Arial" panose="020B0604020202020204" pitchFamily="34" charset="0"/>
              <a:buChar char="•"/>
              <a:defRPr/>
            </a:pPr>
            <a:r>
              <a:rPr lang="en-US" sz="1400" dirty="0">
                <a:latin typeface="Calibri" panose="020F0502020204030204" pitchFamily="34" charset="0"/>
                <a:cs typeface="Calibri" panose="020F0502020204030204" pitchFamily="34" charset="0"/>
              </a:rPr>
              <a:t>Dual market capture with a single drug: Insomnia &amp; Stress-relief </a:t>
            </a:r>
          </a:p>
          <a:p>
            <a:pPr marL="742950" lvl="1" indent="-285750">
              <a:buFont typeface="Arial" panose="020B0604020202020204" pitchFamily="34" charset="0"/>
              <a:buChar char="•"/>
              <a:defRPr/>
            </a:pPr>
            <a:r>
              <a:rPr lang="en-US" sz="1400" b="1" u="sng" dirty="0">
                <a:latin typeface="Calibri" panose="020F0502020204030204" pitchFamily="34" charset="0"/>
                <a:cs typeface="Calibri" panose="020F0502020204030204" pitchFamily="34" charset="0"/>
              </a:rPr>
              <a:t>Potential 2</a:t>
            </a:r>
            <a:r>
              <a:rPr lang="en-US" sz="1400" b="1" u="sng" baseline="30000" dirty="0">
                <a:latin typeface="Calibri" panose="020F0502020204030204" pitchFamily="34" charset="0"/>
                <a:cs typeface="Calibri" panose="020F0502020204030204" pitchFamily="34" charset="0"/>
              </a:rPr>
              <a:t>nd</a:t>
            </a:r>
            <a:r>
              <a:rPr lang="en-US" sz="1400" b="1" u="sng" dirty="0">
                <a:latin typeface="Calibri" panose="020F0502020204030204" pitchFamily="34" charset="0"/>
                <a:cs typeface="Calibri" panose="020F0502020204030204" pitchFamily="34" charset="0"/>
              </a:rPr>
              <a:t> market</a:t>
            </a:r>
            <a:r>
              <a:rPr lang="en-US" sz="1400" b="1" dirty="0">
                <a:latin typeface="Calibri" panose="020F0502020204030204" pitchFamily="34" charset="0"/>
                <a:cs typeface="Calibri" panose="020F0502020204030204" pitchFamily="34" charset="0"/>
              </a:rPr>
              <a:t>: Global anxiety, stress &amp; depression medication market is valued at $7.6 bn </a:t>
            </a:r>
          </a:p>
        </p:txBody>
      </p:sp>
    </p:spTree>
    <p:extLst>
      <p:ext uri="{BB962C8B-B14F-4D97-AF65-F5344CB8AC3E}">
        <p14:creationId xmlns:p14="http://schemas.microsoft.com/office/powerpoint/2010/main" xmlns="" val="3582640263"/>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xmlns=""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{38A34C44-D731-134B-8108-B60601B1C7D4}tf10001124</Template>
  <TotalTime>2901</TotalTime>
  <Words>724</Words>
  <Application>Microsoft Macintosh PowerPoint</Application>
  <PresentationFormat>Custom</PresentationFormat>
  <Paragraphs>104</Paragraphs>
  <Slides>12</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14" baseType="lpstr">
      <vt:lpstr>Frame</vt:lpstr>
      <vt:lpstr>Chart</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Ankit Kumar</dc:creator>
  <cp:lastModifiedBy>Sonam Khan</cp:lastModifiedBy>
  <cp:revision>29</cp:revision>
  <dcterms:created xsi:type="dcterms:W3CDTF">2018-09-06T08:38:46Z</dcterms:created>
  <dcterms:modified xsi:type="dcterms:W3CDTF">2019-01-04T10:17:50Z</dcterms:modified>
</cp:coreProperties>
</file>