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4" r:id="rId1"/>
  </p:sldMasterIdLst>
  <p:sldIdLst>
    <p:sldId id="256" r:id="rId2"/>
    <p:sldId id="258" r:id="rId3"/>
    <p:sldId id="282" r:id="rId4"/>
    <p:sldId id="283" r:id="rId5"/>
    <p:sldId id="284" r:id="rId6"/>
    <p:sldId id="285" r:id="rId7"/>
    <p:sldId id="286" r:id="rId8"/>
    <p:sldId id="287"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p:restoredTop sz="94674"/>
  </p:normalViewPr>
  <p:slideViewPr>
    <p:cSldViewPr snapToGrid="0" snapToObjects="1">
      <p:cViewPr varScale="1">
        <p:scale>
          <a:sx n="90" d="100"/>
          <a:sy n="90" d="100"/>
        </p:scale>
        <p:origin x="3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9F94A2-1439-0042-8742-4E68FB3687DB}"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128800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9F94A2-1439-0042-8742-4E68FB3687DB}" type="datetimeFigureOut">
              <a:rPr lang="en-US" smtClean="0"/>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106410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9F94A2-1439-0042-8742-4E68FB3687DB}" type="datetimeFigureOut">
              <a:rPr lang="en-US" smtClean="0"/>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184143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9F94A2-1439-0042-8742-4E68FB3687DB}"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297152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9F94A2-1439-0042-8742-4E68FB3687DB}"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117284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09F94A2-1439-0042-8742-4E68FB3687DB}" type="datetimeFigureOut">
              <a:rPr lang="en-US" smtClean="0"/>
              <a:t>2/25/19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8561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09F94A2-1439-0042-8742-4E68FB3687DB}" type="datetimeFigureOut">
              <a:rPr lang="en-US" smtClean="0"/>
              <a:t>2/25/19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343619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09F94A2-1439-0042-8742-4E68FB3687DB}" type="datetimeFigureOut">
              <a:rPr lang="en-US" smtClean="0"/>
              <a:t>2/25/19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322862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9F94A2-1439-0042-8742-4E68FB3687DB}"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60194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09F94A2-1439-0042-8742-4E68FB3687DB}" type="datetimeFigureOut">
              <a:rPr lang="en-US" smtClean="0"/>
              <a:t>2/25/19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6306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09F94A2-1439-0042-8742-4E68FB3687DB}" type="datetimeFigureOut">
              <a:rPr lang="en-US" smtClean="0"/>
              <a:t>2/25/19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BC6B4472-F3E5-3242-9582-E6F1E3DC075D}" type="slidenum">
              <a:rPr lang="en-US" smtClean="0"/>
              <a:t>‹#›</a:t>
            </a:fld>
            <a:endParaRPr lang="en-US"/>
          </a:p>
        </p:txBody>
      </p:sp>
    </p:spTree>
    <p:extLst>
      <p:ext uri="{BB962C8B-B14F-4D97-AF65-F5344CB8AC3E}">
        <p14:creationId xmlns:p14="http://schemas.microsoft.com/office/powerpoint/2010/main" val="56257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09F94A2-1439-0042-8742-4E68FB3687DB}" type="datetimeFigureOut">
              <a:rPr lang="en-US" smtClean="0"/>
              <a:t>2/25/19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C6B4472-F3E5-3242-9582-E6F1E3DC075D}" type="slidenum">
              <a:rPr lang="en-US" smtClean="0"/>
              <a:t>‹#›</a:t>
            </a:fld>
            <a:endParaRPr lang="en-US"/>
          </a:p>
        </p:txBody>
      </p:sp>
    </p:spTree>
    <p:extLst>
      <p:ext uri="{BB962C8B-B14F-4D97-AF65-F5344CB8AC3E}">
        <p14:creationId xmlns:p14="http://schemas.microsoft.com/office/powerpoint/2010/main" val="162390256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72A27-9005-834B-96C9-FA93783EF7FF}"/>
              </a:ext>
            </a:extLst>
          </p:cNvPr>
          <p:cNvSpPr/>
          <p:nvPr/>
        </p:nvSpPr>
        <p:spPr>
          <a:xfrm>
            <a:off x="455468" y="2282544"/>
            <a:ext cx="7654864" cy="2554545"/>
          </a:xfrm>
          <a:prstGeom prst="rect">
            <a:avLst/>
          </a:prstGeom>
          <a:noFill/>
        </p:spPr>
        <p:txBody>
          <a:bodyPr wrap="square" lIns="91440" tIns="45720" rIns="91440" bIns="45720">
            <a:spAutoFit/>
          </a:bodyPr>
          <a:lstStyle/>
          <a:p>
            <a:r>
              <a:rPr lang="en-US" sz="4000" dirty="0">
                <a:solidFill>
                  <a:schemeClr val="bg1"/>
                </a:solidFill>
                <a:latin typeface="Calibri" panose="020F0502020204030204" pitchFamily="34" charset="0"/>
                <a:cs typeface="Calibri" panose="020F0502020204030204" pitchFamily="34" charset="0"/>
              </a:rPr>
              <a:t>Alternative oxidase activity stimulating chemical composition and a method for reducing hypoxia in plants. </a:t>
            </a:r>
          </a:p>
        </p:txBody>
      </p:sp>
      <p:sp>
        <p:nvSpPr>
          <p:cNvPr id="6" name="object 12">
            <a:extLst>
              <a:ext uri="{FF2B5EF4-FFF2-40B4-BE49-F238E27FC236}">
                <a16:creationId xmlns:a16="http://schemas.microsoft.com/office/drawing/2014/main" id="{1C54DAA3-6951-2547-8628-0061C868563E}"/>
              </a:ext>
            </a:extLst>
          </p:cNvPr>
          <p:cNvSpPr/>
          <p:nvPr/>
        </p:nvSpPr>
        <p:spPr>
          <a:xfrm>
            <a:off x="11280680" y="104465"/>
            <a:ext cx="839095" cy="288190"/>
          </a:xfrm>
          <a:prstGeom prst="rect">
            <a:avLst/>
          </a:prstGeom>
          <a:blipFill>
            <a:blip r:embed="rId2" cstate="print"/>
            <a:stretch>
              <a:fillRect/>
            </a:stretch>
          </a:blipFill>
        </p:spPr>
        <p:txBody>
          <a:bodyPr wrap="square" lIns="0" tIns="0" rIns="0" bIns="0" rtlCol="0">
            <a:noAutofit/>
          </a:bodyPr>
          <a:lstStyle/>
          <a:p>
            <a:endParaRPr/>
          </a:p>
        </p:txBody>
      </p:sp>
      <p:pic>
        <p:nvPicPr>
          <p:cNvPr id="7" name="Picture 6">
            <a:extLst>
              <a:ext uri="{FF2B5EF4-FFF2-40B4-BE49-F238E27FC236}">
                <a16:creationId xmlns:a16="http://schemas.microsoft.com/office/drawing/2014/main" id="{E3DD275B-085F-854A-8D66-ECB8E7D9B968}"/>
              </a:ext>
            </a:extLst>
          </p:cNvPr>
          <p:cNvPicPr>
            <a:picLocks noChangeAspect="1"/>
          </p:cNvPicPr>
          <p:nvPr/>
        </p:nvPicPr>
        <p:blipFill>
          <a:blip r:embed="rId3"/>
          <a:stretch>
            <a:fillRect/>
          </a:stretch>
        </p:blipFill>
        <p:spPr>
          <a:xfrm>
            <a:off x="94695" y="104465"/>
            <a:ext cx="2726198" cy="363493"/>
          </a:xfrm>
          <a:prstGeom prst="rect">
            <a:avLst/>
          </a:prstGeom>
        </p:spPr>
      </p:pic>
      <p:sp>
        <p:nvSpPr>
          <p:cNvPr id="8" name="Rectangle 7">
            <a:extLst>
              <a:ext uri="{FF2B5EF4-FFF2-40B4-BE49-F238E27FC236}">
                <a16:creationId xmlns:a16="http://schemas.microsoft.com/office/drawing/2014/main" id="{D219962C-50D2-694D-8C92-96D52DD40B31}"/>
              </a:ext>
            </a:extLst>
          </p:cNvPr>
          <p:cNvSpPr/>
          <p:nvPr/>
        </p:nvSpPr>
        <p:spPr>
          <a:xfrm>
            <a:off x="9344965" y="4919531"/>
            <a:ext cx="2654077" cy="923330"/>
          </a:xfrm>
          <a:prstGeom prst="rect">
            <a:avLst/>
          </a:prstGeom>
          <a:noFill/>
        </p:spPr>
        <p:txBody>
          <a:bodyPr wrap="square" lIns="91440" tIns="45720" rIns="91440" bIns="45720">
            <a:spAutoFit/>
          </a:bodyPr>
          <a:lstStyle/>
          <a:p>
            <a:r>
              <a:rPr lang="en-US" u="sng" dirty="0">
                <a:latin typeface="Calibri" panose="020F0502020204030204" pitchFamily="34" charset="0"/>
                <a:cs typeface="Calibri" panose="020F0502020204030204" pitchFamily="34" charset="0"/>
              </a:rPr>
              <a:t>Inventor:</a:t>
            </a:r>
          </a:p>
          <a:p>
            <a:endParaRPr lang="en-US" u="sng"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Mr. </a:t>
            </a:r>
            <a:r>
              <a:rPr lang="en-US" dirty="0" err="1">
                <a:latin typeface="Calibri" panose="020F0502020204030204" pitchFamily="34" charset="0"/>
                <a:cs typeface="Calibri" panose="020F0502020204030204" pitchFamily="34" charset="0"/>
              </a:rPr>
              <a:t>Burje</a:t>
            </a:r>
            <a:r>
              <a:rPr lang="en-US" dirty="0">
                <a:latin typeface="Calibri" panose="020F0502020204030204" pitchFamily="34" charset="0"/>
                <a:cs typeface="Calibri" panose="020F0502020204030204" pitchFamily="34" charset="0"/>
              </a:rPr>
              <a:t> Shrikant Kumar</a:t>
            </a:r>
            <a:endParaRPr lang="en-US" u="sng"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C78058D-9E36-1446-B3A3-0EB3F68179AF}"/>
              </a:ext>
            </a:extLst>
          </p:cNvPr>
          <p:cNvSpPr/>
          <p:nvPr/>
        </p:nvSpPr>
        <p:spPr>
          <a:xfrm>
            <a:off x="607868" y="1743282"/>
            <a:ext cx="7654864" cy="523220"/>
          </a:xfrm>
          <a:prstGeom prst="rect">
            <a:avLst/>
          </a:prstGeom>
          <a:noFill/>
        </p:spPr>
        <p:txBody>
          <a:bodyPr wrap="square" lIns="91440" tIns="45720" rIns="91440" bIns="45720">
            <a:spAutoFit/>
          </a:bodyPr>
          <a:lstStyle/>
          <a:p>
            <a:r>
              <a:rPr lang="en-US" sz="2800" u="sng" dirty="0">
                <a:solidFill>
                  <a:schemeClr val="bg1"/>
                </a:solidFill>
                <a:latin typeface="Calibri" panose="020F0502020204030204" pitchFamily="34" charset="0"/>
                <a:cs typeface="Calibri" panose="020F0502020204030204" pitchFamily="34" charset="0"/>
              </a:rPr>
              <a:t>Title of the Invention:</a:t>
            </a:r>
          </a:p>
        </p:txBody>
      </p:sp>
    </p:spTree>
    <p:extLst>
      <p:ext uri="{BB962C8B-B14F-4D97-AF65-F5344CB8AC3E}">
        <p14:creationId xmlns:p14="http://schemas.microsoft.com/office/powerpoint/2010/main" val="341518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D486-2ABF-A34A-997A-68C0487D9078}"/>
              </a:ext>
            </a:extLst>
          </p:cNvPr>
          <p:cNvSpPr/>
          <p:nvPr/>
        </p:nvSpPr>
        <p:spPr>
          <a:xfrm>
            <a:off x="-13252" y="761133"/>
            <a:ext cx="351007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id="{B8895EA3-2695-3C43-A888-8A3B4A7D6508}"/>
              </a:ext>
            </a:extLst>
          </p:cNvPr>
          <p:cNvSpPr txBox="1"/>
          <p:nvPr/>
        </p:nvSpPr>
        <p:spPr>
          <a:xfrm>
            <a:off x="132521" y="768625"/>
            <a:ext cx="3249608"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Technical Field of Inventions</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609CCD7-B63E-1449-9511-EB22AAA85583}"/>
              </a:ext>
            </a:extLst>
          </p:cNvPr>
          <p:cNvSpPr txBox="1">
            <a:spLocks/>
          </p:cNvSpPr>
          <p:nvPr/>
        </p:nvSpPr>
        <p:spPr>
          <a:xfrm>
            <a:off x="457199" y="1456760"/>
            <a:ext cx="10823481" cy="2574235"/>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The  present  invention  relates  generally  to  the field of plant physiology  and  biochemistry.</a:t>
            </a:r>
          </a:p>
          <a:p>
            <a:pPr algn="just">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More particularly it concerns chemical compositions, method related to stimulation of alternative oxidase enzyme activity.</a:t>
            </a:r>
          </a:p>
          <a:p>
            <a:pPr algn="just">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The present invention extends to enhance  survivability  of  and /or  reduce damage to cells, tissues, organs and organism under stress  induced hypoxic conditions in plant tissue culture.</a:t>
            </a:r>
            <a:endParaRPr lang="en-IN" sz="1400" dirty="0">
              <a:solidFill>
                <a:schemeClr val="tx1"/>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74A70021-68F1-EF4C-9B64-1765EA8D523E}"/>
              </a:ext>
            </a:extLst>
          </p:cNvPr>
          <p:cNvSpPr txBox="1">
            <a:spLocks/>
          </p:cNvSpPr>
          <p:nvPr/>
        </p:nvSpPr>
        <p:spPr>
          <a:xfrm>
            <a:off x="457199" y="4832406"/>
            <a:ext cx="10823481" cy="1421296"/>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Indian patent application No. 201</a:t>
            </a:r>
            <a:r>
              <a:rPr lang="en-IN" sz="1400" dirty="0">
                <a:solidFill>
                  <a:schemeClr val="tx1"/>
                </a:solidFill>
                <a:latin typeface="Calibri" panose="020F0502020204030204" pitchFamily="34" charset="0"/>
                <a:cs typeface="Calibri" panose="020F0502020204030204" pitchFamily="34" charset="0"/>
              </a:rPr>
              <a:t>821034088A</a:t>
            </a:r>
          </a:p>
          <a:p>
            <a:pPr>
              <a:buClr>
                <a:schemeClr val="tx1"/>
              </a:buClr>
              <a:buSzPct val="120000"/>
              <a:buFont typeface="Arial" pitchFamily="34" charset="0"/>
              <a:buChar char="•"/>
            </a:pPr>
            <a:endParaRPr lang="en-IN" sz="1400" dirty="0">
              <a:solidFill>
                <a:schemeClr val="tx1"/>
              </a:solidFill>
              <a:latin typeface="Calibri" panose="020F0502020204030204" pitchFamily="34" charset="0"/>
              <a:cs typeface="Calibri" panose="020F0502020204030204" pitchFamily="34" charset="0"/>
            </a:endParaRP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PCT Application No. PCT/IB2019/050380</a:t>
            </a:r>
          </a:p>
          <a:p>
            <a:pPr>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Publication Date - 5</a:t>
            </a:r>
            <a:r>
              <a:rPr lang="en-US" sz="1400" baseline="30000" dirty="0">
                <a:solidFill>
                  <a:schemeClr val="tx1"/>
                </a:solidFill>
                <a:latin typeface="Calibri" panose="020F0502020204030204" pitchFamily="34" charset="0"/>
                <a:cs typeface="Calibri" panose="020F0502020204030204" pitchFamily="34" charset="0"/>
              </a:rPr>
              <a:t>th</a:t>
            </a:r>
            <a:r>
              <a:rPr lang="en-US" sz="1400" dirty="0">
                <a:solidFill>
                  <a:schemeClr val="tx1"/>
                </a:solidFill>
                <a:latin typeface="Calibri" panose="020F0502020204030204" pitchFamily="34" charset="0"/>
                <a:cs typeface="Calibri" panose="020F0502020204030204" pitchFamily="34" charset="0"/>
              </a:rPr>
              <a:t> October 2018</a:t>
            </a:r>
          </a:p>
        </p:txBody>
      </p:sp>
      <p:sp>
        <p:nvSpPr>
          <p:cNvPr id="12" name="Rectangle 11">
            <a:extLst>
              <a:ext uri="{FF2B5EF4-FFF2-40B4-BE49-F238E27FC236}">
                <a16:creationId xmlns:a16="http://schemas.microsoft.com/office/drawing/2014/main" id="{C1B38A0A-27C9-D940-9BB9-60800C461159}"/>
              </a:ext>
            </a:extLst>
          </p:cNvPr>
          <p:cNvSpPr/>
          <p:nvPr/>
        </p:nvSpPr>
        <p:spPr>
          <a:xfrm>
            <a:off x="-5026" y="4165091"/>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BEAEDE9-12C0-1744-988B-89F3AF611C32}"/>
              </a:ext>
            </a:extLst>
          </p:cNvPr>
          <p:cNvSpPr txBox="1"/>
          <p:nvPr/>
        </p:nvSpPr>
        <p:spPr>
          <a:xfrm>
            <a:off x="140747" y="4172583"/>
            <a:ext cx="1596784"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Patent Status</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380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D486-2ABF-A34A-997A-68C0487D9078}"/>
              </a:ext>
            </a:extLst>
          </p:cNvPr>
          <p:cNvSpPr/>
          <p:nvPr/>
        </p:nvSpPr>
        <p:spPr>
          <a:xfrm>
            <a:off x="-13252" y="761133"/>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id="{B8895EA3-2695-3C43-A888-8A3B4A7D6508}"/>
              </a:ext>
            </a:extLst>
          </p:cNvPr>
          <p:cNvSpPr txBox="1"/>
          <p:nvPr/>
        </p:nvSpPr>
        <p:spPr>
          <a:xfrm>
            <a:off x="132521" y="768625"/>
            <a:ext cx="1096775"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Prior Art</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609CCD7-B63E-1449-9511-EB22AAA85583}"/>
              </a:ext>
            </a:extLst>
          </p:cNvPr>
          <p:cNvSpPr txBox="1">
            <a:spLocks/>
          </p:cNvSpPr>
          <p:nvPr/>
        </p:nvSpPr>
        <p:spPr>
          <a:xfrm>
            <a:off x="457199" y="1456760"/>
            <a:ext cx="10823481" cy="2574235"/>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Clr>
                <a:schemeClr val="tx1"/>
              </a:buClr>
              <a:buSzPct val="120000"/>
              <a:buNone/>
            </a:pPr>
            <a:r>
              <a:rPr lang="en-US" sz="1400" dirty="0">
                <a:solidFill>
                  <a:schemeClr val="tx1"/>
                </a:solidFill>
                <a:latin typeface="Calibri" panose="020F0502020204030204" pitchFamily="34" charset="0"/>
                <a:cs typeface="Calibri" panose="020F0502020204030204" pitchFamily="34" charset="0"/>
              </a:rPr>
              <a:t>While there exists  many chemical compositions  regarding  to making  plants  hypoxic–anoxic tolerant  in prior  art , however they  fail to provide an advanced chemical composition solution for achieving hypoxia tolerant plants in plant tissue culture.</a:t>
            </a:r>
          </a:p>
        </p:txBody>
      </p:sp>
      <p:sp>
        <p:nvSpPr>
          <p:cNvPr id="11" name="Content Placeholder 2">
            <a:extLst>
              <a:ext uri="{FF2B5EF4-FFF2-40B4-BE49-F238E27FC236}">
                <a16:creationId xmlns:a16="http://schemas.microsoft.com/office/drawing/2014/main" id="{74A70021-68F1-EF4C-9B64-1765EA8D523E}"/>
              </a:ext>
            </a:extLst>
          </p:cNvPr>
          <p:cNvSpPr txBox="1">
            <a:spLocks/>
          </p:cNvSpPr>
          <p:nvPr/>
        </p:nvSpPr>
        <p:spPr>
          <a:xfrm>
            <a:off x="336619" y="3033326"/>
            <a:ext cx="10823481" cy="1421296"/>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Present invention provide technique for improvements as solution to hypoxia generated  in conventional plant tissue culture practices.</a:t>
            </a:r>
          </a:p>
          <a:p>
            <a:pPr algn="just">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Provides  a chemical compositions when used in effective concentration will improve plants yield, hypoxic tolerance of plants micro propagated through plant tissue culture practice.</a:t>
            </a:r>
          </a:p>
          <a:p>
            <a:pPr algn="just">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Chemical composition comprise high concentration of potassium nitrate, choline chloride, glutamine acid, L- Glycine, L-Cysteine, Adenine </a:t>
            </a:r>
            <a:r>
              <a:rPr lang="en-US" sz="1400" dirty="0" err="1">
                <a:solidFill>
                  <a:schemeClr val="tx1"/>
                </a:solidFill>
                <a:latin typeface="Calibri" panose="020F0502020204030204" pitchFamily="34" charset="0"/>
                <a:cs typeface="Calibri" panose="020F0502020204030204" pitchFamily="34" charset="0"/>
              </a:rPr>
              <a:t>sulphate</a:t>
            </a:r>
            <a:r>
              <a:rPr lang="en-US" sz="1400" dirty="0">
                <a:solidFill>
                  <a:schemeClr val="tx1"/>
                </a:solidFill>
                <a:latin typeface="Calibri" panose="020F0502020204030204" pitchFamily="34" charset="0"/>
                <a:cs typeface="Calibri" panose="020F0502020204030204" pitchFamily="34" charset="0"/>
              </a:rPr>
              <a:t>, D Ca- Pantothenate  acid, Sodium silicate and succinic acid derivatives  along with plant tissue culture medium and plant growth hormones.</a:t>
            </a:r>
          </a:p>
          <a:p>
            <a:pPr algn="just">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buClr>
                <a:schemeClr val="tx1"/>
              </a:buClr>
              <a:buSzPct val="120000"/>
              <a:buFont typeface="Arial" pitchFamily="34" charset="0"/>
              <a:buChar char="•"/>
            </a:pPr>
            <a:r>
              <a:rPr lang="en-US" sz="1400">
                <a:solidFill>
                  <a:schemeClr val="tx1"/>
                </a:solidFill>
                <a:latin typeface="Calibri" panose="020F0502020204030204" pitchFamily="34" charset="0"/>
                <a:cs typeface="Calibri" panose="020F0502020204030204" pitchFamily="34" charset="0"/>
              </a:rPr>
              <a:t>Said </a:t>
            </a:r>
            <a:r>
              <a:rPr lang="en-US" sz="1400" dirty="0">
                <a:solidFill>
                  <a:schemeClr val="tx1"/>
                </a:solidFill>
                <a:latin typeface="Calibri" panose="020F0502020204030204" pitchFamily="34" charset="0"/>
                <a:cs typeface="Calibri" panose="020F0502020204030204" pitchFamily="34" charset="0"/>
              </a:rPr>
              <a:t>chemical compositions may be added during multiplication stage, shooting stage and rooting stage along with plant tissue culture medium.</a:t>
            </a:r>
            <a:endParaRPr lang="en-IN" sz="1400" dirty="0">
              <a:solidFill>
                <a:schemeClr val="tx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1B38A0A-27C9-D940-9BB9-60800C461159}"/>
              </a:ext>
            </a:extLst>
          </p:cNvPr>
          <p:cNvSpPr/>
          <p:nvPr/>
        </p:nvSpPr>
        <p:spPr>
          <a:xfrm>
            <a:off x="-13252" y="2346338"/>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BEAEDE9-12C0-1744-988B-89F3AF611C32}"/>
              </a:ext>
            </a:extLst>
          </p:cNvPr>
          <p:cNvSpPr txBox="1"/>
          <p:nvPr/>
        </p:nvSpPr>
        <p:spPr>
          <a:xfrm>
            <a:off x="132521" y="2353830"/>
            <a:ext cx="1202124"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Summary</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53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D486-2ABF-A34A-997A-68C0487D9078}"/>
              </a:ext>
            </a:extLst>
          </p:cNvPr>
          <p:cNvSpPr/>
          <p:nvPr/>
        </p:nvSpPr>
        <p:spPr>
          <a:xfrm>
            <a:off x="-13252" y="761133"/>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id="{B8895EA3-2695-3C43-A888-8A3B4A7D6508}"/>
              </a:ext>
            </a:extLst>
          </p:cNvPr>
          <p:cNvSpPr txBox="1"/>
          <p:nvPr/>
        </p:nvSpPr>
        <p:spPr>
          <a:xfrm>
            <a:off x="132521" y="768625"/>
            <a:ext cx="842218"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Figure</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609CCD7-B63E-1449-9511-EB22AAA85583}"/>
              </a:ext>
            </a:extLst>
          </p:cNvPr>
          <p:cNvSpPr txBox="1">
            <a:spLocks/>
          </p:cNvSpPr>
          <p:nvPr/>
        </p:nvSpPr>
        <p:spPr>
          <a:xfrm>
            <a:off x="457200" y="1456760"/>
            <a:ext cx="3793254" cy="57300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400" b="1" u="sng" dirty="0" err="1">
                <a:solidFill>
                  <a:schemeClr val="tx1"/>
                </a:solidFill>
                <a:latin typeface="Calibri" panose="020F0502020204030204" pitchFamily="34" charset="0"/>
                <a:cs typeface="Calibri" panose="020F0502020204030204" pitchFamily="34" charset="0"/>
              </a:rPr>
              <a:t>Hb</a:t>
            </a:r>
            <a:r>
              <a:rPr lang="en-US" sz="1400" b="1" u="sng" dirty="0">
                <a:solidFill>
                  <a:schemeClr val="tx1"/>
                </a:solidFill>
                <a:latin typeface="Calibri" panose="020F0502020204030204" pitchFamily="34" charset="0"/>
                <a:cs typeface="Calibri" panose="020F0502020204030204" pitchFamily="34" charset="0"/>
              </a:rPr>
              <a:t>/NO cycle participation during hypoxia</a:t>
            </a:r>
            <a:endParaRPr lang="en-IN" sz="1400" b="1" u="sng" dirty="0">
              <a:solidFill>
                <a:schemeClr val="tx1"/>
              </a:solidFill>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3B4A30D8-C7BF-F643-8B8A-443ED690AC82}"/>
              </a:ext>
            </a:extLst>
          </p:cNvPr>
          <p:cNvPicPr>
            <a:picLocks noChangeAspect="1" noChangeArrowheads="1"/>
          </p:cNvPicPr>
          <p:nvPr/>
        </p:nvPicPr>
        <p:blipFill>
          <a:blip r:embed="rId4"/>
          <a:srcRect/>
          <a:stretch>
            <a:fillRect/>
          </a:stretch>
        </p:blipFill>
        <p:spPr bwMode="auto">
          <a:xfrm>
            <a:off x="457199" y="2232840"/>
            <a:ext cx="4040188" cy="3095305"/>
          </a:xfrm>
          <a:prstGeom prst="rect">
            <a:avLst/>
          </a:prstGeom>
          <a:noFill/>
          <a:ln w="9525">
            <a:noFill/>
            <a:miter lim="800000"/>
            <a:headEnd/>
            <a:tailEnd/>
          </a:ln>
          <a:effectLst/>
        </p:spPr>
      </p:pic>
      <p:sp>
        <p:nvSpPr>
          <p:cNvPr id="14" name="Content Placeholder 2">
            <a:extLst>
              <a:ext uri="{FF2B5EF4-FFF2-40B4-BE49-F238E27FC236}">
                <a16:creationId xmlns:a16="http://schemas.microsoft.com/office/drawing/2014/main" id="{A1917EC2-12C1-CE49-815A-B11F0EAF4BA6}"/>
              </a:ext>
            </a:extLst>
          </p:cNvPr>
          <p:cNvSpPr txBox="1">
            <a:spLocks/>
          </p:cNvSpPr>
          <p:nvPr/>
        </p:nvSpPr>
        <p:spPr>
          <a:xfrm>
            <a:off x="6718998" y="1456760"/>
            <a:ext cx="3793254" cy="57300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400" b="1" u="sng" dirty="0">
                <a:solidFill>
                  <a:schemeClr val="tx1"/>
                </a:solidFill>
              </a:rPr>
              <a:t>Role of </a:t>
            </a:r>
            <a:r>
              <a:rPr lang="en-US" sz="1400" b="1" u="sng" dirty="0" err="1">
                <a:solidFill>
                  <a:schemeClr val="tx1"/>
                </a:solidFill>
              </a:rPr>
              <a:t>Hb</a:t>
            </a:r>
            <a:r>
              <a:rPr lang="en-US" sz="1400" b="1" u="sng" dirty="0">
                <a:solidFill>
                  <a:schemeClr val="tx1"/>
                </a:solidFill>
              </a:rPr>
              <a:t> induction in NO scavenging, NADH recycling and ATP formation during hypoxia</a:t>
            </a:r>
            <a:endParaRPr lang="en-IN" sz="1400" b="1" u="sng" dirty="0">
              <a:solidFill>
                <a:schemeClr val="tx1"/>
              </a:solidFill>
            </a:endParaRPr>
          </a:p>
        </p:txBody>
      </p:sp>
      <p:pic>
        <p:nvPicPr>
          <p:cNvPr id="15" name="Picture 3">
            <a:extLst>
              <a:ext uri="{FF2B5EF4-FFF2-40B4-BE49-F238E27FC236}">
                <a16:creationId xmlns:a16="http://schemas.microsoft.com/office/drawing/2014/main" id="{49BEBCA1-2096-3B4F-A601-D2B428683347}"/>
              </a:ext>
            </a:extLst>
          </p:cNvPr>
          <p:cNvPicPr>
            <a:picLocks noChangeAspect="1" noChangeArrowheads="1"/>
          </p:cNvPicPr>
          <p:nvPr/>
        </p:nvPicPr>
        <p:blipFill>
          <a:blip r:embed="rId5"/>
          <a:srcRect/>
          <a:stretch>
            <a:fillRect/>
          </a:stretch>
        </p:blipFill>
        <p:spPr bwMode="auto">
          <a:xfrm>
            <a:off x="7373039" y="2232840"/>
            <a:ext cx="2485172" cy="3828243"/>
          </a:xfrm>
          <a:prstGeom prst="rect">
            <a:avLst/>
          </a:prstGeom>
          <a:noFill/>
          <a:ln w="9525">
            <a:noFill/>
            <a:miter lim="800000"/>
            <a:headEnd/>
            <a:tailEnd/>
          </a:ln>
          <a:effectLst/>
        </p:spPr>
      </p:pic>
    </p:spTree>
    <p:extLst>
      <p:ext uri="{BB962C8B-B14F-4D97-AF65-F5344CB8AC3E}">
        <p14:creationId xmlns:p14="http://schemas.microsoft.com/office/powerpoint/2010/main" val="90974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D486-2ABF-A34A-997A-68C0487D9078}"/>
              </a:ext>
            </a:extLst>
          </p:cNvPr>
          <p:cNvSpPr/>
          <p:nvPr/>
        </p:nvSpPr>
        <p:spPr>
          <a:xfrm>
            <a:off x="-13252" y="761133"/>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id="{B8895EA3-2695-3C43-A888-8A3B4A7D6508}"/>
              </a:ext>
            </a:extLst>
          </p:cNvPr>
          <p:cNvSpPr txBox="1"/>
          <p:nvPr/>
        </p:nvSpPr>
        <p:spPr>
          <a:xfrm>
            <a:off x="132521" y="768625"/>
            <a:ext cx="1421992"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Advantages</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609CCD7-B63E-1449-9511-EB22AAA85583}"/>
              </a:ext>
            </a:extLst>
          </p:cNvPr>
          <p:cNvSpPr txBox="1">
            <a:spLocks/>
          </p:cNvSpPr>
          <p:nvPr/>
        </p:nvSpPr>
        <p:spPr>
          <a:xfrm>
            <a:off x="457199" y="1346232"/>
            <a:ext cx="10823481" cy="2574235"/>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Better plant shoot formation/multiplication ratio per subculture.</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Maximum survival rate of primary harden plants due to better adaptation to primary hardening conditions.</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Due to high nitrate reductase enzyme activity  plant yield more.</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Due to high succinate dehydrogenase enzyme activity better adaptation to abiotic and biotic stress.</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Low variation.</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Plants show better response to fertigation.</a:t>
            </a:r>
          </a:p>
        </p:txBody>
      </p:sp>
      <p:sp>
        <p:nvSpPr>
          <p:cNvPr id="10" name="Rectangle 9">
            <a:extLst>
              <a:ext uri="{FF2B5EF4-FFF2-40B4-BE49-F238E27FC236}">
                <a16:creationId xmlns:a16="http://schemas.microsoft.com/office/drawing/2014/main" id="{07CBFD07-8800-7D45-BD05-E23BE0D78CC4}"/>
              </a:ext>
            </a:extLst>
          </p:cNvPr>
          <p:cNvSpPr/>
          <p:nvPr/>
        </p:nvSpPr>
        <p:spPr>
          <a:xfrm>
            <a:off x="-16310" y="3903804"/>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BF9EDC1-DBEA-CA43-B00E-B623C45B3567}"/>
              </a:ext>
            </a:extLst>
          </p:cNvPr>
          <p:cNvSpPr txBox="1"/>
          <p:nvPr/>
        </p:nvSpPr>
        <p:spPr>
          <a:xfrm>
            <a:off x="129463" y="3911296"/>
            <a:ext cx="1072538"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Abstract</a:t>
            </a:r>
            <a:endParaRPr lang="en-US" sz="2000" dirty="0">
              <a:solidFill>
                <a:schemeClr val="bg1"/>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753D8EEB-23AF-0C42-B895-5663513B4287}"/>
              </a:ext>
            </a:extLst>
          </p:cNvPr>
          <p:cNvSpPr txBox="1">
            <a:spLocks/>
          </p:cNvSpPr>
          <p:nvPr/>
        </p:nvSpPr>
        <p:spPr>
          <a:xfrm>
            <a:off x="455594" y="4501718"/>
            <a:ext cx="10823481" cy="159514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Clr>
                <a:schemeClr val="tx1"/>
              </a:buClr>
              <a:buSzPct val="120000"/>
              <a:buNone/>
            </a:pPr>
            <a:r>
              <a:rPr lang="en-US" sz="1400" dirty="0">
                <a:solidFill>
                  <a:schemeClr val="tx1"/>
                </a:solidFill>
                <a:latin typeface="Calibri" panose="020F0502020204030204" pitchFamily="34" charset="0"/>
                <a:cs typeface="Calibri" panose="020F0502020204030204" pitchFamily="34" charset="0"/>
              </a:rPr>
              <a:t>The present invention encompasses chemical composition in an effective concentration to stimulate alternative oxidase and hypoxic adaptation of plant tissue, plant organ, plant cells micro-propagated through plant tissue culture medium. The disclosed chemical composition comprises succinic acid or its methyl ethyl ester or combination of succinic acid and its derivatives, choline chloride, glutamine acid, adenine </a:t>
            </a:r>
            <a:r>
              <a:rPr lang="en-US" sz="1400" dirty="0" err="1">
                <a:solidFill>
                  <a:schemeClr val="tx1"/>
                </a:solidFill>
                <a:latin typeface="Calibri" panose="020F0502020204030204" pitchFamily="34" charset="0"/>
                <a:cs typeface="Calibri" panose="020F0502020204030204" pitchFamily="34" charset="0"/>
              </a:rPr>
              <a:t>sulphate</a:t>
            </a:r>
            <a:r>
              <a:rPr lang="en-US" sz="1400" dirty="0">
                <a:solidFill>
                  <a:schemeClr val="tx1"/>
                </a:solidFill>
                <a:latin typeface="Calibri" panose="020F0502020204030204" pitchFamily="34" charset="0"/>
                <a:cs typeface="Calibri" panose="020F0502020204030204" pitchFamily="34" charset="0"/>
              </a:rPr>
              <a:t>, D Ca pantothenate acid, L-glycine, L-cysteine, high nitrate concentration in the form of potassium nitrate and sodium silicate as basic solution for PH adjustment at effective concentration. The  disclosed chemical composition can be added  to plant tissue culture media either during multiplication stage or during shooting stage or during rooting stage along with growth hormones such as Auxins and </a:t>
            </a:r>
            <a:r>
              <a:rPr lang="en-US" sz="1400" dirty="0" err="1">
                <a:solidFill>
                  <a:schemeClr val="tx1"/>
                </a:solidFill>
                <a:latin typeface="Calibri" panose="020F0502020204030204" pitchFamily="34" charset="0"/>
                <a:cs typeface="Calibri" panose="020F0502020204030204" pitchFamily="34" charset="0"/>
              </a:rPr>
              <a:t>Cytokinins</a:t>
            </a:r>
            <a:r>
              <a:rPr lang="en-US" sz="1400" dirty="0">
                <a:solidFill>
                  <a:schemeClr val="tx1"/>
                </a:solidFill>
                <a:latin typeface="Calibri" panose="020F0502020204030204" pitchFamily="34" charset="0"/>
                <a:cs typeface="Calibri" panose="020F0502020204030204" pitchFamily="34" charset="0"/>
              </a:rPr>
              <a:t>.</a:t>
            </a:r>
            <a:endParaRPr lang="en-IN"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73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D486-2ABF-A34A-997A-68C0487D9078}"/>
              </a:ext>
            </a:extLst>
          </p:cNvPr>
          <p:cNvSpPr/>
          <p:nvPr/>
        </p:nvSpPr>
        <p:spPr>
          <a:xfrm>
            <a:off x="-13252" y="761133"/>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id="{B8895EA3-2695-3C43-A888-8A3B4A7D6508}"/>
              </a:ext>
            </a:extLst>
          </p:cNvPr>
          <p:cNvSpPr txBox="1"/>
          <p:nvPr/>
        </p:nvSpPr>
        <p:spPr>
          <a:xfrm>
            <a:off x="132521" y="768625"/>
            <a:ext cx="948721"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Results</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609CCD7-B63E-1449-9511-EB22AAA85583}"/>
              </a:ext>
            </a:extLst>
          </p:cNvPr>
          <p:cNvSpPr txBox="1">
            <a:spLocks/>
          </p:cNvSpPr>
          <p:nvPr/>
        </p:nvSpPr>
        <p:spPr>
          <a:xfrm>
            <a:off x="457200" y="1456760"/>
            <a:ext cx="3793254" cy="57300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400" b="1" u="sng" dirty="0">
                <a:solidFill>
                  <a:schemeClr val="tx1"/>
                </a:solidFill>
                <a:latin typeface="Calibri" panose="020F0502020204030204" pitchFamily="34" charset="0"/>
                <a:cs typeface="Calibri" panose="020F0502020204030204" pitchFamily="34" charset="0"/>
              </a:rPr>
              <a:t>Effective concentration  of chemical composition plant tissue culture medium</a:t>
            </a:r>
          </a:p>
        </p:txBody>
      </p:sp>
      <p:sp>
        <p:nvSpPr>
          <p:cNvPr id="14" name="Content Placeholder 2">
            <a:extLst>
              <a:ext uri="{FF2B5EF4-FFF2-40B4-BE49-F238E27FC236}">
                <a16:creationId xmlns:a16="http://schemas.microsoft.com/office/drawing/2014/main" id="{A1917EC2-12C1-CE49-815A-B11F0EAF4BA6}"/>
              </a:ext>
            </a:extLst>
          </p:cNvPr>
          <p:cNvSpPr txBox="1">
            <a:spLocks/>
          </p:cNvSpPr>
          <p:nvPr/>
        </p:nvSpPr>
        <p:spPr>
          <a:xfrm>
            <a:off x="6718998" y="1456760"/>
            <a:ext cx="3793254" cy="57300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400" b="1" u="sng" dirty="0">
                <a:solidFill>
                  <a:schemeClr val="tx1"/>
                </a:solidFill>
              </a:rPr>
              <a:t>Conventional plant tissue culture media</a:t>
            </a:r>
            <a:endParaRPr lang="en-IN" sz="1400" b="1" u="sng" dirty="0">
              <a:solidFill>
                <a:schemeClr val="tx1"/>
              </a:solidFill>
            </a:endParaRPr>
          </a:p>
        </p:txBody>
      </p:sp>
      <p:pic>
        <p:nvPicPr>
          <p:cNvPr id="11" name="Content Placeholder 6" descr="IMG-20180525-WA0003.jpg">
            <a:extLst>
              <a:ext uri="{FF2B5EF4-FFF2-40B4-BE49-F238E27FC236}">
                <a16:creationId xmlns:a16="http://schemas.microsoft.com/office/drawing/2014/main" id="{EC604429-23BD-3341-BA2E-B58829C3770D}"/>
              </a:ext>
            </a:extLst>
          </p:cNvPr>
          <p:cNvPicPr>
            <a:picLocks noChangeAspect="1"/>
          </p:cNvPicPr>
          <p:nvPr/>
        </p:nvPicPr>
        <p:blipFill>
          <a:blip r:embed="rId4"/>
          <a:stretch>
            <a:fillRect/>
          </a:stretch>
        </p:blipFill>
        <p:spPr>
          <a:xfrm>
            <a:off x="911384" y="2183771"/>
            <a:ext cx="2884885" cy="3846513"/>
          </a:xfrm>
          <a:prstGeom prst="rect">
            <a:avLst/>
          </a:prstGeom>
        </p:spPr>
      </p:pic>
      <p:pic>
        <p:nvPicPr>
          <p:cNvPr id="12" name="Content Placeholder 7" descr="IMG_20180123_142916.jpg">
            <a:extLst>
              <a:ext uri="{FF2B5EF4-FFF2-40B4-BE49-F238E27FC236}">
                <a16:creationId xmlns:a16="http://schemas.microsoft.com/office/drawing/2014/main" id="{567937F0-E65C-C543-BFD6-0194C7556A45}"/>
              </a:ext>
            </a:extLst>
          </p:cNvPr>
          <p:cNvPicPr>
            <a:picLocks noChangeAspect="1"/>
          </p:cNvPicPr>
          <p:nvPr/>
        </p:nvPicPr>
        <p:blipFill>
          <a:blip r:embed="rId5" cstate="print"/>
          <a:stretch>
            <a:fillRect/>
          </a:stretch>
        </p:blipFill>
        <p:spPr>
          <a:xfrm>
            <a:off x="7104500" y="2183772"/>
            <a:ext cx="2884885" cy="3846513"/>
          </a:xfrm>
          <a:prstGeom prst="rect">
            <a:avLst/>
          </a:prstGeom>
        </p:spPr>
      </p:pic>
    </p:spTree>
    <p:extLst>
      <p:ext uri="{BB962C8B-B14F-4D97-AF65-F5344CB8AC3E}">
        <p14:creationId xmlns:p14="http://schemas.microsoft.com/office/powerpoint/2010/main" val="54403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D486-2ABF-A34A-997A-68C0487D9078}"/>
              </a:ext>
            </a:extLst>
          </p:cNvPr>
          <p:cNvSpPr/>
          <p:nvPr/>
        </p:nvSpPr>
        <p:spPr>
          <a:xfrm>
            <a:off x="-13253" y="761133"/>
            <a:ext cx="3690103"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id="{B8895EA3-2695-3C43-A888-8A3B4A7D6508}"/>
              </a:ext>
            </a:extLst>
          </p:cNvPr>
          <p:cNvSpPr txBox="1"/>
          <p:nvPr/>
        </p:nvSpPr>
        <p:spPr>
          <a:xfrm>
            <a:off x="132521" y="768625"/>
            <a:ext cx="3134961"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Primary Harden Plant Roots</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609CCD7-B63E-1449-9511-EB22AAA85583}"/>
              </a:ext>
            </a:extLst>
          </p:cNvPr>
          <p:cNvSpPr txBox="1">
            <a:spLocks/>
          </p:cNvSpPr>
          <p:nvPr/>
        </p:nvSpPr>
        <p:spPr>
          <a:xfrm>
            <a:off x="457200" y="1456760"/>
            <a:ext cx="3793254" cy="57300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400" b="1" u="sng" dirty="0">
                <a:solidFill>
                  <a:schemeClr val="tx1"/>
                </a:solidFill>
                <a:latin typeface="Calibri" panose="020F0502020204030204" pitchFamily="34" charset="0"/>
                <a:cs typeface="Calibri" panose="020F0502020204030204" pitchFamily="34" charset="0"/>
              </a:rPr>
              <a:t>In effective concentration of chemical composition</a:t>
            </a:r>
            <a:endParaRPr lang="en-IN" sz="1400" b="1" u="sng" dirty="0">
              <a:solidFill>
                <a:schemeClr val="tx1"/>
              </a:solidFill>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A1917EC2-12C1-CE49-815A-B11F0EAF4BA6}"/>
              </a:ext>
            </a:extLst>
          </p:cNvPr>
          <p:cNvSpPr txBox="1">
            <a:spLocks/>
          </p:cNvSpPr>
          <p:nvPr/>
        </p:nvSpPr>
        <p:spPr>
          <a:xfrm>
            <a:off x="6718998" y="1456760"/>
            <a:ext cx="3793254" cy="573007"/>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400" b="1" u="sng" dirty="0">
                <a:solidFill>
                  <a:schemeClr val="tx1"/>
                </a:solidFill>
                <a:latin typeface="Calibri" panose="020F0502020204030204" pitchFamily="34" charset="0"/>
                <a:cs typeface="Calibri" panose="020F0502020204030204" pitchFamily="34" charset="0"/>
              </a:rPr>
              <a:t>In conventional chemical composition</a:t>
            </a:r>
            <a:endParaRPr lang="en-IN" sz="1400" b="1" u="sng" dirty="0">
              <a:solidFill>
                <a:schemeClr val="tx1"/>
              </a:solidFill>
              <a:latin typeface="Calibri" panose="020F0502020204030204" pitchFamily="34" charset="0"/>
              <a:cs typeface="Calibri" panose="020F0502020204030204" pitchFamily="34" charset="0"/>
            </a:endParaRPr>
          </a:p>
        </p:txBody>
      </p:sp>
      <p:pic>
        <p:nvPicPr>
          <p:cNvPr id="10" name="Content Placeholder 8" descr="IMG_20180708_111157.jpg">
            <a:extLst>
              <a:ext uri="{FF2B5EF4-FFF2-40B4-BE49-F238E27FC236}">
                <a16:creationId xmlns:a16="http://schemas.microsoft.com/office/drawing/2014/main" id="{0A42A007-AED9-9B4C-A389-0ACF8BF96058}"/>
              </a:ext>
            </a:extLst>
          </p:cNvPr>
          <p:cNvPicPr>
            <a:picLocks noChangeAspect="1"/>
          </p:cNvPicPr>
          <p:nvPr/>
        </p:nvPicPr>
        <p:blipFill>
          <a:blip r:embed="rId4" cstate="print"/>
          <a:stretch>
            <a:fillRect/>
          </a:stretch>
        </p:blipFill>
        <p:spPr>
          <a:xfrm>
            <a:off x="543828" y="2258048"/>
            <a:ext cx="4040188" cy="3030141"/>
          </a:xfrm>
          <a:prstGeom prst="rect">
            <a:avLst/>
          </a:prstGeom>
        </p:spPr>
      </p:pic>
      <p:pic>
        <p:nvPicPr>
          <p:cNvPr id="13" name="Content Placeholder 9" descr="IMG_20180708_111121.jpg">
            <a:extLst>
              <a:ext uri="{FF2B5EF4-FFF2-40B4-BE49-F238E27FC236}">
                <a16:creationId xmlns:a16="http://schemas.microsoft.com/office/drawing/2014/main" id="{403D8339-9C9C-2A48-BEDE-6AF9CF4F3A15}"/>
              </a:ext>
            </a:extLst>
          </p:cNvPr>
          <p:cNvPicPr>
            <a:picLocks noChangeAspect="1"/>
          </p:cNvPicPr>
          <p:nvPr/>
        </p:nvPicPr>
        <p:blipFill>
          <a:blip r:embed="rId5" cstate="print"/>
          <a:stretch>
            <a:fillRect/>
          </a:stretch>
        </p:blipFill>
        <p:spPr>
          <a:xfrm>
            <a:off x="6776748" y="2256858"/>
            <a:ext cx="4041775" cy="3031331"/>
          </a:xfrm>
          <a:prstGeom prst="rect">
            <a:avLst/>
          </a:prstGeom>
        </p:spPr>
      </p:pic>
    </p:spTree>
    <p:extLst>
      <p:ext uri="{BB962C8B-B14F-4D97-AF65-F5344CB8AC3E}">
        <p14:creationId xmlns:p14="http://schemas.microsoft.com/office/powerpoint/2010/main" val="376594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ED486-2ABF-A34A-997A-68C0487D9078}"/>
              </a:ext>
            </a:extLst>
          </p:cNvPr>
          <p:cNvSpPr/>
          <p:nvPr/>
        </p:nvSpPr>
        <p:spPr>
          <a:xfrm>
            <a:off x="-13252" y="761133"/>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id="{B8895EA3-2695-3C43-A888-8A3B4A7D6508}"/>
              </a:ext>
            </a:extLst>
          </p:cNvPr>
          <p:cNvSpPr txBox="1"/>
          <p:nvPr/>
        </p:nvSpPr>
        <p:spPr>
          <a:xfrm>
            <a:off x="132521" y="768625"/>
            <a:ext cx="1397498"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Application</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609CCD7-B63E-1449-9511-EB22AAA85583}"/>
              </a:ext>
            </a:extLst>
          </p:cNvPr>
          <p:cNvSpPr txBox="1">
            <a:spLocks/>
          </p:cNvSpPr>
          <p:nvPr/>
        </p:nvSpPr>
        <p:spPr>
          <a:xfrm>
            <a:off x="457199" y="1346233"/>
            <a:ext cx="10823481" cy="36349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This technology can be used to commercially micro-propagate hypoxia tolerant and high yielding plants through plant tissue culture.</a:t>
            </a:r>
            <a:endParaRPr lang="en-IN" sz="14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7CBFD07-8800-7D45-BD05-E23BE0D78CC4}"/>
              </a:ext>
            </a:extLst>
          </p:cNvPr>
          <p:cNvSpPr/>
          <p:nvPr/>
        </p:nvSpPr>
        <p:spPr>
          <a:xfrm>
            <a:off x="-16310" y="2317600"/>
            <a:ext cx="318871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BF9EDC1-DBEA-CA43-B00E-B623C45B3567}"/>
              </a:ext>
            </a:extLst>
          </p:cNvPr>
          <p:cNvSpPr txBox="1"/>
          <p:nvPr/>
        </p:nvSpPr>
        <p:spPr>
          <a:xfrm>
            <a:off x="129463" y="2325092"/>
            <a:ext cx="2867580"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Commercial Expectations</a:t>
            </a:r>
            <a:endParaRPr lang="en-US" sz="2000" dirty="0">
              <a:solidFill>
                <a:schemeClr val="bg1"/>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753D8EEB-23AF-0C42-B895-5663513B4287}"/>
              </a:ext>
            </a:extLst>
          </p:cNvPr>
          <p:cNvSpPr txBox="1">
            <a:spLocks/>
          </p:cNvSpPr>
          <p:nvPr/>
        </p:nvSpPr>
        <p:spPr>
          <a:xfrm>
            <a:off x="455594" y="2915514"/>
            <a:ext cx="10823481" cy="417561"/>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lnSpc>
                <a:spcPct val="100000"/>
              </a:lnSpc>
              <a:buClr>
                <a:schemeClr val="tx1"/>
              </a:buClr>
              <a:buSzPct val="120000"/>
            </a:pPr>
            <a:r>
              <a:rPr lang="en-US" sz="1400" dirty="0">
                <a:solidFill>
                  <a:schemeClr val="tx1"/>
                </a:solidFill>
                <a:latin typeface="Calibri" panose="020F0502020204030204" pitchFamily="34" charset="0"/>
                <a:cs typeface="Calibri" panose="020F0502020204030204" pitchFamily="34" charset="0"/>
              </a:rPr>
              <a:t>Technology Transfer Fees and Royalties.</a:t>
            </a:r>
            <a:endParaRPr lang="en-IN" sz="14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5B0E256-3A5F-CC41-9210-98902201B5DB}"/>
              </a:ext>
            </a:extLst>
          </p:cNvPr>
          <p:cNvSpPr/>
          <p:nvPr/>
        </p:nvSpPr>
        <p:spPr>
          <a:xfrm>
            <a:off x="-16310" y="3630389"/>
            <a:ext cx="318871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5128C08-3368-0749-BAD4-67F05D3B510F}"/>
              </a:ext>
            </a:extLst>
          </p:cNvPr>
          <p:cNvSpPr txBox="1"/>
          <p:nvPr/>
        </p:nvSpPr>
        <p:spPr>
          <a:xfrm>
            <a:off x="129463" y="3637881"/>
            <a:ext cx="1356269"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References</a:t>
            </a:r>
            <a:endParaRPr lang="en-US" sz="2000" dirty="0">
              <a:solidFill>
                <a:schemeClr val="bg1"/>
              </a:solidFill>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858316CE-3135-7B4C-8992-28CFE464E682}"/>
              </a:ext>
            </a:extLst>
          </p:cNvPr>
          <p:cNvSpPr txBox="1">
            <a:spLocks/>
          </p:cNvSpPr>
          <p:nvPr/>
        </p:nvSpPr>
        <p:spPr>
          <a:xfrm>
            <a:off x="455594" y="4238262"/>
            <a:ext cx="10823481" cy="417561"/>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Cytokinin inhibition of respiration in mitochondria from six plant species. ( Carlos o. Miller/Proc.Natl.Acad,Sci.USA.Vol.77. No.8. pp-4731-4735.1980.</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Cytokinin modification of </a:t>
            </a:r>
            <a:r>
              <a:rPr lang="en-US" sz="1400" dirty="0" err="1">
                <a:solidFill>
                  <a:schemeClr val="tx1"/>
                </a:solidFill>
                <a:latin typeface="Calibri" panose="020F0502020204030204" pitchFamily="34" charset="0"/>
                <a:cs typeface="Calibri" panose="020F0502020204030204" pitchFamily="34" charset="0"/>
              </a:rPr>
              <a:t>mitochnodrial</a:t>
            </a:r>
            <a:r>
              <a:rPr lang="en-US" sz="1400" dirty="0">
                <a:solidFill>
                  <a:schemeClr val="tx1"/>
                </a:solidFill>
                <a:latin typeface="Calibri" panose="020F0502020204030204" pitchFamily="34" charset="0"/>
                <a:cs typeface="Calibri" panose="020F0502020204030204" pitchFamily="34" charset="0"/>
              </a:rPr>
              <a:t> function . Carlos o Miller/ Plant Physiol. 1982.69, 1274-1277.</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Biotechnological approaches to creation of hypoxia and anoxia tolerant plants. B B </a:t>
            </a:r>
            <a:r>
              <a:rPr lang="en-US" sz="1400" dirty="0" err="1">
                <a:solidFill>
                  <a:schemeClr val="tx1"/>
                </a:solidFill>
                <a:latin typeface="Calibri" panose="020F0502020204030204" pitchFamily="34" charset="0"/>
                <a:cs typeface="Calibri" panose="020F0502020204030204" pitchFamily="34" charset="0"/>
              </a:rPr>
              <a:t>Vartapetian</a:t>
            </a:r>
            <a:r>
              <a:rPr lang="en-US" sz="1400" dirty="0">
                <a:solidFill>
                  <a:schemeClr val="tx1"/>
                </a:solidFill>
                <a:latin typeface="Calibri" panose="020F0502020204030204" pitchFamily="34" charset="0"/>
                <a:cs typeface="Calibri" panose="020F0502020204030204" pitchFamily="34" charset="0"/>
              </a:rPr>
              <a:t>/ Acta </a:t>
            </a:r>
            <a:r>
              <a:rPr lang="en-US" sz="1400" dirty="0" err="1">
                <a:solidFill>
                  <a:schemeClr val="tx1"/>
                </a:solidFill>
                <a:latin typeface="Calibri" panose="020F0502020204030204" pitchFamily="34" charset="0"/>
                <a:cs typeface="Calibri" panose="020F0502020204030204" pitchFamily="34" charset="0"/>
              </a:rPr>
              <a:t>Naturae</a:t>
            </a:r>
            <a:r>
              <a:rPr lang="en-US" sz="1400" dirty="0">
                <a:solidFill>
                  <a:schemeClr val="tx1"/>
                </a:solidFill>
                <a:latin typeface="Calibri" panose="020F0502020204030204" pitchFamily="34" charset="0"/>
                <a:cs typeface="Calibri" panose="020F0502020204030204" pitchFamily="34" charset="0"/>
              </a:rPr>
              <a:t>. Vol.6. No.2(21) 2014.</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Reactive nitrogen species in </a:t>
            </a:r>
            <a:r>
              <a:rPr lang="en-US" sz="1400" dirty="0" err="1">
                <a:solidFill>
                  <a:schemeClr val="tx1"/>
                </a:solidFill>
                <a:latin typeface="Calibri" panose="020F0502020204030204" pitchFamily="34" charset="0"/>
                <a:cs typeface="Calibri" panose="020F0502020204030204" pitchFamily="34" charset="0"/>
              </a:rPr>
              <a:t>mitochnodria</a:t>
            </a:r>
            <a:r>
              <a:rPr lang="en-US" sz="1400" dirty="0">
                <a:solidFill>
                  <a:schemeClr val="tx1"/>
                </a:solidFill>
                <a:latin typeface="Calibri" panose="020F0502020204030204" pitchFamily="34" charset="0"/>
                <a:cs typeface="Calibri" panose="020F0502020204030204" pitchFamily="34" charset="0"/>
              </a:rPr>
              <a:t> and their implications in plant energy status and hypoxic stress tolerance. K J Gupta/ </a:t>
            </a:r>
            <a:r>
              <a:rPr lang="en-US" sz="1400" dirty="0" err="1">
                <a:solidFill>
                  <a:schemeClr val="tx1"/>
                </a:solidFill>
                <a:latin typeface="Calibri" panose="020F0502020204030204" pitchFamily="34" charset="0"/>
                <a:cs typeface="Calibri" panose="020F0502020204030204" pitchFamily="34" charset="0"/>
              </a:rPr>
              <a:t>Front.Plant.Sci</a:t>
            </a:r>
            <a:r>
              <a:rPr lang="en-US" sz="1400" dirty="0">
                <a:solidFill>
                  <a:schemeClr val="tx1"/>
                </a:solidFill>
                <a:latin typeface="Calibri" panose="020F0502020204030204" pitchFamily="34" charset="0"/>
                <a:cs typeface="Calibri" panose="020F0502020204030204" pitchFamily="34" charset="0"/>
              </a:rPr>
              <a:t> 7:369. 2016.</a:t>
            </a: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A discrete role for alternative oxidase under hypoxia to increase nitric oxide and drive energy production. A Vishwakarma/ Free radical biology and medicine 122. 2018. 40-51.</a:t>
            </a:r>
          </a:p>
          <a:p>
            <a:pPr>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buClr>
                <a:schemeClr val="tx1"/>
              </a:buClr>
              <a:buSzPct val="120000"/>
              <a:buFont typeface="Arial" pitchFamily="34" charset="0"/>
              <a:buChar char="•"/>
            </a:pPr>
            <a:endParaRPr lang="en-IN"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75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EE13960-6366-DD4C-9452-9EEA9EDA28DA}"/>
              </a:ext>
            </a:extLst>
          </p:cNvPr>
          <p:cNvSpPr/>
          <p:nvPr/>
        </p:nvSpPr>
        <p:spPr>
          <a:xfrm>
            <a:off x="0" y="955960"/>
            <a:ext cx="12192000" cy="1091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12">
            <a:extLst>
              <a:ext uri="{FF2B5EF4-FFF2-40B4-BE49-F238E27FC236}">
                <a16:creationId xmlns:a16="http://schemas.microsoft.com/office/drawing/2014/main" id="{81EC3AA5-975B-4C4A-98CB-BBBB8143A74A}"/>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6" name="Picture 5">
            <a:extLst>
              <a:ext uri="{FF2B5EF4-FFF2-40B4-BE49-F238E27FC236}">
                <a16:creationId xmlns:a16="http://schemas.microsoft.com/office/drawing/2014/main" id="{9C29F88E-52DD-BC48-98F9-19A81D36C8AA}"/>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2" name="Rectangle 1">
            <a:extLst>
              <a:ext uri="{FF2B5EF4-FFF2-40B4-BE49-F238E27FC236}">
                <a16:creationId xmlns:a16="http://schemas.microsoft.com/office/drawing/2014/main" id="{ED6EE2C2-052C-7549-988B-B52BFF4FCC1D}"/>
              </a:ext>
            </a:extLst>
          </p:cNvPr>
          <p:cNvSpPr/>
          <p:nvPr/>
        </p:nvSpPr>
        <p:spPr>
          <a:xfrm>
            <a:off x="4018894" y="1060372"/>
            <a:ext cx="3909275" cy="1015663"/>
          </a:xfrm>
          <a:prstGeom prst="rect">
            <a:avLst/>
          </a:prstGeom>
          <a:noFill/>
        </p:spPr>
        <p:txBody>
          <a:bodyPr wrap="none" lIns="91440" tIns="45720" rIns="91440" bIns="45720">
            <a:spAutoFit/>
          </a:bodyPr>
          <a:lstStyle/>
          <a:p>
            <a:pPr algn="ctr"/>
            <a:r>
              <a:rPr lang="en-US" sz="60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THANK YOU</a:t>
            </a:r>
            <a:endParaRPr lang="en-US" sz="6000" b="0" cap="none" spc="0" dirty="0">
              <a:ln w="0"/>
              <a:solidFill>
                <a:schemeClr val="bg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579556BA-3F01-C247-BBF4-2F17D06BC9A1}"/>
              </a:ext>
            </a:extLst>
          </p:cNvPr>
          <p:cNvSpPr txBox="1"/>
          <p:nvPr/>
        </p:nvSpPr>
        <p:spPr>
          <a:xfrm>
            <a:off x="327991" y="2633870"/>
            <a:ext cx="1868557" cy="1200329"/>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New Delhi Office</a:t>
            </a:r>
          </a:p>
          <a:p>
            <a:r>
              <a:rPr lang="en-IN" sz="1200" dirty="0">
                <a:latin typeface="Calibri" panose="020F0502020204030204" pitchFamily="34" charset="0"/>
                <a:cs typeface="Calibri" panose="020F0502020204030204" pitchFamily="34" charset="0"/>
              </a:rPr>
              <a:t>K-16, </a:t>
            </a:r>
            <a:r>
              <a:rPr lang="en-IN" sz="1200" dirty="0" err="1">
                <a:latin typeface="Calibri" panose="020F0502020204030204" pitchFamily="34" charset="0"/>
                <a:cs typeface="Calibri" panose="020F0502020204030204" pitchFamily="34" charset="0"/>
              </a:rPr>
              <a:t>Jangpura</a:t>
            </a:r>
            <a:r>
              <a:rPr lang="en-IN" sz="1200" dirty="0">
                <a:latin typeface="Calibri" panose="020F0502020204030204" pitchFamily="34" charset="0"/>
                <a:cs typeface="Calibri" panose="020F0502020204030204" pitchFamily="34" charset="0"/>
              </a:rPr>
              <a:t> Extension, New Delhi - 110014, India.</a:t>
            </a:r>
          </a:p>
          <a:p>
            <a:r>
              <a:rPr lang="en-IN" sz="1200" dirty="0">
                <a:latin typeface="Calibri" panose="020F0502020204030204" pitchFamily="34" charset="0"/>
                <a:cs typeface="Calibri" panose="020F0502020204030204" pitchFamily="34" charset="0"/>
              </a:rPr>
              <a:t>Tel: +91-(011) 40079530</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07057C8-0A97-1D44-93FD-FCDF4AB35D43}"/>
              </a:ext>
            </a:extLst>
          </p:cNvPr>
          <p:cNvSpPr txBox="1"/>
          <p:nvPr/>
        </p:nvSpPr>
        <p:spPr>
          <a:xfrm>
            <a:off x="4235011" y="2623931"/>
            <a:ext cx="3826565" cy="1384995"/>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Greater Noida (NCR) Office</a:t>
            </a:r>
          </a:p>
          <a:p>
            <a:r>
              <a:rPr lang="en-IN" sz="1200" dirty="0">
                <a:latin typeface="Calibri" panose="020F0502020204030204" pitchFamily="34" charset="0"/>
                <a:cs typeface="Calibri" panose="020F0502020204030204" pitchFamily="34" charset="0"/>
              </a:rPr>
              <a:t>E-13, UPSIDC, Site-IV, Behind-Grand Venice, </a:t>
            </a:r>
            <a:r>
              <a:rPr lang="en-IN" sz="1200" dirty="0" err="1">
                <a:latin typeface="Calibri" panose="020F0502020204030204" pitchFamily="34" charset="0"/>
                <a:cs typeface="Calibri" panose="020F0502020204030204" pitchFamily="34" charset="0"/>
              </a:rPr>
              <a:t>Kasna</a:t>
            </a:r>
            <a:r>
              <a:rPr lang="en-IN" sz="1200" dirty="0">
                <a:latin typeface="Calibri" panose="020F0502020204030204" pitchFamily="34" charset="0"/>
                <a:cs typeface="Calibri" panose="020F0502020204030204" pitchFamily="34" charset="0"/>
              </a:rPr>
              <a:t> Road, Greater Noida - 201310, UP, National Capital Region, India.</a:t>
            </a:r>
          </a:p>
          <a:p>
            <a:r>
              <a:rPr lang="en-IN" sz="1200" dirty="0">
                <a:latin typeface="Calibri" panose="020F0502020204030204" pitchFamily="34" charset="0"/>
                <a:cs typeface="Calibri" panose="020F0502020204030204" pitchFamily="34" charset="0"/>
              </a:rPr>
              <a:t>Tel: +91-(120) 4296878, 4909201, 4516201</a:t>
            </a:r>
          </a:p>
          <a:p>
            <a:r>
              <a:rPr lang="en-IN" sz="1200" dirty="0">
                <a:latin typeface="Calibri" panose="020F0502020204030204" pitchFamily="34" charset="0"/>
                <a:cs typeface="Calibri" panose="020F0502020204030204" pitchFamily="34" charset="0"/>
              </a:rPr>
              <a:t>Fax: +91-(120) 4516201</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27291DD-92BD-634F-8443-35636F0CEA63}"/>
              </a:ext>
            </a:extLst>
          </p:cNvPr>
          <p:cNvSpPr txBox="1"/>
          <p:nvPr/>
        </p:nvSpPr>
        <p:spPr>
          <a:xfrm>
            <a:off x="9191986" y="2623931"/>
            <a:ext cx="2927789" cy="1200329"/>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Bangalore Office 1</a:t>
            </a:r>
          </a:p>
          <a:p>
            <a:r>
              <a:rPr lang="en-IN" sz="1200" dirty="0">
                <a:latin typeface="Calibri" panose="020F0502020204030204" pitchFamily="34" charset="0"/>
                <a:cs typeface="Calibri" panose="020F0502020204030204" pitchFamily="34" charset="0"/>
              </a:rPr>
              <a:t>A-001, </a:t>
            </a:r>
            <a:r>
              <a:rPr lang="en-IN" sz="1200" dirty="0" err="1">
                <a:latin typeface="Calibri" panose="020F0502020204030204" pitchFamily="34" charset="0"/>
                <a:cs typeface="Calibri" panose="020F0502020204030204" pitchFamily="34" charset="0"/>
              </a:rPr>
              <a:t>Nitesh</a:t>
            </a:r>
            <a:r>
              <a:rPr lang="en-IN" sz="1200" dirty="0">
                <a:latin typeface="Calibri" panose="020F0502020204030204" pitchFamily="34" charset="0"/>
                <a:cs typeface="Calibri" panose="020F0502020204030204" pitchFamily="34" charset="0"/>
              </a:rPr>
              <a:t> Central Park, Near </a:t>
            </a:r>
            <a:r>
              <a:rPr lang="en-IN" sz="1200" dirty="0" err="1">
                <a:latin typeface="Calibri" panose="020F0502020204030204" pitchFamily="34" charset="0"/>
                <a:cs typeface="Calibri" panose="020F0502020204030204" pitchFamily="34" charset="0"/>
              </a:rPr>
              <a:t>Bagalur</a:t>
            </a:r>
            <a:r>
              <a:rPr lang="en-IN" sz="1200" dirty="0">
                <a:latin typeface="Calibri" panose="020F0502020204030204" pitchFamily="34" charset="0"/>
                <a:cs typeface="Calibri" panose="020F0502020204030204" pitchFamily="34" charset="0"/>
              </a:rPr>
              <a:t> Crossing, Off Bellary Road, Bengaluru - 560064, India. </a:t>
            </a:r>
          </a:p>
          <a:p>
            <a:r>
              <a:rPr lang="en-IN" sz="1200" dirty="0">
                <a:latin typeface="Calibri" panose="020F0502020204030204" pitchFamily="34" charset="0"/>
                <a:cs typeface="Calibri" panose="020F0502020204030204" pitchFamily="34" charset="0"/>
              </a:rPr>
              <a:t>Tel: +91-(080) 66123903</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91B46D2-2B73-3742-BD1E-701EC0FB5E5D}"/>
              </a:ext>
            </a:extLst>
          </p:cNvPr>
          <p:cNvSpPr txBox="1"/>
          <p:nvPr/>
        </p:nvSpPr>
        <p:spPr>
          <a:xfrm>
            <a:off x="9203862" y="4016558"/>
            <a:ext cx="2927789" cy="1384995"/>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Bangalore Office 2</a:t>
            </a:r>
          </a:p>
          <a:p>
            <a:r>
              <a:rPr lang="en-IN" sz="1200" dirty="0">
                <a:latin typeface="Calibri" panose="020F0502020204030204" pitchFamily="34" charset="0"/>
                <a:cs typeface="Calibri" panose="020F0502020204030204" pitchFamily="34" charset="0"/>
              </a:rPr>
              <a:t>CH-6, Natasha Golf View, 100 Feet Rd, Intermediate Ring Road, </a:t>
            </a:r>
            <a:r>
              <a:rPr lang="en-IN" sz="1200" dirty="0" err="1">
                <a:latin typeface="Calibri" panose="020F0502020204030204" pitchFamily="34" charset="0"/>
                <a:cs typeface="Calibri" panose="020F0502020204030204" pitchFamily="34" charset="0"/>
              </a:rPr>
              <a:t>Domlur</a:t>
            </a:r>
            <a:r>
              <a:rPr lang="en-IN" sz="1200" dirty="0">
                <a:latin typeface="Calibri" panose="020F0502020204030204" pitchFamily="34" charset="0"/>
                <a:cs typeface="Calibri" panose="020F0502020204030204" pitchFamily="34" charset="0"/>
              </a:rPr>
              <a:t> Layout, Bengaluru, Karnataka - 560071, India. </a:t>
            </a:r>
          </a:p>
          <a:p>
            <a:r>
              <a:rPr lang="en-IN" sz="1200" dirty="0">
                <a:latin typeface="Calibri" panose="020F0502020204030204" pitchFamily="34" charset="0"/>
                <a:cs typeface="Calibri" panose="020F0502020204030204" pitchFamily="34" charset="0"/>
              </a:rPr>
              <a:t>Tel: +91-(080) 41147035</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44EABA2-CF63-4944-8D2E-C30DE6FFEB04}"/>
              </a:ext>
            </a:extLst>
          </p:cNvPr>
          <p:cNvSpPr txBox="1"/>
          <p:nvPr/>
        </p:nvSpPr>
        <p:spPr>
          <a:xfrm>
            <a:off x="327991" y="4013102"/>
            <a:ext cx="2415209" cy="1384995"/>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Pune Office</a:t>
            </a:r>
          </a:p>
          <a:p>
            <a:r>
              <a:rPr lang="en-IN" sz="1200" dirty="0">
                <a:latin typeface="Calibri" panose="020F0502020204030204" pitchFamily="34" charset="0"/>
                <a:cs typeface="Calibri" panose="020F0502020204030204" pitchFamily="34" charset="0"/>
              </a:rPr>
              <a:t>Office No. 203 + 204, 2nd Floor, </a:t>
            </a:r>
            <a:r>
              <a:rPr lang="en-IN" sz="1200" dirty="0" err="1">
                <a:latin typeface="Calibri" panose="020F0502020204030204" pitchFamily="34" charset="0"/>
                <a:cs typeface="Calibri" panose="020F0502020204030204" pitchFamily="34" charset="0"/>
              </a:rPr>
              <a:t>Citymall</a:t>
            </a:r>
            <a:r>
              <a:rPr lang="en-IN" sz="1200" dirty="0">
                <a:latin typeface="Calibri" panose="020F0502020204030204" pitchFamily="34" charset="0"/>
                <a:cs typeface="Calibri" panose="020F0502020204030204" pitchFamily="34" charset="0"/>
              </a:rPr>
              <a:t>, University Road, Ganesh </a:t>
            </a:r>
            <a:r>
              <a:rPr lang="en-IN" sz="1200" dirty="0" err="1">
                <a:latin typeface="Calibri" panose="020F0502020204030204" pitchFamily="34" charset="0"/>
                <a:cs typeface="Calibri" panose="020F0502020204030204" pitchFamily="34" charset="0"/>
              </a:rPr>
              <a:t>Khind</a:t>
            </a:r>
            <a:r>
              <a:rPr lang="en-IN" sz="1200" dirty="0">
                <a:latin typeface="Calibri" panose="020F0502020204030204" pitchFamily="34" charset="0"/>
                <a:cs typeface="Calibri" panose="020F0502020204030204" pitchFamily="34" charset="0"/>
              </a:rPr>
              <a:t>, </a:t>
            </a:r>
            <a:r>
              <a:rPr lang="en-IN" sz="1200" dirty="0" err="1">
                <a:latin typeface="Calibri" panose="020F0502020204030204" pitchFamily="34" charset="0"/>
                <a:cs typeface="Calibri" panose="020F0502020204030204" pitchFamily="34" charset="0"/>
              </a:rPr>
              <a:t>Shivaji</a:t>
            </a:r>
            <a:r>
              <a:rPr lang="en-IN" sz="1200" dirty="0">
                <a:latin typeface="Calibri" panose="020F0502020204030204" pitchFamily="34" charset="0"/>
                <a:cs typeface="Calibri" panose="020F0502020204030204" pitchFamily="34" charset="0"/>
              </a:rPr>
              <a:t> Nagar, Pune - 411007, Maharashtra, India. </a:t>
            </a:r>
          </a:p>
          <a:p>
            <a:r>
              <a:rPr lang="en-IN" sz="1200" dirty="0">
                <a:latin typeface="Calibri" panose="020F0502020204030204" pitchFamily="34" charset="0"/>
                <a:cs typeface="Calibri" panose="020F0502020204030204" pitchFamily="34" charset="0"/>
              </a:rPr>
              <a:t>Tel: +91-(020) 66201041</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6664D59-0022-0346-AA32-DFCC776B1102}"/>
              </a:ext>
            </a:extLst>
          </p:cNvPr>
          <p:cNvSpPr txBox="1"/>
          <p:nvPr/>
        </p:nvSpPr>
        <p:spPr>
          <a:xfrm>
            <a:off x="4235011" y="4013102"/>
            <a:ext cx="3536674" cy="1200329"/>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Mumbai Office</a:t>
            </a:r>
          </a:p>
          <a:p>
            <a:r>
              <a:rPr lang="en-IN" sz="1200" dirty="0">
                <a:latin typeface="Calibri" panose="020F0502020204030204" pitchFamily="34" charset="0"/>
                <a:cs typeface="Calibri" panose="020F0502020204030204" pitchFamily="34" charset="0"/>
              </a:rPr>
              <a:t>FA27, Lake City </a:t>
            </a:r>
            <a:r>
              <a:rPr lang="en-IN" sz="1200" dirty="0" err="1">
                <a:latin typeface="Calibri" panose="020F0502020204030204" pitchFamily="34" charset="0"/>
                <a:cs typeface="Calibri" panose="020F0502020204030204" pitchFamily="34" charset="0"/>
              </a:rPr>
              <a:t>Center</a:t>
            </a:r>
            <a:r>
              <a:rPr lang="en-IN" sz="1200" dirty="0">
                <a:latin typeface="Calibri" panose="020F0502020204030204" pitchFamily="34" charset="0"/>
                <a:cs typeface="Calibri" panose="020F0502020204030204" pitchFamily="34" charset="0"/>
              </a:rPr>
              <a:t>, </a:t>
            </a:r>
            <a:r>
              <a:rPr lang="en-IN" sz="1200" dirty="0" err="1">
                <a:latin typeface="Calibri" panose="020F0502020204030204" pitchFamily="34" charset="0"/>
                <a:cs typeface="Calibri" panose="020F0502020204030204" pitchFamily="34" charset="0"/>
              </a:rPr>
              <a:t>Kapurbavdi</a:t>
            </a:r>
            <a:r>
              <a:rPr lang="en-IN" sz="1200" dirty="0">
                <a:latin typeface="Calibri" panose="020F0502020204030204" pitchFamily="34" charset="0"/>
                <a:cs typeface="Calibri" panose="020F0502020204030204" pitchFamily="34" charset="0"/>
              </a:rPr>
              <a:t> Circle, Thane (W), Greater Mumbai - 400607 Maharashtra, India. </a:t>
            </a:r>
          </a:p>
          <a:p>
            <a:r>
              <a:rPr lang="en-IN" sz="1200" dirty="0">
                <a:latin typeface="Calibri" panose="020F0502020204030204" pitchFamily="34" charset="0"/>
                <a:cs typeface="Calibri" panose="020F0502020204030204" pitchFamily="34" charset="0"/>
              </a:rPr>
              <a:t>Tel: +91-(022) 41002054</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7EBA571-115D-F14A-85BF-A36A2952D1E5}"/>
              </a:ext>
            </a:extLst>
          </p:cNvPr>
          <p:cNvSpPr txBox="1"/>
          <p:nvPr/>
        </p:nvSpPr>
        <p:spPr>
          <a:xfrm>
            <a:off x="4235011" y="5473005"/>
            <a:ext cx="3826565" cy="1384995"/>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Hyderabad Office</a:t>
            </a:r>
          </a:p>
          <a:p>
            <a:r>
              <a:rPr lang="en-IN" sz="1200" dirty="0">
                <a:latin typeface="Calibri" panose="020F0502020204030204" pitchFamily="34" charset="0"/>
                <a:cs typeface="Calibri" panose="020F0502020204030204" pitchFamily="34" charset="0"/>
              </a:rPr>
              <a:t>Regus Business Centre, </a:t>
            </a:r>
            <a:r>
              <a:rPr lang="en-IN" sz="1200" dirty="0" err="1">
                <a:latin typeface="Calibri" panose="020F0502020204030204" pitchFamily="34" charset="0"/>
                <a:cs typeface="Calibri" panose="020F0502020204030204" pitchFamily="34" charset="0"/>
              </a:rPr>
              <a:t>Krishe</a:t>
            </a:r>
            <a:r>
              <a:rPr lang="en-IN" sz="1200" dirty="0">
                <a:latin typeface="Calibri" panose="020F0502020204030204" pitchFamily="34" charset="0"/>
                <a:cs typeface="Calibri" panose="020F0502020204030204" pitchFamily="34" charset="0"/>
              </a:rPr>
              <a:t> Sapphire, Level 7, South Wing, Hitech City Main Road, </a:t>
            </a:r>
            <a:r>
              <a:rPr lang="en-IN" sz="1200" dirty="0" err="1">
                <a:latin typeface="Calibri" panose="020F0502020204030204" pitchFamily="34" charset="0"/>
                <a:cs typeface="Calibri" panose="020F0502020204030204" pitchFamily="34" charset="0"/>
              </a:rPr>
              <a:t>Madhapur</a:t>
            </a:r>
            <a:r>
              <a:rPr lang="en-IN" sz="1200" dirty="0">
                <a:latin typeface="Calibri" panose="020F0502020204030204" pitchFamily="34" charset="0"/>
                <a:cs typeface="Calibri" panose="020F0502020204030204" pitchFamily="34" charset="0"/>
              </a:rPr>
              <a:t>, Hyderabad - 500081, India.</a:t>
            </a:r>
          </a:p>
          <a:p>
            <a:r>
              <a:rPr lang="en-IN" sz="1200" dirty="0">
                <a:latin typeface="Calibri" panose="020F0502020204030204" pitchFamily="34" charset="0"/>
                <a:cs typeface="Calibri" panose="020F0502020204030204" pitchFamily="34" charset="0"/>
              </a:rPr>
              <a:t>Tel No:+91- (040) 6717 2040</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DAA2699-414C-1549-A38A-3E62A32BE7CC}"/>
              </a:ext>
            </a:extLst>
          </p:cNvPr>
          <p:cNvSpPr txBox="1"/>
          <p:nvPr/>
        </p:nvSpPr>
        <p:spPr>
          <a:xfrm>
            <a:off x="317174" y="5551913"/>
            <a:ext cx="2873287" cy="1200329"/>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Indore Office</a:t>
            </a:r>
          </a:p>
          <a:p>
            <a:r>
              <a:rPr lang="en-IN" sz="1200" dirty="0">
                <a:latin typeface="Calibri" panose="020F0502020204030204" pitchFamily="34" charset="0"/>
                <a:cs typeface="Calibri" panose="020F0502020204030204" pitchFamily="34" charset="0"/>
              </a:rPr>
              <a:t>62, </a:t>
            </a:r>
            <a:r>
              <a:rPr lang="en-IN" sz="1200" dirty="0" err="1">
                <a:latin typeface="Calibri" panose="020F0502020204030204" pitchFamily="34" charset="0"/>
                <a:cs typeface="Calibri" panose="020F0502020204030204" pitchFamily="34" charset="0"/>
              </a:rPr>
              <a:t>Malgunj</a:t>
            </a:r>
            <a:r>
              <a:rPr lang="en-IN" sz="1200" dirty="0">
                <a:latin typeface="Calibri" panose="020F0502020204030204" pitchFamily="34" charset="0"/>
                <a:cs typeface="Calibri" panose="020F0502020204030204" pitchFamily="34" charset="0"/>
              </a:rPr>
              <a:t>, </a:t>
            </a:r>
            <a:r>
              <a:rPr lang="en-IN" sz="1200" dirty="0" err="1">
                <a:latin typeface="Calibri" panose="020F0502020204030204" pitchFamily="34" charset="0"/>
                <a:cs typeface="Calibri" panose="020F0502020204030204" pitchFamily="34" charset="0"/>
              </a:rPr>
              <a:t>Bhagat</a:t>
            </a:r>
            <a:r>
              <a:rPr lang="en-IN" sz="1200" dirty="0">
                <a:latin typeface="Calibri" panose="020F0502020204030204" pitchFamily="34" charset="0"/>
                <a:cs typeface="Calibri" panose="020F0502020204030204" pitchFamily="34" charset="0"/>
              </a:rPr>
              <a:t> Singh Marg, </a:t>
            </a:r>
            <a:r>
              <a:rPr lang="en-IN" sz="1200" dirty="0" err="1">
                <a:latin typeface="Calibri" panose="020F0502020204030204" pitchFamily="34" charset="0"/>
                <a:cs typeface="Calibri" panose="020F0502020204030204" pitchFamily="34" charset="0"/>
              </a:rPr>
              <a:t>Biyabani</a:t>
            </a:r>
            <a:r>
              <a:rPr lang="en-IN" sz="1200" dirty="0">
                <a:latin typeface="Calibri" panose="020F0502020204030204" pitchFamily="34" charset="0"/>
                <a:cs typeface="Calibri" panose="020F0502020204030204" pitchFamily="34" charset="0"/>
              </a:rPr>
              <a:t> Main Road, </a:t>
            </a:r>
            <a:r>
              <a:rPr lang="en-IN" sz="1200" dirty="0" err="1">
                <a:latin typeface="Calibri" panose="020F0502020204030204" pitchFamily="34" charset="0"/>
                <a:cs typeface="Calibri" panose="020F0502020204030204" pitchFamily="34" charset="0"/>
              </a:rPr>
              <a:t>Jawahar</a:t>
            </a:r>
            <a:r>
              <a:rPr lang="en-IN" sz="1200" dirty="0">
                <a:latin typeface="Calibri" panose="020F0502020204030204" pitchFamily="34" charset="0"/>
                <a:cs typeface="Calibri" panose="020F0502020204030204" pitchFamily="34" charset="0"/>
              </a:rPr>
              <a:t> Marg, Indore - 452002, Madhya Pradesh, India.</a:t>
            </a:r>
          </a:p>
          <a:p>
            <a:r>
              <a:rPr lang="en-IN" sz="1200" dirty="0">
                <a:latin typeface="Calibri" panose="020F0502020204030204" pitchFamily="34" charset="0"/>
                <a:cs typeface="Calibri" panose="020F0502020204030204" pitchFamily="34" charset="0"/>
              </a:rPr>
              <a:t>Tel: +91-(120) 4296878, 4909201, 4516201</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2E4858F-2E04-FC4D-A1E9-2CAFAB9CE180}"/>
              </a:ext>
            </a:extLst>
          </p:cNvPr>
          <p:cNvSpPr txBox="1"/>
          <p:nvPr/>
        </p:nvSpPr>
        <p:spPr>
          <a:xfrm>
            <a:off x="9203862" y="5551913"/>
            <a:ext cx="2915913" cy="1200329"/>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Jalandhar Office</a:t>
            </a:r>
          </a:p>
          <a:p>
            <a:r>
              <a:rPr lang="en-IN" sz="1200" dirty="0">
                <a:latin typeface="Calibri" panose="020F0502020204030204" pitchFamily="34" charset="0"/>
                <a:cs typeface="Calibri" panose="020F0502020204030204" pitchFamily="34" charset="0"/>
              </a:rPr>
              <a:t>A2-905, Jal Vayu </a:t>
            </a:r>
            <a:r>
              <a:rPr lang="en-IN" sz="1200" dirty="0" err="1">
                <a:latin typeface="Calibri" panose="020F0502020204030204" pitchFamily="34" charset="0"/>
                <a:cs typeface="Calibri" panose="020F0502020204030204" pitchFamily="34" charset="0"/>
              </a:rPr>
              <a:t>Vihar</a:t>
            </a:r>
            <a:r>
              <a:rPr lang="en-IN" sz="1200" dirty="0">
                <a:latin typeface="Calibri" panose="020F0502020204030204" pitchFamily="34" charset="0"/>
                <a:cs typeface="Calibri" panose="020F0502020204030204" pitchFamily="34" charset="0"/>
              </a:rPr>
              <a:t>, Jalandhar, AFNHB, </a:t>
            </a:r>
          </a:p>
          <a:p>
            <a:r>
              <a:rPr lang="en-IN" sz="1200" dirty="0">
                <a:latin typeface="Calibri" panose="020F0502020204030204" pitchFamily="34" charset="0"/>
                <a:cs typeface="Calibri" panose="020F0502020204030204" pitchFamily="34" charset="0"/>
              </a:rPr>
              <a:t>Punjab - 144008, India.</a:t>
            </a:r>
          </a:p>
          <a:p>
            <a:r>
              <a:rPr lang="en-IN" sz="1200" dirty="0">
                <a:latin typeface="Calibri" panose="020F0502020204030204" pitchFamily="34" charset="0"/>
                <a:cs typeface="Calibri" panose="020F0502020204030204" pitchFamily="34" charset="0"/>
              </a:rPr>
              <a:t>Tel: +91-(120) 4296878, 4909201, 4516201</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iiprd@iiprd.com</a:t>
            </a:r>
            <a:endParaRPr lang="en-IN"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56147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{38A34C44-D731-134B-8108-B60601B1C7D4}tf10001124</Template>
  <TotalTime>1764</TotalTime>
  <Words>1023</Words>
  <Application>Microsoft Macintosh PowerPoint</Application>
  <PresentationFormat>Widescreen</PresentationFormat>
  <Paragraphs>94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Corbel</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Ankit Kumar</cp:lastModifiedBy>
  <cp:revision>30</cp:revision>
  <dcterms:created xsi:type="dcterms:W3CDTF">2018-09-06T08:38:46Z</dcterms:created>
  <dcterms:modified xsi:type="dcterms:W3CDTF">2019-02-25T10:04:52Z</dcterms:modified>
</cp:coreProperties>
</file>