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7" r:id="rId2"/>
  </p:sldIdLst>
  <p:sldSz cx="6858000" cy="9144000" type="screen4x3"/>
  <p:notesSz cx="6797675" cy="9926638"/>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28B4B7"/>
    <a:srgbClr val="D96E82"/>
    <a:srgbClr val="818181"/>
    <a:srgbClr val="0000FF"/>
    <a:srgbClr val="002060"/>
    <a:srgbClr val="4F81BD"/>
    <a:srgbClr val="E0E9F4"/>
    <a:srgbClr val="4198AF"/>
    <a:srgbClr val="A2BC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밝은 스타일 3 - 강조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F5AB1C69-6EDB-4FF4-983F-18BD219EF322}" styleName="보통 스타일 2 - 강조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밝은 스타일 2 - 강조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57" autoAdjust="0"/>
    <p:restoredTop sz="96582" autoAdjust="0"/>
  </p:normalViewPr>
  <p:slideViewPr>
    <p:cSldViewPr>
      <p:cViewPr>
        <p:scale>
          <a:sx n="70" d="100"/>
          <a:sy n="70" d="100"/>
        </p:scale>
        <p:origin x="1760" y="32"/>
      </p:cViewPr>
      <p:guideLst>
        <p:guide orient="horz" pos="2880"/>
        <p:guide pos="2160"/>
      </p:guideLst>
    </p:cSldViewPr>
  </p:slideViewPr>
  <p:outlineViewPr>
    <p:cViewPr>
      <p:scale>
        <a:sx n="33" d="100"/>
        <a:sy n="33" d="100"/>
      </p:scale>
      <p:origin x="228"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2"/>
            <a:ext cx="2945660" cy="496332"/>
          </a:xfrm>
          <a:prstGeom prst="rect">
            <a:avLst/>
          </a:prstGeom>
        </p:spPr>
        <p:txBody>
          <a:bodyPr vert="horz" lIns="91413" tIns="45708" rIns="91413" bIns="45708" rtlCol="0"/>
          <a:lstStyle>
            <a:lvl1pPr algn="l">
              <a:defRPr sz="1100"/>
            </a:lvl1pPr>
          </a:lstStyle>
          <a:p>
            <a:endParaRPr lang="ko-KR" altLang="en-US" dirty="0"/>
          </a:p>
        </p:txBody>
      </p:sp>
      <p:sp>
        <p:nvSpPr>
          <p:cNvPr id="3" name="날짜 개체 틀 2"/>
          <p:cNvSpPr>
            <a:spLocks noGrp="1"/>
          </p:cNvSpPr>
          <p:nvPr>
            <p:ph type="dt" idx="1"/>
          </p:nvPr>
        </p:nvSpPr>
        <p:spPr>
          <a:xfrm>
            <a:off x="3850444" y="2"/>
            <a:ext cx="2945660" cy="496332"/>
          </a:xfrm>
          <a:prstGeom prst="rect">
            <a:avLst/>
          </a:prstGeom>
        </p:spPr>
        <p:txBody>
          <a:bodyPr vert="horz" lIns="91413" tIns="45708" rIns="91413" bIns="45708" rtlCol="0"/>
          <a:lstStyle>
            <a:lvl1pPr algn="r">
              <a:defRPr sz="1100"/>
            </a:lvl1pPr>
          </a:lstStyle>
          <a:p>
            <a:fld id="{A2161D0F-D90A-4FBD-8541-0D35F6E03854}" type="datetimeFigureOut">
              <a:rPr lang="ko-KR" altLang="en-US" smtClean="0"/>
              <a:pPr/>
              <a:t>2020-05-21</a:t>
            </a:fld>
            <a:endParaRPr lang="ko-KR" altLang="en-US" dirty="0"/>
          </a:p>
        </p:txBody>
      </p:sp>
      <p:sp>
        <p:nvSpPr>
          <p:cNvPr id="4" name="슬라이드 이미지 개체 틀 3"/>
          <p:cNvSpPr>
            <a:spLocks noGrp="1" noRot="1" noChangeAspect="1"/>
          </p:cNvSpPr>
          <p:nvPr>
            <p:ph type="sldImg" idx="2"/>
          </p:nvPr>
        </p:nvSpPr>
        <p:spPr>
          <a:xfrm>
            <a:off x="2003425" y="744538"/>
            <a:ext cx="2790825" cy="3722687"/>
          </a:xfrm>
          <a:prstGeom prst="rect">
            <a:avLst/>
          </a:prstGeom>
          <a:noFill/>
          <a:ln w="12700">
            <a:solidFill>
              <a:prstClr val="black"/>
            </a:solidFill>
          </a:ln>
        </p:spPr>
        <p:txBody>
          <a:bodyPr vert="horz" lIns="91413" tIns="45708" rIns="91413" bIns="45708" rtlCol="0" anchor="ctr"/>
          <a:lstStyle/>
          <a:p>
            <a:endParaRPr lang="ko-KR" altLang="en-US" dirty="0"/>
          </a:p>
        </p:txBody>
      </p:sp>
      <p:sp>
        <p:nvSpPr>
          <p:cNvPr id="5" name="슬라이드 노트 개체 틀 4"/>
          <p:cNvSpPr>
            <a:spLocks noGrp="1"/>
          </p:cNvSpPr>
          <p:nvPr>
            <p:ph type="body" sz="quarter" idx="3"/>
          </p:nvPr>
        </p:nvSpPr>
        <p:spPr>
          <a:xfrm>
            <a:off x="679768" y="4715154"/>
            <a:ext cx="5438140" cy="4466987"/>
          </a:xfrm>
          <a:prstGeom prst="rect">
            <a:avLst/>
          </a:prstGeom>
        </p:spPr>
        <p:txBody>
          <a:bodyPr vert="horz" lIns="91413" tIns="45708" rIns="91413" bIns="45708"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9428585"/>
            <a:ext cx="2945660" cy="496332"/>
          </a:xfrm>
          <a:prstGeom prst="rect">
            <a:avLst/>
          </a:prstGeom>
        </p:spPr>
        <p:txBody>
          <a:bodyPr vert="horz" lIns="91413" tIns="45708" rIns="91413" bIns="45708" rtlCol="0" anchor="b"/>
          <a:lstStyle>
            <a:lvl1pPr algn="l">
              <a:defRPr sz="1100"/>
            </a:lvl1pPr>
          </a:lstStyle>
          <a:p>
            <a:endParaRPr lang="ko-KR" altLang="en-US" dirty="0"/>
          </a:p>
        </p:txBody>
      </p:sp>
      <p:sp>
        <p:nvSpPr>
          <p:cNvPr id="7" name="슬라이드 번호 개체 틀 6"/>
          <p:cNvSpPr>
            <a:spLocks noGrp="1"/>
          </p:cNvSpPr>
          <p:nvPr>
            <p:ph type="sldNum" sz="quarter" idx="5"/>
          </p:nvPr>
        </p:nvSpPr>
        <p:spPr>
          <a:xfrm>
            <a:off x="3850444" y="9428585"/>
            <a:ext cx="2945660" cy="496332"/>
          </a:xfrm>
          <a:prstGeom prst="rect">
            <a:avLst/>
          </a:prstGeom>
        </p:spPr>
        <p:txBody>
          <a:bodyPr vert="horz" lIns="91413" tIns="45708" rIns="91413" bIns="45708" rtlCol="0" anchor="b"/>
          <a:lstStyle>
            <a:lvl1pPr algn="r">
              <a:defRPr sz="1100"/>
            </a:lvl1pPr>
          </a:lstStyle>
          <a:p>
            <a:fld id="{3D1C5073-5A4E-4CD6-906A-E5AF758BA534}" type="slidenum">
              <a:rPr lang="ko-KR" altLang="en-US" smtClean="0"/>
              <a:pPr/>
              <a:t>‹#›</a:t>
            </a:fld>
            <a:endParaRPr lang="ko-KR" altLang="en-US" dirty="0"/>
          </a:p>
        </p:txBody>
      </p:sp>
    </p:spTree>
    <p:extLst>
      <p:ext uri="{BB962C8B-B14F-4D97-AF65-F5344CB8AC3E}">
        <p14:creationId xmlns:p14="http://schemas.microsoft.com/office/powerpoint/2010/main" val="1342909121"/>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514350" y="2840568"/>
            <a:ext cx="5829300" cy="1960033"/>
          </a:xfrm>
        </p:spPr>
        <p:txBody>
          <a:bodyPr/>
          <a:lstStyle/>
          <a:p>
            <a:r>
              <a:rPr lang="ko-KR" altLang="en-US"/>
              <a:t>마스터 제목 스타일 편집</a:t>
            </a:r>
          </a:p>
        </p:txBody>
      </p:sp>
      <p:sp>
        <p:nvSpPr>
          <p:cNvPr id="3" name="부제목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a:t>마스터 부제목 스타일 편집</a:t>
            </a:r>
          </a:p>
        </p:txBody>
      </p:sp>
      <p:sp>
        <p:nvSpPr>
          <p:cNvPr id="4" name="날짜 개체 틀 3"/>
          <p:cNvSpPr>
            <a:spLocks noGrp="1"/>
          </p:cNvSpPr>
          <p:nvPr>
            <p:ph type="dt" sz="half" idx="10"/>
          </p:nvPr>
        </p:nvSpPr>
        <p:spPr/>
        <p:txBody>
          <a:bodyPr/>
          <a:lstStyle/>
          <a:p>
            <a:fld id="{F145F9DF-010F-4DA6-B216-79DF3D882248}" type="datetimeFigureOut">
              <a:rPr lang="ko-KR" altLang="en-US" smtClean="0"/>
              <a:pPr/>
              <a:t>2020-05-21</a:t>
            </a:fld>
            <a:endParaRPr lang="ko-KR" altLang="en-US" dirty="0"/>
          </a:p>
        </p:txBody>
      </p:sp>
      <p:sp>
        <p:nvSpPr>
          <p:cNvPr id="5" name="바닥글 개체 틀 4"/>
          <p:cNvSpPr>
            <a:spLocks noGrp="1"/>
          </p:cNvSpPr>
          <p:nvPr>
            <p:ph type="ftr" sz="quarter" idx="11"/>
          </p:nvPr>
        </p:nvSpPr>
        <p:spPr/>
        <p:txBody>
          <a:bodyPr/>
          <a:lstStyle/>
          <a:p>
            <a:endParaRPr lang="ko-KR" altLang="en-US" dirty="0"/>
          </a:p>
        </p:txBody>
      </p:sp>
      <p:sp>
        <p:nvSpPr>
          <p:cNvPr id="6" name="슬라이드 번호 개체 틀 5"/>
          <p:cNvSpPr>
            <a:spLocks noGrp="1"/>
          </p:cNvSpPr>
          <p:nvPr>
            <p:ph type="sldNum" sz="quarter" idx="12"/>
          </p:nvPr>
        </p:nvSpPr>
        <p:spPr/>
        <p:txBody>
          <a:bodyPr/>
          <a:lstStyle/>
          <a:p>
            <a:fld id="{D1A4005B-312A-4BB8-8834-AEB4C006E5A2}" type="slidenum">
              <a:rPr lang="ko-KR" altLang="en-US" smtClean="0"/>
              <a:pPr/>
              <a:t>‹#›</a:t>
            </a:fld>
            <a:endParaRPr lang="ko-KR" altLang="en-US" dirty="0"/>
          </a:p>
        </p:txBody>
      </p:sp>
    </p:spTree>
    <p:extLst>
      <p:ext uri="{BB962C8B-B14F-4D97-AF65-F5344CB8AC3E}">
        <p14:creationId xmlns:p14="http://schemas.microsoft.com/office/powerpoint/2010/main" val="4174759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F145F9DF-010F-4DA6-B216-79DF3D882248}" type="datetimeFigureOut">
              <a:rPr lang="ko-KR" altLang="en-US" smtClean="0"/>
              <a:pPr/>
              <a:t>2020-05-21</a:t>
            </a:fld>
            <a:endParaRPr lang="ko-KR" altLang="en-US" dirty="0"/>
          </a:p>
        </p:txBody>
      </p:sp>
      <p:sp>
        <p:nvSpPr>
          <p:cNvPr id="5" name="바닥글 개체 틀 4"/>
          <p:cNvSpPr>
            <a:spLocks noGrp="1"/>
          </p:cNvSpPr>
          <p:nvPr>
            <p:ph type="ftr" sz="quarter" idx="11"/>
          </p:nvPr>
        </p:nvSpPr>
        <p:spPr/>
        <p:txBody>
          <a:bodyPr/>
          <a:lstStyle/>
          <a:p>
            <a:endParaRPr lang="ko-KR" altLang="en-US" dirty="0"/>
          </a:p>
        </p:txBody>
      </p:sp>
      <p:sp>
        <p:nvSpPr>
          <p:cNvPr id="6" name="슬라이드 번호 개체 틀 5"/>
          <p:cNvSpPr>
            <a:spLocks noGrp="1"/>
          </p:cNvSpPr>
          <p:nvPr>
            <p:ph type="sldNum" sz="quarter" idx="12"/>
          </p:nvPr>
        </p:nvSpPr>
        <p:spPr/>
        <p:txBody>
          <a:bodyPr/>
          <a:lstStyle/>
          <a:p>
            <a:fld id="{D1A4005B-312A-4BB8-8834-AEB4C006E5A2}" type="slidenum">
              <a:rPr lang="ko-KR" altLang="en-US" smtClean="0"/>
              <a:pPr/>
              <a:t>‹#›</a:t>
            </a:fld>
            <a:endParaRPr lang="ko-KR" altLang="en-US" dirty="0"/>
          </a:p>
        </p:txBody>
      </p:sp>
    </p:spTree>
    <p:extLst>
      <p:ext uri="{BB962C8B-B14F-4D97-AF65-F5344CB8AC3E}">
        <p14:creationId xmlns:p14="http://schemas.microsoft.com/office/powerpoint/2010/main" val="2689474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3729037" y="488951"/>
            <a:ext cx="1157288" cy="10401300"/>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257175" y="488951"/>
            <a:ext cx="3357563" cy="10401300"/>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F145F9DF-010F-4DA6-B216-79DF3D882248}" type="datetimeFigureOut">
              <a:rPr lang="ko-KR" altLang="en-US" smtClean="0"/>
              <a:pPr/>
              <a:t>2020-05-21</a:t>
            </a:fld>
            <a:endParaRPr lang="ko-KR" altLang="en-US" dirty="0"/>
          </a:p>
        </p:txBody>
      </p:sp>
      <p:sp>
        <p:nvSpPr>
          <p:cNvPr id="5" name="바닥글 개체 틀 4"/>
          <p:cNvSpPr>
            <a:spLocks noGrp="1"/>
          </p:cNvSpPr>
          <p:nvPr>
            <p:ph type="ftr" sz="quarter" idx="11"/>
          </p:nvPr>
        </p:nvSpPr>
        <p:spPr/>
        <p:txBody>
          <a:bodyPr/>
          <a:lstStyle/>
          <a:p>
            <a:endParaRPr lang="ko-KR" altLang="en-US" dirty="0"/>
          </a:p>
        </p:txBody>
      </p:sp>
      <p:sp>
        <p:nvSpPr>
          <p:cNvPr id="6" name="슬라이드 번호 개체 틀 5"/>
          <p:cNvSpPr>
            <a:spLocks noGrp="1"/>
          </p:cNvSpPr>
          <p:nvPr>
            <p:ph type="sldNum" sz="quarter" idx="12"/>
          </p:nvPr>
        </p:nvSpPr>
        <p:spPr/>
        <p:txBody>
          <a:bodyPr/>
          <a:lstStyle/>
          <a:p>
            <a:fld id="{D1A4005B-312A-4BB8-8834-AEB4C006E5A2}" type="slidenum">
              <a:rPr lang="ko-KR" altLang="en-US" smtClean="0"/>
              <a:pPr/>
              <a:t>‹#›</a:t>
            </a:fld>
            <a:endParaRPr lang="ko-KR" altLang="en-US" dirty="0"/>
          </a:p>
        </p:txBody>
      </p:sp>
    </p:spTree>
    <p:extLst>
      <p:ext uri="{BB962C8B-B14F-4D97-AF65-F5344CB8AC3E}">
        <p14:creationId xmlns:p14="http://schemas.microsoft.com/office/powerpoint/2010/main" val="160243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F145F9DF-010F-4DA6-B216-79DF3D882248}" type="datetimeFigureOut">
              <a:rPr lang="ko-KR" altLang="en-US" smtClean="0"/>
              <a:pPr/>
              <a:t>2020-05-21</a:t>
            </a:fld>
            <a:endParaRPr lang="ko-KR" altLang="en-US" dirty="0"/>
          </a:p>
        </p:txBody>
      </p:sp>
      <p:sp>
        <p:nvSpPr>
          <p:cNvPr id="5" name="바닥글 개체 틀 4"/>
          <p:cNvSpPr>
            <a:spLocks noGrp="1"/>
          </p:cNvSpPr>
          <p:nvPr>
            <p:ph type="ftr" sz="quarter" idx="11"/>
          </p:nvPr>
        </p:nvSpPr>
        <p:spPr/>
        <p:txBody>
          <a:bodyPr/>
          <a:lstStyle/>
          <a:p>
            <a:endParaRPr lang="ko-KR" altLang="en-US" dirty="0"/>
          </a:p>
        </p:txBody>
      </p:sp>
      <p:sp>
        <p:nvSpPr>
          <p:cNvPr id="6" name="슬라이드 번호 개체 틀 5"/>
          <p:cNvSpPr>
            <a:spLocks noGrp="1"/>
          </p:cNvSpPr>
          <p:nvPr>
            <p:ph type="sldNum" sz="quarter" idx="12"/>
          </p:nvPr>
        </p:nvSpPr>
        <p:spPr/>
        <p:txBody>
          <a:bodyPr/>
          <a:lstStyle/>
          <a:p>
            <a:fld id="{D1A4005B-312A-4BB8-8834-AEB4C006E5A2}" type="slidenum">
              <a:rPr lang="ko-KR" altLang="en-US" smtClean="0"/>
              <a:pPr/>
              <a:t>‹#›</a:t>
            </a:fld>
            <a:endParaRPr lang="ko-KR" altLang="en-US" dirty="0"/>
          </a:p>
        </p:txBody>
      </p:sp>
    </p:spTree>
    <p:extLst>
      <p:ext uri="{BB962C8B-B14F-4D97-AF65-F5344CB8AC3E}">
        <p14:creationId xmlns:p14="http://schemas.microsoft.com/office/powerpoint/2010/main" val="1421942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541735" y="5875867"/>
            <a:ext cx="5829300" cy="1816100"/>
          </a:xfrm>
        </p:spPr>
        <p:txBody>
          <a:bodyPr anchor="t"/>
          <a:lstStyle>
            <a:lvl1pPr algn="l">
              <a:defRPr sz="4000" b="1" cap="all"/>
            </a:lvl1pPr>
          </a:lstStyle>
          <a:p>
            <a:r>
              <a:rPr lang="ko-KR" altLang="en-US"/>
              <a:t>마스터 제목 스타일 편집</a:t>
            </a:r>
          </a:p>
        </p:txBody>
      </p:sp>
      <p:sp>
        <p:nvSpPr>
          <p:cNvPr id="3" name="텍스트 개체 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p>
            <a:fld id="{F145F9DF-010F-4DA6-B216-79DF3D882248}" type="datetimeFigureOut">
              <a:rPr lang="ko-KR" altLang="en-US" smtClean="0"/>
              <a:pPr/>
              <a:t>2020-05-21</a:t>
            </a:fld>
            <a:endParaRPr lang="ko-KR" altLang="en-US" dirty="0"/>
          </a:p>
        </p:txBody>
      </p:sp>
      <p:sp>
        <p:nvSpPr>
          <p:cNvPr id="5" name="바닥글 개체 틀 4"/>
          <p:cNvSpPr>
            <a:spLocks noGrp="1"/>
          </p:cNvSpPr>
          <p:nvPr>
            <p:ph type="ftr" sz="quarter" idx="11"/>
          </p:nvPr>
        </p:nvSpPr>
        <p:spPr/>
        <p:txBody>
          <a:bodyPr/>
          <a:lstStyle/>
          <a:p>
            <a:endParaRPr lang="ko-KR" altLang="en-US" dirty="0"/>
          </a:p>
        </p:txBody>
      </p:sp>
      <p:sp>
        <p:nvSpPr>
          <p:cNvPr id="6" name="슬라이드 번호 개체 틀 5"/>
          <p:cNvSpPr>
            <a:spLocks noGrp="1"/>
          </p:cNvSpPr>
          <p:nvPr>
            <p:ph type="sldNum" sz="quarter" idx="12"/>
          </p:nvPr>
        </p:nvSpPr>
        <p:spPr/>
        <p:txBody>
          <a:bodyPr/>
          <a:lstStyle/>
          <a:p>
            <a:fld id="{D1A4005B-312A-4BB8-8834-AEB4C006E5A2}" type="slidenum">
              <a:rPr lang="ko-KR" altLang="en-US" smtClean="0"/>
              <a:pPr/>
              <a:t>‹#›</a:t>
            </a:fld>
            <a:endParaRPr lang="ko-KR" altLang="en-US" dirty="0"/>
          </a:p>
        </p:txBody>
      </p:sp>
    </p:spTree>
    <p:extLst>
      <p:ext uri="{BB962C8B-B14F-4D97-AF65-F5344CB8AC3E}">
        <p14:creationId xmlns:p14="http://schemas.microsoft.com/office/powerpoint/2010/main" val="2480748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p>
            <a:fld id="{F145F9DF-010F-4DA6-B216-79DF3D882248}" type="datetimeFigureOut">
              <a:rPr lang="ko-KR" altLang="en-US" smtClean="0"/>
              <a:pPr/>
              <a:t>2020-05-21</a:t>
            </a:fld>
            <a:endParaRPr lang="ko-KR" altLang="en-US" dirty="0"/>
          </a:p>
        </p:txBody>
      </p:sp>
      <p:sp>
        <p:nvSpPr>
          <p:cNvPr id="6" name="바닥글 개체 틀 5"/>
          <p:cNvSpPr>
            <a:spLocks noGrp="1"/>
          </p:cNvSpPr>
          <p:nvPr>
            <p:ph type="ftr" sz="quarter" idx="11"/>
          </p:nvPr>
        </p:nvSpPr>
        <p:spPr/>
        <p:txBody>
          <a:bodyPr/>
          <a:lstStyle/>
          <a:p>
            <a:endParaRPr lang="ko-KR" altLang="en-US" dirty="0"/>
          </a:p>
        </p:txBody>
      </p:sp>
      <p:sp>
        <p:nvSpPr>
          <p:cNvPr id="7" name="슬라이드 번호 개체 틀 6"/>
          <p:cNvSpPr>
            <a:spLocks noGrp="1"/>
          </p:cNvSpPr>
          <p:nvPr>
            <p:ph type="sldNum" sz="quarter" idx="12"/>
          </p:nvPr>
        </p:nvSpPr>
        <p:spPr/>
        <p:txBody>
          <a:bodyPr/>
          <a:lstStyle/>
          <a:p>
            <a:fld id="{D1A4005B-312A-4BB8-8834-AEB4C006E5A2}" type="slidenum">
              <a:rPr lang="ko-KR" altLang="en-US" smtClean="0"/>
              <a:pPr/>
              <a:t>‹#›</a:t>
            </a:fld>
            <a:endParaRPr lang="ko-KR" altLang="en-US" dirty="0"/>
          </a:p>
        </p:txBody>
      </p:sp>
    </p:spTree>
    <p:extLst>
      <p:ext uri="{BB962C8B-B14F-4D97-AF65-F5344CB8AC3E}">
        <p14:creationId xmlns:p14="http://schemas.microsoft.com/office/powerpoint/2010/main" val="1870351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342900" y="366184"/>
            <a:ext cx="6172200" cy="1524000"/>
          </a:xfrm>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내용 개체 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내용 개체 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a:lstStyle/>
          <a:p>
            <a:fld id="{F145F9DF-010F-4DA6-B216-79DF3D882248}" type="datetimeFigureOut">
              <a:rPr lang="ko-KR" altLang="en-US" smtClean="0"/>
              <a:pPr/>
              <a:t>2020-05-21</a:t>
            </a:fld>
            <a:endParaRPr lang="ko-KR" altLang="en-US" dirty="0"/>
          </a:p>
        </p:txBody>
      </p:sp>
      <p:sp>
        <p:nvSpPr>
          <p:cNvPr id="8" name="바닥글 개체 틀 7"/>
          <p:cNvSpPr>
            <a:spLocks noGrp="1"/>
          </p:cNvSpPr>
          <p:nvPr>
            <p:ph type="ftr" sz="quarter" idx="11"/>
          </p:nvPr>
        </p:nvSpPr>
        <p:spPr/>
        <p:txBody>
          <a:bodyPr/>
          <a:lstStyle/>
          <a:p>
            <a:endParaRPr lang="ko-KR" altLang="en-US" dirty="0"/>
          </a:p>
        </p:txBody>
      </p:sp>
      <p:sp>
        <p:nvSpPr>
          <p:cNvPr id="9" name="슬라이드 번호 개체 틀 8"/>
          <p:cNvSpPr>
            <a:spLocks noGrp="1"/>
          </p:cNvSpPr>
          <p:nvPr>
            <p:ph type="sldNum" sz="quarter" idx="12"/>
          </p:nvPr>
        </p:nvSpPr>
        <p:spPr/>
        <p:txBody>
          <a:bodyPr/>
          <a:lstStyle/>
          <a:p>
            <a:fld id="{D1A4005B-312A-4BB8-8834-AEB4C006E5A2}" type="slidenum">
              <a:rPr lang="ko-KR" altLang="en-US" smtClean="0"/>
              <a:pPr/>
              <a:t>‹#›</a:t>
            </a:fld>
            <a:endParaRPr lang="ko-KR" altLang="en-US" dirty="0"/>
          </a:p>
        </p:txBody>
      </p:sp>
    </p:spTree>
    <p:extLst>
      <p:ext uri="{BB962C8B-B14F-4D97-AF65-F5344CB8AC3E}">
        <p14:creationId xmlns:p14="http://schemas.microsoft.com/office/powerpoint/2010/main" val="2509144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a:lstStyle/>
          <a:p>
            <a:fld id="{F145F9DF-010F-4DA6-B216-79DF3D882248}" type="datetimeFigureOut">
              <a:rPr lang="ko-KR" altLang="en-US" smtClean="0"/>
              <a:pPr/>
              <a:t>2020-05-21</a:t>
            </a:fld>
            <a:endParaRPr lang="ko-KR" altLang="en-US" dirty="0"/>
          </a:p>
        </p:txBody>
      </p:sp>
      <p:sp>
        <p:nvSpPr>
          <p:cNvPr id="4" name="바닥글 개체 틀 3"/>
          <p:cNvSpPr>
            <a:spLocks noGrp="1"/>
          </p:cNvSpPr>
          <p:nvPr>
            <p:ph type="ftr" sz="quarter" idx="11"/>
          </p:nvPr>
        </p:nvSpPr>
        <p:spPr/>
        <p:txBody>
          <a:bodyPr/>
          <a:lstStyle/>
          <a:p>
            <a:endParaRPr lang="ko-KR" altLang="en-US" dirty="0"/>
          </a:p>
        </p:txBody>
      </p:sp>
      <p:sp>
        <p:nvSpPr>
          <p:cNvPr id="5" name="슬라이드 번호 개체 틀 4"/>
          <p:cNvSpPr>
            <a:spLocks noGrp="1"/>
          </p:cNvSpPr>
          <p:nvPr>
            <p:ph type="sldNum" sz="quarter" idx="12"/>
          </p:nvPr>
        </p:nvSpPr>
        <p:spPr/>
        <p:txBody>
          <a:bodyPr/>
          <a:lstStyle/>
          <a:p>
            <a:fld id="{D1A4005B-312A-4BB8-8834-AEB4C006E5A2}" type="slidenum">
              <a:rPr lang="ko-KR" altLang="en-US" smtClean="0"/>
              <a:pPr/>
              <a:t>‹#›</a:t>
            </a:fld>
            <a:endParaRPr lang="ko-KR" altLang="en-US" dirty="0"/>
          </a:p>
        </p:txBody>
      </p:sp>
    </p:spTree>
    <p:extLst>
      <p:ext uri="{BB962C8B-B14F-4D97-AF65-F5344CB8AC3E}">
        <p14:creationId xmlns:p14="http://schemas.microsoft.com/office/powerpoint/2010/main" val="1826393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F145F9DF-010F-4DA6-B216-79DF3D882248}" type="datetimeFigureOut">
              <a:rPr lang="ko-KR" altLang="en-US" smtClean="0"/>
              <a:pPr/>
              <a:t>2020-05-21</a:t>
            </a:fld>
            <a:endParaRPr lang="ko-KR" altLang="en-US" dirty="0"/>
          </a:p>
        </p:txBody>
      </p:sp>
      <p:sp>
        <p:nvSpPr>
          <p:cNvPr id="3" name="바닥글 개체 틀 2"/>
          <p:cNvSpPr>
            <a:spLocks noGrp="1"/>
          </p:cNvSpPr>
          <p:nvPr>
            <p:ph type="ftr" sz="quarter" idx="11"/>
          </p:nvPr>
        </p:nvSpPr>
        <p:spPr/>
        <p:txBody>
          <a:bodyPr/>
          <a:lstStyle/>
          <a:p>
            <a:endParaRPr lang="ko-KR" altLang="en-US" dirty="0"/>
          </a:p>
        </p:txBody>
      </p:sp>
      <p:sp>
        <p:nvSpPr>
          <p:cNvPr id="4" name="슬라이드 번호 개체 틀 3"/>
          <p:cNvSpPr>
            <a:spLocks noGrp="1"/>
          </p:cNvSpPr>
          <p:nvPr>
            <p:ph type="sldNum" sz="quarter" idx="12"/>
          </p:nvPr>
        </p:nvSpPr>
        <p:spPr/>
        <p:txBody>
          <a:bodyPr/>
          <a:lstStyle/>
          <a:p>
            <a:fld id="{D1A4005B-312A-4BB8-8834-AEB4C006E5A2}" type="slidenum">
              <a:rPr lang="ko-KR" altLang="en-US" smtClean="0"/>
              <a:pPr/>
              <a:t>‹#›</a:t>
            </a:fld>
            <a:endParaRPr lang="ko-KR" altLang="en-US" dirty="0"/>
          </a:p>
        </p:txBody>
      </p:sp>
    </p:spTree>
    <p:extLst>
      <p:ext uri="{BB962C8B-B14F-4D97-AF65-F5344CB8AC3E}">
        <p14:creationId xmlns:p14="http://schemas.microsoft.com/office/powerpoint/2010/main" val="3117913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342900" y="364067"/>
            <a:ext cx="2256235" cy="1549400"/>
          </a:xfrm>
        </p:spPr>
        <p:txBody>
          <a:bodyPr anchor="b"/>
          <a:lstStyle>
            <a:lvl1pPr algn="l">
              <a:defRPr sz="2000" b="1"/>
            </a:lvl1pPr>
          </a:lstStyle>
          <a:p>
            <a:r>
              <a:rPr lang="ko-KR" altLang="en-US"/>
              <a:t>마스터 제목 스타일 편집</a:t>
            </a:r>
          </a:p>
        </p:txBody>
      </p:sp>
      <p:sp>
        <p:nvSpPr>
          <p:cNvPr id="3" name="내용 개체 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F145F9DF-010F-4DA6-B216-79DF3D882248}" type="datetimeFigureOut">
              <a:rPr lang="ko-KR" altLang="en-US" smtClean="0"/>
              <a:pPr/>
              <a:t>2020-05-21</a:t>
            </a:fld>
            <a:endParaRPr lang="ko-KR" altLang="en-US" dirty="0"/>
          </a:p>
        </p:txBody>
      </p:sp>
      <p:sp>
        <p:nvSpPr>
          <p:cNvPr id="6" name="바닥글 개체 틀 5"/>
          <p:cNvSpPr>
            <a:spLocks noGrp="1"/>
          </p:cNvSpPr>
          <p:nvPr>
            <p:ph type="ftr" sz="quarter" idx="11"/>
          </p:nvPr>
        </p:nvSpPr>
        <p:spPr/>
        <p:txBody>
          <a:bodyPr/>
          <a:lstStyle/>
          <a:p>
            <a:endParaRPr lang="ko-KR" altLang="en-US" dirty="0"/>
          </a:p>
        </p:txBody>
      </p:sp>
      <p:sp>
        <p:nvSpPr>
          <p:cNvPr id="7" name="슬라이드 번호 개체 틀 6"/>
          <p:cNvSpPr>
            <a:spLocks noGrp="1"/>
          </p:cNvSpPr>
          <p:nvPr>
            <p:ph type="sldNum" sz="quarter" idx="12"/>
          </p:nvPr>
        </p:nvSpPr>
        <p:spPr/>
        <p:txBody>
          <a:bodyPr/>
          <a:lstStyle/>
          <a:p>
            <a:fld id="{D1A4005B-312A-4BB8-8834-AEB4C006E5A2}" type="slidenum">
              <a:rPr lang="ko-KR" altLang="en-US" smtClean="0"/>
              <a:pPr/>
              <a:t>‹#›</a:t>
            </a:fld>
            <a:endParaRPr lang="ko-KR" altLang="en-US" dirty="0"/>
          </a:p>
        </p:txBody>
      </p:sp>
    </p:spTree>
    <p:extLst>
      <p:ext uri="{BB962C8B-B14F-4D97-AF65-F5344CB8AC3E}">
        <p14:creationId xmlns:p14="http://schemas.microsoft.com/office/powerpoint/2010/main" val="2994894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344216" y="6400800"/>
            <a:ext cx="4114800" cy="755651"/>
          </a:xfrm>
        </p:spPr>
        <p:txBody>
          <a:bodyPr anchor="b"/>
          <a:lstStyle>
            <a:lvl1pPr algn="l">
              <a:defRPr sz="2000" b="1"/>
            </a:lvl1pPr>
          </a:lstStyle>
          <a:p>
            <a:r>
              <a:rPr lang="ko-KR" altLang="en-US"/>
              <a:t>마스터 제목 스타일 편집</a:t>
            </a:r>
          </a:p>
        </p:txBody>
      </p:sp>
      <p:sp>
        <p:nvSpPr>
          <p:cNvPr id="3" name="그림 개체 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dirty="0"/>
          </a:p>
        </p:txBody>
      </p:sp>
      <p:sp>
        <p:nvSpPr>
          <p:cNvPr id="4" name="텍스트 개체 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F145F9DF-010F-4DA6-B216-79DF3D882248}" type="datetimeFigureOut">
              <a:rPr lang="ko-KR" altLang="en-US" smtClean="0"/>
              <a:pPr/>
              <a:t>2020-05-21</a:t>
            </a:fld>
            <a:endParaRPr lang="ko-KR" altLang="en-US" dirty="0"/>
          </a:p>
        </p:txBody>
      </p:sp>
      <p:sp>
        <p:nvSpPr>
          <p:cNvPr id="6" name="바닥글 개체 틀 5"/>
          <p:cNvSpPr>
            <a:spLocks noGrp="1"/>
          </p:cNvSpPr>
          <p:nvPr>
            <p:ph type="ftr" sz="quarter" idx="11"/>
          </p:nvPr>
        </p:nvSpPr>
        <p:spPr/>
        <p:txBody>
          <a:bodyPr/>
          <a:lstStyle/>
          <a:p>
            <a:endParaRPr lang="ko-KR" altLang="en-US" dirty="0"/>
          </a:p>
        </p:txBody>
      </p:sp>
      <p:sp>
        <p:nvSpPr>
          <p:cNvPr id="7" name="슬라이드 번호 개체 틀 6"/>
          <p:cNvSpPr>
            <a:spLocks noGrp="1"/>
          </p:cNvSpPr>
          <p:nvPr>
            <p:ph type="sldNum" sz="quarter" idx="12"/>
          </p:nvPr>
        </p:nvSpPr>
        <p:spPr/>
        <p:txBody>
          <a:bodyPr/>
          <a:lstStyle/>
          <a:p>
            <a:fld id="{D1A4005B-312A-4BB8-8834-AEB4C006E5A2}" type="slidenum">
              <a:rPr lang="ko-KR" altLang="en-US" smtClean="0"/>
              <a:pPr/>
              <a:t>‹#›</a:t>
            </a:fld>
            <a:endParaRPr lang="ko-KR" altLang="en-US" dirty="0"/>
          </a:p>
        </p:txBody>
      </p:sp>
    </p:spTree>
    <p:extLst>
      <p:ext uri="{BB962C8B-B14F-4D97-AF65-F5344CB8AC3E}">
        <p14:creationId xmlns:p14="http://schemas.microsoft.com/office/powerpoint/2010/main" val="1516213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F145F9DF-010F-4DA6-B216-79DF3D882248}" type="datetimeFigureOut">
              <a:rPr lang="ko-KR" altLang="en-US" smtClean="0"/>
              <a:pPr/>
              <a:t>2020-05-21</a:t>
            </a:fld>
            <a:endParaRPr lang="ko-KR" altLang="en-US" dirty="0"/>
          </a:p>
        </p:txBody>
      </p:sp>
      <p:sp>
        <p:nvSpPr>
          <p:cNvPr id="5" name="바닥글 개체 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dirty="0"/>
          </a:p>
        </p:txBody>
      </p:sp>
      <p:sp>
        <p:nvSpPr>
          <p:cNvPr id="6" name="슬라이드 번호 개체 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1A4005B-312A-4BB8-8834-AEB4C006E5A2}" type="slidenum">
              <a:rPr lang="ko-KR" altLang="en-US" smtClean="0"/>
              <a:pPr/>
              <a:t>‹#›</a:t>
            </a:fld>
            <a:endParaRPr lang="ko-KR" altLang="en-US" dirty="0"/>
          </a:p>
        </p:txBody>
      </p:sp>
    </p:spTree>
    <p:extLst>
      <p:ext uri="{BB962C8B-B14F-4D97-AF65-F5344CB8AC3E}">
        <p14:creationId xmlns:p14="http://schemas.microsoft.com/office/powerpoint/2010/main" val="2292400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직사각형 40"/>
          <p:cNvSpPr/>
          <p:nvPr/>
        </p:nvSpPr>
        <p:spPr>
          <a:xfrm>
            <a:off x="1167380" y="115581"/>
            <a:ext cx="5690620" cy="423570"/>
          </a:xfrm>
          <a:prstGeom prst="rect">
            <a:avLst/>
          </a:prstGeom>
          <a:solidFill>
            <a:srgbClr val="002060"/>
          </a:solidFill>
          <a:ln w="158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ko-KR" sz="1600" b="1" dirty="0">
              <a:latin typeface="+mj-ea"/>
              <a:ea typeface="+mj-ea"/>
            </a:endParaRPr>
          </a:p>
        </p:txBody>
      </p:sp>
      <p:sp>
        <p:nvSpPr>
          <p:cNvPr id="43" name="직사각형 42">
            <a:extLst>
              <a:ext uri="{FF2B5EF4-FFF2-40B4-BE49-F238E27FC236}">
                <a16:creationId xmlns:a16="http://schemas.microsoft.com/office/drawing/2014/main" id="{DF3F1D67-E336-4149-8827-9D54E4427B34}"/>
              </a:ext>
            </a:extLst>
          </p:cNvPr>
          <p:cNvSpPr/>
          <p:nvPr/>
        </p:nvSpPr>
        <p:spPr>
          <a:xfrm>
            <a:off x="1172937" y="64074"/>
            <a:ext cx="5666226" cy="523220"/>
          </a:xfrm>
          <a:prstGeom prst="rect">
            <a:avLst/>
          </a:prstGeom>
        </p:spPr>
        <p:txBody>
          <a:bodyPr wrap="square">
            <a:spAutoFit/>
          </a:bodyPr>
          <a:lstStyle/>
          <a:p>
            <a:pPr lvl="0" algn="ctr"/>
            <a:r>
              <a:rPr lang="en-US" altLang="ko-KR" sz="1400" b="1" dirty="0">
                <a:solidFill>
                  <a:prstClr val="white"/>
                </a:solidFill>
                <a:latin typeface="맑은 고딕" panose="020B0503020000020004" pitchFamily="50" charset="-127"/>
              </a:rPr>
              <a:t>Urine test strip including timer, and method of detection and method of analysis for urine test strip</a:t>
            </a:r>
          </a:p>
        </p:txBody>
      </p:sp>
      <p:grpSp>
        <p:nvGrpSpPr>
          <p:cNvPr id="44" name="그룹 43"/>
          <p:cNvGrpSpPr/>
          <p:nvPr/>
        </p:nvGrpSpPr>
        <p:grpSpPr>
          <a:xfrm>
            <a:off x="24032" y="148355"/>
            <a:ext cx="1091188" cy="468026"/>
            <a:chOff x="100855" y="147100"/>
            <a:chExt cx="1311921" cy="559957"/>
          </a:xfrm>
        </p:grpSpPr>
        <p:sp>
          <p:nvSpPr>
            <p:cNvPr id="45" name="직사각형 44"/>
            <p:cNvSpPr/>
            <p:nvPr/>
          </p:nvSpPr>
          <p:spPr>
            <a:xfrm>
              <a:off x="100855" y="147100"/>
              <a:ext cx="1311921" cy="5599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pic>
          <p:nvPicPr>
            <p:cNvPr id="46" name="Picture 2" descr="íìëíêµ"/>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3857" b="22810"/>
            <a:stretch/>
          </p:blipFill>
          <p:spPr bwMode="auto">
            <a:xfrm>
              <a:off x="163566" y="271743"/>
              <a:ext cx="1145775" cy="310668"/>
            </a:xfrm>
            <a:prstGeom prst="rect">
              <a:avLst/>
            </a:prstGeom>
            <a:noFill/>
            <a:ln>
              <a:solidFill>
                <a:schemeClr val="bg1"/>
              </a:solidFill>
            </a:ln>
          </p:spPr>
        </p:pic>
      </p:grpSp>
      <p:sp>
        <p:nvSpPr>
          <p:cNvPr id="51" name="직사각형 50"/>
          <p:cNvSpPr/>
          <p:nvPr/>
        </p:nvSpPr>
        <p:spPr>
          <a:xfrm>
            <a:off x="170720" y="1170545"/>
            <a:ext cx="3246169" cy="1097199"/>
          </a:xfrm>
          <a:prstGeom prst="rect">
            <a:avLst/>
          </a:prstGeom>
          <a:noFill/>
          <a:ln w="1905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ko-KR" sz="1100" b="1" dirty="0">
                <a:solidFill>
                  <a:srgbClr val="002060"/>
                </a:solidFill>
                <a:latin typeface="+mj-ea"/>
                <a:ea typeface="+mj-ea"/>
              </a:rPr>
              <a:t> </a:t>
            </a:r>
          </a:p>
        </p:txBody>
      </p:sp>
      <p:sp>
        <p:nvSpPr>
          <p:cNvPr id="68" name="TextBox 67"/>
          <p:cNvSpPr txBox="1"/>
          <p:nvPr/>
        </p:nvSpPr>
        <p:spPr>
          <a:xfrm>
            <a:off x="170720" y="833845"/>
            <a:ext cx="2898240" cy="323165"/>
          </a:xfrm>
          <a:prstGeom prst="rect">
            <a:avLst/>
          </a:prstGeom>
          <a:noFill/>
        </p:spPr>
        <p:txBody>
          <a:bodyPr wrap="square" rtlCol="0">
            <a:spAutoFit/>
          </a:bodyPr>
          <a:lstStyle/>
          <a:p>
            <a:r>
              <a:rPr lang="en-US" altLang="ko-KR" sz="1500" b="1" dirty="0">
                <a:solidFill>
                  <a:srgbClr val="002060"/>
                </a:solidFill>
                <a:latin typeface="+mn-ea"/>
              </a:rPr>
              <a:t>Technology Overview</a:t>
            </a:r>
            <a:endParaRPr lang="ko-KR" altLang="en-US" sz="1500" b="1" dirty="0">
              <a:solidFill>
                <a:srgbClr val="002060"/>
              </a:solidFill>
              <a:latin typeface="+mn-ea"/>
            </a:endParaRPr>
          </a:p>
        </p:txBody>
      </p:sp>
      <p:sp>
        <p:nvSpPr>
          <p:cNvPr id="8" name="직사각형 7"/>
          <p:cNvSpPr/>
          <p:nvPr/>
        </p:nvSpPr>
        <p:spPr>
          <a:xfrm>
            <a:off x="118735" y="1205300"/>
            <a:ext cx="3298154" cy="1015663"/>
          </a:xfrm>
          <a:prstGeom prst="rect">
            <a:avLst/>
          </a:prstGeom>
        </p:spPr>
        <p:txBody>
          <a:bodyPr wrap="square">
            <a:spAutoFit/>
          </a:bodyPr>
          <a:lstStyle/>
          <a:p>
            <a:pPr marL="171450" indent="-171450" algn="just">
              <a:buFont typeface="맑은 고딕" panose="020B0503020000020004" pitchFamily="50" charset="-127"/>
              <a:buChar char="▶"/>
            </a:pPr>
            <a:r>
              <a:rPr lang="en-US" altLang="ko-KR" sz="1000" b="1" spc="-50" dirty="0">
                <a:solidFill>
                  <a:schemeClr val="tx1">
                    <a:lumMod val="75000"/>
                    <a:lumOff val="25000"/>
                  </a:schemeClr>
                </a:solidFill>
                <a:latin typeface="+mn-ea"/>
              </a:rPr>
              <a:t>Material</a:t>
            </a:r>
            <a:r>
              <a:rPr lang="en-US" altLang="ko-KR" sz="1000" b="1" spc="-50">
                <a:solidFill>
                  <a:schemeClr val="tx1">
                    <a:lumMod val="75000"/>
                    <a:lumOff val="25000"/>
                  </a:schemeClr>
                </a:solidFill>
                <a:latin typeface="+mn-ea"/>
              </a:rPr>
              <a:t>: Urine test strip which is necessary to test urine based on the application</a:t>
            </a:r>
            <a:endParaRPr lang="en-US" altLang="ko-KR" sz="1000" b="1" spc="-50" dirty="0">
              <a:solidFill>
                <a:schemeClr val="tx1">
                  <a:lumMod val="75000"/>
                  <a:lumOff val="25000"/>
                </a:schemeClr>
              </a:solidFill>
              <a:latin typeface="+mn-ea"/>
            </a:endParaRPr>
          </a:p>
          <a:p>
            <a:pPr marL="171450" indent="-171450" algn="just">
              <a:buFont typeface="맑은 고딕" panose="020B0503020000020004" pitchFamily="50" charset="-127"/>
              <a:buChar char="▶"/>
            </a:pPr>
            <a:r>
              <a:rPr lang="en-US" altLang="ko-KR" sz="1000" b="1" spc="-50">
                <a:solidFill>
                  <a:schemeClr val="tx1">
                    <a:lumMod val="75000"/>
                    <a:lumOff val="25000"/>
                  </a:schemeClr>
                </a:solidFill>
                <a:latin typeface="+mn-ea"/>
              </a:rPr>
              <a:t>Usage: A method of detecting a urine test strip from a photographed image of the urine test strip. </a:t>
            </a:r>
            <a:r>
              <a:rPr lang="en-US" altLang="ko-KR" sz="1000" b="1" spc="-50">
                <a:solidFill>
                  <a:srgbClr val="404040"/>
                </a:solidFill>
                <a:latin typeface="+mn-ea"/>
              </a:rPr>
              <a:t>Urine testing can be easily performed using a cellphone capable of running an application</a:t>
            </a:r>
            <a:endParaRPr lang="en-US" altLang="ko-KR" sz="1000" b="1" spc="-50" dirty="0">
              <a:solidFill>
                <a:schemeClr val="tx1">
                  <a:lumMod val="75000"/>
                  <a:lumOff val="25000"/>
                </a:schemeClr>
              </a:solidFill>
              <a:latin typeface="+mn-ea"/>
            </a:endParaRPr>
          </a:p>
        </p:txBody>
      </p:sp>
      <p:sp>
        <p:nvSpPr>
          <p:cNvPr id="10" name="직사각형 9"/>
          <p:cNvSpPr/>
          <p:nvPr/>
        </p:nvSpPr>
        <p:spPr>
          <a:xfrm>
            <a:off x="136918" y="4718376"/>
            <a:ext cx="3322562" cy="209969"/>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t>Issues of Conventional Technology</a:t>
            </a:r>
            <a:endParaRPr lang="ko-KR" altLang="en-US" sz="1050" b="1" dirty="0"/>
          </a:p>
        </p:txBody>
      </p:sp>
      <p:sp>
        <p:nvSpPr>
          <p:cNvPr id="40" name="TextBox 39">
            <a:extLst>
              <a:ext uri="{FF2B5EF4-FFF2-40B4-BE49-F238E27FC236}">
                <a16:creationId xmlns:a16="http://schemas.microsoft.com/office/drawing/2014/main" id="{28BBF195-1DA9-4E9D-8A01-FC44F2E2D4DA}"/>
              </a:ext>
            </a:extLst>
          </p:cNvPr>
          <p:cNvSpPr txBox="1"/>
          <p:nvPr/>
        </p:nvSpPr>
        <p:spPr>
          <a:xfrm>
            <a:off x="179509" y="4932040"/>
            <a:ext cx="3237380" cy="1169551"/>
          </a:xfrm>
          <a:prstGeom prst="rect">
            <a:avLst/>
          </a:prstGeom>
          <a:noFill/>
        </p:spPr>
        <p:txBody>
          <a:bodyPr wrap="square" rtlCol="0">
            <a:spAutoFit/>
          </a:bodyPr>
          <a:lstStyle/>
          <a:p>
            <a:pPr fontAlgn="base" latinLnBrk="0"/>
            <a:r>
              <a:rPr lang="ko-KR" altLang="en-US" sz="1000" b="1" spc="-50">
                <a:solidFill>
                  <a:srgbClr val="404040"/>
                </a:solidFill>
                <a:latin typeface="+mn-ea"/>
              </a:rPr>
              <a:t>☑ </a:t>
            </a:r>
            <a:r>
              <a:rPr lang="en-US" altLang="ko-KR" sz="1000" b="1" spc="-50">
                <a:solidFill>
                  <a:srgbClr val="404040"/>
                </a:solidFill>
                <a:latin typeface="+mn-ea"/>
              </a:rPr>
              <a:t>In order to know the results corresponding to the colorimetric table, the user must have a separate manual.</a:t>
            </a:r>
          </a:p>
          <a:p>
            <a:pPr fontAlgn="base" latinLnBrk="0"/>
            <a:r>
              <a:rPr lang="ko-KR" altLang="en-US" sz="1000" b="1" spc="-50">
                <a:solidFill>
                  <a:srgbClr val="404040"/>
                </a:solidFill>
                <a:latin typeface="+mn-ea"/>
              </a:rPr>
              <a:t>☑ </a:t>
            </a:r>
            <a:r>
              <a:rPr lang="en-US" altLang="ko-KR" sz="1000" b="1" spc="-50">
                <a:solidFill>
                  <a:srgbClr val="404040"/>
                </a:solidFill>
                <a:latin typeface="+mn-ea"/>
              </a:rPr>
              <a:t>User should visually observe and compare the colorimetric table and the reagent pad separately, and compare the instructions with the manual to predict the results.</a:t>
            </a:r>
          </a:p>
        </p:txBody>
      </p:sp>
      <p:graphicFrame>
        <p:nvGraphicFramePr>
          <p:cNvPr id="14" name="표 13"/>
          <p:cNvGraphicFramePr>
            <a:graphicFrameLocks noGrp="1"/>
          </p:cNvGraphicFramePr>
          <p:nvPr>
            <p:extLst>
              <p:ext uri="{D42A27DB-BD31-4B8C-83A1-F6EECF244321}">
                <p14:modId xmlns:p14="http://schemas.microsoft.com/office/powerpoint/2010/main" val="4042426909"/>
              </p:ext>
            </p:extLst>
          </p:nvPr>
        </p:nvGraphicFramePr>
        <p:xfrm>
          <a:off x="144261" y="7848070"/>
          <a:ext cx="3299749" cy="1219200"/>
        </p:xfrm>
        <a:graphic>
          <a:graphicData uri="http://schemas.openxmlformats.org/drawingml/2006/table">
            <a:tbl>
              <a:tblPr firstRow="1" bandRow="1">
                <a:tableStyleId>{5C22544A-7EE6-4342-B048-85BDC9FD1C3A}</a:tableStyleId>
              </a:tblPr>
              <a:tblGrid>
                <a:gridCol w="404419">
                  <a:extLst>
                    <a:ext uri="{9D8B030D-6E8A-4147-A177-3AD203B41FA5}">
                      <a16:colId xmlns:a16="http://schemas.microsoft.com/office/drawing/2014/main" val="3320405134"/>
                    </a:ext>
                  </a:extLst>
                </a:gridCol>
                <a:gridCol w="1152128">
                  <a:extLst>
                    <a:ext uri="{9D8B030D-6E8A-4147-A177-3AD203B41FA5}">
                      <a16:colId xmlns:a16="http://schemas.microsoft.com/office/drawing/2014/main" val="3191300922"/>
                    </a:ext>
                  </a:extLst>
                </a:gridCol>
                <a:gridCol w="1743202">
                  <a:extLst>
                    <a:ext uri="{9D8B030D-6E8A-4147-A177-3AD203B41FA5}">
                      <a16:colId xmlns:a16="http://schemas.microsoft.com/office/drawing/2014/main" val="880277608"/>
                    </a:ext>
                  </a:extLst>
                </a:gridCol>
              </a:tblGrid>
              <a:tr h="213597">
                <a:tc>
                  <a:txBody>
                    <a:bodyPr/>
                    <a:lstStyle/>
                    <a:p>
                      <a:pPr algn="ctr" latinLnBrk="1"/>
                      <a:r>
                        <a:rPr lang="en-US" altLang="ko-KR" sz="1000" b="1" dirty="0">
                          <a:solidFill>
                            <a:schemeClr val="bg1"/>
                          </a:solidFill>
                        </a:rPr>
                        <a:t>No.</a:t>
                      </a:r>
                      <a:endParaRPr lang="ko-KR" altLang="en-US" sz="1000" b="1" dirty="0">
                        <a:solidFill>
                          <a:schemeClr val="bg1"/>
                        </a:solidFill>
                      </a:endParaRPr>
                    </a:p>
                  </a:txBody>
                  <a:tcPr>
                    <a:solidFill>
                      <a:schemeClr val="tx2">
                        <a:lumMod val="75000"/>
                      </a:schemeClr>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000" b="1" dirty="0">
                          <a:solidFill>
                            <a:schemeClr val="bg1"/>
                          </a:solidFill>
                        </a:rPr>
                        <a:t>Patent</a:t>
                      </a:r>
                      <a:r>
                        <a:rPr lang="en-US" altLang="ko-KR" sz="1000" b="1" baseline="0" dirty="0">
                          <a:solidFill>
                            <a:schemeClr val="bg1"/>
                          </a:solidFill>
                        </a:rPr>
                        <a:t> Number</a:t>
                      </a:r>
                      <a:endParaRPr lang="ko-KR" altLang="en-US" sz="1000" b="1" dirty="0">
                        <a:solidFill>
                          <a:schemeClr val="bg1"/>
                        </a:solidFill>
                      </a:endParaRPr>
                    </a:p>
                  </a:txBody>
                  <a:tcPr>
                    <a:solidFill>
                      <a:schemeClr val="tx2">
                        <a:lumMod val="75000"/>
                      </a:schemeClr>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000" b="1" dirty="0">
                          <a:solidFill>
                            <a:schemeClr val="bg1"/>
                          </a:solidFill>
                        </a:rPr>
                        <a:t>Patent Name</a:t>
                      </a:r>
                      <a:endParaRPr lang="ko-KR" altLang="en-US" sz="1000" b="1" dirty="0">
                        <a:solidFill>
                          <a:schemeClr val="bg1"/>
                        </a:solidFill>
                      </a:endParaRPr>
                    </a:p>
                  </a:txBody>
                  <a:tcPr>
                    <a:solidFill>
                      <a:schemeClr val="tx2">
                        <a:lumMod val="75000"/>
                      </a:schemeClr>
                    </a:solidFill>
                  </a:tcPr>
                </a:tc>
                <a:extLst>
                  <a:ext uri="{0D108BD9-81ED-4DB2-BD59-A6C34878D82A}">
                    <a16:rowId xmlns:a16="http://schemas.microsoft.com/office/drawing/2014/main" val="3508745294"/>
                  </a:ext>
                </a:extLst>
              </a:tr>
              <a:tr h="243707">
                <a:tc>
                  <a:txBody>
                    <a:bodyPr/>
                    <a:lstStyle/>
                    <a:p>
                      <a:pPr algn="ctr" latinLnBrk="1"/>
                      <a:r>
                        <a:rPr lang="en-US" altLang="ko-KR" sz="1000" dirty="0">
                          <a:solidFill>
                            <a:schemeClr val="bg1"/>
                          </a:solidFill>
                        </a:rPr>
                        <a:t>1</a:t>
                      </a:r>
                      <a:endParaRPr lang="ko-KR" altLang="en-US" sz="1000" dirty="0">
                        <a:solidFill>
                          <a:schemeClr val="bg1"/>
                        </a:solidFill>
                      </a:endParaRPr>
                    </a:p>
                  </a:txBody>
                  <a:tcPr anchor="ctr">
                    <a:solidFill>
                      <a:schemeClr val="tx1">
                        <a:lumMod val="50000"/>
                        <a:lumOff val="50000"/>
                      </a:schemeClr>
                    </a:solidFill>
                  </a:tcPr>
                </a:tc>
                <a:tc>
                  <a:txBody>
                    <a:bodyPr/>
                    <a:lstStyle/>
                    <a:p>
                      <a:pPr algn="ctr" fontAlgn="ctr"/>
                      <a:r>
                        <a:rPr lang="en-US" altLang="ko-KR" sz="1000" b="0" i="0" u="none" strike="noStrike">
                          <a:solidFill>
                            <a:schemeClr val="bg1"/>
                          </a:solidFill>
                          <a:effectLst/>
                          <a:latin typeface="Tahoma" panose="020B0604030504040204" pitchFamily="34" charset="0"/>
                          <a:ea typeface="+mn-ea"/>
                        </a:rPr>
                        <a:t>EP 3557231</a:t>
                      </a:r>
                      <a:endParaRPr lang="en-US" altLang="ko-KR" sz="1000" b="0" i="0" u="none" strike="noStrike" dirty="0">
                        <a:solidFill>
                          <a:schemeClr val="bg1"/>
                        </a:solidFill>
                        <a:effectLst/>
                        <a:latin typeface="Tahoma" panose="020B0604030504040204" pitchFamily="34" charset="0"/>
                        <a:ea typeface="+mn-ea"/>
                      </a:endParaRPr>
                    </a:p>
                  </a:txBody>
                  <a:tcPr marL="9525" marR="9525" marT="9525" marB="0" anchor="ctr">
                    <a:solidFill>
                      <a:schemeClr val="tx1">
                        <a:lumMod val="50000"/>
                        <a:lumOff val="50000"/>
                      </a:schemeClr>
                    </a:solidFill>
                  </a:tcPr>
                </a:tc>
                <a:tc rowSpan="4">
                  <a:txBody>
                    <a:bodyPr/>
                    <a:lstStyle/>
                    <a:p>
                      <a:pPr algn="ctr" fontAlgn="t"/>
                      <a:r>
                        <a:rPr lang="en-US" altLang="ko-KR" sz="1000" b="0" i="0" u="none" strike="noStrike" kern="1200">
                          <a:solidFill>
                            <a:schemeClr val="bg1"/>
                          </a:solidFill>
                          <a:effectLst/>
                          <a:latin typeface="Tahoma" panose="020B0604030504040204" pitchFamily="34" charset="0"/>
                          <a:ea typeface="+mn-ea"/>
                          <a:cs typeface="+mn-cs"/>
                        </a:rPr>
                        <a:t>URINE TEST STRIP COMPRISING TIMER, AND METHOD FOR DETECTING AND ANALYZING URINE TEST STRIP</a:t>
                      </a:r>
                    </a:p>
                  </a:txBody>
                  <a:tcPr marL="9525" marR="9525" marT="9525" marB="0" anchor="ctr">
                    <a:solidFill>
                      <a:schemeClr val="tx1">
                        <a:lumMod val="50000"/>
                        <a:lumOff val="50000"/>
                      </a:schemeClr>
                    </a:solidFill>
                  </a:tcPr>
                </a:tc>
                <a:extLst>
                  <a:ext uri="{0D108BD9-81ED-4DB2-BD59-A6C34878D82A}">
                    <a16:rowId xmlns:a16="http://schemas.microsoft.com/office/drawing/2014/main" val="4163147502"/>
                  </a:ext>
                </a:extLst>
              </a:tr>
              <a:tr h="243707">
                <a:tc>
                  <a:txBody>
                    <a:bodyPr/>
                    <a:lstStyle/>
                    <a:p>
                      <a:pPr algn="ctr" latinLnBrk="1"/>
                      <a:r>
                        <a:rPr lang="en-US" altLang="ko-KR" sz="1000" dirty="0">
                          <a:solidFill>
                            <a:schemeClr val="bg1"/>
                          </a:solidFill>
                        </a:rPr>
                        <a:t>2</a:t>
                      </a:r>
                      <a:endParaRPr lang="ko-KR" altLang="en-US" sz="1000" dirty="0">
                        <a:solidFill>
                          <a:schemeClr val="bg1"/>
                        </a:solidFill>
                      </a:endParaRPr>
                    </a:p>
                  </a:txBody>
                  <a:tcPr anchor="ctr">
                    <a:solidFill>
                      <a:schemeClr val="tx1">
                        <a:lumMod val="50000"/>
                        <a:lumOff val="50000"/>
                      </a:schemeClr>
                    </a:solidFill>
                  </a:tcPr>
                </a:tc>
                <a:tc>
                  <a:txBody>
                    <a:bodyPr/>
                    <a:lstStyle/>
                    <a:p>
                      <a:pPr algn="ctr" fontAlgn="ctr"/>
                      <a:r>
                        <a:rPr lang="en-US" altLang="ko-KR" sz="1000" b="0" i="0" u="none" strike="noStrike">
                          <a:solidFill>
                            <a:schemeClr val="bg1"/>
                          </a:solidFill>
                          <a:effectLst/>
                          <a:latin typeface="Tahoma" panose="020B0604030504040204" pitchFamily="34" charset="0"/>
                          <a:ea typeface="+mn-ea"/>
                        </a:rPr>
                        <a:t>CN 110226085</a:t>
                      </a:r>
                      <a:endParaRPr lang="en-US" altLang="ko-KR" sz="1000" b="0" i="0" u="none" strike="noStrike" dirty="0">
                        <a:solidFill>
                          <a:schemeClr val="bg1"/>
                        </a:solidFill>
                        <a:effectLst/>
                        <a:latin typeface="Tahoma" panose="020B0604030504040204" pitchFamily="34" charset="0"/>
                        <a:ea typeface="+mn-ea"/>
                      </a:endParaRPr>
                    </a:p>
                  </a:txBody>
                  <a:tcPr marL="9525" marR="9525" marT="9525" marB="0" anchor="ctr">
                    <a:solidFill>
                      <a:schemeClr val="tx1">
                        <a:lumMod val="50000"/>
                        <a:lumOff val="50000"/>
                      </a:schemeClr>
                    </a:solidFill>
                  </a:tcPr>
                </a:tc>
                <a:tc vMerge="1">
                  <a:txBody>
                    <a:bodyPr/>
                    <a:lstStyle/>
                    <a:p>
                      <a:pPr algn="ctr" fontAlgn="ctr"/>
                      <a:endParaRPr lang="ko-KR" altLang="en-US" sz="1000" b="0" i="0" u="none" strike="noStrike" dirty="0">
                        <a:solidFill>
                          <a:schemeClr val="bg1"/>
                        </a:solidFill>
                        <a:effectLst/>
                        <a:latin typeface="Tahoma" panose="020B0604030504040204" pitchFamily="34" charset="0"/>
                        <a:ea typeface="맑은 고딕" panose="020B0503020000020004" pitchFamily="50" charset="-127"/>
                      </a:endParaRPr>
                    </a:p>
                  </a:txBody>
                  <a:tcPr marL="9525" marR="9525" marT="9525" marB="0" anchor="ctr">
                    <a:solidFill>
                      <a:schemeClr val="tx1">
                        <a:lumMod val="50000"/>
                        <a:lumOff val="50000"/>
                      </a:schemeClr>
                    </a:solidFill>
                  </a:tcPr>
                </a:tc>
                <a:extLst>
                  <a:ext uri="{0D108BD9-81ED-4DB2-BD59-A6C34878D82A}">
                    <a16:rowId xmlns:a16="http://schemas.microsoft.com/office/drawing/2014/main" val="3318442484"/>
                  </a:ext>
                </a:extLst>
              </a:tr>
              <a:tr h="243707">
                <a:tc>
                  <a:txBody>
                    <a:bodyPr/>
                    <a:lstStyle/>
                    <a:p>
                      <a:pPr algn="ctr" latinLnBrk="1"/>
                      <a:r>
                        <a:rPr lang="en-US" altLang="ko-KR" sz="1000" dirty="0">
                          <a:solidFill>
                            <a:schemeClr val="bg1"/>
                          </a:solidFill>
                        </a:rPr>
                        <a:t>3</a:t>
                      </a:r>
                      <a:endParaRPr lang="ko-KR" altLang="en-US" sz="1000" dirty="0">
                        <a:solidFill>
                          <a:schemeClr val="bg1"/>
                        </a:solidFill>
                      </a:endParaRPr>
                    </a:p>
                  </a:txBody>
                  <a:tcPr anchor="ctr">
                    <a:solidFill>
                      <a:schemeClr val="tx1">
                        <a:lumMod val="50000"/>
                        <a:lumOff val="50000"/>
                      </a:schemeClr>
                    </a:solidFill>
                  </a:tcPr>
                </a:tc>
                <a:tc>
                  <a:txBody>
                    <a:bodyPr/>
                    <a:lstStyle/>
                    <a:p>
                      <a:pPr algn="ctr" fontAlgn="ctr"/>
                      <a:r>
                        <a:rPr lang="en-US" sz="1000" b="0" i="0" u="none" strike="noStrike">
                          <a:solidFill>
                            <a:schemeClr val="bg1"/>
                          </a:solidFill>
                          <a:effectLst/>
                          <a:latin typeface="Tahoma" panose="020B0604030504040204" pitchFamily="34" charset="0"/>
                          <a:ea typeface="맑은 고딕" panose="020B0503020000020004" pitchFamily="50" charset="-127"/>
                        </a:rPr>
                        <a:t>KR 10-2016989</a:t>
                      </a:r>
                      <a:endParaRPr lang="en-US" sz="1000" b="0" i="0" u="none" strike="noStrike" dirty="0">
                        <a:solidFill>
                          <a:schemeClr val="bg1"/>
                        </a:solidFill>
                        <a:effectLst/>
                        <a:latin typeface="Tahoma" panose="020B0604030504040204" pitchFamily="34" charset="0"/>
                        <a:ea typeface="맑은 고딕" panose="020B0503020000020004" pitchFamily="50" charset="-127"/>
                      </a:endParaRPr>
                    </a:p>
                  </a:txBody>
                  <a:tcPr marL="9525" marR="9525" marT="9525" marB="0" anchor="ctr">
                    <a:solidFill>
                      <a:schemeClr val="tx1">
                        <a:lumMod val="50000"/>
                        <a:lumOff val="50000"/>
                      </a:schemeClr>
                    </a:solidFill>
                  </a:tcPr>
                </a:tc>
                <a:tc vMerge="1">
                  <a:txBody>
                    <a:bodyPr/>
                    <a:lstStyle/>
                    <a:p>
                      <a:pPr algn="ctr" fontAlgn="ctr"/>
                      <a:endParaRPr lang="ko-KR" altLang="en-US" sz="1000" b="0" i="0" u="none" strike="noStrike" dirty="0">
                        <a:solidFill>
                          <a:schemeClr val="bg1"/>
                        </a:solidFill>
                        <a:effectLst/>
                        <a:latin typeface="Tahoma" panose="020B0604030504040204" pitchFamily="34" charset="0"/>
                        <a:ea typeface="맑은 고딕" panose="020B0503020000020004" pitchFamily="50" charset="-127"/>
                      </a:endParaRPr>
                    </a:p>
                  </a:txBody>
                  <a:tcPr marL="9525" marR="9525" marT="9525" marB="0" anchor="ctr">
                    <a:solidFill>
                      <a:schemeClr val="tx1">
                        <a:lumMod val="50000"/>
                        <a:lumOff val="50000"/>
                      </a:schemeClr>
                    </a:solidFill>
                  </a:tcPr>
                </a:tc>
                <a:extLst>
                  <a:ext uri="{0D108BD9-81ED-4DB2-BD59-A6C34878D82A}">
                    <a16:rowId xmlns:a16="http://schemas.microsoft.com/office/drawing/2014/main" val="3840066600"/>
                  </a:ext>
                </a:extLst>
              </a:tr>
              <a:tr h="243707">
                <a:tc>
                  <a:txBody>
                    <a:bodyPr/>
                    <a:lstStyle/>
                    <a:p>
                      <a:pPr algn="ctr" latinLnBrk="1"/>
                      <a:r>
                        <a:rPr lang="en-US" altLang="ko-KR" sz="1000">
                          <a:solidFill>
                            <a:schemeClr val="bg1"/>
                          </a:solidFill>
                        </a:rPr>
                        <a:t>4</a:t>
                      </a:r>
                      <a:endParaRPr lang="ko-KR" altLang="en-US" sz="1000" dirty="0">
                        <a:solidFill>
                          <a:schemeClr val="bg1"/>
                        </a:solidFill>
                      </a:endParaRPr>
                    </a:p>
                  </a:txBody>
                  <a:tcPr anchor="ctr">
                    <a:solidFill>
                      <a:schemeClr val="tx1">
                        <a:lumMod val="50000"/>
                        <a:lumOff val="50000"/>
                      </a:schemeClr>
                    </a:solidFill>
                  </a:tcPr>
                </a:tc>
                <a:tc>
                  <a:txBody>
                    <a:bodyPr/>
                    <a:lstStyle/>
                    <a:p>
                      <a:pPr algn="ctr" fontAlgn="ctr"/>
                      <a:r>
                        <a:rPr lang="en-US" sz="1000" b="0" i="0" u="none" strike="noStrike">
                          <a:solidFill>
                            <a:schemeClr val="bg1"/>
                          </a:solidFill>
                          <a:effectLst/>
                          <a:latin typeface="Tahoma" panose="020B0604030504040204" pitchFamily="34" charset="0"/>
                          <a:ea typeface="맑은 고딕" panose="020B0503020000020004" pitchFamily="50" charset="-127"/>
                        </a:rPr>
                        <a:t>WO 2019-107666</a:t>
                      </a:r>
                      <a:endParaRPr lang="en-US" sz="1000" b="0" i="0" u="none" strike="noStrike" dirty="0">
                        <a:solidFill>
                          <a:schemeClr val="bg1"/>
                        </a:solidFill>
                        <a:effectLst/>
                        <a:latin typeface="Tahoma" panose="020B0604030504040204" pitchFamily="34" charset="0"/>
                        <a:ea typeface="맑은 고딕" panose="020B0503020000020004" pitchFamily="50" charset="-127"/>
                      </a:endParaRPr>
                    </a:p>
                  </a:txBody>
                  <a:tcPr marL="9525" marR="9525" marT="9525" marB="0" anchor="ctr">
                    <a:solidFill>
                      <a:schemeClr val="tx1">
                        <a:lumMod val="50000"/>
                        <a:lumOff val="50000"/>
                      </a:schemeClr>
                    </a:solidFill>
                  </a:tcPr>
                </a:tc>
                <a:tc vMerge="1">
                  <a:txBody>
                    <a:bodyPr/>
                    <a:lstStyle/>
                    <a:p>
                      <a:pPr algn="ctr" fontAlgn="t"/>
                      <a:endParaRPr lang="en-US" altLang="ko-KR" sz="1000" b="0" i="0" u="none" strike="noStrike" kern="1200">
                        <a:solidFill>
                          <a:schemeClr val="bg1"/>
                        </a:solidFill>
                        <a:effectLst/>
                        <a:latin typeface="Tahoma" panose="020B0604030504040204" pitchFamily="34" charset="0"/>
                        <a:ea typeface="+mn-ea"/>
                        <a:cs typeface="+mn-cs"/>
                      </a:endParaRPr>
                    </a:p>
                  </a:txBody>
                  <a:tcPr marL="9525" marR="9525" marT="9525" marB="0" anchor="ctr">
                    <a:solidFill>
                      <a:schemeClr val="tx1">
                        <a:lumMod val="50000"/>
                        <a:lumOff val="50000"/>
                      </a:schemeClr>
                    </a:solidFill>
                  </a:tcPr>
                </a:tc>
                <a:extLst>
                  <a:ext uri="{0D108BD9-81ED-4DB2-BD59-A6C34878D82A}">
                    <a16:rowId xmlns:a16="http://schemas.microsoft.com/office/drawing/2014/main" val="10004"/>
                  </a:ext>
                </a:extLst>
              </a:tr>
            </a:tbl>
          </a:graphicData>
        </a:graphic>
      </p:graphicFrame>
      <p:sp>
        <p:nvSpPr>
          <p:cNvPr id="82" name="TextBox 81"/>
          <p:cNvSpPr txBox="1"/>
          <p:nvPr/>
        </p:nvSpPr>
        <p:spPr>
          <a:xfrm>
            <a:off x="156044" y="7530547"/>
            <a:ext cx="2898240" cy="323165"/>
          </a:xfrm>
          <a:prstGeom prst="rect">
            <a:avLst/>
          </a:prstGeom>
          <a:noFill/>
        </p:spPr>
        <p:txBody>
          <a:bodyPr wrap="square" rtlCol="0">
            <a:spAutoFit/>
          </a:bodyPr>
          <a:lstStyle/>
          <a:p>
            <a:r>
              <a:rPr lang="en-US" altLang="ko-KR" sz="1500" b="1" dirty="0">
                <a:solidFill>
                  <a:srgbClr val="002060"/>
                </a:solidFill>
                <a:latin typeface="+mn-ea"/>
              </a:rPr>
              <a:t>Patent List</a:t>
            </a:r>
            <a:endParaRPr lang="ko-KR" altLang="en-US" sz="1500" b="1" dirty="0">
              <a:solidFill>
                <a:srgbClr val="002060"/>
              </a:solidFill>
              <a:latin typeface="+mn-ea"/>
            </a:endParaRPr>
          </a:p>
        </p:txBody>
      </p:sp>
      <p:sp>
        <p:nvSpPr>
          <p:cNvPr id="83" name="TextBox 82"/>
          <p:cNvSpPr txBox="1"/>
          <p:nvPr/>
        </p:nvSpPr>
        <p:spPr>
          <a:xfrm>
            <a:off x="3576526" y="5012512"/>
            <a:ext cx="3380866" cy="323165"/>
          </a:xfrm>
          <a:prstGeom prst="rect">
            <a:avLst/>
          </a:prstGeom>
          <a:noFill/>
        </p:spPr>
        <p:txBody>
          <a:bodyPr wrap="square" rtlCol="0">
            <a:spAutoFit/>
          </a:bodyPr>
          <a:lstStyle/>
          <a:p>
            <a:r>
              <a:rPr lang="en-US" altLang="ko-KR" sz="1500" b="1" dirty="0">
                <a:solidFill>
                  <a:srgbClr val="002060"/>
                </a:solidFill>
                <a:latin typeface="+mn-ea"/>
              </a:rPr>
              <a:t>Applied Product and Market Trend</a:t>
            </a:r>
            <a:endParaRPr lang="ko-KR" altLang="en-US" sz="1500" b="1" dirty="0">
              <a:solidFill>
                <a:srgbClr val="002060"/>
              </a:solidFill>
              <a:latin typeface="+mn-ea"/>
            </a:endParaRPr>
          </a:p>
        </p:txBody>
      </p:sp>
      <p:sp>
        <p:nvSpPr>
          <p:cNvPr id="87" name="직사각형 86"/>
          <p:cNvSpPr/>
          <p:nvPr/>
        </p:nvSpPr>
        <p:spPr>
          <a:xfrm>
            <a:off x="3583183" y="5277126"/>
            <a:ext cx="3245147" cy="246221"/>
          </a:xfrm>
          <a:prstGeom prst="rect">
            <a:avLst/>
          </a:prstGeom>
        </p:spPr>
        <p:txBody>
          <a:bodyPr wrap="square">
            <a:spAutoFit/>
          </a:bodyPr>
          <a:lstStyle/>
          <a:p>
            <a:pPr marL="171450" indent="-171450" algn="just">
              <a:buFont typeface="맑은 고딕" panose="020B0503020000020004" pitchFamily="50" charset="-127"/>
              <a:buChar char="▶"/>
            </a:pPr>
            <a:r>
              <a:rPr lang="en-US" altLang="ko-KR" sz="1000" b="1" spc="-50" dirty="0">
                <a:solidFill>
                  <a:schemeClr val="tx1">
                    <a:lumMod val="75000"/>
                    <a:lumOff val="25000"/>
                  </a:schemeClr>
                </a:solidFill>
                <a:latin typeface="+mn-ea"/>
              </a:rPr>
              <a:t>Application </a:t>
            </a:r>
            <a:r>
              <a:rPr lang="en-US" altLang="ko-KR" sz="1000" b="1" spc="-50">
                <a:solidFill>
                  <a:schemeClr val="tx1">
                    <a:lumMod val="75000"/>
                    <a:lumOff val="25000"/>
                  </a:schemeClr>
                </a:solidFill>
                <a:latin typeface="+mn-ea"/>
              </a:rPr>
              <a:t>field: App-based urine test system</a:t>
            </a:r>
            <a:endParaRPr lang="en-US" altLang="ko-KR" sz="1000" b="1" spc="-50" dirty="0">
              <a:solidFill>
                <a:schemeClr val="tx1">
                  <a:lumMod val="75000"/>
                  <a:lumOff val="25000"/>
                </a:schemeClr>
              </a:solidFill>
              <a:latin typeface="+mn-ea"/>
            </a:endParaRPr>
          </a:p>
        </p:txBody>
      </p:sp>
      <p:sp>
        <p:nvSpPr>
          <p:cNvPr id="88" name="TextBox 87"/>
          <p:cNvSpPr txBox="1"/>
          <p:nvPr/>
        </p:nvSpPr>
        <p:spPr>
          <a:xfrm>
            <a:off x="3576526" y="8532440"/>
            <a:ext cx="2898240" cy="323165"/>
          </a:xfrm>
          <a:prstGeom prst="rect">
            <a:avLst/>
          </a:prstGeom>
          <a:noFill/>
        </p:spPr>
        <p:txBody>
          <a:bodyPr wrap="square" rtlCol="0">
            <a:spAutoFit/>
          </a:bodyPr>
          <a:lstStyle/>
          <a:p>
            <a:r>
              <a:rPr lang="en-US" altLang="ko-KR" sz="1500" b="1" dirty="0">
                <a:solidFill>
                  <a:srgbClr val="002060"/>
                </a:solidFill>
                <a:latin typeface="+mn-ea"/>
              </a:rPr>
              <a:t>Inquiry</a:t>
            </a:r>
            <a:endParaRPr lang="ko-KR" altLang="en-US" sz="1500" b="1" dirty="0">
              <a:solidFill>
                <a:srgbClr val="002060"/>
              </a:solidFill>
              <a:latin typeface="+mn-ea"/>
            </a:endParaRPr>
          </a:p>
        </p:txBody>
      </p:sp>
      <p:sp>
        <p:nvSpPr>
          <p:cNvPr id="89" name="직사각형 88"/>
          <p:cNvSpPr/>
          <p:nvPr/>
        </p:nvSpPr>
        <p:spPr>
          <a:xfrm>
            <a:off x="3583183" y="8770962"/>
            <a:ext cx="3245147" cy="293414"/>
          </a:xfrm>
          <a:prstGeom prst="rect">
            <a:avLst/>
          </a:prstGeom>
        </p:spPr>
        <p:txBody>
          <a:bodyPr wrap="square">
            <a:spAutoFit/>
          </a:bodyPr>
          <a:lstStyle/>
          <a:p>
            <a:pPr marL="171450" indent="-171450" algn="just">
              <a:lnSpc>
                <a:spcPct val="150000"/>
              </a:lnSpc>
              <a:buFont typeface="맑은 고딕" panose="020B0503020000020004" pitchFamily="50" charset="-127"/>
              <a:buChar char="▶"/>
            </a:pPr>
            <a:r>
              <a:rPr lang="en-US" altLang="ko-KR" sz="1000" b="1" spc="-50" dirty="0">
                <a:solidFill>
                  <a:schemeClr val="tx1">
                    <a:lumMod val="75000"/>
                    <a:lumOff val="25000"/>
                  </a:schemeClr>
                </a:solidFill>
                <a:latin typeface="+mn-ea"/>
              </a:rPr>
              <a:t>Email : patent@hanyang.ac.kr</a:t>
            </a:r>
          </a:p>
        </p:txBody>
      </p:sp>
      <p:sp>
        <p:nvSpPr>
          <p:cNvPr id="2" name="아래쪽 화살표 1"/>
          <p:cNvSpPr/>
          <p:nvPr/>
        </p:nvSpPr>
        <p:spPr>
          <a:xfrm>
            <a:off x="1330147" y="6045292"/>
            <a:ext cx="936104" cy="244350"/>
          </a:xfrm>
          <a:prstGeom prst="downArrow">
            <a:avLst/>
          </a:prstGeom>
          <a:solidFill>
            <a:schemeClr val="accent1">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2" name="직사각형 41"/>
          <p:cNvSpPr/>
          <p:nvPr/>
        </p:nvSpPr>
        <p:spPr>
          <a:xfrm>
            <a:off x="136918" y="6336158"/>
            <a:ext cx="3322562" cy="209969"/>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050" b="1" dirty="0"/>
              <a:t>Solutions</a:t>
            </a:r>
            <a:endParaRPr lang="ko-KR" altLang="en-US" sz="1050" b="1" dirty="0"/>
          </a:p>
        </p:txBody>
      </p:sp>
      <p:sp>
        <p:nvSpPr>
          <p:cNvPr id="47" name="TextBox 46">
            <a:extLst>
              <a:ext uri="{FF2B5EF4-FFF2-40B4-BE49-F238E27FC236}">
                <a16:creationId xmlns:a16="http://schemas.microsoft.com/office/drawing/2014/main" id="{28BBF195-1DA9-4E9D-8A01-FC44F2E2D4DA}"/>
              </a:ext>
            </a:extLst>
          </p:cNvPr>
          <p:cNvSpPr txBox="1"/>
          <p:nvPr/>
        </p:nvSpPr>
        <p:spPr>
          <a:xfrm>
            <a:off x="176390" y="6553345"/>
            <a:ext cx="3287136" cy="1061829"/>
          </a:xfrm>
          <a:prstGeom prst="rect">
            <a:avLst/>
          </a:prstGeom>
          <a:noFill/>
        </p:spPr>
        <p:txBody>
          <a:bodyPr wrap="square" rtlCol="0">
            <a:spAutoFit/>
          </a:bodyPr>
          <a:lstStyle/>
          <a:p>
            <a:pPr fontAlgn="base" latinLnBrk="0"/>
            <a:r>
              <a:rPr lang="ko-KR" altLang="en-US" sz="900" b="1" spc="-50">
                <a:solidFill>
                  <a:srgbClr val="404040"/>
                </a:solidFill>
                <a:latin typeface="+mn-ea"/>
              </a:rPr>
              <a:t>☑</a:t>
            </a:r>
            <a:r>
              <a:rPr lang="en-US" altLang="ko-KR" sz="900" b="1" spc="-50">
                <a:solidFill>
                  <a:srgbClr val="404040"/>
                </a:solidFill>
                <a:latin typeface="+mn-ea"/>
              </a:rPr>
              <a:t> Attach the QR code/April tag to the urine test strip, the application compares the colors of the reagent pads and colorimetric tables that change on the strips to allow the user to know the results.</a:t>
            </a:r>
          </a:p>
          <a:p>
            <a:r>
              <a:rPr lang="ko-KR" altLang="en-US" sz="900" b="1" spc="-50">
                <a:solidFill>
                  <a:srgbClr val="404040"/>
                </a:solidFill>
                <a:latin typeface="+mn-ea"/>
              </a:rPr>
              <a:t>☑ </a:t>
            </a:r>
            <a:r>
              <a:rPr lang="en-US" altLang="ko-KR" sz="900" b="1" spc="-50">
                <a:solidFill>
                  <a:srgbClr val="404040"/>
                </a:solidFill>
                <a:latin typeface="+mn-ea"/>
              </a:rPr>
              <a:t>A timer that can be used as an indicator for urine immersion time is provided to information about the time during which urine tests can be done accurately.</a:t>
            </a:r>
            <a:endParaRPr lang="en-US" altLang="ko-KR" sz="900" b="1" spc="-50" dirty="0">
              <a:solidFill>
                <a:srgbClr val="FF0000"/>
              </a:solidFill>
              <a:latin typeface="+mn-ea"/>
            </a:endParaRPr>
          </a:p>
        </p:txBody>
      </p:sp>
      <p:sp>
        <p:nvSpPr>
          <p:cNvPr id="48" name="TextBox 47"/>
          <p:cNvSpPr txBox="1"/>
          <p:nvPr/>
        </p:nvSpPr>
        <p:spPr>
          <a:xfrm>
            <a:off x="3551535" y="833845"/>
            <a:ext cx="2898240" cy="323165"/>
          </a:xfrm>
          <a:prstGeom prst="rect">
            <a:avLst/>
          </a:prstGeom>
          <a:noFill/>
        </p:spPr>
        <p:txBody>
          <a:bodyPr wrap="square" rtlCol="0">
            <a:spAutoFit/>
          </a:bodyPr>
          <a:lstStyle/>
          <a:p>
            <a:r>
              <a:rPr lang="en-US" altLang="ko-KR" sz="1500" b="1" dirty="0">
                <a:solidFill>
                  <a:srgbClr val="002060"/>
                </a:solidFill>
                <a:latin typeface="+mn-ea"/>
              </a:rPr>
              <a:t>Advantages of Technology</a:t>
            </a:r>
            <a:endParaRPr lang="ko-KR" altLang="en-US" sz="1500" b="1" dirty="0">
              <a:solidFill>
                <a:srgbClr val="002060"/>
              </a:solidFill>
              <a:latin typeface="+mn-ea"/>
            </a:endParaRPr>
          </a:p>
        </p:txBody>
      </p:sp>
      <p:sp>
        <p:nvSpPr>
          <p:cNvPr id="53" name="직사각형 52"/>
          <p:cNvSpPr/>
          <p:nvPr/>
        </p:nvSpPr>
        <p:spPr>
          <a:xfrm>
            <a:off x="3652505" y="1154393"/>
            <a:ext cx="3134823" cy="1618443"/>
          </a:xfrm>
          <a:prstGeom prst="rect">
            <a:avLst/>
          </a:prstGeom>
          <a:noFill/>
          <a:ln w="1905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ko-KR" sz="1100" b="1" dirty="0">
                <a:solidFill>
                  <a:srgbClr val="002060"/>
                </a:solidFill>
                <a:latin typeface="+mj-ea"/>
                <a:ea typeface="+mj-ea"/>
              </a:rPr>
              <a:t> </a:t>
            </a:r>
          </a:p>
        </p:txBody>
      </p:sp>
      <p:sp>
        <p:nvSpPr>
          <p:cNvPr id="54" name="직사각형 53"/>
          <p:cNvSpPr/>
          <p:nvPr/>
        </p:nvSpPr>
        <p:spPr>
          <a:xfrm>
            <a:off x="3622164" y="1157010"/>
            <a:ext cx="3185025" cy="1615827"/>
          </a:xfrm>
          <a:prstGeom prst="rect">
            <a:avLst/>
          </a:prstGeom>
        </p:spPr>
        <p:txBody>
          <a:bodyPr wrap="square">
            <a:spAutoFit/>
          </a:bodyPr>
          <a:lstStyle/>
          <a:p>
            <a:pPr marL="171450" indent="-171450" algn="just">
              <a:buFont typeface="맑은 고딕" panose="020B0503020000020004" pitchFamily="50" charset="-127"/>
              <a:buChar char="▶"/>
            </a:pPr>
            <a:r>
              <a:rPr lang="en-US" altLang="ko-KR" sz="900" b="1" spc="-50">
                <a:solidFill>
                  <a:srgbClr val="404040"/>
                </a:solidFill>
                <a:latin typeface="+mn-ea"/>
              </a:rPr>
              <a:t>The top and bottom markers of the urine strip allow for correction of the position of the strips that vary from one shoot to another time</a:t>
            </a:r>
          </a:p>
          <a:p>
            <a:pPr marL="171450" indent="-171450" algn="just">
              <a:buFont typeface="맑은 고딕" panose="020B0503020000020004" pitchFamily="50" charset="-127"/>
              <a:buChar char="▶"/>
            </a:pPr>
            <a:r>
              <a:rPr lang="en-US" altLang="ko-KR" sz="900" b="1" spc="-50">
                <a:solidFill>
                  <a:srgbClr val="404040"/>
                </a:solidFill>
                <a:latin typeface="+mn-ea"/>
              </a:rPr>
              <a:t>Urine testing can be easily performed using a cellphone capable of running an application without purchasing additional equipment</a:t>
            </a:r>
          </a:p>
          <a:p>
            <a:pPr marL="171450" indent="-171450" algn="just">
              <a:buFont typeface="맑은 고딕" panose="020B0503020000020004" pitchFamily="50" charset="-127"/>
              <a:buChar char="▶"/>
            </a:pPr>
            <a:r>
              <a:rPr lang="en-US" altLang="ko-KR" sz="900" b="1" spc="-50">
                <a:solidFill>
                  <a:srgbClr val="404040"/>
                </a:solidFill>
                <a:latin typeface="+mn-ea"/>
              </a:rPr>
              <a:t>Results of urine tests can be checked accurately and quickly regardless of the surrounding lighting environment</a:t>
            </a:r>
          </a:p>
          <a:p>
            <a:pPr marL="171450" indent="-171450" algn="just">
              <a:buFont typeface="맑은 고딕" panose="020B0503020000020004" pitchFamily="50" charset="-127"/>
              <a:buChar char="▶"/>
            </a:pPr>
            <a:r>
              <a:rPr lang="en-US" altLang="ko-KR" sz="900" b="1" spc="-50">
                <a:solidFill>
                  <a:srgbClr val="404040"/>
                </a:solidFill>
                <a:latin typeface="+mn-ea"/>
              </a:rPr>
              <a:t>By using timer, you can check the exact analysis time of the urine test strip</a:t>
            </a:r>
          </a:p>
        </p:txBody>
      </p:sp>
      <p:sp>
        <p:nvSpPr>
          <p:cNvPr id="55" name="TextBox 54"/>
          <p:cNvSpPr txBox="1"/>
          <p:nvPr/>
        </p:nvSpPr>
        <p:spPr>
          <a:xfrm>
            <a:off x="3407519" y="4601243"/>
            <a:ext cx="3549873" cy="461665"/>
          </a:xfrm>
          <a:prstGeom prst="rect">
            <a:avLst/>
          </a:prstGeom>
          <a:noFill/>
        </p:spPr>
        <p:txBody>
          <a:bodyPr wrap="square" rtlCol="0">
            <a:spAutoFit/>
          </a:bodyPr>
          <a:lstStyle/>
          <a:p>
            <a:pPr algn="ctr">
              <a:lnSpc>
                <a:spcPct val="120000"/>
              </a:lnSpc>
            </a:pPr>
            <a:r>
              <a:rPr lang="en-US" altLang="ko-KR" sz="1000" b="1" spc="-30">
                <a:solidFill>
                  <a:schemeClr val="tx1">
                    <a:lumMod val="75000"/>
                    <a:lumOff val="25000"/>
                  </a:schemeClr>
                </a:solidFill>
                <a:latin typeface="+mn-ea"/>
              </a:rPr>
              <a:t>[Interest Area for obtaining color information of</a:t>
            </a:r>
          </a:p>
          <a:p>
            <a:pPr algn="ctr">
              <a:lnSpc>
                <a:spcPct val="120000"/>
              </a:lnSpc>
            </a:pPr>
            <a:r>
              <a:rPr lang="en-US" altLang="ko-KR" sz="1000" b="1" spc="-30">
                <a:solidFill>
                  <a:schemeClr val="tx1">
                    <a:lumMod val="75000"/>
                    <a:lumOff val="25000"/>
                  </a:schemeClr>
                </a:solidFill>
                <a:latin typeface="+mn-ea"/>
              </a:rPr>
              <a:t>reagent pads and surrounding colorimetry]</a:t>
            </a:r>
            <a:endParaRPr lang="en-US" altLang="ko-KR" sz="1000" b="1" spc="-30" dirty="0">
              <a:solidFill>
                <a:schemeClr val="tx1">
                  <a:lumMod val="75000"/>
                  <a:lumOff val="25000"/>
                </a:schemeClr>
              </a:solidFill>
              <a:latin typeface="+mn-ea"/>
            </a:endParaRPr>
          </a:p>
        </p:txBody>
      </p:sp>
      <p:sp>
        <p:nvSpPr>
          <p:cNvPr id="56" name="직사각형 55"/>
          <p:cNvSpPr/>
          <p:nvPr/>
        </p:nvSpPr>
        <p:spPr>
          <a:xfrm>
            <a:off x="3481658" y="6691982"/>
            <a:ext cx="3619750" cy="553998"/>
          </a:xfrm>
          <a:prstGeom prst="rect">
            <a:avLst/>
          </a:prstGeom>
        </p:spPr>
        <p:txBody>
          <a:bodyPr wrap="square">
            <a:spAutoFit/>
          </a:bodyPr>
          <a:lstStyle/>
          <a:p>
            <a:pPr marL="171450" indent="-171450" algn="just">
              <a:lnSpc>
                <a:spcPct val="150000"/>
              </a:lnSpc>
              <a:buFont typeface="맑은 고딕" panose="020B0503020000020004" pitchFamily="50" charset="-127"/>
              <a:buChar char="▶"/>
            </a:pPr>
            <a:r>
              <a:rPr lang="en-US" altLang="ko-KR" sz="1000" b="1" spc="-50" dirty="0">
                <a:solidFill>
                  <a:schemeClr val="tx1">
                    <a:lumMod val="75000"/>
                    <a:lumOff val="25000"/>
                  </a:schemeClr>
                </a:solidFill>
                <a:latin typeface="+mn-ea"/>
              </a:rPr>
              <a:t>Global market size </a:t>
            </a:r>
            <a:r>
              <a:rPr lang="en-US" altLang="ko-KR" sz="1000" b="1" spc="-50">
                <a:solidFill>
                  <a:schemeClr val="tx1">
                    <a:lumMod val="75000"/>
                    <a:lumOff val="25000"/>
                  </a:schemeClr>
                </a:solidFill>
                <a:latin typeface="+mn-ea"/>
              </a:rPr>
              <a:t>of In Vitro Diagnostics(IVD):</a:t>
            </a:r>
            <a:endParaRPr lang="en-US" altLang="ko-KR" sz="1000" b="1" spc="-50" dirty="0">
              <a:solidFill>
                <a:schemeClr val="tx1">
                  <a:lumMod val="75000"/>
                  <a:lumOff val="25000"/>
                </a:schemeClr>
              </a:solidFill>
              <a:latin typeface="+mn-ea"/>
            </a:endParaRPr>
          </a:p>
          <a:p>
            <a:pPr algn="just">
              <a:lnSpc>
                <a:spcPct val="150000"/>
              </a:lnSpc>
            </a:pPr>
            <a:r>
              <a:rPr lang="en-US" altLang="ko-KR" sz="1000" b="1" spc="-50">
                <a:solidFill>
                  <a:schemeClr val="tx1">
                    <a:lumMod val="75000"/>
                    <a:lumOff val="25000"/>
                  </a:schemeClr>
                </a:solidFill>
                <a:latin typeface="+mn-ea"/>
              </a:rPr>
              <a:t>     Urine test 1,759 </a:t>
            </a:r>
            <a:r>
              <a:rPr lang="en-US" altLang="ko-KR" sz="1000" b="1" spc="-50" dirty="0">
                <a:solidFill>
                  <a:schemeClr val="tx1">
                    <a:lumMod val="75000"/>
                    <a:lumOff val="25000"/>
                  </a:schemeClr>
                </a:solidFill>
                <a:latin typeface="+mn-ea"/>
              </a:rPr>
              <a:t>m</a:t>
            </a:r>
            <a:r>
              <a:rPr lang="en-US" altLang="ko-KR" sz="1000" b="1" spc="-50">
                <a:solidFill>
                  <a:schemeClr val="tx1">
                    <a:lumMod val="75000"/>
                    <a:lumOff val="25000"/>
                  </a:schemeClr>
                </a:solidFill>
                <a:latin typeface="+mn-ea"/>
              </a:rPr>
              <a:t>illion </a:t>
            </a:r>
            <a:r>
              <a:rPr lang="en-US" altLang="ko-KR" sz="1000" b="1" spc="-50" dirty="0">
                <a:solidFill>
                  <a:schemeClr val="tx1">
                    <a:lumMod val="75000"/>
                    <a:lumOff val="25000"/>
                  </a:schemeClr>
                </a:solidFill>
                <a:latin typeface="+mn-ea"/>
              </a:rPr>
              <a:t>dollars (as </a:t>
            </a:r>
            <a:r>
              <a:rPr lang="en-US" altLang="ko-KR" sz="1000" b="1" spc="-50">
                <a:solidFill>
                  <a:schemeClr val="tx1">
                    <a:lumMod val="75000"/>
                    <a:lumOff val="25000"/>
                  </a:schemeClr>
                </a:solidFill>
                <a:latin typeface="+mn-ea"/>
              </a:rPr>
              <a:t>of 2023, CAGR 5.8%)</a:t>
            </a:r>
            <a:endParaRPr lang="en-US" altLang="ko-KR" sz="1000" b="1" spc="-50" dirty="0">
              <a:solidFill>
                <a:schemeClr val="tx1">
                  <a:lumMod val="75000"/>
                  <a:lumOff val="25000"/>
                </a:schemeClr>
              </a:solidFill>
              <a:latin typeface="+mn-ea"/>
            </a:endParaRPr>
          </a:p>
        </p:txBody>
      </p:sp>
      <p:graphicFrame>
        <p:nvGraphicFramePr>
          <p:cNvPr id="36" name="표 35">
            <a:extLst>
              <a:ext uri="{FF2B5EF4-FFF2-40B4-BE49-F238E27FC236}">
                <a16:creationId xmlns:a16="http://schemas.microsoft.com/office/drawing/2014/main" id="{790C7F9A-F97F-4E70-B4A0-D855CA42BCC5}"/>
              </a:ext>
            </a:extLst>
          </p:cNvPr>
          <p:cNvGraphicFramePr>
            <a:graphicFrameLocks noGrp="1"/>
          </p:cNvGraphicFramePr>
          <p:nvPr>
            <p:extLst>
              <p:ext uri="{D42A27DB-BD31-4B8C-83A1-F6EECF244321}">
                <p14:modId xmlns:p14="http://schemas.microsoft.com/office/powerpoint/2010/main" val="2597649660"/>
              </p:ext>
            </p:extLst>
          </p:nvPr>
        </p:nvGraphicFramePr>
        <p:xfrm>
          <a:off x="90269" y="603228"/>
          <a:ext cx="3160034" cy="234665"/>
        </p:xfrm>
        <a:graphic>
          <a:graphicData uri="http://schemas.openxmlformats.org/drawingml/2006/table">
            <a:tbl>
              <a:tblPr/>
              <a:tblGrid>
                <a:gridCol w="1503543">
                  <a:extLst>
                    <a:ext uri="{9D8B030D-6E8A-4147-A177-3AD203B41FA5}">
                      <a16:colId xmlns:a16="http://schemas.microsoft.com/office/drawing/2014/main" val="3407119218"/>
                    </a:ext>
                  </a:extLst>
                </a:gridCol>
                <a:gridCol w="1656491">
                  <a:extLst>
                    <a:ext uri="{9D8B030D-6E8A-4147-A177-3AD203B41FA5}">
                      <a16:colId xmlns:a16="http://schemas.microsoft.com/office/drawing/2014/main" val="2960883038"/>
                    </a:ext>
                  </a:extLst>
                </a:gridCol>
              </a:tblGrid>
              <a:tr h="234665">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kumimoji="1" lang="en-US" altLang="ko-KR" sz="1200" b="1" kern="1200" spc="-100" dirty="0">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16200000" scaled="1"/>
                            <a:tileRect/>
                          </a:gradFill>
                          <a:latin typeface="+mn-ea"/>
                          <a:ea typeface="+mn-ea"/>
                          <a:cs typeface="+mn-cs"/>
                        </a:rPr>
                        <a:t>Researcher</a:t>
                      </a:r>
                      <a:r>
                        <a:rPr kumimoji="1" lang="ko-KR" altLang="en-US" sz="1200" b="1" kern="1200" spc="-100" dirty="0">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16200000" scaled="1"/>
                            <a:tileRect/>
                          </a:gradFill>
                          <a:latin typeface="+mn-ea"/>
                          <a:ea typeface="+mn-ea"/>
                          <a:cs typeface="+mn-cs"/>
                        </a:rPr>
                        <a:t> </a:t>
                      </a:r>
                      <a:endParaRPr kumimoji="1" lang="en-US" altLang="ko-KR" sz="1200" b="1" kern="1200" spc="-100" dirty="0">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16200000" scaled="1"/>
                          <a:tileRect/>
                        </a:gradFill>
                        <a:latin typeface="+mn-ea"/>
                        <a:ea typeface="+mn-ea"/>
                        <a:cs typeface="+mn-cs"/>
                      </a:endParaRPr>
                    </a:p>
                  </a:txBody>
                  <a:tcPr marL="108000" marR="14499" marT="14499" marB="14499" anchor="ctr">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gradFill rotWithShape="1">
                      <a:gsLst>
                        <a:gs pos="0">
                          <a:schemeClr val="accent5">
                            <a:lumMod val="75000"/>
                          </a:schemeClr>
                        </a:gs>
                        <a:gs pos="57000">
                          <a:schemeClr val="accent5">
                            <a:lumMod val="60000"/>
                            <a:lumOff val="40000"/>
                          </a:schemeClr>
                        </a:gs>
                        <a:gs pos="100000">
                          <a:schemeClr val="accent5">
                            <a:lumMod val="20000"/>
                            <a:lumOff val="80000"/>
                          </a:schemeClr>
                        </a:gs>
                        <a:gs pos="100000">
                          <a:srgbClr val="96AB94"/>
                        </a:gs>
                      </a:gsLst>
                      <a:lin ang="2700000" scaled="0"/>
                    </a:gradFill>
                  </a:tcPr>
                </a:tc>
                <a:tc>
                  <a:txBody>
                    <a:bodyPr/>
                    <a:lstStyle/>
                    <a:p>
                      <a:pPr marL="0" marR="0" lvl="0" indent="0" algn="ctr" defTabSz="914400" rtl="0" eaLnBrk="1" fontAlgn="auto" latinLnBrk="1" hangingPunct="1">
                        <a:lnSpc>
                          <a:spcPct val="100000"/>
                        </a:lnSpc>
                        <a:spcBef>
                          <a:spcPts val="0"/>
                        </a:spcBef>
                        <a:spcAft>
                          <a:spcPts val="0"/>
                        </a:spcAft>
                        <a:buClrTx/>
                        <a:buSzTx/>
                        <a:buFontTx/>
                        <a:buNone/>
                        <a:tabLst/>
                        <a:defRPr/>
                      </a:pPr>
                      <a:r>
                        <a:rPr kumimoji="1" lang="en-US" altLang="ko-KR" sz="1200" b="1" kern="1200" spc="-100">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16200000" scaled="1"/>
                            <a:tileRect/>
                          </a:gradFill>
                          <a:latin typeface="+mn-ea"/>
                          <a:ea typeface="+mn-ea"/>
                          <a:cs typeface="+mn-cs"/>
                        </a:rPr>
                        <a:t>Professor Hui Yul Kim</a:t>
                      </a:r>
                      <a:endParaRPr kumimoji="1" lang="ko-KR" altLang="en-US" sz="1200" b="1" kern="1200" spc="-100" dirty="0">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16200000" scaled="1"/>
                          <a:tileRect/>
                        </a:gradFill>
                        <a:latin typeface="+mn-ea"/>
                        <a:ea typeface="+mn-ea"/>
                        <a:cs typeface="+mn-cs"/>
                      </a:endParaRPr>
                    </a:p>
                  </a:txBody>
                  <a:tcPr marL="108000" marR="14499" marT="14499" marB="14499" anchor="ctr">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gradFill rotWithShape="1">
                      <a:gsLst>
                        <a:gs pos="0">
                          <a:srgbClr val="EAEAEA"/>
                        </a:gs>
                        <a:gs pos="100000">
                          <a:srgbClr val="EAEAEA">
                            <a:gamma/>
                            <a:tint val="3922"/>
                            <a:invGamma/>
                          </a:srgbClr>
                        </a:gs>
                      </a:gsLst>
                      <a:lin ang="2700000" scaled="1"/>
                    </a:gradFill>
                  </a:tcPr>
                </a:tc>
                <a:extLst>
                  <a:ext uri="{0D108BD9-81ED-4DB2-BD59-A6C34878D82A}">
                    <a16:rowId xmlns:a16="http://schemas.microsoft.com/office/drawing/2014/main" val="1693548421"/>
                  </a:ext>
                </a:extLst>
              </a:tr>
            </a:tbl>
          </a:graphicData>
        </a:graphic>
      </p:graphicFrame>
      <p:graphicFrame>
        <p:nvGraphicFramePr>
          <p:cNvPr id="39" name="표 38">
            <a:extLst>
              <a:ext uri="{FF2B5EF4-FFF2-40B4-BE49-F238E27FC236}">
                <a16:creationId xmlns:a16="http://schemas.microsoft.com/office/drawing/2014/main" id="{7C2C492F-67A3-4931-B26F-CD370B16E127}"/>
              </a:ext>
            </a:extLst>
          </p:cNvPr>
          <p:cNvGraphicFramePr>
            <a:graphicFrameLocks noGrp="1"/>
          </p:cNvGraphicFramePr>
          <p:nvPr>
            <p:extLst>
              <p:ext uri="{D42A27DB-BD31-4B8C-83A1-F6EECF244321}">
                <p14:modId xmlns:p14="http://schemas.microsoft.com/office/powerpoint/2010/main" val="1932351578"/>
              </p:ext>
            </p:extLst>
          </p:nvPr>
        </p:nvGraphicFramePr>
        <p:xfrm>
          <a:off x="3551535" y="603228"/>
          <a:ext cx="3279266" cy="234665"/>
        </p:xfrm>
        <a:graphic>
          <a:graphicData uri="http://schemas.openxmlformats.org/drawingml/2006/table">
            <a:tbl>
              <a:tblPr/>
              <a:tblGrid>
                <a:gridCol w="1560274">
                  <a:extLst>
                    <a:ext uri="{9D8B030D-6E8A-4147-A177-3AD203B41FA5}">
                      <a16:colId xmlns:a16="http://schemas.microsoft.com/office/drawing/2014/main" val="3407119218"/>
                    </a:ext>
                  </a:extLst>
                </a:gridCol>
                <a:gridCol w="1718992">
                  <a:extLst>
                    <a:ext uri="{9D8B030D-6E8A-4147-A177-3AD203B41FA5}">
                      <a16:colId xmlns:a16="http://schemas.microsoft.com/office/drawing/2014/main" val="2960883038"/>
                    </a:ext>
                  </a:extLst>
                </a:gridCol>
              </a:tblGrid>
              <a:tr h="234665">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kumimoji="1" lang="en-US" altLang="ko-KR" sz="1200" b="1" kern="1200" spc="-100" dirty="0">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16200000" scaled="1"/>
                            <a:tileRect/>
                          </a:gradFill>
                          <a:latin typeface="+mn-ea"/>
                          <a:ea typeface="+mn-ea"/>
                          <a:cs typeface="+mn-cs"/>
                        </a:rPr>
                        <a:t>Application Field</a:t>
                      </a:r>
                    </a:p>
                  </a:txBody>
                  <a:tcPr marL="108000" marR="14499" marT="14499" marB="14499" anchor="ctr">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gradFill rotWithShape="1">
                      <a:gsLst>
                        <a:gs pos="0">
                          <a:schemeClr val="accent5">
                            <a:lumMod val="75000"/>
                          </a:schemeClr>
                        </a:gs>
                        <a:gs pos="57000">
                          <a:schemeClr val="accent5">
                            <a:lumMod val="60000"/>
                            <a:lumOff val="40000"/>
                          </a:schemeClr>
                        </a:gs>
                        <a:gs pos="100000">
                          <a:schemeClr val="accent5">
                            <a:lumMod val="20000"/>
                            <a:lumOff val="80000"/>
                          </a:schemeClr>
                        </a:gs>
                        <a:gs pos="100000">
                          <a:srgbClr val="96AB94"/>
                        </a:gs>
                      </a:gsLst>
                      <a:lin ang="2700000" scaled="0"/>
                    </a:gradFill>
                  </a:tcPr>
                </a:tc>
                <a:tc>
                  <a:txBody>
                    <a:bodyPr/>
                    <a:lstStyle/>
                    <a:p>
                      <a:pPr marL="0" marR="0" lvl="0" indent="0" algn="ctr" defTabSz="914400" rtl="0" eaLnBrk="1" fontAlgn="auto" latinLnBrk="1" hangingPunct="1">
                        <a:lnSpc>
                          <a:spcPct val="100000"/>
                        </a:lnSpc>
                        <a:spcBef>
                          <a:spcPts val="0"/>
                        </a:spcBef>
                        <a:spcAft>
                          <a:spcPts val="0"/>
                        </a:spcAft>
                        <a:buClrTx/>
                        <a:buSzTx/>
                        <a:buFontTx/>
                        <a:buNone/>
                        <a:tabLst/>
                        <a:defRPr/>
                      </a:pPr>
                      <a:r>
                        <a:rPr kumimoji="1" lang="en-US" altLang="ko-KR" sz="1150" b="1" kern="1200" spc="-100">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16200000" scaled="1"/>
                            <a:tileRect/>
                          </a:gradFill>
                          <a:latin typeface="+mn-ea"/>
                          <a:ea typeface="+mn-ea"/>
                          <a:cs typeface="+mn-cs"/>
                        </a:rPr>
                        <a:t>Diagnostic kit</a:t>
                      </a:r>
                      <a:endParaRPr kumimoji="1" lang="ko-KR" altLang="en-US" sz="1150" b="1" kern="1200" spc="-100" dirty="0">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16200000" scaled="1"/>
                          <a:tileRect/>
                        </a:gradFill>
                        <a:latin typeface="+mn-ea"/>
                        <a:ea typeface="+mn-ea"/>
                        <a:cs typeface="+mn-cs"/>
                      </a:endParaRPr>
                    </a:p>
                  </a:txBody>
                  <a:tcPr marL="108000" marR="14499" marT="14499" marB="14499" anchor="ctr">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gradFill rotWithShape="1">
                      <a:gsLst>
                        <a:gs pos="0">
                          <a:srgbClr val="EAEAEA"/>
                        </a:gs>
                        <a:gs pos="100000">
                          <a:srgbClr val="EAEAEA">
                            <a:gamma/>
                            <a:tint val="3922"/>
                            <a:invGamma/>
                          </a:srgbClr>
                        </a:gs>
                      </a:gsLst>
                      <a:lin ang="2700000" scaled="1"/>
                    </a:gradFill>
                  </a:tcPr>
                </a:tc>
                <a:extLst>
                  <a:ext uri="{0D108BD9-81ED-4DB2-BD59-A6C34878D82A}">
                    <a16:rowId xmlns:a16="http://schemas.microsoft.com/office/drawing/2014/main" val="1693548421"/>
                  </a:ext>
                </a:extLst>
              </a:tr>
            </a:tbl>
          </a:graphicData>
        </a:graphic>
      </p:graphicFrame>
      <p:sp>
        <p:nvSpPr>
          <p:cNvPr id="37" name="TextBox 36"/>
          <p:cNvSpPr txBox="1"/>
          <p:nvPr/>
        </p:nvSpPr>
        <p:spPr>
          <a:xfrm>
            <a:off x="174281" y="2907797"/>
            <a:ext cx="3239046" cy="276999"/>
          </a:xfrm>
          <a:prstGeom prst="rect">
            <a:avLst/>
          </a:prstGeom>
          <a:noFill/>
        </p:spPr>
        <p:txBody>
          <a:bodyPr wrap="square" rtlCol="0">
            <a:spAutoFit/>
          </a:bodyPr>
          <a:lstStyle/>
          <a:p>
            <a:pPr algn="ctr">
              <a:lnSpc>
                <a:spcPct val="120000"/>
              </a:lnSpc>
            </a:pPr>
            <a:r>
              <a:rPr lang="en-US" altLang="ko-KR" sz="1000" b="1" spc="-30">
                <a:solidFill>
                  <a:schemeClr val="tx1">
                    <a:lumMod val="75000"/>
                    <a:lumOff val="25000"/>
                  </a:schemeClr>
                </a:solidFill>
                <a:latin typeface="+mn-ea"/>
              </a:rPr>
              <a:t>[Strip design]</a:t>
            </a:r>
            <a:endParaRPr lang="en-US" altLang="ko-KR" sz="1000" b="1" spc="-30" dirty="0">
              <a:solidFill>
                <a:schemeClr val="tx1">
                  <a:lumMod val="75000"/>
                  <a:lumOff val="25000"/>
                </a:schemeClr>
              </a:solidFill>
              <a:latin typeface="+mn-ea"/>
            </a:endParaRPr>
          </a:p>
        </p:txBody>
      </p:sp>
      <p:sp>
        <p:nvSpPr>
          <p:cNvPr id="59" name="직사각형 58"/>
          <p:cNvSpPr/>
          <p:nvPr/>
        </p:nvSpPr>
        <p:spPr>
          <a:xfrm>
            <a:off x="118735" y="4211960"/>
            <a:ext cx="3429000" cy="523220"/>
          </a:xfrm>
          <a:prstGeom prst="rect">
            <a:avLst/>
          </a:prstGeom>
        </p:spPr>
        <p:txBody>
          <a:bodyPr>
            <a:spAutoFit/>
          </a:bodyPr>
          <a:lstStyle/>
          <a:p>
            <a:pPr algn="ctr"/>
            <a:r>
              <a:rPr lang="en-US" altLang="ko-KR" sz="1400" b="1" dirty="0">
                <a:solidFill>
                  <a:srgbClr val="002060"/>
                </a:solidFill>
                <a:latin typeface="+mn-ea"/>
              </a:rPr>
              <a:t>Superiority Compared to </a:t>
            </a:r>
          </a:p>
          <a:p>
            <a:pPr algn="ctr"/>
            <a:r>
              <a:rPr lang="en-US" altLang="ko-KR" sz="1400" b="1" dirty="0">
                <a:solidFill>
                  <a:srgbClr val="002060"/>
                </a:solidFill>
                <a:latin typeface="+mn-ea"/>
              </a:rPr>
              <a:t>Existing Technology</a:t>
            </a:r>
            <a:endParaRPr lang="ko-KR" altLang="en-US" sz="1400" b="1" dirty="0">
              <a:solidFill>
                <a:srgbClr val="002060"/>
              </a:solidFill>
              <a:latin typeface="+mn-ea"/>
            </a:endParaRPr>
          </a:p>
        </p:txBody>
      </p:sp>
      <p:sp>
        <p:nvSpPr>
          <p:cNvPr id="3" name="Rectangle 2"/>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pic>
        <p:nvPicPr>
          <p:cNvPr id="1025" name="_x244492440" descr="EMB000037c432b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6390" y="2417868"/>
            <a:ext cx="3272103" cy="52121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pic>
        <p:nvPicPr>
          <p:cNvPr id="1027" name="_x244128608" descr="EMB000037c432c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248" y="3163089"/>
            <a:ext cx="2952328" cy="750776"/>
          </a:xfrm>
          <a:prstGeom prst="rect">
            <a:avLst/>
          </a:prstGeom>
          <a:noFill/>
          <a:extLst>
            <a:ext uri="{909E8E84-426E-40DD-AFC4-6F175D3DCCD1}">
              <a14:hiddenFill xmlns:a14="http://schemas.microsoft.com/office/drawing/2010/main">
                <a:solidFill>
                  <a:srgbClr val="FFFFFF"/>
                </a:solidFill>
              </a14:hiddenFill>
            </a:ext>
          </a:extLst>
        </p:spPr>
      </p:pic>
      <p:sp>
        <p:nvSpPr>
          <p:cNvPr id="65" name="TextBox 64"/>
          <p:cNvSpPr txBox="1"/>
          <p:nvPr/>
        </p:nvSpPr>
        <p:spPr>
          <a:xfrm>
            <a:off x="192918" y="3888628"/>
            <a:ext cx="3239046" cy="276999"/>
          </a:xfrm>
          <a:prstGeom prst="rect">
            <a:avLst/>
          </a:prstGeom>
          <a:noFill/>
        </p:spPr>
        <p:txBody>
          <a:bodyPr wrap="square" rtlCol="0">
            <a:spAutoFit/>
          </a:bodyPr>
          <a:lstStyle/>
          <a:p>
            <a:pPr algn="ctr">
              <a:lnSpc>
                <a:spcPct val="120000"/>
              </a:lnSpc>
            </a:pPr>
            <a:r>
              <a:rPr lang="en-US" altLang="ko-KR" sz="1000" b="1" spc="-30">
                <a:solidFill>
                  <a:schemeClr val="tx1">
                    <a:lumMod val="75000"/>
                    <a:lumOff val="25000"/>
                  </a:schemeClr>
                </a:solidFill>
                <a:latin typeface="+mn-ea"/>
              </a:rPr>
              <a:t>[When the user proceeds to shoot(sample)]</a:t>
            </a:r>
            <a:endParaRPr lang="en-US" altLang="ko-KR" sz="1000" b="1" spc="-30" dirty="0">
              <a:solidFill>
                <a:schemeClr val="tx1">
                  <a:lumMod val="75000"/>
                  <a:lumOff val="25000"/>
                </a:schemeClr>
              </a:solidFill>
              <a:latin typeface="+mn-ea"/>
            </a:endParaRPr>
          </a:p>
        </p:txBody>
      </p:sp>
      <p:pic>
        <p:nvPicPr>
          <p:cNvPr id="13" name="그림 12"/>
          <p:cNvPicPr>
            <a:picLocks noChangeAspect="1"/>
          </p:cNvPicPr>
          <p:nvPr/>
        </p:nvPicPr>
        <p:blipFill>
          <a:blip r:embed="rId5"/>
          <a:stretch>
            <a:fillRect/>
          </a:stretch>
        </p:blipFill>
        <p:spPr>
          <a:xfrm>
            <a:off x="3687653" y="7190025"/>
            <a:ext cx="2978199" cy="1425662"/>
          </a:xfrm>
          <a:prstGeom prst="rect">
            <a:avLst/>
          </a:prstGeom>
        </p:spPr>
      </p:pic>
      <p:pic>
        <p:nvPicPr>
          <p:cNvPr id="15" name="그림 14"/>
          <p:cNvPicPr>
            <a:picLocks noChangeAspect="1"/>
          </p:cNvPicPr>
          <p:nvPr/>
        </p:nvPicPr>
        <p:blipFill>
          <a:blip r:embed="rId6"/>
          <a:stretch>
            <a:fillRect/>
          </a:stretch>
        </p:blipFill>
        <p:spPr>
          <a:xfrm>
            <a:off x="5565194" y="5520804"/>
            <a:ext cx="1040171" cy="1199063"/>
          </a:xfrm>
          <a:prstGeom prst="rect">
            <a:avLst/>
          </a:prstGeom>
        </p:spPr>
      </p:pic>
      <p:pic>
        <p:nvPicPr>
          <p:cNvPr id="17" name="그림 16"/>
          <p:cNvPicPr>
            <a:picLocks noChangeAspect="1"/>
          </p:cNvPicPr>
          <p:nvPr/>
        </p:nvPicPr>
        <p:blipFill>
          <a:blip r:embed="rId7"/>
          <a:stretch>
            <a:fillRect/>
          </a:stretch>
        </p:blipFill>
        <p:spPr>
          <a:xfrm>
            <a:off x="3868787" y="5520804"/>
            <a:ext cx="1482662" cy="1109509"/>
          </a:xfrm>
          <a:prstGeom prst="rect">
            <a:avLst/>
          </a:prstGeom>
        </p:spPr>
      </p:pic>
      <p:sp>
        <p:nvSpPr>
          <p:cNvPr id="4" name="Rectangle 2"/>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pic>
        <p:nvPicPr>
          <p:cNvPr id="6" name="_x215914264" descr="EMB00002e240f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23402" y="2900388"/>
            <a:ext cx="3163926" cy="59149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4"/>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pic>
        <p:nvPicPr>
          <p:cNvPr id="9" name="_x215915384" descr="EMB00002e240f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25164" y="3883201"/>
            <a:ext cx="3162164" cy="760807"/>
          </a:xfrm>
          <a:prstGeom prst="rect">
            <a:avLst/>
          </a:prstGeom>
          <a:noFill/>
          <a:extLst>
            <a:ext uri="{909E8E84-426E-40DD-AFC4-6F175D3DCCD1}">
              <a14:hiddenFill xmlns:a14="http://schemas.microsoft.com/office/drawing/2010/main">
                <a:solidFill>
                  <a:srgbClr val="FFFFFF"/>
                </a:solidFill>
              </a14:hiddenFill>
            </a:ext>
          </a:extLst>
        </p:spPr>
      </p:pic>
      <p:sp>
        <p:nvSpPr>
          <p:cNvPr id="49" name="TextBox 48"/>
          <p:cNvSpPr txBox="1"/>
          <p:nvPr/>
        </p:nvSpPr>
        <p:spPr>
          <a:xfrm>
            <a:off x="2977850" y="3491880"/>
            <a:ext cx="4409210" cy="443455"/>
          </a:xfrm>
          <a:prstGeom prst="rect">
            <a:avLst/>
          </a:prstGeom>
          <a:noFill/>
        </p:spPr>
        <p:txBody>
          <a:bodyPr wrap="square" rtlCol="0">
            <a:spAutoFit/>
          </a:bodyPr>
          <a:lstStyle/>
          <a:p>
            <a:pPr algn="ctr">
              <a:lnSpc>
                <a:spcPct val="120000"/>
              </a:lnSpc>
            </a:pPr>
            <a:r>
              <a:rPr lang="en-US" altLang="ko-KR" sz="1000" b="1" spc="-30">
                <a:solidFill>
                  <a:schemeClr val="tx1">
                    <a:lumMod val="75000"/>
                    <a:lumOff val="25000"/>
                  </a:schemeClr>
                </a:solidFill>
                <a:latin typeface="+mn-ea"/>
              </a:rPr>
              <a:t>[Indicators for the elapsed time of urine immersion</a:t>
            </a:r>
          </a:p>
          <a:p>
            <a:pPr algn="ctr">
              <a:lnSpc>
                <a:spcPct val="120000"/>
              </a:lnSpc>
            </a:pPr>
            <a:r>
              <a:rPr lang="en-US" altLang="ko-KR" sz="1000" b="1" spc="-30">
                <a:solidFill>
                  <a:schemeClr val="tx1">
                    <a:lumMod val="75000"/>
                    <a:lumOff val="25000"/>
                  </a:schemeClr>
                </a:solidFill>
                <a:latin typeface="+mn-ea"/>
              </a:rPr>
              <a:t>through a timer]</a:t>
            </a:r>
            <a:endParaRPr lang="en-US" altLang="ko-KR" sz="1000" b="1" spc="-30" dirty="0">
              <a:solidFill>
                <a:schemeClr val="tx1">
                  <a:lumMod val="75000"/>
                  <a:lumOff val="25000"/>
                </a:schemeClr>
              </a:solidFill>
              <a:latin typeface="+mn-ea"/>
            </a:endParaRPr>
          </a:p>
        </p:txBody>
      </p:sp>
    </p:spTree>
    <p:extLst>
      <p:ext uri="{BB962C8B-B14F-4D97-AF65-F5344CB8AC3E}">
        <p14:creationId xmlns:p14="http://schemas.microsoft.com/office/powerpoint/2010/main" val="3602248574"/>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11018</TotalTime>
  <Words>410</Words>
  <Application>Microsoft Office PowerPoint</Application>
  <PresentationFormat>On-screen Show (4:3)</PresentationFormat>
  <Paragraphs>48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맑은 고딕</vt:lpstr>
      <vt:lpstr>Arial</vt:lpstr>
      <vt:lpstr>Tahoma</vt:lpstr>
      <vt:lpstr>Office 테마</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구경아</dc:creator>
  <cp:lastModifiedBy>Arindam P</cp:lastModifiedBy>
  <cp:revision>987</cp:revision>
  <cp:lastPrinted>2019-05-30T05:06:51Z</cp:lastPrinted>
  <dcterms:created xsi:type="dcterms:W3CDTF">2013-04-26T06:16:32Z</dcterms:created>
  <dcterms:modified xsi:type="dcterms:W3CDTF">2020-05-21T14:57:38Z</dcterms:modified>
</cp:coreProperties>
</file>