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72" r:id="rId5"/>
    <p:sldId id="282" r:id="rId6"/>
    <p:sldId id="273" r:id="rId7"/>
    <p:sldId id="278" r:id="rId8"/>
    <p:sldId id="280" r:id="rId9"/>
    <p:sldId id="281" r:id="rId10"/>
    <p:sldId id="287" r:id="rId11"/>
    <p:sldId id="288" r:id="rId12"/>
    <p:sldId id="289" r:id="rId13"/>
    <p:sldId id="286"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hur Tulsiani" initials="MT" lastIdx="1" clrIdx="0">
    <p:extLst>
      <p:ext uri="{19B8F6BF-5375-455C-9EA6-DF929625EA0E}">
        <p15:presenceInfo xmlns:p15="http://schemas.microsoft.com/office/powerpoint/2012/main" userId="9fc897abe7cbaa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clrMru>
    <a:srgbClr val="F5C9AC"/>
    <a:srgbClr val="AB8C78"/>
    <a:srgbClr val="642429"/>
    <a:srgbClr val="2F1113"/>
    <a:srgbClr val="3613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2954" autoAdjust="0"/>
  </p:normalViewPr>
  <p:slideViewPr>
    <p:cSldViewPr snapToGrid="0" snapToObjects="1">
      <p:cViewPr varScale="1">
        <p:scale>
          <a:sx n="119" d="100"/>
          <a:sy n="119" d="100"/>
        </p:scale>
        <p:origin x="8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FA479-B0D5-4D2F-9AD0-FAB795F84FCA}" type="datetimeFigureOut">
              <a:rPr lang="en-IN" smtClean="0"/>
              <a:t>05/07/18</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E707B-518B-463E-B4D8-0ED19B208F0C}" type="slidenum">
              <a:rPr lang="en-IN" smtClean="0"/>
              <a:t>‹#›</a:t>
            </a:fld>
            <a:endParaRPr lang="en-IN"/>
          </a:p>
        </p:txBody>
      </p:sp>
    </p:spTree>
    <p:extLst>
      <p:ext uri="{BB962C8B-B14F-4D97-AF65-F5344CB8AC3E}">
        <p14:creationId xmlns:p14="http://schemas.microsoft.com/office/powerpoint/2010/main" val="2337417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50000"/>
              </a:lnSpc>
              <a:spcAft>
                <a:spcPts val="0"/>
              </a:spcAft>
              <a:buFont typeface="+mj-lt"/>
              <a:buAutoNum type="arabicPeriod"/>
            </a:pPr>
            <a:r>
              <a:rPr lang="en-IN" dirty="0">
                <a:latin typeface="Ariel"/>
                <a:ea typeface="Calibri" panose="020F0502020204030204" pitchFamily="34" charset="0"/>
                <a:cs typeface="Times New Roman" panose="02020603050405020304" pitchFamily="18" charset="0"/>
              </a:rPr>
              <a:t>Prevention or Cure?</a:t>
            </a:r>
            <a:endParaRPr lang="en-IN" sz="1600" dirty="0">
              <a:latin typeface="Ariel"/>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IN" dirty="0">
                <a:latin typeface="Ariel"/>
                <a:ea typeface="Calibri" panose="020F0502020204030204" pitchFamily="34" charset="0"/>
                <a:cs typeface="Times New Roman" panose="02020603050405020304" pitchFamily="18" charset="0"/>
              </a:rPr>
              <a:t>Which is better?</a:t>
            </a:r>
            <a:endParaRPr lang="en-IN" sz="1600" dirty="0">
              <a:latin typeface="Ariel"/>
              <a:ea typeface="Calibri" panose="020F0502020204030204" pitchFamily="34" charset="0"/>
              <a:cs typeface="Times New Roman" panose="02020603050405020304" pitchFamily="18" charset="0"/>
            </a:endParaRPr>
          </a:p>
          <a:p>
            <a:pPr marL="742950" lvl="1" indent="-285750" algn="just">
              <a:lnSpc>
                <a:spcPct val="150000"/>
              </a:lnSpc>
              <a:spcAft>
                <a:spcPts val="0"/>
              </a:spcAft>
              <a:buFont typeface="+mj-lt"/>
              <a:buAutoNum type="alphaLcPeriod"/>
            </a:pPr>
            <a:r>
              <a:rPr lang="en-IN" dirty="0">
                <a:latin typeface="Ariel"/>
                <a:ea typeface="Calibri" panose="020F0502020204030204" pitchFamily="34" charset="0"/>
                <a:cs typeface="Times New Roman" panose="02020603050405020304" pitchFamily="18" charset="0"/>
              </a:rPr>
              <a:t>To find your stolen vehicle? or</a:t>
            </a:r>
            <a:endParaRPr lang="en-IN" sz="1600" dirty="0">
              <a:latin typeface="Ariel"/>
              <a:ea typeface="Calibri" panose="020F0502020204030204" pitchFamily="34" charset="0"/>
              <a:cs typeface="Times New Roman" panose="02020603050405020304" pitchFamily="18" charset="0"/>
            </a:endParaRPr>
          </a:p>
          <a:p>
            <a:pPr marL="742950" lvl="1" indent="-285750" algn="just">
              <a:lnSpc>
                <a:spcPct val="150000"/>
              </a:lnSpc>
              <a:spcAft>
                <a:spcPts val="0"/>
              </a:spcAft>
              <a:buFont typeface="+mj-lt"/>
              <a:buAutoNum type="alphaLcPeriod"/>
            </a:pPr>
            <a:r>
              <a:rPr lang="en-IN" dirty="0">
                <a:latin typeface="Ariel"/>
                <a:ea typeface="Calibri" panose="020F0502020204030204" pitchFamily="34" charset="0"/>
                <a:cs typeface="Times New Roman" panose="02020603050405020304" pitchFamily="18" charset="0"/>
              </a:rPr>
              <a:t>To safeguard your vehicle against theft?</a:t>
            </a:r>
            <a:endParaRPr lang="en-IN" sz="1600" dirty="0">
              <a:latin typeface="Ariel"/>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IN" dirty="0">
                <a:latin typeface="Ariel"/>
                <a:ea typeface="Calibri" panose="020F0502020204030204" pitchFamily="34" charset="0"/>
                <a:cs typeface="Times New Roman" panose="02020603050405020304" pitchFamily="18" charset="0"/>
              </a:rPr>
              <a:t>Is it possible to provide better protection to your vehicles?</a:t>
            </a:r>
            <a:endParaRPr lang="en-IN" sz="1600" dirty="0">
              <a:latin typeface="Ariel"/>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pPr>
            <a:r>
              <a:rPr lang="en-IN" dirty="0">
                <a:latin typeface="Ariel"/>
                <a:ea typeface="Calibri" panose="020F0502020204030204" pitchFamily="34" charset="0"/>
                <a:cs typeface="Times New Roman" panose="02020603050405020304" pitchFamily="18" charset="0"/>
              </a:rPr>
              <a:t>HOW?</a:t>
            </a:r>
            <a:endParaRPr lang="en-IN" sz="1600" dirty="0">
              <a:effectLst/>
              <a:latin typeface="Ariel"/>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10"/>
          </p:nvPr>
        </p:nvSpPr>
        <p:spPr/>
        <p:txBody>
          <a:bodyPr/>
          <a:lstStyle/>
          <a:p>
            <a:fld id="{F40E707B-518B-463E-B4D8-0ED19B208F0C}" type="slidenum">
              <a:rPr lang="en-IN" smtClean="0"/>
              <a:t>3</a:t>
            </a:fld>
            <a:endParaRPr lang="en-IN"/>
          </a:p>
        </p:txBody>
      </p:sp>
    </p:spTree>
    <p:extLst>
      <p:ext uri="{BB962C8B-B14F-4D97-AF65-F5344CB8AC3E}">
        <p14:creationId xmlns:p14="http://schemas.microsoft.com/office/powerpoint/2010/main" val="37872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50000"/>
              </a:lnSpc>
              <a:spcAft>
                <a:spcPts val="0"/>
              </a:spcAft>
              <a:buFont typeface="Arial" panose="020B0604020202020204" pitchFamily="34" charset="0"/>
              <a:buChar char="•"/>
            </a:pPr>
            <a:r>
              <a:rPr lang="en-IN" dirty="0">
                <a:latin typeface="Ariel"/>
                <a:ea typeface="Calibri" panose="020F0502020204030204" pitchFamily="34" charset="0"/>
                <a:cs typeface="Times New Roman" panose="02020603050405020304" pitchFamily="18" charset="0"/>
              </a:rPr>
              <a:t>Conventional Lock</a:t>
            </a:r>
          </a:p>
          <a:p>
            <a:pPr marL="800100" lvl="1" indent="-342900" algn="just">
              <a:lnSpc>
                <a:spcPct val="150000"/>
              </a:lnSpc>
              <a:buFont typeface="+mj-lt"/>
              <a:buAutoNum type="alphaLcPeriod"/>
            </a:pPr>
            <a:r>
              <a:rPr lang="en-IN" dirty="0">
                <a:latin typeface="Ariel"/>
                <a:ea typeface="Calibri" panose="020F0502020204030204" pitchFamily="34" charset="0"/>
                <a:cs typeface="Times New Roman" panose="02020603050405020304" pitchFamily="18" charset="0"/>
              </a:rPr>
              <a:t>Two functions</a:t>
            </a:r>
          </a:p>
          <a:p>
            <a:pPr marL="1314450" lvl="2" indent="-400050" algn="just">
              <a:lnSpc>
                <a:spcPct val="150000"/>
              </a:lnSpc>
              <a:buFont typeface="+mj-lt"/>
              <a:buAutoNum type="romanLcPeriod"/>
            </a:pPr>
            <a:r>
              <a:rPr lang="en-IN" dirty="0">
                <a:latin typeface="Ariel"/>
                <a:ea typeface="Calibri" panose="020F0502020204030204" pitchFamily="34" charset="0"/>
                <a:cs typeface="Times New Roman" panose="02020603050405020304" pitchFamily="18" charset="0"/>
              </a:rPr>
              <a:t>Electrical switch</a:t>
            </a:r>
          </a:p>
          <a:p>
            <a:pPr marL="1200150" lvl="2" indent="-285750" algn="just">
              <a:lnSpc>
                <a:spcPct val="150000"/>
              </a:lnSpc>
              <a:buFont typeface="+mj-lt"/>
              <a:buAutoNum type="romanLcPeriod"/>
            </a:pPr>
            <a:r>
              <a:rPr lang="en-IN" dirty="0">
                <a:latin typeface="Ariel"/>
                <a:ea typeface="Calibri" panose="020F0502020204030204" pitchFamily="34" charset="0"/>
                <a:cs typeface="Times New Roman" panose="02020603050405020304" pitchFamily="18" charset="0"/>
              </a:rPr>
              <a:t>Handle lock</a:t>
            </a:r>
          </a:p>
          <a:p>
            <a:pPr marL="342900" lvl="0" indent="-342900" algn="just">
              <a:lnSpc>
                <a:spcPct val="150000"/>
              </a:lnSpc>
              <a:spcAft>
                <a:spcPts val="0"/>
              </a:spcAft>
              <a:buFont typeface="Arial" panose="020B0604020202020204" pitchFamily="34" charset="0"/>
              <a:buChar char="•"/>
            </a:pPr>
            <a:r>
              <a:rPr lang="en-IN" dirty="0">
                <a:latin typeface="Ariel"/>
                <a:ea typeface="Calibri" panose="020F0502020204030204" pitchFamily="34" charset="0"/>
                <a:cs typeface="Times New Roman" panose="02020603050405020304" pitchFamily="18" charset="0"/>
              </a:rPr>
              <a:t>Failure in Conventional Locking System</a:t>
            </a:r>
          </a:p>
          <a:p>
            <a:pPr marL="742950" lvl="1" indent="-285750" algn="just">
              <a:lnSpc>
                <a:spcPct val="150000"/>
              </a:lnSpc>
              <a:spcAft>
                <a:spcPts val="0"/>
              </a:spcAft>
              <a:buFont typeface="+mj-lt"/>
              <a:buAutoNum type="alphaLcPeriod"/>
            </a:pPr>
            <a:r>
              <a:rPr lang="en-IN" dirty="0">
                <a:latin typeface="Ariel"/>
                <a:ea typeface="Calibri" panose="020F0502020204030204" pitchFamily="34" charset="0"/>
                <a:cs typeface="Times New Roman" panose="02020603050405020304" pitchFamily="18" charset="0"/>
              </a:rPr>
              <a:t>Electrical switch: Bypass</a:t>
            </a:r>
          </a:p>
          <a:p>
            <a:pPr marL="742950" lvl="1" indent="-285750" algn="just">
              <a:lnSpc>
                <a:spcPct val="150000"/>
              </a:lnSpc>
              <a:spcAft>
                <a:spcPts val="0"/>
              </a:spcAft>
              <a:buFont typeface="+mj-lt"/>
              <a:buAutoNum type="alphaLcPeriod"/>
            </a:pPr>
            <a:r>
              <a:rPr lang="en-IN" dirty="0">
                <a:latin typeface="Ariel"/>
                <a:ea typeface="Calibri" panose="020F0502020204030204" pitchFamily="34" charset="0"/>
                <a:cs typeface="Times New Roman" panose="02020603050405020304" pitchFamily="18" charset="0"/>
              </a:rPr>
              <a:t>Handle lock: Angular torque</a:t>
            </a:r>
          </a:p>
          <a:p>
            <a:pPr marL="342900" lvl="0" indent="-342900" algn="just">
              <a:lnSpc>
                <a:spcPct val="150000"/>
              </a:lnSpc>
              <a:spcAft>
                <a:spcPts val="800"/>
              </a:spcAft>
              <a:buFont typeface="Arial" panose="020B0604020202020204" pitchFamily="34" charset="0"/>
              <a:buChar char="•"/>
            </a:pPr>
            <a:r>
              <a:rPr lang="en-IN" dirty="0">
                <a:latin typeface="Ariel"/>
                <a:ea typeface="Calibri" panose="020F0502020204030204" pitchFamily="34" charset="0"/>
                <a:cs typeface="Times New Roman" panose="02020603050405020304" pitchFamily="18" charset="0"/>
              </a:rPr>
              <a:t>Electronic authentication – Prone to HACKING !!!</a:t>
            </a:r>
          </a:p>
          <a:p>
            <a:pPr algn="just">
              <a:lnSpc>
                <a:spcPct val="150000"/>
              </a:lnSpc>
              <a:spcAft>
                <a:spcPts val="800"/>
              </a:spcAft>
            </a:pPr>
            <a:r>
              <a:rPr lang="en-IN" dirty="0">
                <a:latin typeface="Ariel"/>
                <a:ea typeface="Calibri" panose="020F0502020204030204" pitchFamily="34" charset="0"/>
                <a:cs typeface="Times New Roman" panose="02020603050405020304" pitchFamily="18" charset="0"/>
              </a:rPr>
              <a:t>Need: Increase theft resistance of vehicles</a:t>
            </a:r>
            <a:endParaRPr lang="en-IN" dirty="0">
              <a:effectLst/>
              <a:latin typeface="Ariel"/>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10"/>
          </p:nvPr>
        </p:nvSpPr>
        <p:spPr/>
        <p:txBody>
          <a:bodyPr/>
          <a:lstStyle/>
          <a:p>
            <a:fld id="{F40E707B-518B-463E-B4D8-0ED19B208F0C}" type="slidenum">
              <a:rPr lang="en-IN" smtClean="0"/>
              <a:t>4</a:t>
            </a:fld>
            <a:endParaRPr lang="en-IN"/>
          </a:p>
        </p:txBody>
      </p:sp>
    </p:spTree>
    <p:extLst>
      <p:ext uri="{BB962C8B-B14F-4D97-AF65-F5344CB8AC3E}">
        <p14:creationId xmlns:p14="http://schemas.microsoft.com/office/powerpoint/2010/main" val="3661318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6EE037-FCC2-7847-AF38-28BB5D118AC4}"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84411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EE037-FCC2-7847-AF38-28BB5D118AC4}"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97168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EE037-FCC2-7847-AF38-28BB5D118AC4}"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680412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EE037-FCC2-7847-AF38-28BB5D118AC4}"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201829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6EE037-FCC2-7847-AF38-28BB5D118AC4}" type="datetimeFigureOut">
              <a:rPr lang="en-US" smtClean="0"/>
              <a:t>7/5/18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9514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6EE037-FCC2-7847-AF38-28BB5D118AC4}" type="datetimeFigureOut">
              <a:rPr lang="en-US" smtClean="0"/>
              <a:t>7/5/18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32360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6EE037-FCC2-7847-AF38-28BB5D118AC4}" type="datetimeFigureOut">
              <a:rPr lang="en-US" smtClean="0"/>
              <a:t>7/5/18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19565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6EE037-FCC2-7847-AF38-28BB5D118AC4}" type="datetimeFigureOut">
              <a:rPr lang="en-US" smtClean="0"/>
              <a:t>7/5/18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640316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EE037-FCC2-7847-AF38-28BB5D118AC4}" type="datetimeFigureOut">
              <a:rPr lang="en-US" smtClean="0"/>
              <a:t>7/5/18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55393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6EE037-FCC2-7847-AF38-28BB5D118AC4}" type="datetimeFigureOut">
              <a:rPr lang="en-US" smtClean="0"/>
              <a:t>7/5/18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151819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6EE037-FCC2-7847-AF38-28BB5D118AC4}" type="datetimeFigureOut">
              <a:rPr lang="en-US" smtClean="0"/>
              <a:t>7/5/18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14AED-9AC5-FB4E-B596-8D8ACDC9A727}" type="slidenum">
              <a:rPr lang="en-US" smtClean="0"/>
              <a:t>‹#›</a:t>
            </a:fld>
            <a:endParaRPr lang="en-US"/>
          </a:p>
        </p:txBody>
      </p:sp>
    </p:spTree>
    <p:extLst>
      <p:ext uri="{BB962C8B-B14F-4D97-AF65-F5344CB8AC3E}">
        <p14:creationId xmlns:p14="http://schemas.microsoft.com/office/powerpoint/2010/main" val="2007885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EE037-FCC2-7847-AF38-28BB5D118AC4}" type="datetimeFigureOut">
              <a:rPr lang="en-US" smtClean="0"/>
              <a:t>7/5/18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14AED-9AC5-FB4E-B596-8D8ACDC9A727}" type="slidenum">
              <a:rPr lang="en-US" smtClean="0"/>
              <a:t>‹#›</a:t>
            </a:fld>
            <a:endParaRPr lang="en-US"/>
          </a:p>
        </p:txBody>
      </p:sp>
    </p:spTree>
    <p:extLst>
      <p:ext uri="{BB962C8B-B14F-4D97-AF65-F5344CB8AC3E}">
        <p14:creationId xmlns:p14="http://schemas.microsoft.com/office/powerpoint/2010/main" val="798376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2"/>
          <p:cNvSpPr/>
          <p:nvPr/>
        </p:nvSpPr>
        <p:spPr>
          <a:xfrm>
            <a:off x="161867" y="115646"/>
            <a:ext cx="1042989" cy="443752"/>
          </a:xfrm>
          <a:prstGeom prst="rect">
            <a:avLst/>
          </a:prstGeom>
          <a:blipFill>
            <a:blip r:embed="rId2" cstate="print"/>
            <a:stretch>
              <a:fillRect/>
            </a:stretch>
          </a:blipFill>
        </p:spPr>
        <p:txBody>
          <a:bodyPr wrap="square" lIns="0" tIns="0" rIns="0" bIns="0" rtlCol="0">
            <a:noAutofit/>
          </a:bodyPr>
          <a:lstStyle/>
          <a:p>
            <a:endParaRPr/>
          </a:p>
        </p:txBody>
      </p:sp>
      <p:sp>
        <p:nvSpPr>
          <p:cNvPr id="7" name="object 11"/>
          <p:cNvSpPr txBox="1"/>
          <p:nvPr/>
        </p:nvSpPr>
        <p:spPr>
          <a:xfrm>
            <a:off x="532351" y="3552764"/>
            <a:ext cx="11738761" cy="1465629"/>
          </a:xfrm>
          <a:prstGeom prst="rect">
            <a:avLst/>
          </a:prstGeom>
        </p:spPr>
        <p:txBody>
          <a:bodyPr wrap="square" lIns="0" tIns="0" rIns="0" bIns="0" rtlCol="0" anchor="ctr">
            <a:noAutofit/>
          </a:bodyPr>
          <a:lstStyle/>
          <a:p>
            <a:pPr marL="12700" algn="ctr">
              <a:lnSpc>
                <a:spcPts val="1950"/>
              </a:lnSpc>
              <a:spcBef>
                <a:spcPts val="97"/>
              </a:spcBef>
            </a:pPr>
            <a:endParaRPr lang="en-US" sz="2400" spc="89" dirty="0">
              <a:solidFill>
                <a:srgbClr val="212121"/>
              </a:solidFill>
              <a:latin typeface="Arial" panose="020B0604020202020204" pitchFamily="34" charset="0"/>
              <a:ea typeface="Arial" charset="0"/>
              <a:cs typeface="Arial" panose="020B0604020202020204" pitchFamily="34" charset="0"/>
            </a:endParaRPr>
          </a:p>
          <a:p>
            <a:pPr marL="12700">
              <a:lnSpc>
                <a:spcPts val="1950"/>
              </a:lnSpc>
              <a:spcBef>
                <a:spcPts val="97"/>
              </a:spcBef>
            </a:pPr>
            <a:r>
              <a:rPr lang="en-US" sz="2400" spc="89" dirty="0">
                <a:solidFill>
                  <a:srgbClr val="212121"/>
                </a:solidFill>
                <a:latin typeface="Arial" panose="020B0604020202020204" pitchFamily="34" charset="0"/>
                <a:ea typeface="Arial" charset="0"/>
                <a:cs typeface="Arial" panose="020B0604020202020204" pitchFamily="34" charset="0"/>
              </a:rPr>
              <a:t>Improvement in Automotive Locks</a:t>
            </a:r>
          </a:p>
        </p:txBody>
      </p:sp>
      <p:sp>
        <p:nvSpPr>
          <p:cNvPr id="10" name="object 3"/>
          <p:cNvSpPr txBox="1"/>
          <p:nvPr/>
        </p:nvSpPr>
        <p:spPr>
          <a:xfrm>
            <a:off x="596899" y="5580349"/>
            <a:ext cx="11665736" cy="660143"/>
          </a:xfrm>
          <a:prstGeom prst="rect">
            <a:avLst/>
          </a:prstGeom>
        </p:spPr>
        <p:txBody>
          <a:bodyPr wrap="square" lIns="0" tIns="0" rIns="0" bIns="0" rtlCol="0" anchor="ctr">
            <a:noAutofit/>
          </a:bodyPr>
          <a:lstStyle/>
          <a:p>
            <a:pPr marL="12700" marR="30660" algn="just">
              <a:lnSpc>
                <a:spcPts val="1950"/>
              </a:lnSpc>
              <a:spcBef>
                <a:spcPts val="97"/>
              </a:spcBef>
            </a:pPr>
            <a:r>
              <a:rPr spc="89" dirty="0">
                <a:solidFill>
                  <a:srgbClr val="212121"/>
                </a:solidFill>
                <a:ea typeface="Arial" charset="0"/>
                <a:cs typeface="Arial" panose="020B0604020202020204" pitchFamily="34" charset="0"/>
              </a:rPr>
              <a:t>Invento</a:t>
            </a:r>
            <a:r>
              <a:rPr spc="0" dirty="0">
                <a:solidFill>
                  <a:srgbClr val="212121"/>
                </a:solidFill>
                <a:ea typeface="Arial" charset="0"/>
                <a:cs typeface="Arial" panose="020B0604020202020204" pitchFamily="34" charset="0"/>
              </a:rPr>
              <a:t>r</a:t>
            </a:r>
            <a:endParaRPr dirty="0">
              <a:ea typeface="Arial" charset="0"/>
              <a:cs typeface="Arial" panose="020B0604020202020204" pitchFamily="34" charset="0"/>
            </a:endParaRPr>
          </a:p>
          <a:p>
            <a:pPr algn="just"/>
            <a:r>
              <a:rPr lang="en-IN" spc="89" dirty="0">
                <a:solidFill>
                  <a:srgbClr val="212121"/>
                </a:solidFill>
                <a:ea typeface="Arial" charset="0"/>
                <a:cs typeface="Arial" panose="020B0604020202020204" pitchFamily="34" charset="0"/>
              </a:rPr>
              <a:t>Mr. </a:t>
            </a:r>
            <a:r>
              <a:rPr lang="en-IN" dirty="0">
                <a:cs typeface="Arial" panose="020B0604020202020204" pitchFamily="34" charset="0"/>
              </a:rPr>
              <a:t>PRASHANT PARASHURAM SATHE</a:t>
            </a:r>
            <a:endParaRPr spc="89" dirty="0">
              <a:solidFill>
                <a:srgbClr val="212121"/>
              </a:solidFill>
              <a:ea typeface="Arial" charset="0"/>
              <a:cs typeface="Arial" panose="020B0604020202020204" pitchFamily="34" charset="0"/>
            </a:endParaRPr>
          </a:p>
        </p:txBody>
      </p:sp>
      <p:pic>
        <p:nvPicPr>
          <p:cNvPr id="8" name="Picture 2" descr="Image result for automotive lock">
            <a:extLst>
              <a:ext uri="{FF2B5EF4-FFF2-40B4-BE49-F238E27FC236}">
                <a16:creationId xmlns:a16="http://schemas.microsoft.com/office/drawing/2014/main" id="{E96A0911-0CC9-2D41-A0CB-A36C3F551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282" y="344246"/>
            <a:ext cx="5963323" cy="317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100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5"/>
          <p:cNvSpPr txBox="1"/>
          <p:nvPr/>
        </p:nvSpPr>
        <p:spPr>
          <a:xfrm>
            <a:off x="307789" y="1240051"/>
            <a:ext cx="11170622" cy="4952932"/>
          </a:xfrm>
          <a:prstGeom prst="rect">
            <a:avLst/>
          </a:prstGeom>
        </p:spPr>
        <p:txBody>
          <a:bodyPr wrap="square" lIns="0" tIns="0" rIns="0" bIns="0" rtlCol="0" anchor="t">
            <a:noAutofit/>
          </a:bodyPr>
          <a:lstStyle/>
          <a:p>
            <a:pPr marL="285750" indent="-285750" algn="just">
              <a:buFont typeface="Wingdings" panose="05000000000000000000" pitchFamily="2" charset="2"/>
              <a:buChar char="Ø"/>
            </a:pPr>
            <a:r>
              <a:rPr lang="en-IN" sz="1600" b="1" dirty="0"/>
              <a:t>Encryption strength- </a:t>
            </a:r>
            <a:r>
              <a:rPr lang="en-IN" sz="1600" dirty="0"/>
              <a:t>There is no way the key can be guess for the novel automotive lock as there is no feedback (mechanical, electrical or software based) available for thief by help which he can guess the key pattern of the lock.</a:t>
            </a:r>
          </a:p>
          <a:p>
            <a:pPr marL="285750" indent="-285750" algn="just">
              <a:buFont typeface="Wingdings" panose="05000000000000000000" pitchFamily="2" charset="2"/>
              <a:buChar char="Ø"/>
            </a:pPr>
            <a:endParaRPr lang="en-IN" sz="1600" dirty="0"/>
          </a:p>
          <a:p>
            <a:pPr marL="285750" indent="-285750" algn="just">
              <a:buFont typeface="Wingdings" panose="05000000000000000000" pitchFamily="2" charset="2"/>
              <a:buChar char="Ø"/>
            </a:pPr>
            <a:r>
              <a:rPr lang="en-IN" sz="1600" b="1" dirty="0"/>
              <a:t>Unbreakable</a:t>
            </a:r>
            <a:r>
              <a:rPr lang="en-IN" sz="1600" dirty="0"/>
              <a:t> (here means to maintain non drivable status of vehicle) handle/steering lock mechanism.</a:t>
            </a:r>
          </a:p>
          <a:p>
            <a:pPr marL="285750" indent="-285750" algn="just">
              <a:buFont typeface="Wingdings" panose="05000000000000000000" pitchFamily="2" charset="2"/>
              <a:buChar char="Ø"/>
            </a:pPr>
            <a:endParaRPr lang="en-IN" sz="1600" dirty="0"/>
          </a:p>
          <a:p>
            <a:pPr marL="285750" indent="-285750" algn="just">
              <a:buFont typeface="Wingdings" panose="05000000000000000000" pitchFamily="2" charset="2"/>
              <a:buChar char="Ø"/>
            </a:pPr>
            <a:r>
              <a:rPr lang="en-IN" sz="1600" b="1" dirty="0"/>
              <a:t>Reliability</a:t>
            </a:r>
            <a:r>
              <a:rPr lang="en-IN" sz="1600" dirty="0"/>
              <a:t>- The average life of miniature tact switches are 1 million actuating cycles. Also the whole mechanism of lock is simple and robust.</a:t>
            </a:r>
          </a:p>
          <a:p>
            <a:pPr marL="285750" indent="-285750" algn="just">
              <a:buFont typeface="Wingdings" panose="05000000000000000000" pitchFamily="2" charset="2"/>
              <a:buChar char="Ø"/>
            </a:pPr>
            <a:endParaRPr lang="en-IN" sz="1600" dirty="0"/>
          </a:p>
          <a:p>
            <a:pPr marL="285750" indent="-285750" algn="just">
              <a:buFont typeface="Wingdings" panose="05000000000000000000" pitchFamily="2" charset="2"/>
              <a:buChar char="Ø"/>
            </a:pPr>
            <a:r>
              <a:rPr lang="en-IN" sz="1600" b="1" dirty="0"/>
              <a:t>Cost efficiency</a:t>
            </a:r>
            <a:r>
              <a:rPr lang="en-IN" sz="1600" dirty="0"/>
              <a:t>- The cost of miniature tact switches are less than 1 rupees ($0.015) if procured</a:t>
            </a:r>
          </a:p>
          <a:p>
            <a:pPr algn="just"/>
            <a:r>
              <a:rPr lang="en-IN" sz="1600" dirty="0"/>
              <a:t>      in huge quantity.</a:t>
            </a:r>
          </a:p>
          <a:p>
            <a:pPr algn="just"/>
            <a:endParaRPr lang="en-IN" sz="1600" dirty="0"/>
          </a:p>
          <a:p>
            <a:pPr marL="285750" indent="-285750" algn="just">
              <a:buFont typeface="Wingdings" panose="05000000000000000000" pitchFamily="2" charset="2"/>
              <a:buChar char="Ø"/>
            </a:pPr>
            <a:r>
              <a:rPr lang="en-IN" sz="1600" b="1" dirty="0"/>
              <a:t>Wireless functionality- </a:t>
            </a:r>
            <a:r>
              <a:rPr lang="en-IN" sz="1600" dirty="0"/>
              <a:t>The concept is also compatible with wireless functionality with some modifications. (due to complexity reasons description of wireless functionality has not been added  here but would be explained by inventor in person)</a:t>
            </a:r>
          </a:p>
          <a:p>
            <a:endParaRPr lang="en-IN" sz="1600" dirty="0"/>
          </a:p>
        </p:txBody>
      </p:sp>
      <p:sp>
        <p:nvSpPr>
          <p:cNvPr id="12"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8" name="object 13">
            <a:extLst>
              <a:ext uri="{FF2B5EF4-FFF2-40B4-BE49-F238E27FC236}">
                <a16:creationId xmlns:a16="http://schemas.microsoft.com/office/drawing/2014/main" id="{3C48678E-2261-F14F-9F68-53BF9F769819}"/>
              </a:ext>
            </a:extLst>
          </p:cNvPr>
          <p:cNvSpPr/>
          <p:nvPr/>
        </p:nvSpPr>
        <p:spPr>
          <a:xfrm>
            <a:off x="-34964" y="303488"/>
            <a:ext cx="2444677" cy="547412"/>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dirty="0"/>
          </a:p>
        </p:txBody>
      </p:sp>
      <p:sp>
        <p:nvSpPr>
          <p:cNvPr id="10" name="object 16">
            <a:extLst>
              <a:ext uri="{FF2B5EF4-FFF2-40B4-BE49-F238E27FC236}">
                <a16:creationId xmlns:a16="http://schemas.microsoft.com/office/drawing/2014/main" id="{644C0685-EEC2-2346-BDBC-49ABE2613043}"/>
              </a:ext>
            </a:extLst>
          </p:cNvPr>
          <p:cNvSpPr txBox="1"/>
          <p:nvPr/>
        </p:nvSpPr>
        <p:spPr>
          <a:xfrm>
            <a:off x="184557" y="303488"/>
            <a:ext cx="2884215" cy="547412"/>
          </a:xfrm>
          <a:prstGeom prst="rect">
            <a:avLst/>
          </a:prstGeom>
        </p:spPr>
        <p:txBody>
          <a:bodyPr wrap="square" lIns="0" tIns="0" rIns="0" bIns="0" rtlCol="0" anchor="ctr">
            <a:noAutofit/>
          </a:bodyPr>
          <a:lstStyle/>
          <a:p>
            <a:r>
              <a:rPr lang="en-IN" b="1" dirty="0">
                <a:solidFill>
                  <a:schemeClr val="bg1"/>
                </a:solidFill>
              </a:rPr>
              <a:t>Technical Advantage </a:t>
            </a:r>
          </a:p>
        </p:txBody>
      </p:sp>
    </p:spTree>
    <p:extLst>
      <p:ext uri="{BB962C8B-B14F-4D97-AF65-F5344CB8AC3E}">
        <p14:creationId xmlns:p14="http://schemas.microsoft.com/office/powerpoint/2010/main" val="179166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5"/>
          <p:cNvSpPr txBox="1"/>
          <p:nvPr/>
        </p:nvSpPr>
        <p:spPr>
          <a:xfrm>
            <a:off x="307789" y="1240051"/>
            <a:ext cx="11170622" cy="4952932"/>
          </a:xfrm>
          <a:prstGeom prst="rect">
            <a:avLst/>
          </a:prstGeom>
        </p:spPr>
        <p:txBody>
          <a:bodyPr wrap="square" lIns="0" tIns="0" rIns="0" bIns="0" rtlCol="0" anchor="t">
            <a:noAutofit/>
          </a:bodyPr>
          <a:lstStyle/>
          <a:p>
            <a:pPr marL="285750" indent="-285750" algn="just">
              <a:buFont typeface="Wingdings" panose="05000000000000000000" pitchFamily="2" charset="2"/>
              <a:buChar char="Ø"/>
            </a:pPr>
            <a:r>
              <a:rPr lang="en-IN" sz="1600" b="1" dirty="0"/>
              <a:t>IP protected technology </a:t>
            </a:r>
            <a:r>
              <a:rPr lang="en-IN" sz="1600" dirty="0"/>
              <a:t>hence unmatchable competitive advantage.</a:t>
            </a:r>
          </a:p>
          <a:p>
            <a:pPr marL="285750" indent="-285750" algn="just">
              <a:buFont typeface="Wingdings" panose="05000000000000000000" pitchFamily="2" charset="2"/>
              <a:buChar char="Ø"/>
            </a:pPr>
            <a:endParaRPr lang="en-IN" sz="1600" dirty="0"/>
          </a:p>
          <a:p>
            <a:pPr marL="285750" indent="-285750" algn="just">
              <a:buFont typeface="Wingdings" panose="05000000000000000000" pitchFamily="2" charset="2"/>
              <a:buChar char="Ø"/>
            </a:pPr>
            <a:r>
              <a:rPr lang="en-IN" sz="1600" b="1" dirty="0"/>
              <a:t>Reduction in insurance cost </a:t>
            </a:r>
            <a:r>
              <a:rPr lang="en-IN" sz="1600" dirty="0"/>
              <a:t>of automobile in countries like USA where insurance cost depends on encryption strength of automobile.</a:t>
            </a:r>
          </a:p>
          <a:p>
            <a:pPr marL="285750" indent="-285750" algn="just">
              <a:buFont typeface="Wingdings" panose="05000000000000000000" pitchFamily="2" charset="2"/>
              <a:buChar char="Ø"/>
            </a:pPr>
            <a:endParaRPr lang="en-IN" sz="1600" dirty="0"/>
          </a:p>
          <a:p>
            <a:pPr marL="285750" indent="-285750" algn="just">
              <a:buFont typeface="Wingdings" panose="05000000000000000000" pitchFamily="2" charset="2"/>
              <a:buChar char="Ø"/>
            </a:pPr>
            <a:r>
              <a:rPr lang="en-IN" sz="1600" dirty="0"/>
              <a:t>Lower product development time due to simplicity of design.</a:t>
            </a:r>
          </a:p>
          <a:p>
            <a:pPr marL="285750" indent="-285750" algn="just">
              <a:buFont typeface="Wingdings" panose="05000000000000000000" pitchFamily="2" charset="2"/>
              <a:buChar char="Ø"/>
            </a:pPr>
            <a:endParaRPr lang="en-IN" sz="1600" dirty="0"/>
          </a:p>
          <a:p>
            <a:pPr marL="285750" indent="-285750" algn="just">
              <a:buFont typeface="Wingdings" panose="05000000000000000000" pitchFamily="2" charset="2"/>
              <a:buChar char="Ø"/>
            </a:pPr>
            <a:r>
              <a:rPr lang="en-IN" sz="1600" b="1" dirty="0"/>
              <a:t>Huge creation of value </a:t>
            </a:r>
            <a:r>
              <a:rPr lang="en-IN" sz="1600" dirty="0"/>
              <a:t>if product goes successful considering the present behemoth size of global automotive market.</a:t>
            </a:r>
          </a:p>
          <a:p>
            <a:pPr marL="285750" indent="-285750" algn="just">
              <a:buFont typeface="Wingdings" panose="05000000000000000000" pitchFamily="2" charset="2"/>
              <a:buChar char="Ø"/>
            </a:pPr>
            <a:endParaRPr lang="en-IN" sz="1600" dirty="0"/>
          </a:p>
          <a:p>
            <a:pPr marL="285750" indent="-285750" algn="just">
              <a:buFont typeface="Wingdings" panose="05000000000000000000" pitchFamily="2" charset="2"/>
              <a:buChar char="Ø"/>
            </a:pPr>
            <a:r>
              <a:rPr lang="en-IN" sz="1600" b="1" dirty="0"/>
              <a:t>Huge scope of technology </a:t>
            </a:r>
            <a:r>
              <a:rPr lang="en-IN" sz="1600" dirty="0"/>
              <a:t>not only in automotive market but also in big market of safety lock, vault, storage industry and many more where encryption capability is of prime importance.</a:t>
            </a:r>
            <a:endParaRPr lang="en-IN" sz="1600" b="1" dirty="0"/>
          </a:p>
        </p:txBody>
      </p:sp>
      <p:sp>
        <p:nvSpPr>
          <p:cNvPr id="12"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8" name="object 13">
            <a:extLst>
              <a:ext uri="{FF2B5EF4-FFF2-40B4-BE49-F238E27FC236}">
                <a16:creationId xmlns:a16="http://schemas.microsoft.com/office/drawing/2014/main" id="{3C48678E-2261-F14F-9F68-53BF9F769819}"/>
              </a:ext>
            </a:extLst>
          </p:cNvPr>
          <p:cNvSpPr/>
          <p:nvPr/>
        </p:nvSpPr>
        <p:spPr>
          <a:xfrm>
            <a:off x="-34964" y="303488"/>
            <a:ext cx="2649072" cy="547412"/>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dirty="0"/>
          </a:p>
        </p:txBody>
      </p:sp>
      <p:sp>
        <p:nvSpPr>
          <p:cNvPr id="10" name="object 16">
            <a:extLst>
              <a:ext uri="{FF2B5EF4-FFF2-40B4-BE49-F238E27FC236}">
                <a16:creationId xmlns:a16="http://schemas.microsoft.com/office/drawing/2014/main" id="{644C0685-EEC2-2346-BDBC-49ABE2613043}"/>
              </a:ext>
            </a:extLst>
          </p:cNvPr>
          <p:cNvSpPr txBox="1"/>
          <p:nvPr/>
        </p:nvSpPr>
        <p:spPr>
          <a:xfrm>
            <a:off x="184557" y="303488"/>
            <a:ext cx="2884215" cy="547412"/>
          </a:xfrm>
          <a:prstGeom prst="rect">
            <a:avLst/>
          </a:prstGeom>
        </p:spPr>
        <p:txBody>
          <a:bodyPr wrap="square" lIns="0" tIns="0" rIns="0" bIns="0" rtlCol="0" anchor="ctr">
            <a:noAutofit/>
          </a:bodyPr>
          <a:lstStyle/>
          <a:p>
            <a:r>
              <a:rPr lang="en-IN" b="1" dirty="0">
                <a:solidFill>
                  <a:schemeClr val="bg1"/>
                </a:solidFill>
              </a:rPr>
              <a:t>Commercial advantage</a:t>
            </a:r>
          </a:p>
        </p:txBody>
      </p:sp>
    </p:spTree>
    <p:extLst>
      <p:ext uri="{BB962C8B-B14F-4D97-AF65-F5344CB8AC3E}">
        <p14:creationId xmlns:p14="http://schemas.microsoft.com/office/powerpoint/2010/main" val="2503466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5"/>
          <p:cNvSpPr txBox="1"/>
          <p:nvPr/>
        </p:nvSpPr>
        <p:spPr>
          <a:xfrm>
            <a:off x="307789" y="1240051"/>
            <a:ext cx="11170622" cy="4952932"/>
          </a:xfrm>
          <a:prstGeom prst="rect">
            <a:avLst/>
          </a:prstGeom>
        </p:spPr>
        <p:txBody>
          <a:bodyPr wrap="square" lIns="0" tIns="0" rIns="0" bIns="0" rtlCol="0" anchor="t">
            <a:noAutofit/>
          </a:bodyPr>
          <a:lstStyle/>
          <a:p>
            <a:pPr marL="285750" indent="-285750" algn="just">
              <a:buFont typeface="Wingdings" panose="05000000000000000000" pitchFamily="2" charset="2"/>
              <a:buChar char="Ø"/>
            </a:pPr>
            <a:r>
              <a:rPr lang="en-IN" sz="1600" dirty="0"/>
              <a:t>In cars, the encryption circuitry and ECU can be combined into a strong casing such that the electro-mechanical encryption system will act as switch between power source and ECU. Only after appropriate authentication power will be permitted to ECU. Further this whole casing can be arranged somewhere in dashboard such that user can easily insert authenticating key into it. OR simply just the connection between ECU and  components important for engine starting can be electrically encrypted.</a:t>
            </a:r>
          </a:p>
          <a:p>
            <a:pPr marL="285750" indent="-285750" algn="just">
              <a:buFont typeface="Wingdings" panose="05000000000000000000" pitchFamily="2" charset="2"/>
              <a:buChar char="Ø"/>
            </a:pPr>
            <a:endParaRPr lang="en-IN" sz="1600" dirty="0"/>
          </a:p>
          <a:p>
            <a:pPr marL="285750" indent="-285750" algn="just">
              <a:buFont typeface="Wingdings" panose="05000000000000000000" pitchFamily="2" charset="2"/>
              <a:buChar char="Ø"/>
            </a:pPr>
            <a:r>
              <a:rPr lang="en-IN" sz="1600" dirty="0"/>
              <a:t>Electro-mechanical encryption system can also act as encrypted switch for immobilizer module of automobile. This will provide for extra security cover over immobilizer’s electronically coded encryption.</a:t>
            </a:r>
          </a:p>
          <a:p>
            <a:pPr marL="285750" indent="-285750" algn="just">
              <a:buFont typeface="Wingdings" panose="05000000000000000000" pitchFamily="2" charset="2"/>
              <a:buChar char="Ø"/>
            </a:pPr>
            <a:endParaRPr lang="en-IN" sz="1600" dirty="0"/>
          </a:p>
          <a:p>
            <a:pPr marL="285750" indent="-285750" algn="just">
              <a:buFont typeface="Wingdings" panose="05000000000000000000" pitchFamily="2" charset="2"/>
              <a:buChar char="Ø"/>
            </a:pPr>
            <a:r>
              <a:rPr lang="en-IN" sz="1600" dirty="0"/>
              <a:t>For almost 80% of bikes in India having simple mechanical lock, technology can be implemented in whole.</a:t>
            </a:r>
          </a:p>
          <a:p>
            <a:pPr marL="285750" indent="-285750" algn="just">
              <a:buFont typeface="Wingdings" panose="05000000000000000000" pitchFamily="2" charset="2"/>
              <a:buChar char="Ø"/>
            </a:pPr>
            <a:endParaRPr lang="en-IN" sz="1600" dirty="0"/>
          </a:p>
          <a:p>
            <a:pPr marL="285750" indent="-285750" algn="just">
              <a:buFont typeface="Wingdings" panose="05000000000000000000" pitchFamily="2" charset="2"/>
              <a:buChar char="Ø"/>
            </a:pPr>
            <a:r>
              <a:rPr lang="en-IN" sz="1600" dirty="0"/>
              <a:t>Further brain storming during product development can make way for many more techniques to implement technology to enhance automobile security.</a:t>
            </a:r>
          </a:p>
        </p:txBody>
      </p:sp>
      <p:sp>
        <p:nvSpPr>
          <p:cNvPr id="12"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8" name="object 13">
            <a:extLst>
              <a:ext uri="{FF2B5EF4-FFF2-40B4-BE49-F238E27FC236}">
                <a16:creationId xmlns:a16="http://schemas.microsoft.com/office/drawing/2014/main" id="{3C48678E-2261-F14F-9F68-53BF9F769819}"/>
              </a:ext>
            </a:extLst>
          </p:cNvPr>
          <p:cNvSpPr/>
          <p:nvPr/>
        </p:nvSpPr>
        <p:spPr>
          <a:xfrm>
            <a:off x="-34965" y="249331"/>
            <a:ext cx="3305289" cy="686583"/>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dirty="0"/>
          </a:p>
        </p:txBody>
      </p:sp>
      <p:sp>
        <p:nvSpPr>
          <p:cNvPr id="10" name="object 16">
            <a:extLst>
              <a:ext uri="{FF2B5EF4-FFF2-40B4-BE49-F238E27FC236}">
                <a16:creationId xmlns:a16="http://schemas.microsoft.com/office/drawing/2014/main" id="{644C0685-EEC2-2346-BDBC-49ABE2613043}"/>
              </a:ext>
            </a:extLst>
          </p:cNvPr>
          <p:cNvSpPr txBox="1"/>
          <p:nvPr/>
        </p:nvSpPr>
        <p:spPr>
          <a:xfrm>
            <a:off x="184557" y="303488"/>
            <a:ext cx="3085768" cy="547412"/>
          </a:xfrm>
          <a:prstGeom prst="rect">
            <a:avLst/>
          </a:prstGeom>
        </p:spPr>
        <p:txBody>
          <a:bodyPr wrap="square" lIns="0" tIns="0" rIns="0" bIns="0" rtlCol="0" anchor="ctr">
            <a:noAutofit/>
          </a:bodyPr>
          <a:lstStyle/>
          <a:p>
            <a:r>
              <a:rPr lang="en-IN" b="1" dirty="0">
                <a:solidFill>
                  <a:schemeClr val="bg1"/>
                </a:solidFill>
              </a:rPr>
              <a:t>Inventor’s suggestions for implementation of technology</a:t>
            </a:r>
          </a:p>
        </p:txBody>
      </p:sp>
    </p:spTree>
    <p:extLst>
      <p:ext uri="{BB962C8B-B14F-4D97-AF65-F5344CB8AC3E}">
        <p14:creationId xmlns:p14="http://schemas.microsoft.com/office/powerpoint/2010/main" val="2155843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3"/>
          <p:cNvSpPr/>
          <p:nvPr/>
        </p:nvSpPr>
        <p:spPr>
          <a:xfrm>
            <a:off x="-13448" y="468588"/>
            <a:ext cx="2796990"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4"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5" name="object 7"/>
          <p:cNvSpPr txBox="1"/>
          <p:nvPr/>
        </p:nvSpPr>
        <p:spPr>
          <a:xfrm>
            <a:off x="230042" y="571748"/>
            <a:ext cx="2553500" cy="354040"/>
          </a:xfrm>
          <a:prstGeom prst="rect">
            <a:avLst/>
          </a:prstGeom>
        </p:spPr>
        <p:txBody>
          <a:bodyPr wrap="square" lIns="0" tIns="0" rIns="0" bIns="0" rtlCol="0">
            <a:noAutofit/>
          </a:bodyPr>
          <a:lstStyle/>
          <a:p>
            <a:pPr marL="12700">
              <a:lnSpc>
                <a:spcPts val="1980"/>
              </a:lnSpc>
              <a:spcBef>
                <a:spcPts val="99"/>
              </a:spcBef>
            </a:pPr>
            <a:r>
              <a:rPr lang="en-US" sz="1800" b="1" spc="89" dirty="0">
                <a:solidFill>
                  <a:schemeClr val="bg1"/>
                </a:solidFill>
                <a:ea typeface="Arial" charset="0"/>
                <a:cs typeface="Arial" charset="0"/>
              </a:rPr>
              <a:t>Expectations:</a:t>
            </a:r>
            <a:endParaRPr sz="1800" dirty="0">
              <a:solidFill>
                <a:schemeClr val="bg1"/>
              </a:solidFill>
              <a:ea typeface="Arial" charset="0"/>
              <a:cs typeface="Arial" charset="0"/>
            </a:endParaRPr>
          </a:p>
        </p:txBody>
      </p:sp>
      <p:sp>
        <p:nvSpPr>
          <p:cNvPr id="7"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8" name="object 6"/>
          <p:cNvSpPr txBox="1"/>
          <p:nvPr/>
        </p:nvSpPr>
        <p:spPr>
          <a:xfrm>
            <a:off x="341610" y="1367505"/>
            <a:ext cx="11418049" cy="1087056"/>
          </a:xfrm>
          <a:prstGeom prst="rect">
            <a:avLst/>
          </a:prstGeom>
        </p:spPr>
        <p:txBody>
          <a:bodyPr wrap="square" lIns="0" tIns="0" rIns="0" bIns="0" rtlCol="0">
            <a:noAutofit/>
          </a:bodyPr>
          <a:lstStyle/>
          <a:p>
            <a:pPr marL="285750" indent="-285750">
              <a:buFont typeface="Wingdings" panose="05000000000000000000" pitchFamily="2" charset="2"/>
              <a:buChar char="Ø"/>
            </a:pPr>
            <a:r>
              <a:rPr lang="en-IN" sz="1600" dirty="0"/>
              <a:t>Licensing</a:t>
            </a:r>
          </a:p>
          <a:p>
            <a:pPr marL="285750" indent="-285750">
              <a:buFont typeface="Wingdings" panose="05000000000000000000" pitchFamily="2" charset="2"/>
              <a:buChar char="Ø"/>
            </a:pPr>
            <a:endParaRPr lang="en-IN" sz="1600" dirty="0"/>
          </a:p>
          <a:p>
            <a:pPr marL="285750" indent="-285750">
              <a:buFont typeface="Wingdings" panose="05000000000000000000" pitchFamily="2" charset="2"/>
              <a:buChar char="Ø"/>
            </a:pPr>
            <a:r>
              <a:rPr lang="en-IN" sz="1600" dirty="0"/>
              <a:t>Technology Transfer royalties</a:t>
            </a:r>
          </a:p>
          <a:p>
            <a:pPr marL="285750" indent="-285750">
              <a:buFont typeface="Wingdings" panose="05000000000000000000" pitchFamily="2" charset="2"/>
              <a:buChar char="Ø"/>
            </a:pPr>
            <a:endParaRPr lang="en-IN" sz="1600" dirty="0"/>
          </a:p>
          <a:p>
            <a:pPr marL="285750" indent="-285750">
              <a:buFont typeface="Wingdings" panose="05000000000000000000" pitchFamily="2" charset="2"/>
              <a:buChar char="Ø"/>
            </a:pPr>
            <a:r>
              <a:rPr lang="en-IN" sz="1600" dirty="0"/>
              <a:t>Funding and investment for manufacturing setup</a:t>
            </a:r>
          </a:p>
          <a:p>
            <a:pPr marL="285750" indent="-285750">
              <a:buFont typeface="Wingdings" panose="05000000000000000000" pitchFamily="2" charset="2"/>
              <a:buChar char="Ø"/>
            </a:pPr>
            <a:endParaRPr lang="en-IN" sz="1600" dirty="0"/>
          </a:p>
        </p:txBody>
      </p:sp>
      <p:sp>
        <p:nvSpPr>
          <p:cNvPr id="12" name="object 13"/>
          <p:cNvSpPr/>
          <p:nvPr/>
        </p:nvSpPr>
        <p:spPr>
          <a:xfrm>
            <a:off x="-13448" y="3420934"/>
            <a:ext cx="2426448"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a:p>
        </p:txBody>
      </p:sp>
      <p:sp>
        <p:nvSpPr>
          <p:cNvPr id="13" name="object 7"/>
          <p:cNvSpPr txBox="1"/>
          <p:nvPr/>
        </p:nvSpPr>
        <p:spPr>
          <a:xfrm>
            <a:off x="230042" y="3545194"/>
            <a:ext cx="2553500" cy="354040"/>
          </a:xfrm>
          <a:prstGeom prst="rect">
            <a:avLst/>
          </a:prstGeom>
        </p:spPr>
        <p:txBody>
          <a:bodyPr wrap="square" lIns="0" tIns="0" rIns="0" bIns="0" rtlCol="0">
            <a:noAutofit/>
          </a:bodyPr>
          <a:lstStyle/>
          <a:p>
            <a:pPr marL="12700">
              <a:lnSpc>
                <a:spcPts val="1980"/>
              </a:lnSpc>
              <a:spcBef>
                <a:spcPts val="99"/>
              </a:spcBef>
            </a:pPr>
            <a:r>
              <a:rPr lang="en-US" sz="1800" b="1" spc="89" dirty="0">
                <a:solidFill>
                  <a:schemeClr val="bg1"/>
                </a:solidFill>
                <a:ea typeface="Arial" charset="0"/>
                <a:cs typeface="Arial" charset="0"/>
              </a:rPr>
              <a:t>Target Industry:</a:t>
            </a:r>
            <a:endParaRPr sz="1800" dirty="0">
              <a:solidFill>
                <a:schemeClr val="bg1"/>
              </a:solidFill>
              <a:ea typeface="Arial" charset="0"/>
              <a:cs typeface="Arial" charset="0"/>
            </a:endParaRPr>
          </a:p>
        </p:txBody>
      </p:sp>
      <p:sp>
        <p:nvSpPr>
          <p:cNvPr id="16" name="object 6"/>
          <p:cNvSpPr txBox="1"/>
          <p:nvPr/>
        </p:nvSpPr>
        <p:spPr>
          <a:xfrm>
            <a:off x="953451" y="3126241"/>
            <a:ext cx="11418049" cy="1087056"/>
          </a:xfrm>
          <a:prstGeom prst="rect">
            <a:avLst/>
          </a:prstGeom>
        </p:spPr>
        <p:txBody>
          <a:bodyPr wrap="square" lIns="0" tIns="0" rIns="0" bIns="0" rtlCol="0">
            <a:noAutofit/>
          </a:bodyPr>
          <a:lstStyle/>
          <a:p>
            <a:pPr marL="12700" algn="just">
              <a:lnSpc>
                <a:spcPts val="1770"/>
              </a:lnSpc>
              <a:spcBef>
                <a:spcPts val="88"/>
              </a:spcBef>
            </a:pPr>
            <a:endParaRPr sz="1600" dirty="0">
              <a:latin typeface="Arial" charset="0"/>
              <a:ea typeface="Arial" charset="0"/>
              <a:cs typeface="Arial" charset="0"/>
            </a:endParaRPr>
          </a:p>
        </p:txBody>
      </p:sp>
      <p:sp>
        <p:nvSpPr>
          <p:cNvPr id="17" name="object 6"/>
          <p:cNvSpPr txBox="1"/>
          <p:nvPr/>
        </p:nvSpPr>
        <p:spPr>
          <a:xfrm>
            <a:off x="341609" y="4302422"/>
            <a:ext cx="11418049" cy="1087056"/>
          </a:xfrm>
          <a:prstGeom prst="rect">
            <a:avLst/>
          </a:prstGeom>
        </p:spPr>
        <p:txBody>
          <a:bodyPr wrap="square" lIns="0" tIns="0" rIns="0" bIns="0" rtlCol="0">
            <a:noAutofit/>
          </a:bodyPr>
          <a:lstStyle/>
          <a:p>
            <a:pPr marL="285750" indent="-285750">
              <a:buFont typeface="Wingdings" panose="05000000000000000000" pitchFamily="2" charset="2"/>
              <a:buChar char="Ø"/>
            </a:pPr>
            <a:r>
              <a:rPr lang="en-IN" sz="1600" dirty="0"/>
              <a:t>Automotive industry.</a:t>
            </a:r>
          </a:p>
        </p:txBody>
      </p:sp>
    </p:spTree>
    <p:extLst>
      <p:ext uri="{BB962C8B-B14F-4D97-AF65-F5344CB8AC3E}">
        <p14:creationId xmlns:p14="http://schemas.microsoft.com/office/powerpoint/2010/main" val="2753876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75608" y="2974058"/>
            <a:ext cx="363073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2F1113"/>
                </a:solidFill>
              </a:rPr>
              <a:t>THANK YOU</a:t>
            </a:r>
          </a:p>
        </p:txBody>
      </p:sp>
      <p:sp>
        <p:nvSpPr>
          <p:cNvPr id="5"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6" name="object 13"/>
          <p:cNvSpPr/>
          <p:nvPr/>
        </p:nvSpPr>
        <p:spPr>
          <a:xfrm>
            <a:off x="-94129" y="0"/>
            <a:ext cx="12370212" cy="457200"/>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solidFill>
        </p:spPr>
        <p:txBody>
          <a:bodyPr wrap="square" lIns="0" tIns="0" rIns="0" bIns="0" rtlCol="0">
            <a:noAutofit/>
          </a:bodyPr>
          <a:lstStyle/>
          <a:p>
            <a:endParaRPr/>
          </a:p>
        </p:txBody>
      </p:sp>
    </p:spTree>
    <p:extLst>
      <p:ext uri="{BB962C8B-B14F-4D97-AF65-F5344CB8AC3E}">
        <p14:creationId xmlns:p14="http://schemas.microsoft.com/office/powerpoint/2010/main" val="1521696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3"/>
          <p:cNvSpPr/>
          <p:nvPr/>
        </p:nvSpPr>
        <p:spPr>
          <a:xfrm>
            <a:off x="-27089" y="292373"/>
            <a:ext cx="3710815" cy="502814"/>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dirty="0"/>
          </a:p>
        </p:txBody>
      </p:sp>
      <p:sp>
        <p:nvSpPr>
          <p:cNvPr id="15" name="object 13"/>
          <p:cNvSpPr/>
          <p:nvPr/>
        </p:nvSpPr>
        <p:spPr>
          <a:xfrm>
            <a:off x="6107569" y="2900526"/>
            <a:ext cx="3999936" cy="575347"/>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prstMaterial="dkEdge">
            <a:bevelT w="101600" h="101600" prst="angle"/>
            <a:bevelB prst="angle"/>
          </a:sp3d>
        </p:spPr>
        <p:txBody>
          <a:bodyPr wrap="square" lIns="0" tIns="0" rIns="0" bIns="0" rtlCol="0">
            <a:noAutofit/>
          </a:bodyPr>
          <a:lstStyle/>
          <a:p>
            <a:endParaRPr/>
          </a:p>
        </p:txBody>
      </p:sp>
      <p:sp>
        <p:nvSpPr>
          <p:cNvPr id="4"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5" name="object 24"/>
          <p:cNvSpPr txBox="1"/>
          <p:nvPr/>
        </p:nvSpPr>
        <p:spPr>
          <a:xfrm>
            <a:off x="273048" y="292373"/>
            <a:ext cx="3561303" cy="492175"/>
          </a:xfrm>
          <a:prstGeom prst="rect">
            <a:avLst/>
          </a:prstGeom>
        </p:spPr>
        <p:txBody>
          <a:bodyPr wrap="square" lIns="0" tIns="0" rIns="0" bIns="0" rtlCol="0" anchor="ctr">
            <a:noAutofit/>
          </a:bodyPr>
          <a:lstStyle/>
          <a:p>
            <a:pPr marL="12700">
              <a:lnSpc>
                <a:spcPts val="1950"/>
              </a:lnSpc>
              <a:spcBef>
                <a:spcPts val="97"/>
              </a:spcBef>
            </a:pPr>
            <a:r>
              <a:rPr lang="en-IN" b="1" spc="89" dirty="0">
                <a:solidFill>
                  <a:schemeClr val="bg1"/>
                </a:solidFill>
                <a:ea typeface="Arial" charset="0"/>
                <a:cs typeface="Times New Roman" panose="02020603050405020304" pitchFamily="18" charset="0"/>
              </a:rPr>
              <a:t>Technica</a:t>
            </a:r>
            <a:r>
              <a:rPr lang="en-IN" b="1" spc="0" dirty="0">
                <a:solidFill>
                  <a:schemeClr val="bg1"/>
                </a:solidFill>
                <a:ea typeface="Arial" charset="0"/>
                <a:cs typeface="Times New Roman" panose="02020603050405020304" pitchFamily="18" charset="0"/>
              </a:rPr>
              <a:t>l</a:t>
            </a:r>
            <a:r>
              <a:rPr lang="en-IN" b="1" spc="184" dirty="0">
                <a:solidFill>
                  <a:schemeClr val="bg1"/>
                </a:solidFill>
                <a:ea typeface="Arial" charset="0"/>
                <a:cs typeface="Times New Roman" panose="02020603050405020304" pitchFamily="18" charset="0"/>
              </a:rPr>
              <a:t> </a:t>
            </a:r>
            <a:r>
              <a:rPr lang="en-IN" b="1" spc="89" dirty="0">
                <a:solidFill>
                  <a:schemeClr val="bg1"/>
                </a:solidFill>
                <a:ea typeface="Arial" charset="0"/>
                <a:cs typeface="Times New Roman" panose="02020603050405020304" pitchFamily="18" charset="0"/>
              </a:rPr>
              <a:t>Fiel</a:t>
            </a:r>
            <a:r>
              <a:rPr lang="en-IN" b="1" spc="0" dirty="0">
                <a:solidFill>
                  <a:schemeClr val="bg1"/>
                </a:solidFill>
                <a:ea typeface="Arial" charset="0"/>
                <a:cs typeface="Times New Roman" panose="02020603050405020304" pitchFamily="18" charset="0"/>
              </a:rPr>
              <a:t>d</a:t>
            </a:r>
            <a:r>
              <a:rPr lang="en-IN" b="1" spc="184" dirty="0">
                <a:solidFill>
                  <a:schemeClr val="bg1"/>
                </a:solidFill>
                <a:ea typeface="Arial" charset="0"/>
                <a:cs typeface="Times New Roman" panose="02020603050405020304" pitchFamily="18" charset="0"/>
              </a:rPr>
              <a:t> </a:t>
            </a:r>
            <a:r>
              <a:rPr lang="en-IN" b="1" spc="89" dirty="0">
                <a:solidFill>
                  <a:schemeClr val="bg1"/>
                </a:solidFill>
                <a:ea typeface="Arial" charset="0"/>
                <a:cs typeface="Times New Roman" panose="02020603050405020304" pitchFamily="18" charset="0"/>
              </a:rPr>
              <a:t>o</a:t>
            </a:r>
            <a:r>
              <a:rPr lang="en-IN" b="1" spc="0" dirty="0">
                <a:solidFill>
                  <a:schemeClr val="bg1"/>
                </a:solidFill>
                <a:ea typeface="Arial" charset="0"/>
                <a:cs typeface="Times New Roman" panose="02020603050405020304" pitchFamily="18" charset="0"/>
              </a:rPr>
              <a:t>f</a:t>
            </a:r>
            <a:r>
              <a:rPr lang="en-IN" b="1" spc="184" dirty="0">
                <a:solidFill>
                  <a:schemeClr val="bg1"/>
                </a:solidFill>
                <a:ea typeface="Arial" charset="0"/>
                <a:cs typeface="Times New Roman" panose="02020603050405020304" pitchFamily="18" charset="0"/>
              </a:rPr>
              <a:t> </a:t>
            </a:r>
            <a:r>
              <a:rPr lang="en-IN" b="1" spc="89" dirty="0">
                <a:solidFill>
                  <a:schemeClr val="bg1"/>
                </a:solidFill>
                <a:ea typeface="Arial" charset="0"/>
                <a:cs typeface="Times New Roman" panose="02020603050405020304" pitchFamily="18" charset="0"/>
              </a:rPr>
              <a:t>Invention</a:t>
            </a:r>
            <a:endParaRPr lang="en-IN" dirty="0">
              <a:solidFill>
                <a:schemeClr val="bg1"/>
              </a:solidFill>
              <a:ea typeface="Arial" charset="0"/>
              <a:cs typeface="Times New Roman" panose="02020603050405020304" pitchFamily="18" charset="0"/>
            </a:endParaRPr>
          </a:p>
        </p:txBody>
      </p:sp>
      <p:sp>
        <p:nvSpPr>
          <p:cNvPr id="6" name="object 23"/>
          <p:cNvSpPr txBox="1"/>
          <p:nvPr/>
        </p:nvSpPr>
        <p:spPr>
          <a:xfrm>
            <a:off x="273048" y="1023617"/>
            <a:ext cx="11468378" cy="1336101"/>
          </a:xfrm>
          <a:prstGeom prst="rect">
            <a:avLst/>
          </a:prstGeom>
        </p:spPr>
        <p:txBody>
          <a:bodyPr wrap="square" lIns="0" tIns="0" rIns="0" bIns="0" rtlCol="0" anchor="ctr">
            <a:noAutofit/>
          </a:bodyPr>
          <a:lstStyle/>
          <a:p>
            <a:pPr algn="just"/>
            <a:r>
              <a:rPr lang="en-IN" sz="1600" dirty="0"/>
              <a:t>The invention relates to a completely novel automotive locks having two innovative and revolutionary technologies, novel </a:t>
            </a:r>
            <a:r>
              <a:rPr lang="en-IN" sz="1600" b="1" dirty="0"/>
              <a:t>electro-mechanical encryption system </a:t>
            </a:r>
            <a:r>
              <a:rPr lang="en-IN" sz="1600" dirty="0"/>
              <a:t>and </a:t>
            </a:r>
            <a:r>
              <a:rPr lang="en-IN" sz="1600" b="1" dirty="0"/>
              <a:t>retractable pin based unbreakable handle/steering lock system</a:t>
            </a:r>
            <a:r>
              <a:rPr lang="en-IN" sz="1600" dirty="0"/>
              <a:t>. The invention helps in achieving greater security and encryption standards as Compared to conventional mechanical locks or software based electronic locks. The invention being highly secure also manages to enhance cost-efficiency, reliability and simplicity of automotive locks.</a:t>
            </a:r>
          </a:p>
        </p:txBody>
      </p:sp>
      <p:sp>
        <p:nvSpPr>
          <p:cNvPr id="7" name="object 14"/>
          <p:cNvSpPr txBox="1"/>
          <p:nvPr/>
        </p:nvSpPr>
        <p:spPr>
          <a:xfrm>
            <a:off x="273331" y="2547214"/>
            <a:ext cx="4869330" cy="363822"/>
          </a:xfrm>
          <a:prstGeom prst="rect">
            <a:avLst/>
          </a:prstGeom>
        </p:spPr>
        <p:txBody>
          <a:bodyPr wrap="square" lIns="0" tIns="0" rIns="0" bIns="0" rtlCol="0" anchor="ctr">
            <a:noAutofit/>
          </a:bodyPr>
          <a:lstStyle/>
          <a:p>
            <a:pPr marL="12700">
              <a:lnSpc>
                <a:spcPts val="1950"/>
              </a:lnSpc>
              <a:spcBef>
                <a:spcPts val="97"/>
              </a:spcBef>
            </a:pPr>
            <a:r>
              <a:rPr lang="en-IN" sz="1800" b="1" spc="89" dirty="0">
                <a:solidFill>
                  <a:srgbClr val="212121"/>
                </a:solidFill>
                <a:latin typeface="Ariel"/>
                <a:ea typeface="Arial" charset="0"/>
                <a:cs typeface="Times New Roman" panose="02020603050405020304" pitchFamily="18" charset="0"/>
              </a:rPr>
              <a:t>IP</a:t>
            </a:r>
            <a:r>
              <a:rPr lang="en-IN" sz="1800" b="1" spc="0" dirty="0">
                <a:solidFill>
                  <a:srgbClr val="212121"/>
                </a:solidFill>
                <a:latin typeface="Ariel"/>
                <a:ea typeface="Arial" charset="0"/>
                <a:cs typeface="Times New Roman" panose="02020603050405020304" pitchFamily="18" charset="0"/>
              </a:rPr>
              <a:t>R</a:t>
            </a:r>
            <a:r>
              <a:rPr lang="en-IN" sz="1800" b="1" spc="184" dirty="0">
                <a:solidFill>
                  <a:srgbClr val="212121"/>
                </a:solidFill>
                <a:latin typeface="Ariel"/>
                <a:ea typeface="Arial" charset="0"/>
                <a:cs typeface="Times New Roman" panose="02020603050405020304" pitchFamily="18" charset="0"/>
              </a:rPr>
              <a:t> </a:t>
            </a:r>
            <a:r>
              <a:rPr lang="en-IN" sz="1800" b="1" spc="89" dirty="0">
                <a:solidFill>
                  <a:srgbClr val="212121"/>
                </a:solidFill>
                <a:latin typeface="Ariel"/>
                <a:ea typeface="Arial" charset="0"/>
                <a:cs typeface="Times New Roman" panose="02020603050405020304" pitchFamily="18" charset="0"/>
              </a:rPr>
              <a:t>Status</a:t>
            </a:r>
            <a:r>
              <a:rPr lang="en-IN" sz="1800" b="1" spc="0" dirty="0">
                <a:solidFill>
                  <a:srgbClr val="212121"/>
                </a:solidFill>
                <a:latin typeface="Ariel"/>
                <a:ea typeface="Arial" charset="0"/>
                <a:cs typeface="Times New Roman" panose="02020603050405020304" pitchFamily="18" charset="0"/>
              </a:rPr>
              <a:t>:</a:t>
            </a:r>
            <a:endParaRPr lang="en-IN" sz="1800" dirty="0">
              <a:latin typeface="Ariel"/>
              <a:ea typeface="Arial" charset="0"/>
              <a:cs typeface="Times New Roman" panose="02020603050405020304" pitchFamily="18" charset="0"/>
            </a:endParaRPr>
          </a:p>
        </p:txBody>
      </p:sp>
      <p:sp>
        <p:nvSpPr>
          <p:cNvPr id="9" name="object 13"/>
          <p:cNvSpPr txBox="1"/>
          <p:nvPr/>
        </p:nvSpPr>
        <p:spPr>
          <a:xfrm>
            <a:off x="273331" y="2900525"/>
            <a:ext cx="5078880" cy="979641"/>
          </a:xfrm>
          <a:prstGeom prst="rect">
            <a:avLst/>
          </a:prstGeom>
        </p:spPr>
        <p:txBody>
          <a:bodyPr wrap="square" lIns="0" tIns="0" rIns="0" bIns="0" rtlCol="0" anchor="ctr">
            <a:noAutofit/>
          </a:bodyPr>
          <a:lstStyle/>
          <a:p>
            <a:pPr marL="12700">
              <a:lnSpc>
                <a:spcPct val="150000"/>
              </a:lnSpc>
              <a:spcBef>
                <a:spcPts val="87"/>
              </a:spcBef>
            </a:pPr>
            <a:r>
              <a:rPr sz="1600" spc="79" dirty="0">
                <a:solidFill>
                  <a:srgbClr val="212121"/>
                </a:solidFill>
                <a:ea typeface="Arial" charset="0"/>
                <a:cs typeface="Times New Roman" panose="02020603050405020304" pitchFamily="18" charset="0"/>
              </a:rPr>
              <a:t>Applicatio</a:t>
            </a:r>
            <a:r>
              <a:rPr sz="1600" spc="0" dirty="0">
                <a:solidFill>
                  <a:srgbClr val="212121"/>
                </a:solidFill>
                <a:ea typeface="Arial" charset="0"/>
                <a:cs typeface="Times New Roman" panose="02020603050405020304" pitchFamily="18" charset="0"/>
              </a:rPr>
              <a:t>n</a:t>
            </a:r>
            <a:r>
              <a:rPr sz="1600" spc="164" dirty="0">
                <a:solidFill>
                  <a:srgbClr val="212121"/>
                </a:solidFill>
                <a:ea typeface="Arial" charset="0"/>
                <a:cs typeface="Times New Roman" panose="02020603050405020304" pitchFamily="18" charset="0"/>
              </a:rPr>
              <a:t> </a:t>
            </a:r>
            <a:r>
              <a:rPr sz="1600" spc="79" dirty="0">
                <a:ea typeface="Arial" charset="0"/>
                <a:cs typeface="Times New Roman" panose="02020603050405020304" pitchFamily="18" charset="0"/>
              </a:rPr>
              <a:t>Numbe</a:t>
            </a:r>
            <a:r>
              <a:rPr sz="1600" spc="0" dirty="0">
                <a:ea typeface="Arial" charset="0"/>
                <a:cs typeface="Times New Roman" panose="02020603050405020304" pitchFamily="18" charset="0"/>
              </a:rPr>
              <a:t>r</a:t>
            </a:r>
            <a:r>
              <a:rPr lang="cs-CZ" sz="1600" spc="0" dirty="0">
                <a:solidFill>
                  <a:srgbClr val="212121"/>
                </a:solidFill>
                <a:ea typeface="Arial" charset="0"/>
                <a:cs typeface="Times New Roman" panose="02020603050405020304" pitchFamily="18" charset="0"/>
              </a:rPr>
              <a:t>: </a:t>
            </a:r>
            <a:r>
              <a:rPr lang="en-IN" sz="1600" spc="79" dirty="0">
                <a:cs typeface="Times New Roman" panose="02020603050405020304" pitchFamily="18" charset="0"/>
              </a:rPr>
              <a:t>201821020739</a:t>
            </a:r>
          </a:p>
          <a:p>
            <a:pPr marL="12700">
              <a:lnSpc>
                <a:spcPct val="150000"/>
              </a:lnSpc>
              <a:spcBef>
                <a:spcPts val="87"/>
              </a:spcBef>
            </a:pPr>
            <a:endParaRPr lang="en-IN" sz="1600" spc="79" dirty="0">
              <a:latin typeface="Ariel"/>
              <a:cs typeface="Times New Roman" panose="02020603050405020304" pitchFamily="18" charset="0"/>
            </a:endParaRPr>
          </a:p>
        </p:txBody>
      </p:sp>
      <p:sp>
        <p:nvSpPr>
          <p:cNvPr id="12" name="object 30"/>
          <p:cNvSpPr/>
          <p:nvPr/>
        </p:nvSpPr>
        <p:spPr>
          <a:xfrm>
            <a:off x="5478462" y="2876922"/>
            <a:ext cx="66675" cy="628228"/>
          </a:xfrm>
          <a:custGeom>
            <a:avLst/>
            <a:gdLst/>
            <a:ahLst/>
            <a:cxnLst/>
            <a:rect l="l" t="t" r="r" b="b"/>
            <a:pathLst>
              <a:path w="66675" h="628228">
                <a:moveTo>
                  <a:pt x="66675" y="0"/>
                </a:moveTo>
                <a:lnTo>
                  <a:pt x="0" y="0"/>
                </a:lnTo>
                <a:lnTo>
                  <a:pt x="0" y="628228"/>
                </a:lnTo>
                <a:lnTo>
                  <a:pt x="66675" y="628228"/>
                </a:lnTo>
                <a:lnTo>
                  <a:pt x="66675" y="0"/>
                </a:lnTo>
                <a:close/>
              </a:path>
            </a:pathLst>
          </a:custGeom>
          <a:solidFill>
            <a:srgbClr val="393939"/>
          </a:solidFill>
        </p:spPr>
        <p:txBody>
          <a:bodyPr wrap="square" lIns="0" tIns="0" rIns="0" bIns="0" rtlCol="0">
            <a:noAutofit/>
          </a:bodyPr>
          <a:lstStyle/>
          <a:p>
            <a:endParaRPr/>
          </a:p>
        </p:txBody>
      </p:sp>
      <p:sp>
        <p:nvSpPr>
          <p:cNvPr id="13" name="object 3"/>
          <p:cNvSpPr txBox="1"/>
          <p:nvPr/>
        </p:nvSpPr>
        <p:spPr>
          <a:xfrm>
            <a:off x="6360072" y="2900526"/>
            <a:ext cx="3494930" cy="590550"/>
          </a:xfrm>
          <a:prstGeom prst="rect">
            <a:avLst/>
          </a:prstGeom>
        </p:spPr>
        <p:txBody>
          <a:bodyPr wrap="square" lIns="0" tIns="0" rIns="0" bIns="0" rtlCol="0">
            <a:noAutofit/>
          </a:bodyPr>
          <a:lstStyle/>
          <a:p>
            <a:pPr>
              <a:lnSpc>
                <a:spcPts val="1100"/>
              </a:lnSpc>
              <a:spcBef>
                <a:spcPts val="61"/>
              </a:spcBef>
            </a:pPr>
            <a:endParaRPr sz="1100" dirty="0"/>
          </a:p>
          <a:p>
            <a:pPr marL="821019">
              <a:lnSpc>
                <a:spcPct val="95825"/>
              </a:lnSpc>
            </a:pPr>
            <a:r>
              <a:rPr lang="en-IN" sz="1800" b="1" spc="89" dirty="0">
                <a:solidFill>
                  <a:schemeClr val="bg1"/>
                </a:solidFill>
                <a:cs typeface="Times New Roman" panose="02020603050405020304" pitchFamily="18" charset="0"/>
              </a:rPr>
              <a:t>Paten</a:t>
            </a:r>
            <a:r>
              <a:rPr lang="en-IN" sz="1800" b="1" spc="0" dirty="0">
                <a:solidFill>
                  <a:schemeClr val="bg1"/>
                </a:solidFill>
                <a:cs typeface="Times New Roman" panose="02020603050405020304" pitchFamily="18" charset="0"/>
              </a:rPr>
              <a:t>t</a:t>
            </a:r>
            <a:r>
              <a:rPr lang="en-IN" sz="1800" b="1" spc="184" dirty="0">
                <a:solidFill>
                  <a:schemeClr val="bg1"/>
                </a:solidFill>
                <a:cs typeface="Times New Roman" panose="02020603050405020304" pitchFamily="18" charset="0"/>
              </a:rPr>
              <a:t> </a:t>
            </a:r>
            <a:r>
              <a:rPr lang="en-IN" sz="1800" b="1" spc="89" dirty="0">
                <a:solidFill>
                  <a:schemeClr val="bg1"/>
                </a:solidFill>
                <a:cs typeface="Times New Roman" panose="02020603050405020304" pitchFamily="18" charset="0"/>
              </a:rPr>
              <a:t>Pendin</a:t>
            </a:r>
            <a:r>
              <a:rPr lang="en-IN" sz="1800" b="1" spc="0" dirty="0">
                <a:solidFill>
                  <a:schemeClr val="bg1"/>
                </a:solidFill>
                <a:cs typeface="Times New Roman" panose="02020603050405020304" pitchFamily="18" charset="0"/>
              </a:rPr>
              <a:t>g</a:t>
            </a:r>
            <a:endParaRPr lang="en-IN" sz="1800" dirty="0">
              <a:solidFill>
                <a:schemeClr val="bg1"/>
              </a:solidFill>
              <a:cs typeface="Times New Roman" panose="02020603050405020304" pitchFamily="18" charset="0"/>
            </a:endParaRPr>
          </a:p>
        </p:txBody>
      </p:sp>
      <p:sp>
        <p:nvSpPr>
          <p:cNvPr id="16" name="object 11"/>
          <p:cNvSpPr txBox="1"/>
          <p:nvPr/>
        </p:nvSpPr>
        <p:spPr>
          <a:xfrm>
            <a:off x="273049" y="4234778"/>
            <a:ext cx="5834519" cy="387098"/>
          </a:xfrm>
          <a:prstGeom prst="rect">
            <a:avLst/>
          </a:prstGeom>
        </p:spPr>
        <p:txBody>
          <a:bodyPr wrap="square" lIns="0" tIns="0" rIns="0" bIns="0" rtlCol="0" anchor="ctr">
            <a:noAutofit/>
          </a:bodyPr>
          <a:lstStyle/>
          <a:p>
            <a:pPr marL="12700" algn="just">
              <a:lnSpc>
                <a:spcPts val="1745"/>
              </a:lnSpc>
              <a:spcBef>
                <a:spcPts val="87"/>
              </a:spcBef>
            </a:pPr>
            <a:r>
              <a:rPr lang="en-IN" sz="1600" b="1" spc="79" dirty="0">
                <a:solidFill>
                  <a:srgbClr val="212121"/>
                </a:solidFill>
                <a:latin typeface="Ariel"/>
                <a:ea typeface="Arial" charset="0"/>
                <a:cs typeface="Times New Roman" panose="02020603050405020304" pitchFamily="18" charset="0"/>
              </a:rPr>
              <a:t>Ke</a:t>
            </a:r>
            <a:r>
              <a:rPr lang="en-IN" sz="1600" b="1" spc="0" dirty="0">
                <a:solidFill>
                  <a:srgbClr val="212121"/>
                </a:solidFill>
                <a:latin typeface="Ariel"/>
                <a:ea typeface="Arial" charset="0"/>
                <a:cs typeface="Times New Roman" panose="02020603050405020304" pitchFamily="18" charset="0"/>
              </a:rPr>
              <a:t>y</a:t>
            </a:r>
            <a:r>
              <a:rPr lang="en-IN" sz="1600" b="1" spc="164" dirty="0">
                <a:solidFill>
                  <a:srgbClr val="212121"/>
                </a:solidFill>
                <a:latin typeface="Ariel"/>
                <a:ea typeface="Arial" charset="0"/>
                <a:cs typeface="Times New Roman" panose="02020603050405020304" pitchFamily="18" charset="0"/>
              </a:rPr>
              <a:t> </a:t>
            </a:r>
            <a:r>
              <a:rPr lang="en-IN" sz="1600" b="1" spc="79" dirty="0">
                <a:solidFill>
                  <a:srgbClr val="212121"/>
                </a:solidFill>
                <a:latin typeface="Ariel"/>
                <a:ea typeface="Arial" charset="0"/>
                <a:cs typeface="Times New Roman" panose="02020603050405020304" pitchFamily="18" charset="0"/>
              </a:rPr>
              <a:t>Advantage</a:t>
            </a:r>
            <a:r>
              <a:rPr lang="en-IN" sz="1600" b="1" spc="0" dirty="0">
                <a:solidFill>
                  <a:srgbClr val="212121"/>
                </a:solidFill>
                <a:latin typeface="Ariel"/>
                <a:ea typeface="Arial" charset="0"/>
                <a:cs typeface="Times New Roman" panose="02020603050405020304" pitchFamily="18" charset="0"/>
              </a:rPr>
              <a:t>s</a:t>
            </a:r>
            <a:r>
              <a:rPr lang="en-IN" sz="1600" b="1" spc="164" dirty="0">
                <a:solidFill>
                  <a:srgbClr val="212121"/>
                </a:solidFill>
                <a:latin typeface="Ariel"/>
                <a:ea typeface="Arial" charset="0"/>
                <a:cs typeface="Times New Roman" panose="02020603050405020304" pitchFamily="18" charset="0"/>
              </a:rPr>
              <a:t> </a:t>
            </a:r>
            <a:r>
              <a:rPr lang="en-IN" sz="1600" b="1" spc="79" dirty="0">
                <a:solidFill>
                  <a:srgbClr val="212121"/>
                </a:solidFill>
                <a:latin typeface="Ariel"/>
                <a:ea typeface="Arial" charset="0"/>
                <a:cs typeface="Times New Roman" panose="02020603050405020304" pitchFamily="18" charset="0"/>
              </a:rPr>
              <a:t>o</a:t>
            </a:r>
            <a:r>
              <a:rPr lang="en-IN" sz="1600" b="1" spc="0" dirty="0">
                <a:solidFill>
                  <a:srgbClr val="212121"/>
                </a:solidFill>
                <a:latin typeface="Ariel"/>
                <a:ea typeface="Arial" charset="0"/>
                <a:cs typeface="Times New Roman" panose="02020603050405020304" pitchFamily="18" charset="0"/>
              </a:rPr>
              <a:t>f </a:t>
            </a:r>
            <a:r>
              <a:rPr lang="en-IN" sz="1600" b="1" spc="79" dirty="0">
                <a:solidFill>
                  <a:srgbClr val="212121"/>
                </a:solidFill>
                <a:latin typeface="Ariel"/>
                <a:ea typeface="Arial" charset="0"/>
                <a:cs typeface="Times New Roman" panose="02020603050405020304" pitchFamily="18" charset="0"/>
              </a:rPr>
              <a:t>Investin</a:t>
            </a:r>
            <a:r>
              <a:rPr lang="en-IN" sz="1600" b="1" spc="0" dirty="0">
                <a:solidFill>
                  <a:srgbClr val="212121"/>
                </a:solidFill>
                <a:latin typeface="Ariel"/>
                <a:ea typeface="Arial" charset="0"/>
                <a:cs typeface="Times New Roman" panose="02020603050405020304" pitchFamily="18" charset="0"/>
              </a:rPr>
              <a:t>g</a:t>
            </a:r>
            <a:r>
              <a:rPr lang="en-IN" sz="1600" b="1" spc="164" dirty="0">
                <a:solidFill>
                  <a:srgbClr val="212121"/>
                </a:solidFill>
                <a:latin typeface="Ariel"/>
                <a:ea typeface="Arial" charset="0"/>
                <a:cs typeface="Times New Roman" panose="02020603050405020304" pitchFamily="18" charset="0"/>
              </a:rPr>
              <a:t> </a:t>
            </a:r>
            <a:r>
              <a:rPr lang="en-IN" sz="1600" b="1" spc="79" dirty="0">
                <a:solidFill>
                  <a:srgbClr val="212121"/>
                </a:solidFill>
                <a:latin typeface="Ariel"/>
                <a:ea typeface="Arial" charset="0"/>
                <a:cs typeface="Times New Roman" panose="02020603050405020304" pitchFamily="18" charset="0"/>
              </a:rPr>
              <a:t>i</a:t>
            </a:r>
            <a:r>
              <a:rPr lang="en-IN" sz="1600" b="1" spc="0" dirty="0">
                <a:solidFill>
                  <a:srgbClr val="212121"/>
                </a:solidFill>
                <a:latin typeface="Ariel"/>
                <a:ea typeface="Arial" charset="0"/>
                <a:cs typeface="Times New Roman" panose="02020603050405020304" pitchFamily="18" charset="0"/>
              </a:rPr>
              <a:t>n</a:t>
            </a:r>
            <a:r>
              <a:rPr lang="en-IN" sz="1600" b="1" spc="164" dirty="0">
                <a:solidFill>
                  <a:srgbClr val="212121"/>
                </a:solidFill>
                <a:latin typeface="Ariel"/>
                <a:ea typeface="Arial" charset="0"/>
                <a:cs typeface="Times New Roman" panose="02020603050405020304" pitchFamily="18" charset="0"/>
              </a:rPr>
              <a:t> </a:t>
            </a:r>
            <a:r>
              <a:rPr lang="en-IN" sz="1600" b="1" spc="79" dirty="0">
                <a:solidFill>
                  <a:srgbClr val="212121"/>
                </a:solidFill>
                <a:latin typeface="Ariel"/>
                <a:ea typeface="Arial" charset="0"/>
                <a:cs typeface="Times New Roman" panose="02020603050405020304" pitchFamily="18" charset="0"/>
              </a:rPr>
              <a:t>Earl</a:t>
            </a:r>
            <a:r>
              <a:rPr lang="en-IN" sz="1600" b="1" spc="0" dirty="0">
                <a:solidFill>
                  <a:srgbClr val="212121"/>
                </a:solidFill>
                <a:latin typeface="Ariel"/>
                <a:ea typeface="Arial" charset="0"/>
                <a:cs typeface="Times New Roman" panose="02020603050405020304" pitchFamily="18" charset="0"/>
              </a:rPr>
              <a:t>y</a:t>
            </a:r>
            <a:r>
              <a:rPr lang="en-IN" sz="1600" b="1" spc="164" dirty="0">
                <a:solidFill>
                  <a:srgbClr val="212121"/>
                </a:solidFill>
                <a:latin typeface="Ariel"/>
                <a:ea typeface="Arial" charset="0"/>
                <a:cs typeface="Times New Roman" panose="02020603050405020304" pitchFamily="18" charset="0"/>
              </a:rPr>
              <a:t> </a:t>
            </a:r>
            <a:r>
              <a:rPr lang="en-IN" sz="1600" b="1" spc="79" dirty="0">
                <a:solidFill>
                  <a:srgbClr val="212121"/>
                </a:solidFill>
                <a:latin typeface="Ariel"/>
                <a:ea typeface="Arial" charset="0"/>
                <a:cs typeface="Times New Roman" panose="02020603050405020304" pitchFamily="18" charset="0"/>
              </a:rPr>
              <a:t>Stage</a:t>
            </a:r>
            <a:r>
              <a:rPr lang="en-IN" sz="1600" b="1" spc="0" dirty="0">
                <a:solidFill>
                  <a:srgbClr val="212121"/>
                </a:solidFill>
                <a:latin typeface="Ariel"/>
                <a:ea typeface="Arial" charset="0"/>
                <a:cs typeface="Times New Roman" panose="02020603050405020304" pitchFamily="18" charset="0"/>
              </a:rPr>
              <a:t>:</a:t>
            </a:r>
            <a:endParaRPr lang="en-IN" sz="1600" dirty="0">
              <a:latin typeface="Ariel"/>
              <a:ea typeface="Arial" charset="0"/>
              <a:cs typeface="Times New Roman" panose="02020603050405020304" pitchFamily="18" charset="0"/>
            </a:endParaRPr>
          </a:p>
        </p:txBody>
      </p:sp>
      <p:sp>
        <p:nvSpPr>
          <p:cNvPr id="18" name="object 9"/>
          <p:cNvSpPr txBox="1"/>
          <p:nvPr/>
        </p:nvSpPr>
        <p:spPr>
          <a:xfrm>
            <a:off x="379828" y="4724238"/>
            <a:ext cx="11603181" cy="1587647"/>
          </a:xfrm>
          <a:prstGeom prst="rect">
            <a:avLst/>
          </a:prstGeom>
        </p:spPr>
        <p:txBody>
          <a:bodyPr wrap="square" lIns="0" tIns="0" rIns="0" bIns="0" rtlCol="0" anchor="ctr">
            <a:noAutofit/>
          </a:bodyPr>
          <a:lstStyle/>
          <a:p>
            <a:pPr marL="355600" marR="30660" indent="-342900">
              <a:lnSpc>
                <a:spcPct val="150000"/>
              </a:lnSpc>
              <a:spcBef>
                <a:spcPts val="87"/>
              </a:spcBef>
              <a:buFont typeface="+mj-lt"/>
              <a:buAutoNum type="arabicPeriod"/>
            </a:pPr>
            <a:r>
              <a:rPr sz="1600" spc="79" dirty="0">
                <a:solidFill>
                  <a:srgbClr val="212121"/>
                </a:solidFill>
                <a:ea typeface="Arial" charset="0"/>
                <a:cs typeface="Times New Roman" panose="02020603050405020304" pitchFamily="18" charset="0"/>
              </a:rPr>
              <a:t>Investin</a:t>
            </a:r>
            <a:r>
              <a:rPr sz="1600" spc="0" dirty="0">
                <a:solidFill>
                  <a:srgbClr val="212121"/>
                </a:solidFill>
                <a:ea typeface="Arial" charset="0"/>
                <a:cs typeface="Times New Roman" panose="02020603050405020304" pitchFamily="18" charset="0"/>
              </a:rPr>
              <a:t>g</a:t>
            </a:r>
            <a:r>
              <a:rPr sz="1600" spc="164" dirty="0">
                <a:solidFill>
                  <a:srgbClr val="212121"/>
                </a:solidFill>
                <a:ea typeface="Arial" charset="0"/>
                <a:cs typeface="Times New Roman" panose="02020603050405020304" pitchFamily="18" charset="0"/>
              </a:rPr>
              <a:t> </a:t>
            </a:r>
            <a:r>
              <a:rPr sz="1600" spc="79" dirty="0">
                <a:solidFill>
                  <a:srgbClr val="212121"/>
                </a:solidFill>
                <a:ea typeface="Arial" charset="0"/>
                <a:cs typeface="Times New Roman" panose="02020603050405020304" pitchFamily="18" charset="0"/>
              </a:rPr>
              <a:t>i</a:t>
            </a:r>
            <a:r>
              <a:rPr sz="1600" spc="0" dirty="0">
                <a:solidFill>
                  <a:srgbClr val="212121"/>
                </a:solidFill>
                <a:ea typeface="Arial" charset="0"/>
                <a:cs typeface="Times New Roman" panose="02020603050405020304" pitchFamily="18" charset="0"/>
              </a:rPr>
              <a:t>n</a:t>
            </a:r>
            <a:r>
              <a:rPr sz="1600" spc="164" dirty="0">
                <a:solidFill>
                  <a:srgbClr val="212121"/>
                </a:solidFill>
                <a:ea typeface="Arial" charset="0"/>
                <a:cs typeface="Times New Roman" panose="02020603050405020304" pitchFamily="18" charset="0"/>
              </a:rPr>
              <a:t> </a:t>
            </a:r>
            <a:r>
              <a:rPr sz="1600" spc="79" dirty="0">
                <a:solidFill>
                  <a:srgbClr val="212121"/>
                </a:solidFill>
                <a:ea typeface="Arial" charset="0"/>
                <a:cs typeface="Times New Roman" panose="02020603050405020304" pitchFamily="18" charset="0"/>
              </a:rPr>
              <a:t>th</a:t>
            </a:r>
            <a:r>
              <a:rPr sz="1600" spc="0" dirty="0">
                <a:solidFill>
                  <a:srgbClr val="212121"/>
                </a:solidFill>
                <a:ea typeface="Arial" charset="0"/>
                <a:cs typeface="Times New Roman" panose="02020603050405020304" pitchFamily="18" charset="0"/>
              </a:rPr>
              <a:t>e</a:t>
            </a:r>
            <a:r>
              <a:rPr sz="1600" spc="164" dirty="0">
                <a:solidFill>
                  <a:srgbClr val="212121"/>
                </a:solidFill>
                <a:ea typeface="Arial" charset="0"/>
                <a:cs typeface="Times New Roman" panose="02020603050405020304" pitchFamily="18" charset="0"/>
              </a:rPr>
              <a:t> </a:t>
            </a:r>
            <a:r>
              <a:rPr sz="1600" spc="79" dirty="0">
                <a:solidFill>
                  <a:srgbClr val="212121"/>
                </a:solidFill>
                <a:ea typeface="Arial" charset="0"/>
                <a:cs typeface="Times New Roman" panose="02020603050405020304" pitchFamily="18" charset="0"/>
              </a:rPr>
              <a:t>initia</a:t>
            </a:r>
            <a:r>
              <a:rPr sz="1600" spc="0" dirty="0">
                <a:solidFill>
                  <a:srgbClr val="212121"/>
                </a:solidFill>
                <a:ea typeface="Arial" charset="0"/>
                <a:cs typeface="Times New Roman" panose="02020603050405020304" pitchFamily="18" charset="0"/>
              </a:rPr>
              <a:t>l</a:t>
            </a:r>
            <a:r>
              <a:rPr sz="1600" spc="164" dirty="0">
                <a:solidFill>
                  <a:srgbClr val="212121"/>
                </a:solidFill>
                <a:ea typeface="Arial" charset="0"/>
                <a:cs typeface="Times New Roman" panose="02020603050405020304" pitchFamily="18" charset="0"/>
              </a:rPr>
              <a:t> </a:t>
            </a:r>
            <a:r>
              <a:rPr sz="1600" spc="79" dirty="0">
                <a:solidFill>
                  <a:srgbClr val="212121"/>
                </a:solidFill>
                <a:ea typeface="Arial" charset="0"/>
                <a:cs typeface="Times New Roman" panose="02020603050405020304" pitchFamily="18" charset="0"/>
              </a:rPr>
              <a:t>stag</a:t>
            </a:r>
            <a:r>
              <a:rPr sz="1600" spc="0" dirty="0">
                <a:solidFill>
                  <a:srgbClr val="212121"/>
                </a:solidFill>
                <a:ea typeface="Arial" charset="0"/>
                <a:cs typeface="Times New Roman" panose="02020603050405020304" pitchFamily="18" charset="0"/>
              </a:rPr>
              <a:t>e</a:t>
            </a:r>
            <a:r>
              <a:rPr sz="1600" spc="164" dirty="0">
                <a:solidFill>
                  <a:srgbClr val="212121"/>
                </a:solidFill>
                <a:ea typeface="Arial" charset="0"/>
                <a:cs typeface="Times New Roman" panose="02020603050405020304" pitchFamily="18" charset="0"/>
              </a:rPr>
              <a:t> </a:t>
            </a:r>
            <a:r>
              <a:rPr sz="1600" spc="79" dirty="0">
                <a:solidFill>
                  <a:srgbClr val="212121"/>
                </a:solidFill>
                <a:ea typeface="Arial" charset="0"/>
                <a:cs typeface="Times New Roman" panose="02020603050405020304" pitchFamily="18" charset="0"/>
              </a:rPr>
              <a:t>o</a:t>
            </a:r>
            <a:r>
              <a:rPr sz="1600" spc="0" dirty="0">
                <a:solidFill>
                  <a:srgbClr val="212121"/>
                </a:solidFill>
                <a:ea typeface="Arial" charset="0"/>
                <a:cs typeface="Times New Roman" panose="02020603050405020304" pitchFamily="18" charset="0"/>
              </a:rPr>
              <a:t>f</a:t>
            </a:r>
            <a:r>
              <a:rPr sz="1600" spc="164" dirty="0">
                <a:solidFill>
                  <a:srgbClr val="212121"/>
                </a:solidFill>
                <a:ea typeface="Arial" charset="0"/>
                <a:cs typeface="Times New Roman" panose="02020603050405020304" pitchFamily="18" charset="0"/>
              </a:rPr>
              <a:t> </a:t>
            </a:r>
            <a:r>
              <a:rPr sz="1600" spc="79" dirty="0">
                <a:solidFill>
                  <a:srgbClr val="212121"/>
                </a:solidFill>
                <a:ea typeface="Arial" charset="0"/>
                <a:cs typeface="Times New Roman" panose="02020603050405020304" pitchFamily="18" charset="0"/>
              </a:rPr>
              <a:t>suc</a:t>
            </a:r>
            <a:r>
              <a:rPr sz="1600" spc="0" dirty="0">
                <a:solidFill>
                  <a:srgbClr val="212121"/>
                </a:solidFill>
                <a:ea typeface="Arial" charset="0"/>
                <a:cs typeface="Times New Roman" panose="02020603050405020304" pitchFamily="18" charset="0"/>
              </a:rPr>
              <a:t>h</a:t>
            </a:r>
            <a:r>
              <a:rPr sz="1600" spc="164" dirty="0">
                <a:solidFill>
                  <a:srgbClr val="212121"/>
                </a:solidFill>
                <a:ea typeface="Arial" charset="0"/>
                <a:cs typeface="Times New Roman" panose="02020603050405020304" pitchFamily="18" charset="0"/>
              </a:rPr>
              <a:t> </a:t>
            </a:r>
            <a:r>
              <a:rPr sz="1600" spc="79" dirty="0">
                <a:solidFill>
                  <a:srgbClr val="212121"/>
                </a:solidFill>
                <a:ea typeface="Arial" charset="0"/>
                <a:cs typeface="Times New Roman" panose="02020603050405020304" pitchFamily="18" charset="0"/>
              </a:rPr>
              <a:t>a</a:t>
            </a:r>
            <a:r>
              <a:rPr sz="1600" spc="0" dirty="0">
                <a:solidFill>
                  <a:srgbClr val="212121"/>
                </a:solidFill>
                <a:ea typeface="Arial" charset="0"/>
                <a:cs typeface="Times New Roman" panose="02020603050405020304" pitchFamily="18" charset="0"/>
              </a:rPr>
              <a:t>n</a:t>
            </a:r>
            <a:r>
              <a:rPr sz="1600" spc="164" dirty="0">
                <a:solidFill>
                  <a:srgbClr val="212121"/>
                </a:solidFill>
                <a:ea typeface="Arial" charset="0"/>
                <a:cs typeface="Times New Roman" panose="02020603050405020304" pitchFamily="18" charset="0"/>
              </a:rPr>
              <a:t> </a:t>
            </a:r>
            <a:r>
              <a:rPr sz="1600" spc="79" dirty="0">
                <a:solidFill>
                  <a:srgbClr val="212121"/>
                </a:solidFill>
                <a:ea typeface="Arial" charset="0"/>
                <a:cs typeface="Times New Roman" panose="02020603050405020304" pitchFamily="18" charset="0"/>
              </a:rPr>
              <a:t>exceptiona</a:t>
            </a:r>
            <a:r>
              <a:rPr sz="1600" spc="0" dirty="0">
                <a:solidFill>
                  <a:srgbClr val="212121"/>
                </a:solidFill>
                <a:ea typeface="Arial" charset="0"/>
                <a:cs typeface="Times New Roman" panose="02020603050405020304" pitchFamily="18" charset="0"/>
              </a:rPr>
              <a:t>l</a:t>
            </a:r>
            <a:r>
              <a:rPr lang="en-US" sz="1600" spc="0"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technolog</a:t>
            </a:r>
            <a:r>
              <a:rPr lang="en-US" sz="1600" spc="0" dirty="0">
                <a:solidFill>
                  <a:srgbClr val="212121"/>
                </a:solidFill>
                <a:ea typeface="Arial" charset="0"/>
                <a:cs typeface="Times New Roman" panose="02020603050405020304" pitchFamily="18" charset="0"/>
              </a:rPr>
              <a:t>y</a:t>
            </a:r>
            <a:r>
              <a:rPr lang="en-US" sz="1600" spc="164"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i</a:t>
            </a:r>
            <a:r>
              <a:rPr lang="en-US" sz="1600" spc="0" dirty="0">
                <a:solidFill>
                  <a:srgbClr val="212121"/>
                </a:solidFill>
                <a:ea typeface="Arial" charset="0"/>
                <a:cs typeface="Times New Roman" panose="02020603050405020304" pitchFamily="18" charset="0"/>
              </a:rPr>
              <a:t>s</a:t>
            </a:r>
            <a:r>
              <a:rPr lang="en-US" sz="1600" spc="164"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a</a:t>
            </a:r>
            <a:r>
              <a:rPr lang="en-US" sz="1600" spc="0" dirty="0">
                <a:solidFill>
                  <a:srgbClr val="212121"/>
                </a:solidFill>
                <a:ea typeface="Arial" charset="0"/>
                <a:cs typeface="Times New Roman" panose="02020603050405020304" pitchFamily="18" charset="0"/>
              </a:rPr>
              <a:t>n </a:t>
            </a:r>
            <a:r>
              <a:rPr lang="en-US" sz="1600" spc="79" dirty="0">
                <a:solidFill>
                  <a:srgbClr val="212121"/>
                </a:solidFill>
                <a:ea typeface="Arial" charset="0"/>
                <a:cs typeface="Times New Roman" panose="02020603050405020304" pitchFamily="18" charset="0"/>
              </a:rPr>
              <a:t>opportunit</a:t>
            </a:r>
            <a:r>
              <a:rPr lang="en-US" sz="1600" spc="0" dirty="0">
                <a:solidFill>
                  <a:srgbClr val="212121"/>
                </a:solidFill>
                <a:ea typeface="Arial" charset="0"/>
                <a:cs typeface="Times New Roman" panose="02020603050405020304" pitchFamily="18" charset="0"/>
              </a:rPr>
              <a:t>y</a:t>
            </a:r>
            <a:r>
              <a:rPr lang="en-US" sz="1600" dirty="0">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t</a:t>
            </a:r>
            <a:r>
              <a:rPr lang="en-US" sz="1600" spc="0" dirty="0">
                <a:solidFill>
                  <a:srgbClr val="212121"/>
                </a:solidFill>
                <a:ea typeface="Arial" charset="0"/>
                <a:cs typeface="Times New Roman" panose="02020603050405020304" pitchFamily="18" charset="0"/>
              </a:rPr>
              <a:t>o</a:t>
            </a:r>
            <a:r>
              <a:rPr lang="en-US" sz="1600" spc="164"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ge</a:t>
            </a:r>
            <a:r>
              <a:rPr lang="en-US" sz="1600" spc="0" dirty="0">
                <a:solidFill>
                  <a:srgbClr val="212121"/>
                </a:solidFill>
                <a:ea typeface="Arial" charset="0"/>
                <a:cs typeface="Times New Roman" panose="02020603050405020304" pitchFamily="18" charset="0"/>
              </a:rPr>
              <a:t>t</a:t>
            </a:r>
            <a:r>
              <a:rPr lang="en-US" sz="1600" dirty="0">
                <a:ea typeface="Arial" charset="0"/>
                <a:cs typeface="Times New Roman" panose="02020603050405020304" pitchFamily="18" charset="0"/>
              </a:rPr>
              <a:t> </a:t>
            </a:r>
            <a:r>
              <a:rPr sz="1600" spc="79" dirty="0">
                <a:solidFill>
                  <a:srgbClr val="212121"/>
                </a:solidFill>
                <a:ea typeface="Arial" charset="0"/>
                <a:cs typeface="Times New Roman" panose="02020603050405020304" pitchFamily="18" charset="0"/>
              </a:rPr>
              <a:t>licensin</a:t>
            </a:r>
            <a:r>
              <a:rPr sz="1600" spc="0" dirty="0">
                <a:solidFill>
                  <a:srgbClr val="212121"/>
                </a:solidFill>
                <a:ea typeface="Arial" charset="0"/>
                <a:cs typeface="Times New Roman" panose="02020603050405020304" pitchFamily="18" charset="0"/>
              </a:rPr>
              <a:t>g</a:t>
            </a:r>
            <a:r>
              <a:rPr sz="1600" spc="164" dirty="0">
                <a:solidFill>
                  <a:srgbClr val="212121"/>
                </a:solidFill>
                <a:ea typeface="Arial" charset="0"/>
                <a:cs typeface="Times New Roman" panose="02020603050405020304" pitchFamily="18" charset="0"/>
              </a:rPr>
              <a:t> </a:t>
            </a:r>
            <a:r>
              <a:rPr sz="1600" spc="79" dirty="0">
                <a:solidFill>
                  <a:srgbClr val="212121"/>
                </a:solidFill>
                <a:ea typeface="Arial" charset="0"/>
                <a:cs typeface="Times New Roman" panose="02020603050405020304" pitchFamily="18" charset="0"/>
              </a:rPr>
              <a:t>right</a:t>
            </a:r>
            <a:r>
              <a:rPr sz="1600" spc="0" dirty="0">
                <a:solidFill>
                  <a:srgbClr val="212121"/>
                </a:solidFill>
                <a:ea typeface="Arial" charset="0"/>
                <a:cs typeface="Times New Roman" panose="02020603050405020304" pitchFamily="18" charset="0"/>
              </a:rPr>
              <a:t>s</a:t>
            </a:r>
            <a:r>
              <a:rPr sz="1600" spc="164" dirty="0">
                <a:solidFill>
                  <a:srgbClr val="212121"/>
                </a:solidFill>
                <a:ea typeface="Arial" charset="0"/>
                <a:cs typeface="Times New Roman" panose="02020603050405020304" pitchFamily="18" charset="0"/>
              </a:rPr>
              <a:t> </a:t>
            </a:r>
            <a:r>
              <a:rPr sz="1600" spc="79" dirty="0">
                <a:solidFill>
                  <a:srgbClr val="212121"/>
                </a:solidFill>
                <a:ea typeface="Arial" charset="0"/>
                <a:cs typeface="Times New Roman" panose="02020603050405020304" pitchFamily="18" charset="0"/>
              </a:rPr>
              <a:t>a</a:t>
            </a:r>
            <a:r>
              <a:rPr sz="1600" spc="0" dirty="0">
                <a:solidFill>
                  <a:srgbClr val="212121"/>
                </a:solidFill>
                <a:ea typeface="Arial" charset="0"/>
                <a:cs typeface="Times New Roman" panose="02020603050405020304" pitchFamily="18" charset="0"/>
              </a:rPr>
              <a:t>t</a:t>
            </a:r>
            <a:r>
              <a:rPr sz="1600" spc="164" dirty="0">
                <a:solidFill>
                  <a:srgbClr val="212121"/>
                </a:solidFill>
                <a:ea typeface="Arial" charset="0"/>
                <a:cs typeface="Times New Roman" panose="02020603050405020304" pitchFamily="18" charset="0"/>
              </a:rPr>
              <a:t> </a:t>
            </a:r>
            <a:r>
              <a:rPr sz="1600" spc="79" dirty="0">
                <a:solidFill>
                  <a:srgbClr val="212121"/>
                </a:solidFill>
                <a:ea typeface="Arial" charset="0"/>
                <a:cs typeface="Times New Roman" panose="02020603050405020304" pitchFamily="18" charset="0"/>
              </a:rPr>
              <a:t>a</a:t>
            </a:r>
            <a:r>
              <a:rPr sz="1600" spc="0" dirty="0">
                <a:solidFill>
                  <a:srgbClr val="212121"/>
                </a:solidFill>
                <a:ea typeface="Arial" charset="0"/>
                <a:cs typeface="Times New Roman" panose="02020603050405020304" pitchFamily="18" charset="0"/>
              </a:rPr>
              <a:t>n</a:t>
            </a:r>
            <a:r>
              <a:rPr sz="1600" spc="164" dirty="0">
                <a:solidFill>
                  <a:srgbClr val="212121"/>
                </a:solidFill>
                <a:ea typeface="Arial" charset="0"/>
                <a:cs typeface="Times New Roman" panose="02020603050405020304" pitchFamily="18" charset="0"/>
              </a:rPr>
              <a:t> </a:t>
            </a:r>
            <a:r>
              <a:rPr sz="1600" spc="79" dirty="0">
                <a:solidFill>
                  <a:srgbClr val="212121"/>
                </a:solidFill>
                <a:ea typeface="Arial" charset="0"/>
                <a:cs typeface="Times New Roman" panose="02020603050405020304" pitchFamily="18" charset="0"/>
              </a:rPr>
              <a:t>extremel</a:t>
            </a:r>
            <a:r>
              <a:rPr sz="1600" spc="0" dirty="0">
                <a:solidFill>
                  <a:srgbClr val="212121"/>
                </a:solidFill>
                <a:ea typeface="Arial" charset="0"/>
                <a:cs typeface="Times New Roman" panose="02020603050405020304" pitchFamily="18" charset="0"/>
              </a:rPr>
              <a:t>y</a:t>
            </a:r>
            <a:r>
              <a:rPr sz="1600" spc="164" dirty="0">
                <a:solidFill>
                  <a:srgbClr val="212121"/>
                </a:solidFill>
                <a:ea typeface="Arial" charset="0"/>
                <a:cs typeface="Times New Roman" panose="02020603050405020304" pitchFamily="18" charset="0"/>
              </a:rPr>
              <a:t> </a:t>
            </a:r>
            <a:r>
              <a:rPr sz="1600" spc="79" dirty="0">
                <a:solidFill>
                  <a:srgbClr val="212121"/>
                </a:solidFill>
                <a:ea typeface="Arial" charset="0"/>
                <a:cs typeface="Times New Roman" panose="02020603050405020304" pitchFamily="18" charset="0"/>
              </a:rPr>
              <a:t>cos</a:t>
            </a:r>
            <a:r>
              <a:rPr sz="1600" spc="0" dirty="0">
                <a:solidFill>
                  <a:srgbClr val="212121"/>
                </a:solidFill>
                <a:ea typeface="Arial" charset="0"/>
                <a:cs typeface="Times New Roman" panose="02020603050405020304" pitchFamily="18" charset="0"/>
              </a:rPr>
              <a:t>t</a:t>
            </a:r>
            <a:r>
              <a:rPr sz="1600" spc="164" dirty="0">
                <a:solidFill>
                  <a:srgbClr val="212121"/>
                </a:solidFill>
                <a:ea typeface="Arial" charset="0"/>
                <a:cs typeface="Times New Roman" panose="02020603050405020304" pitchFamily="18" charset="0"/>
              </a:rPr>
              <a:t> </a:t>
            </a:r>
            <a:r>
              <a:rPr sz="1600" spc="79" dirty="0">
                <a:solidFill>
                  <a:srgbClr val="212121"/>
                </a:solidFill>
                <a:ea typeface="Arial" charset="0"/>
                <a:cs typeface="Times New Roman" panose="02020603050405020304" pitchFamily="18" charset="0"/>
              </a:rPr>
              <a:t>efficien</a:t>
            </a:r>
            <a:r>
              <a:rPr sz="1600" spc="0" dirty="0">
                <a:solidFill>
                  <a:srgbClr val="212121"/>
                </a:solidFill>
                <a:ea typeface="Arial" charset="0"/>
                <a:cs typeface="Times New Roman" panose="02020603050405020304" pitchFamily="18" charset="0"/>
              </a:rPr>
              <a:t>t</a:t>
            </a:r>
            <a:r>
              <a:rPr sz="1600" spc="164" dirty="0">
                <a:solidFill>
                  <a:srgbClr val="212121"/>
                </a:solidFill>
                <a:ea typeface="Arial" charset="0"/>
                <a:cs typeface="Times New Roman" panose="02020603050405020304" pitchFamily="18" charset="0"/>
              </a:rPr>
              <a:t> </a:t>
            </a:r>
            <a:r>
              <a:rPr sz="1600" spc="79" dirty="0">
                <a:solidFill>
                  <a:srgbClr val="212121"/>
                </a:solidFill>
                <a:ea typeface="Arial" charset="0"/>
                <a:cs typeface="Times New Roman" panose="02020603050405020304" pitchFamily="18" charset="0"/>
              </a:rPr>
              <a:t>price</a:t>
            </a:r>
            <a:r>
              <a:rPr lang="en-IN" sz="1600" spc="79" dirty="0">
                <a:solidFill>
                  <a:srgbClr val="212121"/>
                </a:solidFill>
                <a:ea typeface="Arial" charset="0"/>
                <a:cs typeface="Times New Roman" panose="02020603050405020304" pitchFamily="18" charset="0"/>
              </a:rPr>
              <a:t> and at more favourable terms.</a:t>
            </a:r>
            <a:endParaRPr lang="en-US" sz="1600" dirty="0">
              <a:solidFill>
                <a:srgbClr val="212121"/>
              </a:solidFill>
              <a:ea typeface="Arial" charset="0"/>
              <a:cs typeface="Times New Roman" panose="02020603050405020304" pitchFamily="18" charset="0"/>
            </a:endParaRPr>
          </a:p>
          <a:p>
            <a:pPr marL="355600" marR="30660" indent="-342900">
              <a:lnSpc>
                <a:spcPct val="150000"/>
              </a:lnSpc>
              <a:spcBef>
                <a:spcPts val="87"/>
              </a:spcBef>
              <a:buFont typeface="+mj-lt"/>
              <a:buAutoNum type="arabicPeriod"/>
            </a:pPr>
            <a:r>
              <a:rPr lang="en-US" sz="1600" spc="79" dirty="0">
                <a:solidFill>
                  <a:srgbClr val="212121"/>
                </a:solidFill>
                <a:ea typeface="Arial" charset="0"/>
                <a:cs typeface="Times New Roman" panose="02020603050405020304" pitchFamily="18" charset="0"/>
              </a:rPr>
              <a:t>I</a:t>
            </a:r>
            <a:r>
              <a:rPr lang="en-US" sz="1600" spc="0" dirty="0">
                <a:solidFill>
                  <a:srgbClr val="212121"/>
                </a:solidFill>
                <a:ea typeface="Arial" charset="0"/>
                <a:cs typeface="Times New Roman" panose="02020603050405020304" pitchFamily="18" charset="0"/>
              </a:rPr>
              <a:t>t</a:t>
            </a:r>
            <a:r>
              <a:rPr lang="en-US" sz="1600" spc="164"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provide</a:t>
            </a:r>
            <a:r>
              <a:rPr lang="en-US" sz="1600" spc="0" dirty="0">
                <a:solidFill>
                  <a:srgbClr val="212121"/>
                </a:solidFill>
                <a:ea typeface="Arial" charset="0"/>
                <a:cs typeface="Times New Roman" panose="02020603050405020304" pitchFamily="18" charset="0"/>
              </a:rPr>
              <a:t>s</a:t>
            </a:r>
            <a:r>
              <a:rPr lang="en-US" sz="1600" spc="164"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flexibilit</a:t>
            </a:r>
            <a:r>
              <a:rPr lang="en-US" sz="1600" spc="0" dirty="0">
                <a:solidFill>
                  <a:srgbClr val="212121"/>
                </a:solidFill>
                <a:ea typeface="Arial" charset="0"/>
                <a:cs typeface="Times New Roman" panose="02020603050405020304" pitchFamily="18" charset="0"/>
              </a:rPr>
              <a:t>y</a:t>
            </a:r>
            <a:r>
              <a:rPr lang="en-US" sz="1600" spc="164"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fo</a:t>
            </a:r>
            <a:r>
              <a:rPr lang="en-US" sz="1600" spc="0" dirty="0">
                <a:solidFill>
                  <a:srgbClr val="212121"/>
                </a:solidFill>
                <a:ea typeface="Arial" charset="0"/>
                <a:cs typeface="Times New Roman" panose="02020603050405020304" pitchFamily="18" charset="0"/>
              </a:rPr>
              <a:t>r</a:t>
            </a:r>
            <a:r>
              <a:rPr lang="en-US" sz="1600" spc="164"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th</a:t>
            </a:r>
            <a:r>
              <a:rPr lang="en-US" sz="1600" spc="0" dirty="0">
                <a:solidFill>
                  <a:srgbClr val="212121"/>
                </a:solidFill>
                <a:ea typeface="Arial" charset="0"/>
                <a:cs typeface="Times New Roman" panose="02020603050405020304" pitchFamily="18" charset="0"/>
              </a:rPr>
              <a:t>e</a:t>
            </a:r>
            <a:r>
              <a:rPr lang="en-US" sz="1600" spc="164"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modificatio</a:t>
            </a:r>
            <a:r>
              <a:rPr lang="en-US" sz="1600" spc="0" dirty="0">
                <a:solidFill>
                  <a:srgbClr val="212121"/>
                </a:solidFill>
                <a:ea typeface="Arial" charset="0"/>
                <a:cs typeface="Times New Roman" panose="02020603050405020304" pitchFamily="18" charset="0"/>
              </a:rPr>
              <a:t>n</a:t>
            </a:r>
            <a:r>
              <a:rPr lang="en-US" sz="1600" spc="164"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a</a:t>
            </a:r>
            <a:r>
              <a:rPr lang="en-US" sz="1600" spc="0" dirty="0">
                <a:solidFill>
                  <a:srgbClr val="212121"/>
                </a:solidFill>
                <a:ea typeface="Arial" charset="0"/>
                <a:cs typeface="Times New Roman" panose="02020603050405020304" pitchFamily="18" charset="0"/>
              </a:rPr>
              <a:t>s</a:t>
            </a:r>
            <a:r>
              <a:rPr lang="en-US" sz="1600" spc="164"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pe</a:t>
            </a:r>
            <a:r>
              <a:rPr lang="en-US" sz="1600" spc="0" dirty="0">
                <a:solidFill>
                  <a:srgbClr val="212121"/>
                </a:solidFill>
                <a:ea typeface="Arial" charset="0"/>
                <a:cs typeface="Times New Roman" panose="02020603050405020304" pitchFamily="18" charset="0"/>
              </a:rPr>
              <a:t>r</a:t>
            </a:r>
            <a:r>
              <a:rPr lang="en-US" sz="1600" spc="164"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requirements</a:t>
            </a:r>
            <a:r>
              <a:rPr lang="en-US" sz="1600" spc="0" dirty="0">
                <a:solidFill>
                  <a:srgbClr val="212121"/>
                </a:solidFill>
                <a:ea typeface="Arial" charset="0"/>
                <a:cs typeface="Times New Roman" panose="02020603050405020304" pitchFamily="18" charset="0"/>
              </a:rPr>
              <a:t>.</a:t>
            </a:r>
          </a:p>
          <a:p>
            <a:pPr marL="355600" marR="30660" indent="-342900">
              <a:lnSpc>
                <a:spcPct val="150000"/>
              </a:lnSpc>
              <a:spcBef>
                <a:spcPts val="87"/>
              </a:spcBef>
              <a:buFont typeface="+mj-lt"/>
              <a:buAutoNum type="arabicPeriod"/>
            </a:pPr>
            <a:r>
              <a:rPr lang="en-US" sz="1600" spc="79" dirty="0">
                <a:solidFill>
                  <a:srgbClr val="212121"/>
                </a:solidFill>
                <a:ea typeface="Arial" charset="0"/>
                <a:cs typeface="Times New Roman" panose="02020603050405020304" pitchFamily="18" charset="0"/>
              </a:rPr>
              <a:t>Involvemen</a:t>
            </a:r>
            <a:r>
              <a:rPr lang="en-US" sz="1600" spc="0" dirty="0">
                <a:solidFill>
                  <a:srgbClr val="212121"/>
                </a:solidFill>
                <a:ea typeface="Arial" charset="0"/>
                <a:cs typeface="Times New Roman" panose="02020603050405020304" pitchFamily="18" charset="0"/>
              </a:rPr>
              <a:t>t</a:t>
            </a:r>
            <a:r>
              <a:rPr lang="en-US" sz="1600" spc="164"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o</a:t>
            </a:r>
            <a:r>
              <a:rPr lang="en-US" sz="1600" spc="0" dirty="0">
                <a:solidFill>
                  <a:srgbClr val="212121"/>
                </a:solidFill>
                <a:ea typeface="Arial" charset="0"/>
                <a:cs typeface="Times New Roman" panose="02020603050405020304" pitchFamily="18" charset="0"/>
              </a:rPr>
              <a:t>f</a:t>
            </a:r>
            <a:r>
              <a:rPr lang="en-US" sz="1600" spc="164"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investor'</a:t>
            </a:r>
            <a:r>
              <a:rPr lang="en-US" sz="1600" spc="0" dirty="0">
                <a:solidFill>
                  <a:srgbClr val="212121"/>
                </a:solidFill>
                <a:ea typeface="Arial" charset="0"/>
                <a:cs typeface="Times New Roman" panose="02020603050405020304" pitchFamily="18" charset="0"/>
              </a:rPr>
              <a:t>s</a:t>
            </a:r>
            <a:r>
              <a:rPr lang="en-US" sz="1600" spc="167"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Researc</a:t>
            </a:r>
            <a:r>
              <a:rPr lang="en-US" sz="1600" spc="0" dirty="0">
                <a:solidFill>
                  <a:srgbClr val="212121"/>
                </a:solidFill>
                <a:ea typeface="Arial" charset="0"/>
                <a:cs typeface="Times New Roman" panose="02020603050405020304" pitchFamily="18" charset="0"/>
              </a:rPr>
              <a:t>h</a:t>
            </a:r>
            <a:r>
              <a:rPr lang="en-US" sz="1600" spc="164"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an</a:t>
            </a:r>
            <a:r>
              <a:rPr lang="en-US" sz="1600" spc="0" dirty="0">
                <a:solidFill>
                  <a:srgbClr val="212121"/>
                </a:solidFill>
                <a:ea typeface="Arial" charset="0"/>
                <a:cs typeface="Times New Roman" panose="02020603050405020304" pitchFamily="18" charset="0"/>
              </a:rPr>
              <a:t>d</a:t>
            </a:r>
            <a:r>
              <a:rPr lang="en-US" sz="1600" spc="164"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Developmen</a:t>
            </a:r>
            <a:r>
              <a:rPr lang="en-US" sz="1600" spc="0" dirty="0">
                <a:solidFill>
                  <a:srgbClr val="212121"/>
                </a:solidFill>
                <a:ea typeface="Arial" charset="0"/>
                <a:cs typeface="Times New Roman" panose="02020603050405020304" pitchFamily="18" charset="0"/>
              </a:rPr>
              <a:t>t</a:t>
            </a:r>
            <a:r>
              <a:rPr lang="en-US" sz="1600" spc="164"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expertise</a:t>
            </a:r>
            <a:r>
              <a:rPr lang="en-US" sz="1600" spc="0" dirty="0">
                <a:solidFill>
                  <a:srgbClr val="212121"/>
                </a:solidFill>
                <a:ea typeface="Arial" charset="0"/>
                <a:cs typeface="Times New Roman" panose="02020603050405020304" pitchFamily="18" charset="0"/>
              </a:rPr>
              <a:t>,</a:t>
            </a:r>
            <a:r>
              <a:rPr lang="en-US" sz="1600" spc="164"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woul</a:t>
            </a:r>
            <a:r>
              <a:rPr lang="en-US" sz="1600" spc="0" dirty="0">
                <a:solidFill>
                  <a:srgbClr val="212121"/>
                </a:solidFill>
                <a:ea typeface="Arial" charset="0"/>
                <a:cs typeface="Times New Roman" panose="02020603050405020304" pitchFamily="18" charset="0"/>
              </a:rPr>
              <a:t>d</a:t>
            </a:r>
            <a:r>
              <a:rPr lang="en-US" sz="1600" spc="164"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furthe</a:t>
            </a:r>
            <a:r>
              <a:rPr lang="en-US" sz="1600" spc="0" dirty="0">
                <a:solidFill>
                  <a:srgbClr val="212121"/>
                </a:solidFill>
                <a:ea typeface="Arial" charset="0"/>
                <a:cs typeface="Times New Roman" panose="02020603050405020304" pitchFamily="18" charset="0"/>
              </a:rPr>
              <a:t>r</a:t>
            </a:r>
            <a:r>
              <a:rPr lang="en-US" sz="1600" dirty="0">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enhanc</a:t>
            </a:r>
            <a:r>
              <a:rPr lang="en-US" sz="1600" spc="0" dirty="0">
                <a:solidFill>
                  <a:srgbClr val="212121"/>
                </a:solidFill>
                <a:ea typeface="Arial" charset="0"/>
                <a:cs typeface="Times New Roman" panose="02020603050405020304" pitchFamily="18" charset="0"/>
              </a:rPr>
              <a:t>e</a:t>
            </a:r>
            <a:r>
              <a:rPr lang="en-US" sz="1600" spc="164"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th</a:t>
            </a:r>
            <a:r>
              <a:rPr lang="en-US" sz="1600" spc="0" dirty="0">
                <a:solidFill>
                  <a:srgbClr val="212121"/>
                </a:solidFill>
                <a:ea typeface="Arial" charset="0"/>
                <a:cs typeface="Times New Roman" panose="02020603050405020304" pitchFamily="18" charset="0"/>
              </a:rPr>
              <a:t>e</a:t>
            </a:r>
            <a:r>
              <a:rPr lang="en-US" sz="1600" spc="164"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qualit</a:t>
            </a:r>
            <a:r>
              <a:rPr lang="en-US" sz="1600" spc="0" dirty="0">
                <a:solidFill>
                  <a:srgbClr val="212121"/>
                </a:solidFill>
                <a:ea typeface="Arial" charset="0"/>
                <a:cs typeface="Times New Roman" panose="02020603050405020304" pitchFamily="18" charset="0"/>
              </a:rPr>
              <a:t>y</a:t>
            </a:r>
            <a:r>
              <a:rPr lang="en-US" sz="1600" spc="164"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o</a:t>
            </a:r>
            <a:r>
              <a:rPr lang="en-US" sz="1600" spc="0" dirty="0">
                <a:solidFill>
                  <a:srgbClr val="212121"/>
                </a:solidFill>
                <a:ea typeface="Arial" charset="0"/>
                <a:cs typeface="Times New Roman" panose="02020603050405020304" pitchFamily="18" charset="0"/>
              </a:rPr>
              <a:t>f</a:t>
            </a:r>
            <a:r>
              <a:rPr lang="en-US" sz="1600" spc="164" dirty="0">
                <a:solidFill>
                  <a:srgbClr val="212121"/>
                </a:solidFill>
                <a:ea typeface="Arial" charset="0"/>
                <a:cs typeface="Times New Roman" panose="02020603050405020304" pitchFamily="18" charset="0"/>
              </a:rPr>
              <a:t> </a:t>
            </a:r>
            <a:r>
              <a:rPr lang="en-US" sz="1600" spc="79" dirty="0">
                <a:solidFill>
                  <a:srgbClr val="212121"/>
                </a:solidFill>
                <a:ea typeface="Arial" charset="0"/>
                <a:cs typeface="Times New Roman" panose="02020603050405020304" pitchFamily="18" charset="0"/>
              </a:rPr>
              <a:t>product</a:t>
            </a:r>
            <a:r>
              <a:rPr lang="en-US" sz="1600" spc="0" dirty="0">
                <a:solidFill>
                  <a:srgbClr val="212121"/>
                </a:solidFill>
                <a:ea typeface="Arial" charset="0"/>
                <a:cs typeface="Times New Roman" panose="02020603050405020304" pitchFamily="18" charset="0"/>
              </a:rPr>
              <a:t>.</a:t>
            </a:r>
            <a:endParaRPr lang="en-US" sz="1600" dirty="0">
              <a:ea typeface="Arial" charset="0"/>
              <a:cs typeface="Times New Roman" panose="02020603050405020304" pitchFamily="18" charset="0"/>
            </a:endParaRPr>
          </a:p>
        </p:txBody>
      </p:sp>
      <p:sp>
        <p:nvSpPr>
          <p:cNvPr id="20"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Tree>
    <p:extLst>
      <p:ext uri="{BB962C8B-B14F-4D97-AF65-F5344CB8AC3E}">
        <p14:creationId xmlns:p14="http://schemas.microsoft.com/office/powerpoint/2010/main" val="2000953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3"/>
          <p:cNvSpPr/>
          <p:nvPr/>
        </p:nvSpPr>
        <p:spPr>
          <a:xfrm>
            <a:off x="-13448" y="303488"/>
            <a:ext cx="3402108" cy="547412"/>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dirty="0"/>
          </a:p>
        </p:txBody>
      </p:sp>
      <p:sp>
        <p:nvSpPr>
          <p:cNvPr id="4" name="object 16"/>
          <p:cNvSpPr txBox="1"/>
          <p:nvPr/>
        </p:nvSpPr>
        <p:spPr>
          <a:xfrm>
            <a:off x="195315" y="303488"/>
            <a:ext cx="3688195" cy="547412"/>
          </a:xfrm>
          <a:prstGeom prst="rect">
            <a:avLst/>
          </a:prstGeom>
        </p:spPr>
        <p:txBody>
          <a:bodyPr wrap="square" lIns="0" tIns="0" rIns="0" bIns="0" rtlCol="0" anchor="ctr">
            <a:noAutofit/>
          </a:bodyPr>
          <a:lstStyle/>
          <a:p>
            <a:r>
              <a:rPr lang="en-IN" b="1" dirty="0">
                <a:solidFill>
                  <a:schemeClr val="bg1"/>
                </a:solidFill>
              </a:rPr>
              <a:t>The problem we are solving?</a:t>
            </a:r>
          </a:p>
        </p:txBody>
      </p:sp>
      <p:sp>
        <p:nvSpPr>
          <p:cNvPr id="7" name="object 15"/>
          <p:cNvSpPr txBox="1"/>
          <p:nvPr/>
        </p:nvSpPr>
        <p:spPr>
          <a:xfrm>
            <a:off x="297030" y="1225200"/>
            <a:ext cx="11471836" cy="5045043"/>
          </a:xfrm>
          <a:prstGeom prst="rect">
            <a:avLst/>
          </a:prstGeom>
        </p:spPr>
        <p:txBody>
          <a:bodyPr wrap="square" lIns="0" tIns="0" rIns="0" bIns="0" rtlCol="0" anchor="t">
            <a:noAutofit/>
          </a:bodyPr>
          <a:lstStyle/>
          <a:p>
            <a:pPr algn="just"/>
            <a:r>
              <a:rPr lang="en-IN" sz="1600" dirty="0"/>
              <a:t>It is an inevitable truth that the automobile theft are at their historical peak at present times, expert deduce many reasons like high spare costs, lack of secure parking spaces as compared to number of automobiles and further high unemployment among educated youth is leading to boost in number of hi-tech thefts. In today’s time the automotive locks can be classified into two basic categories that are mechanical locks &amp; software based electronic encryption systems, our electro-mechanical encryption technology have taken a middle path of both of these to ensure negatives of both the technologies are eliminated and hence establish an benchmark in encryption systems.</a:t>
            </a:r>
          </a:p>
          <a:p>
            <a:endParaRPr lang="en-IN" sz="1600" dirty="0"/>
          </a:p>
          <a:p>
            <a:endParaRPr lang="en-IN" sz="1600" dirty="0"/>
          </a:p>
          <a:p>
            <a:pPr algn="just"/>
            <a:r>
              <a:rPr lang="en-IN" sz="1600" dirty="0"/>
              <a:t>Going through actual theft videos will further clarify the understanding about the shortcoming of present lock technologies, please find the YouTube video links of bike/car theft videos below:-</a:t>
            </a:r>
          </a:p>
          <a:p>
            <a:endParaRPr lang="en-IN" sz="1600" dirty="0"/>
          </a:p>
        </p:txBody>
      </p:sp>
      <p:sp>
        <p:nvSpPr>
          <p:cNvPr id="12" name="object 25"/>
          <p:cNvSpPr/>
          <p:nvPr/>
        </p:nvSpPr>
        <p:spPr>
          <a:xfrm>
            <a:off x="10497109" y="249331"/>
            <a:ext cx="1485900" cy="485775"/>
          </a:xfrm>
          <a:prstGeom prst="rect">
            <a:avLst/>
          </a:prstGeom>
          <a:blipFill>
            <a:blip r:embed="rId3"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9" name="TextBox 8">
            <a:extLst>
              <a:ext uri="{FF2B5EF4-FFF2-40B4-BE49-F238E27FC236}">
                <a16:creationId xmlns:a16="http://schemas.microsoft.com/office/drawing/2014/main" id="{53B6E4DC-4BE8-CA4B-9771-19C26FE3F3C0}"/>
              </a:ext>
            </a:extLst>
          </p:cNvPr>
          <p:cNvSpPr txBox="1"/>
          <p:nvPr/>
        </p:nvSpPr>
        <p:spPr>
          <a:xfrm>
            <a:off x="297030" y="3496766"/>
            <a:ext cx="9620518" cy="2092881"/>
          </a:xfrm>
          <a:prstGeom prst="rect">
            <a:avLst/>
          </a:prstGeom>
          <a:noFill/>
        </p:spPr>
        <p:txBody>
          <a:bodyPr wrap="square" rtlCol="0">
            <a:spAutoFit/>
          </a:bodyPr>
          <a:lstStyle/>
          <a:p>
            <a:pPr marL="285750" indent="-285750" algn="just">
              <a:buFont typeface="Arial" panose="020B0604020202020204" pitchFamily="34" charset="0"/>
              <a:buChar char="•"/>
            </a:pPr>
            <a:r>
              <a:rPr lang="en-IN" sz="1600" dirty="0"/>
              <a:t>https://youtu.be/RBBxZxUeXjQ     (bike theft India)</a:t>
            </a:r>
          </a:p>
          <a:p>
            <a:pPr marL="285750" indent="-285750" algn="just">
              <a:buFont typeface="Arial" panose="020B0604020202020204" pitchFamily="34" charset="0"/>
              <a:buChar char="•"/>
            </a:pPr>
            <a:endParaRPr lang="en-IN" sz="1600" dirty="0"/>
          </a:p>
          <a:p>
            <a:pPr marL="285750" indent="-285750" algn="just">
              <a:buFont typeface="Arial" panose="020B0604020202020204" pitchFamily="34" charset="0"/>
              <a:buChar char="•"/>
            </a:pPr>
            <a:r>
              <a:rPr lang="en-IN" sz="1600" dirty="0"/>
              <a:t>https://youtu.be/h0mPNpODc3w    (key making for theft)</a:t>
            </a:r>
          </a:p>
          <a:p>
            <a:pPr marL="285750" indent="-285750" algn="just">
              <a:buFont typeface="Arial" panose="020B0604020202020204" pitchFamily="34" charset="0"/>
              <a:buChar char="•"/>
            </a:pPr>
            <a:endParaRPr lang="en-IN" sz="1600" dirty="0"/>
          </a:p>
          <a:p>
            <a:pPr marL="285750" indent="-285750" algn="just">
              <a:buFont typeface="Arial" panose="020B0604020202020204" pitchFamily="34" charset="0"/>
              <a:buChar char="•"/>
            </a:pPr>
            <a:r>
              <a:rPr lang="en-IN" sz="1600" dirty="0"/>
              <a:t>https://youtu.be/HuLKormzWE4    (BMW theft USA)</a:t>
            </a:r>
          </a:p>
          <a:p>
            <a:pPr marL="285750" indent="-285750" algn="just">
              <a:buFont typeface="Arial" panose="020B0604020202020204" pitchFamily="34" charset="0"/>
              <a:buChar char="•"/>
            </a:pPr>
            <a:endParaRPr lang="en-IN" sz="1600" dirty="0"/>
          </a:p>
          <a:p>
            <a:pPr marL="285750" indent="-285750" algn="just">
              <a:buFont typeface="Arial" panose="020B0604020202020204" pitchFamily="34" charset="0"/>
              <a:buChar char="•"/>
            </a:pPr>
            <a:r>
              <a:rPr lang="en-IN" sz="1600" dirty="0"/>
              <a:t>https://youtu.be/4_bo_uYPP4Q     (Software based theft explained in detail)</a:t>
            </a:r>
          </a:p>
          <a:p>
            <a:pPr algn="just"/>
            <a:endParaRPr lang="en-IN" dirty="0"/>
          </a:p>
        </p:txBody>
      </p:sp>
    </p:spTree>
    <p:extLst>
      <p:ext uri="{BB962C8B-B14F-4D97-AF65-F5344CB8AC3E}">
        <p14:creationId xmlns:p14="http://schemas.microsoft.com/office/powerpoint/2010/main" val="1196110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5"/>
          <p:cNvSpPr/>
          <p:nvPr/>
        </p:nvSpPr>
        <p:spPr>
          <a:xfrm>
            <a:off x="10497109" y="249331"/>
            <a:ext cx="1485900" cy="485775"/>
          </a:xfrm>
          <a:prstGeom prst="rect">
            <a:avLst/>
          </a:prstGeom>
          <a:blipFill>
            <a:blip r:embed="rId3"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sp>
        <p:nvSpPr>
          <p:cNvPr id="9" name="object 13">
            <a:extLst>
              <a:ext uri="{FF2B5EF4-FFF2-40B4-BE49-F238E27FC236}">
                <a16:creationId xmlns:a16="http://schemas.microsoft.com/office/drawing/2014/main" id="{155DA6E3-6C03-514E-9B36-0D57732D0364}"/>
              </a:ext>
            </a:extLst>
          </p:cNvPr>
          <p:cNvSpPr/>
          <p:nvPr/>
        </p:nvSpPr>
        <p:spPr>
          <a:xfrm>
            <a:off x="-34965" y="249331"/>
            <a:ext cx="4241204" cy="675827"/>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dirty="0"/>
          </a:p>
        </p:txBody>
      </p:sp>
      <p:sp>
        <p:nvSpPr>
          <p:cNvPr id="10" name="object 16">
            <a:extLst>
              <a:ext uri="{FF2B5EF4-FFF2-40B4-BE49-F238E27FC236}">
                <a16:creationId xmlns:a16="http://schemas.microsoft.com/office/drawing/2014/main" id="{CDBE1484-9387-9D42-947D-AD3F394CFA4E}"/>
              </a:ext>
            </a:extLst>
          </p:cNvPr>
          <p:cNvSpPr txBox="1"/>
          <p:nvPr/>
        </p:nvSpPr>
        <p:spPr>
          <a:xfrm>
            <a:off x="195315" y="292730"/>
            <a:ext cx="4333654" cy="547412"/>
          </a:xfrm>
          <a:prstGeom prst="rect">
            <a:avLst/>
          </a:prstGeom>
        </p:spPr>
        <p:txBody>
          <a:bodyPr wrap="square" lIns="0" tIns="0" rIns="0" bIns="0" rtlCol="0" anchor="ctr">
            <a:noAutofit/>
          </a:bodyPr>
          <a:lstStyle/>
          <a:p>
            <a:r>
              <a:rPr lang="en-IN" b="1" dirty="0">
                <a:solidFill>
                  <a:schemeClr val="bg1"/>
                </a:solidFill>
              </a:rPr>
              <a:t>Shortcomings of present conventional technologies of automotive locks</a:t>
            </a:r>
          </a:p>
        </p:txBody>
      </p:sp>
      <p:graphicFrame>
        <p:nvGraphicFramePr>
          <p:cNvPr id="8" name="Table 7">
            <a:extLst>
              <a:ext uri="{FF2B5EF4-FFF2-40B4-BE49-F238E27FC236}">
                <a16:creationId xmlns:a16="http://schemas.microsoft.com/office/drawing/2014/main" id="{2875523B-2AC2-0240-A76E-A928F664AC74}"/>
              </a:ext>
            </a:extLst>
          </p:cNvPr>
          <p:cNvGraphicFramePr>
            <a:graphicFrameLocks noGrp="1"/>
          </p:cNvGraphicFramePr>
          <p:nvPr>
            <p:extLst>
              <p:ext uri="{D42A27DB-BD31-4B8C-83A1-F6EECF244321}">
                <p14:modId xmlns:p14="http://schemas.microsoft.com/office/powerpoint/2010/main" val="268742431"/>
              </p:ext>
            </p:extLst>
          </p:nvPr>
        </p:nvGraphicFramePr>
        <p:xfrm>
          <a:off x="860608" y="1220735"/>
          <a:ext cx="10477948" cy="4216400"/>
        </p:xfrm>
        <a:graphic>
          <a:graphicData uri="http://schemas.openxmlformats.org/drawingml/2006/table">
            <a:tbl>
              <a:tblPr firstRow="1" bandRow="1">
                <a:tableStyleId>{5C22544A-7EE6-4342-B048-85BDC9FD1C3A}</a:tableStyleId>
              </a:tblPr>
              <a:tblGrid>
                <a:gridCol w="5238974">
                  <a:extLst>
                    <a:ext uri="{9D8B030D-6E8A-4147-A177-3AD203B41FA5}">
                      <a16:colId xmlns:a16="http://schemas.microsoft.com/office/drawing/2014/main" val="20000"/>
                    </a:ext>
                  </a:extLst>
                </a:gridCol>
                <a:gridCol w="5238974">
                  <a:extLst>
                    <a:ext uri="{9D8B030D-6E8A-4147-A177-3AD203B41FA5}">
                      <a16:colId xmlns:a16="http://schemas.microsoft.com/office/drawing/2014/main" val="20001"/>
                    </a:ext>
                  </a:extLst>
                </a:gridCol>
              </a:tblGrid>
              <a:tr h="370840">
                <a:tc>
                  <a:txBody>
                    <a:bodyPr/>
                    <a:lstStyle/>
                    <a:p>
                      <a:pPr algn="ctr"/>
                      <a:r>
                        <a:rPr lang="en-IN" dirty="0"/>
                        <a:t>Mechanical</a:t>
                      </a:r>
                      <a:r>
                        <a:rPr lang="en-IN" baseline="0" dirty="0"/>
                        <a:t> locks</a:t>
                      </a:r>
                      <a:endParaRPr lang="en-IN" dirty="0"/>
                    </a:p>
                  </a:txBody>
                  <a:tcPr>
                    <a:solidFill>
                      <a:srgbClr val="642429"/>
                    </a:solidFill>
                  </a:tcPr>
                </a:tc>
                <a:tc>
                  <a:txBody>
                    <a:bodyPr/>
                    <a:lstStyle/>
                    <a:p>
                      <a:pPr algn="ctr"/>
                      <a:r>
                        <a:rPr lang="en-IN" dirty="0"/>
                        <a:t>Software</a:t>
                      </a:r>
                      <a:r>
                        <a:rPr lang="en-IN" baseline="0" dirty="0"/>
                        <a:t> based electronic encryption systems</a:t>
                      </a:r>
                      <a:endParaRPr lang="en-IN" dirty="0"/>
                    </a:p>
                  </a:txBody>
                  <a:tcPr>
                    <a:solidFill>
                      <a:srgbClr val="642429"/>
                    </a:solidFill>
                  </a:tcPr>
                </a:tc>
                <a:extLst>
                  <a:ext uri="{0D108BD9-81ED-4DB2-BD59-A6C34878D82A}">
                    <a16:rowId xmlns:a16="http://schemas.microsoft.com/office/drawing/2014/main" val="10000"/>
                  </a:ext>
                </a:extLst>
              </a:tr>
              <a:tr h="370840">
                <a:tc>
                  <a:txBody>
                    <a:bodyPr/>
                    <a:lstStyle/>
                    <a:p>
                      <a:pPr algn="just"/>
                      <a:r>
                        <a:rPr lang="en-IN" dirty="0"/>
                        <a:t>1)</a:t>
                      </a:r>
                      <a:r>
                        <a:rPr lang="en-IN" baseline="0" dirty="0"/>
                        <a:t> </a:t>
                      </a:r>
                      <a:r>
                        <a:rPr lang="en-IN" sz="1600" baseline="0" dirty="0"/>
                        <a:t>Mechanical locks have inherent shortcoming that they provide mechanical feedback to thieves which is further utilised by them to calculate/determine key pattern. It takes not more than 5 minute for key maker to make a key for given automotive lock.</a:t>
                      </a:r>
                      <a:endParaRPr lang="en-IN" dirty="0"/>
                    </a:p>
                  </a:txBody>
                  <a:tcPr anchor="ctr">
                    <a:solidFill>
                      <a:srgbClr val="AB8C78"/>
                    </a:solidFill>
                  </a:tcPr>
                </a:tc>
                <a:tc>
                  <a:txBody>
                    <a:bodyPr/>
                    <a:lstStyle/>
                    <a:p>
                      <a:pPr algn="just"/>
                      <a:r>
                        <a:rPr lang="en-IN" sz="1600" dirty="0"/>
                        <a:t>1)</a:t>
                      </a:r>
                      <a:r>
                        <a:rPr lang="en-IN" sz="1600" baseline="0" dirty="0"/>
                        <a:t> Through EBD port the ECU and immobilizer can be reprogrammed easily to accept any other key.</a:t>
                      </a:r>
                      <a:endParaRPr lang="en-IN" sz="1600" dirty="0"/>
                    </a:p>
                  </a:txBody>
                  <a:tcPr anchor="ctr">
                    <a:solidFill>
                      <a:srgbClr val="AB8C78"/>
                    </a:solidFill>
                  </a:tcPr>
                </a:tc>
                <a:extLst>
                  <a:ext uri="{0D108BD9-81ED-4DB2-BD59-A6C34878D82A}">
                    <a16:rowId xmlns:a16="http://schemas.microsoft.com/office/drawing/2014/main" val="10001"/>
                  </a:ext>
                </a:extLst>
              </a:tr>
              <a:tr h="370840">
                <a:tc>
                  <a:txBody>
                    <a:bodyPr/>
                    <a:lstStyle/>
                    <a:p>
                      <a:pPr algn="just"/>
                      <a:r>
                        <a:rPr lang="en-IN" sz="1600" dirty="0"/>
                        <a:t>2)</a:t>
                      </a:r>
                      <a:r>
                        <a:rPr lang="en-IN" sz="1600" baseline="0" dirty="0"/>
                        <a:t> Keyway of mechanical lock is forcefully rotated by thieves to break lock’s internal lever mechanism easily.</a:t>
                      </a:r>
                      <a:endParaRPr lang="en-IN" sz="1600" dirty="0"/>
                    </a:p>
                  </a:txBody>
                  <a:tcPr anchor="ctr">
                    <a:solidFill>
                      <a:schemeClr val="accent2">
                        <a:lumMod val="20000"/>
                        <a:lumOff val="80000"/>
                      </a:schemeClr>
                    </a:solidFill>
                  </a:tcPr>
                </a:tc>
                <a:tc>
                  <a:txBody>
                    <a:bodyPr/>
                    <a:lstStyle/>
                    <a:p>
                      <a:pPr algn="just"/>
                      <a:r>
                        <a:rPr lang="en-IN" sz="1400" dirty="0"/>
                        <a:t>2)</a:t>
                      </a:r>
                      <a:r>
                        <a:rPr lang="en-IN" sz="1400" baseline="0" dirty="0"/>
                        <a:t> </a:t>
                      </a:r>
                      <a:r>
                        <a:rPr lang="en-IN" sz="1600" baseline="0" dirty="0"/>
                        <a:t>Software based theft have become simpler than ever before because of ready made availability of cracking devices having special software’s for theft of cars. There are incidences when cars like BMW, Mercedes are taken away in 180 seconds.</a:t>
                      </a:r>
                      <a:endParaRPr lang="en-IN" sz="1400" dirty="0"/>
                    </a:p>
                  </a:txBody>
                  <a:tcPr anchor="ctr">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just"/>
                      <a:r>
                        <a:rPr lang="en-IN" sz="1600" dirty="0"/>
                        <a:t>3)</a:t>
                      </a:r>
                      <a:r>
                        <a:rPr lang="en-IN" sz="1600" baseline="0" dirty="0"/>
                        <a:t> Mechanical locks no matter how complex they will always provide mechanical feedback to thieves and hence can be cracked.</a:t>
                      </a:r>
                      <a:endParaRPr lang="en-IN" sz="1600" dirty="0"/>
                    </a:p>
                  </a:txBody>
                  <a:tcPr anchor="ctr">
                    <a:solidFill>
                      <a:srgbClr val="AB8C78"/>
                    </a:solidFill>
                  </a:tcPr>
                </a:tc>
                <a:tc>
                  <a:txBody>
                    <a:bodyPr/>
                    <a:lstStyle/>
                    <a:p>
                      <a:pPr algn="just"/>
                      <a:r>
                        <a:rPr lang="en-IN" sz="1600" dirty="0"/>
                        <a:t>3)</a:t>
                      </a:r>
                      <a:r>
                        <a:rPr lang="en-IN" sz="1600" baseline="0" dirty="0"/>
                        <a:t> Pure software based encryption system can’t be made 100% secure ever especially when  every time car receives passkey through wireless mode.</a:t>
                      </a:r>
                      <a:endParaRPr lang="en-IN" sz="1600" dirty="0"/>
                    </a:p>
                  </a:txBody>
                  <a:tcPr anchor="ctr">
                    <a:solidFill>
                      <a:srgbClr val="AB8C78"/>
                    </a:solidFill>
                  </a:tcPr>
                </a:tc>
                <a:extLst>
                  <a:ext uri="{0D108BD9-81ED-4DB2-BD59-A6C34878D82A}">
                    <a16:rowId xmlns:a16="http://schemas.microsoft.com/office/drawing/2014/main" val="10003"/>
                  </a:ext>
                </a:extLst>
              </a:tr>
              <a:tr h="370840">
                <a:tc>
                  <a:txBody>
                    <a:bodyPr/>
                    <a:lstStyle/>
                    <a:p>
                      <a:pPr algn="just"/>
                      <a:r>
                        <a:rPr lang="en-IN" sz="1600" dirty="0"/>
                        <a:t>4) Present</a:t>
                      </a:r>
                      <a:r>
                        <a:rPr lang="en-IN" sz="1600" baseline="0" dirty="0"/>
                        <a:t> application- Bikes and low end cars.</a:t>
                      </a:r>
                      <a:endParaRPr lang="en-IN" sz="1600" dirty="0"/>
                    </a:p>
                  </a:txBody>
                  <a:tcPr anchor="ctr">
                    <a:solidFill>
                      <a:schemeClr val="accent2">
                        <a:lumMod val="20000"/>
                        <a:lumOff val="80000"/>
                      </a:schemeClr>
                    </a:solidFill>
                  </a:tcPr>
                </a:tc>
                <a:tc>
                  <a:txBody>
                    <a:bodyPr/>
                    <a:lstStyle/>
                    <a:p>
                      <a:pPr algn="just"/>
                      <a:r>
                        <a:rPr lang="en-IN" sz="1600" dirty="0"/>
                        <a:t>4) Present</a:t>
                      </a:r>
                      <a:r>
                        <a:rPr lang="en-IN" sz="1600" baseline="0" dirty="0"/>
                        <a:t> application-  High end bikes and cars.</a:t>
                      </a:r>
                      <a:endParaRPr lang="en-IN" sz="1600" dirty="0"/>
                    </a:p>
                  </a:txBody>
                  <a:tcPr anchor="ct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6114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5"/>
          <p:cNvSpPr txBox="1"/>
          <p:nvPr/>
        </p:nvSpPr>
        <p:spPr>
          <a:xfrm>
            <a:off x="254000" y="1278990"/>
            <a:ext cx="5823243" cy="5135255"/>
          </a:xfrm>
          <a:prstGeom prst="rect">
            <a:avLst/>
          </a:prstGeom>
        </p:spPr>
        <p:txBody>
          <a:bodyPr wrap="square" lIns="0" tIns="0" rIns="0" bIns="0" rtlCol="0" anchor="ctr">
            <a:noAutofit/>
          </a:bodyPr>
          <a:lstStyle/>
          <a:p>
            <a:pPr marL="342900" lvl="0" indent="-342900" algn="just">
              <a:lnSpc>
                <a:spcPct val="150000"/>
              </a:lnSpc>
              <a:spcAft>
                <a:spcPts val="0"/>
              </a:spcAft>
              <a:buFont typeface="+mj-lt"/>
              <a:buAutoNum type="arabicPeriod"/>
            </a:pP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graphicFrame>
        <p:nvGraphicFramePr>
          <p:cNvPr id="2" name="Table 1"/>
          <p:cNvGraphicFramePr>
            <a:graphicFrameLocks noGrp="1"/>
          </p:cNvGraphicFramePr>
          <p:nvPr>
            <p:extLst>
              <p:ext uri="{D42A27DB-BD31-4B8C-83A1-F6EECF244321}">
                <p14:modId xmlns:p14="http://schemas.microsoft.com/office/powerpoint/2010/main" val="1081135792"/>
              </p:ext>
            </p:extLst>
          </p:nvPr>
        </p:nvGraphicFramePr>
        <p:xfrm>
          <a:off x="163111" y="984717"/>
          <a:ext cx="11828263" cy="5120640"/>
        </p:xfrm>
        <a:graphic>
          <a:graphicData uri="http://schemas.openxmlformats.org/drawingml/2006/table">
            <a:tbl>
              <a:tblPr firstRow="1" bandRow="1">
                <a:tableStyleId>{2D5ABB26-0587-4C30-8999-92F81FD0307C}</a:tableStyleId>
              </a:tblPr>
              <a:tblGrid>
                <a:gridCol w="696779">
                  <a:extLst>
                    <a:ext uri="{9D8B030D-6E8A-4147-A177-3AD203B41FA5}">
                      <a16:colId xmlns:a16="http://schemas.microsoft.com/office/drawing/2014/main" val="1122685604"/>
                    </a:ext>
                  </a:extLst>
                </a:gridCol>
                <a:gridCol w="4626510">
                  <a:extLst>
                    <a:ext uri="{9D8B030D-6E8A-4147-A177-3AD203B41FA5}">
                      <a16:colId xmlns:a16="http://schemas.microsoft.com/office/drawing/2014/main" val="1480687729"/>
                    </a:ext>
                  </a:extLst>
                </a:gridCol>
                <a:gridCol w="576775">
                  <a:extLst>
                    <a:ext uri="{9D8B030D-6E8A-4147-A177-3AD203B41FA5}">
                      <a16:colId xmlns:a16="http://schemas.microsoft.com/office/drawing/2014/main" val="4037234322"/>
                    </a:ext>
                  </a:extLst>
                </a:gridCol>
                <a:gridCol w="5928199">
                  <a:extLst>
                    <a:ext uri="{9D8B030D-6E8A-4147-A177-3AD203B41FA5}">
                      <a16:colId xmlns:a16="http://schemas.microsoft.com/office/drawing/2014/main" val="3287116525"/>
                    </a:ext>
                  </a:extLst>
                </a:gridCol>
              </a:tblGrid>
              <a:tr h="194488">
                <a:tc>
                  <a:txBody>
                    <a:bodyPr/>
                    <a:lstStyle/>
                    <a:p>
                      <a:r>
                        <a:rPr lang="en-IN" sz="1500" b="1" dirty="0">
                          <a:latin typeface="Ariel"/>
                          <a:cs typeface="Times New Roman" panose="0202060305040502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1" dirty="0">
                          <a:latin typeface="Ariel"/>
                          <a:cs typeface="Times New Roman" panose="0202060305040502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1" dirty="0">
                          <a:latin typeface="Ariel"/>
                          <a:cs typeface="Times New Roman" panose="0202060305040502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1" dirty="0">
                          <a:latin typeface="Ariel"/>
                          <a:cs typeface="Times New Roman" panose="02020603050405020304"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5882146"/>
                  </a:ext>
                </a:extLst>
              </a:tr>
              <a:tr h="196833">
                <a:tc>
                  <a:txBody>
                    <a:bodyPr/>
                    <a:lstStyle/>
                    <a:p>
                      <a:r>
                        <a:rPr lang="en-IN" sz="1500" dirty="0">
                          <a:latin typeface="Ariel"/>
                          <a:cs typeface="Times New Roman" panose="02020603050405020304" pitchFamily="18" charset="0"/>
                        </a:rPr>
                        <a:t>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aseline="0" dirty="0">
                          <a:latin typeface="Ariel"/>
                          <a:cs typeface="Times New Roman" panose="02020603050405020304" pitchFamily="18" charset="0"/>
                        </a:rPr>
                        <a:t>CHASSIS</a:t>
                      </a:r>
                      <a:endParaRPr lang="en-IN" sz="1500" dirty="0">
                        <a:latin typeface="Ariel"/>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218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HIGH TENSION SPRING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3830337"/>
                  </a:ext>
                </a:extLst>
              </a:tr>
              <a:tr h="261417">
                <a:tc>
                  <a:txBody>
                    <a:bodyPr/>
                    <a:lstStyle/>
                    <a:p>
                      <a:r>
                        <a:rPr lang="en-IN" sz="1500" dirty="0">
                          <a:latin typeface="Ariel"/>
                          <a:cs typeface="Times New Roman" panose="02020603050405020304" pitchFamily="18" charset="0"/>
                        </a:rPr>
                        <a:t>104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CHASSIS INTERLOCKING 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220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SECOND METALLIC PLATE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066010"/>
                  </a:ext>
                </a:extLst>
              </a:tr>
              <a:tr h="205147">
                <a:tc>
                  <a:txBody>
                    <a:bodyPr/>
                    <a:lstStyle/>
                    <a:p>
                      <a:r>
                        <a:rPr lang="en-IN" sz="1500" dirty="0">
                          <a:latin typeface="Ariel"/>
                          <a:cs typeface="Times New Roman" panose="02020603050405020304" pitchFamily="18" charset="0"/>
                        </a:rPr>
                        <a:t>106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AUTOMOTIVE</a:t>
                      </a:r>
                      <a:r>
                        <a:rPr lang="en-IN" sz="1500" baseline="0" dirty="0">
                          <a:latin typeface="Ariel"/>
                          <a:cs typeface="Times New Roman" panose="02020603050405020304" pitchFamily="18" charset="0"/>
                        </a:rPr>
                        <a:t> LOCK</a:t>
                      </a:r>
                      <a:endParaRPr lang="en-IN" sz="1500" dirty="0">
                        <a:latin typeface="Ariel"/>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LOW TENSION SPRING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7944829"/>
                  </a:ext>
                </a:extLst>
              </a:tr>
              <a:tr h="247350">
                <a:tc>
                  <a:txBody>
                    <a:bodyPr/>
                    <a:lstStyle/>
                    <a:p>
                      <a:r>
                        <a:rPr lang="en-IN" sz="1500" dirty="0">
                          <a:latin typeface="Ariel"/>
                          <a:cs typeface="Times New Roman" panose="02020603050405020304" pitchFamily="18" charset="0"/>
                        </a:rPr>
                        <a:t>108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PATH</a:t>
                      </a:r>
                      <a:r>
                        <a:rPr lang="en-IN" sz="1500" baseline="0" dirty="0">
                          <a:latin typeface="Ariel"/>
                          <a:cs typeface="Times New Roman" panose="02020603050405020304" pitchFamily="18" charset="0"/>
                        </a:rPr>
                        <a:t> OF ROTATION OF LOCK</a:t>
                      </a:r>
                      <a:endParaRPr lang="en-IN" sz="1500" dirty="0">
                        <a:latin typeface="Ariel"/>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MECHANICAL 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921545"/>
                  </a:ext>
                </a:extLst>
              </a:tr>
              <a:tr h="275485">
                <a:tc>
                  <a:txBody>
                    <a:bodyPr/>
                    <a:lstStyle/>
                    <a:p>
                      <a:r>
                        <a:rPr lang="en-IN" sz="1500" dirty="0">
                          <a:latin typeface="Ariel"/>
                          <a:cs typeface="Times New Roman" panose="02020603050405020304" pitchFamily="18" charset="0"/>
                        </a:rPr>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LOCK</a:t>
                      </a:r>
                      <a:r>
                        <a:rPr lang="en-IN" sz="1500" baseline="0" dirty="0">
                          <a:latin typeface="Ariel"/>
                          <a:cs typeface="Times New Roman" panose="02020603050405020304" pitchFamily="18" charset="0"/>
                        </a:rPr>
                        <a:t> INTERLOCKING ELEMENT</a:t>
                      </a:r>
                      <a:endParaRPr lang="en-IN" sz="1500" dirty="0">
                        <a:latin typeface="Ariel"/>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402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KEY</a:t>
                      </a:r>
                      <a:r>
                        <a:rPr lang="en-IN" sz="1500" baseline="0" dirty="0">
                          <a:latin typeface="Ariel"/>
                          <a:cs typeface="Times New Roman" panose="02020603050405020304" pitchFamily="18" charset="0"/>
                        </a:rPr>
                        <a:t> EXTRUSION POINTS</a:t>
                      </a:r>
                      <a:endParaRPr lang="en-IN" sz="1500" dirty="0">
                        <a:latin typeface="Ariel"/>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9512356"/>
                  </a:ext>
                </a:extLst>
              </a:tr>
              <a:tr h="226248">
                <a:tc>
                  <a:txBody>
                    <a:bodyPr/>
                    <a:lstStyle/>
                    <a:p>
                      <a:r>
                        <a:rPr lang="en-IN" sz="1500" dirty="0">
                          <a:latin typeface="Ariel"/>
                          <a:cs typeface="Times New Roman" panose="0202060305040502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LOCK AUTHENTICATION</a:t>
                      </a:r>
                      <a:r>
                        <a:rPr lang="en-IN" sz="1500" baseline="0" dirty="0">
                          <a:latin typeface="Ariel"/>
                          <a:cs typeface="Times New Roman" panose="02020603050405020304" pitchFamily="18" charset="0"/>
                        </a:rPr>
                        <a:t> ELEMENT</a:t>
                      </a:r>
                      <a:endParaRPr lang="en-IN" sz="1500" dirty="0">
                        <a:latin typeface="Ariel"/>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404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CYLINDRICAL PIN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7344972"/>
                  </a:ext>
                </a:extLst>
              </a:tr>
              <a:tr h="240316">
                <a:tc>
                  <a:txBody>
                    <a:bodyPr/>
                    <a:lstStyle/>
                    <a:p>
                      <a:r>
                        <a:rPr lang="en-IN" sz="1500" dirty="0">
                          <a:latin typeface="Ariel"/>
                          <a:cs typeface="Times New Roman" panose="02020603050405020304" pitchFamily="18" charset="0"/>
                        </a:rPr>
                        <a:t>202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ELECTRICAL WIRES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406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ELECTRICALLY INSULATED TIP</a:t>
                      </a:r>
                      <a:r>
                        <a:rPr lang="en-IN" sz="1500" baseline="0" dirty="0">
                          <a:latin typeface="Ariel"/>
                          <a:cs typeface="Times New Roman" panose="02020603050405020304" pitchFamily="18" charset="0"/>
                        </a:rPr>
                        <a:t> OF 404</a:t>
                      </a:r>
                      <a:endParaRPr lang="en-IN" sz="1500" dirty="0">
                        <a:latin typeface="Ariel"/>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3731969"/>
                  </a:ext>
                </a:extLst>
              </a:tr>
              <a:tr h="226248">
                <a:tc>
                  <a:txBody>
                    <a:bodyPr/>
                    <a:lstStyle/>
                    <a:p>
                      <a:r>
                        <a:rPr lang="en-IN" sz="1500" dirty="0">
                          <a:latin typeface="Ariel"/>
                          <a:cs typeface="Times New Roman" panose="02020603050405020304" pitchFamily="18" charset="0"/>
                        </a:rPr>
                        <a:t>204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LINEAR SOLENOID ACTUATOR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408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ELECTRICAL SWITCHES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9504816"/>
                  </a:ext>
                </a:extLst>
              </a:tr>
              <a:tr h="212180">
                <a:tc>
                  <a:txBody>
                    <a:bodyPr/>
                    <a:lstStyle/>
                    <a:p>
                      <a:r>
                        <a:rPr lang="en-IN" sz="1500" dirty="0">
                          <a:latin typeface="Ariel"/>
                          <a:cs typeface="Times New Roman" panose="02020603050405020304" pitchFamily="18" charset="0"/>
                        </a:rPr>
                        <a:t>205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ACTUATING</a:t>
                      </a:r>
                      <a:r>
                        <a:rPr lang="en-IN" sz="1500" baseline="0" dirty="0">
                          <a:latin typeface="Ariel"/>
                          <a:cs typeface="Times New Roman" panose="02020603050405020304" pitchFamily="18" charset="0"/>
                        </a:rPr>
                        <a:t> ROD FOR 204</a:t>
                      </a:r>
                      <a:endParaRPr lang="en-IN" sz="1500" dirty="0">
                        <a:latin typeface="Ariel"/>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410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EXTERNAL POWER 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3643812"/>
                  </a:ext>
                </a:extLst>
              </a:tr>
              <a:tr h="184045">
                <a:tc>
                  <a:txBody>
                    <a:bodyPr/>
                    <a:lstStyle/>
                    <a:p>
                      <a:r>
                        <a:rPr lang="en-IN" sz="1500" dirty="0">
                          <a:latin typeface="Ariel"/>
                          <a:cs typeface="Times New Roman" panose="02020603050405020304" pitchFamily="18" charset="0"/>
                        </a:rPr>
                        <a:t>206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RING PHYSICALLY JOINED TO 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412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KEY 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3563281"/>
                  </a:ext>
                </a:extLst>
              </a:tr>
              <a:tr h="192144">
                <a:tc>
                  <a:txBody>
                    <a:bodyPr/>
                    <a:lstStyle/>
                    <a:p>
                      <a:r>
                        <a:rPr lang="en-IN" sz="1500" dirty="0">
                          <a:latin typeface="Ariel"/>
                          <a:cs typeface="Times New Roman" panose="02020603050405020304" pitchFamily="18" charset="0"/>
                        </a:rPr>
                        <a:t>208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SLOTTED</a:t>
                      </a:r>
                      <a:r>
                        <a:rPr lang="en-IN" sz="1500" baseline="0" dirty="0">
                          <a:latin typeface="Ariel"/>
                          <a:cs typeface="Times New Roman" panose="02020603050405020304" pitchFamily="18" charset="0"/>
                        </a:rPr>
                        <a:t> PIN ATTACHED TO 502 NOT JOINED WITH 210</a:t>
                      </a:r>
                      <a:endParaRPr lang="en-IN" sz="1500" dirty="0">
                        <a:latin typeface="Ariel"/>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414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IGNITION</a:t>
                      </a:r>
                      <a:r>
                        <a:rPr lang="en-IN" sz="1500" baseline="0" dirty="0">
                          <a:latin typeface="Ariel"/>
                          <a:cs typeface="Times New Roman" panose="02020603050405020304" pitchFamily="18" charset="0"/>
                        </a:rPr>
                        <a:t> SOURCE</a:t>
                      </a:r>
                      <a:endParaRPr lang="en-IN" sz="1500" dirty="0">
                        <a:latin typeface="Ariel"/>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0842662"/>
                  </a:ext>
                </a:extLst>
              </a:tr>
              <a:tr h="233282">
                <a:tc>
                  <a:txBody>
                    <a:bodyPr/>
                    <a:lstStyle/>
                    <a:p>
                      <a:r>
                        <a:rPr lang="en-IN" sz="1500" dirty="0">
                          <a:latin typeface="Ariel"/>
                          <a:cs typeface="Times New Roman" panose="02020603050405020304" pitchFamily="18" charset="0"/>
                        </a:rPr>
                        <a:t>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MECHANICAL</a:t>
                      </a:r>
                      <a:r>
                        <a:rPr lang="en-IN" sz="1500" baseline="0" dirty="0">
                          <a:latin typeface="Ariel"/>
                          <a:cs typeface="Times New Roman" panose="02020603050405020304" pitchFamily="18" charset="0"/>
                        </a:rPr>
                        <a:t> CAM</a:t>
                      </a:r>
                      <a:endParaRPr lang="en-IN" sz="1500" dirty="0">
                        <a:latin typeface="Ariel"/>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UPPER COVER</a:t>
                      </a:r>
                      <a:r>
                        <a:rPr lang="en-IN" sz="1500" baseline="0" dirty="0">
                          <a:latin typeface="Ariel"/>
                          <a:cs typeface="Times New Roman" panose="02020603050405020304" pitchFamily="18" charset="0"/>
                        </a:rPr>
                        <a:t> OF CASING</a:t>
                      </a:r>
                      <a:endParaRPr lang="en-IN" sz="1500" dirty="0">
                        <a:latin typeface="Ariel"/>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856808"/>
                  </a:ext>
                </a:extLst>
              </a:tr>
              <a:tr h="233282">
                <a:tc>
                  <a:txBody>
                    <a:bodyPr/>
                    <a:lstStyle/>
                    <a:p>
                      <a:r>
                        <a:rPr lang="en-IN" sz="1500" dirty="0">
                          <a:latin typeface="Ariel"/>
                          <a:cs typeface="Times New Roman" panose="02020603050405020304" pitchFamily="18" charset="0"/>
                        </a:rPr>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SOLID</a:t>
                      </a:r>
                      <a:r>
                        <a:rPr lang="en-IN" sz="1500" baseline="0" dirty="0">
                          <a:latin typeface="Ariel"/>
                          <a:cs typeface="Times New Roman" panose="02020603050405020304" pitchFamily="18" charset="0"/>
                        </a:rPr>
                        <a:t> </a:t>
                      </a:r>
                      <a:r>
                        <a:rPr lang="en-IN" sz="1500" dirty="0">
                          <a:latin typeface="Ariel"/>
                          <a:cs typeface="Times New Roman" panose="02020603050405020304" pitchFamily="18" charset="0"/>
                        </a:rPr>
                        <a:t>CAM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502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HAND ROTATED MANUAL KNOB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1200966"/>
                  </a:ext>
                </a:extLst>
              </a:tr>
              <a:tr h="233282">
                <a:tc>
                  <a:txBody>
                    <a:bodyPr/>
                    <a:lstStyle/>
                    <a:p>
                      <a:r>
                        <a:rPr lang="en-IN" sz="1500" dirty="0">
                          <a:latin typeface="Ariel"/>
                          <a:cs typeface="Times New Roman" panose="02020603050405020304" pitchFamily="18" charset="0"/>
                        </a:rPr>
                        <a:t>214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SOLENOID PIN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504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PATH OF ROTATION OF 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4476790"/>
                  </a:ext>
                </a:extLst>
              </a:tr>
              <a:tr h="233282">
                <a:tc>
                  <a:txBody>
                    <a:bodyPr/>
                    <a:lstStyle/>
                    <a:p>
                      <a:r>
                        <a:rPr lang="en-IN" sz="1500" dirty="0">
                          <a:latin typeface="Ariel"/>
                          <a:cs typeface="Times New Roman" panose="02020603050405020304" pitchFamily="18" charset="0"/>
                        </a:rPr>
                        <a:t>216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THICK METTALLIC PLATE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506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dirty="0">
                          <a:latin typeface="Ariel"/>
                          <a:cs typeface="Times New Roman" panose="02020603050405020304" pitchFamily="18" charset="0"/>
                        </a:rPr>
                        <a:t>DIRECTION OF MOTION OF 110</a:t>
                      </a:r>
                      <a:r>
                        <a:rPr lang="en-IN" sz="1500" baseline="0" dirty="0">
                          <a:latin typeface="Ariel"/>
                          <a:cs typeface="Times New Roman" panose="02020603050405020304" pitchFamily="18" charset="0"/>
                        </a:rPr>
                        <a:t> DURING WEDGING ACTION</a:t>
                      </a:r>
                      <a:endParaRPr lang="en-IN" sz="1500" dirty="0">
                        <a:latin typeface="Ariel"/>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458494"/>
                  </a:ext>
                </a:extLst>
              </a:tr>
            </a:tbl>
          </a:graphicData>
        </a:graphic>
      </p:graphicFrame>
      <p:sp>
        <p:nvSpPr>
          <p:cNvPr id="9" name="object 13">
            <a:extLst>
              <a:ext uri="{FF2B5EF4-FFF2-40B4-BE49-F238E27FC236}">
                <a16:creationId xmlns:a16="http://schemas.microsoft.com/office/drawing/2014/main" id="{FD814F18-3856-024F-A4F5-CB600438415F}"/>
              </a:ext>
            </a:extLst>
          </p:cNvPr>
          <p:cNvSpPr/>
          <p:nvPr/>
        </p:nvSpPr>
        <p:spPr>
          <a:xfrm>
            <a:off x="-13447" y="303488"/>
            <a:ext cx="1674082" cy="547412"/>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dirty="0"/>
          </a:p>
        </p:txBody>
      </p:sp>
      <p:sp>
        <p:nvSpPr>
          <p:cNvPr id="10" name="object 16">
            <a:extLst>
              <a:ext uri="{FF2B5EF4-FFF2-40B4-BE49-F238E27FC236}">
                <a16:creationId xmlns:a16="http://schemas.microsoft.com/office/drawing/2014/main" id="{006E36A3-8081-5647-91A8-C431C3FC6A10}"/>
              </a:ext>
            </a:extLst>
          </p:cNvPr>
          <p:cNvSpPr txBox="1"/>
          <p:nvPr/>
        </p:nvSpPr>
        <p:spPr>
          <a:xfrm>
            <a:off x="195315" y="281972"/>
            <a:ext cx="2884215" cy="547412"/>
          </a:xfrm>
          <a:prstGeom prst="rect">
            <a:avLst/>
          </a:prstGeom>
        </p:spPr>
        <p:txBody>
          <a:bodyPr wrap="square" lIns="0" tIns="0" rIns="0" bIns="0" rtlCol="0" anchor="ctr">
            <a:noAutofit/>
          </a:bodyPr>
          <a:lstStyle/>
          <a:p>
            <a:r>
              <a:rPr lang="en-IN" b="1" dirty="0">
                <a:solidFill>
                  <a:schemeClr val="bg1"/>
                </a:solidFill>
                <a:cs typeface="Times New Roman" panose="02020603050405020304" pitchFamily="18" charset="0"/>
              </a:rPr>
              <a:t>Diagram</a:t>
            </a:r>
            <a:r>
              <a:rPr lang="en-IN" b="1" dirty="0">
                <a:solidFill>
                  <a:schemeClr val="bg1"/>
                </a:solidFill>
                <a:latin typeface="Ariel"/>
                <a:cs typeface="Times New Roman" panose="02020603050405020304" pitchFamily="18" charset="0"/>
              </a:rPr>
              <a:t> Key</a:t>
            </a:r>
          </a:p>
        </p:txBody>
      </p:sp>
    </p:spTree>
    <p:extLst>
      <p:ext uri="{BB962C8B-B14F-4D97-AF65-F5344CB8AC3E}">
        <p14:creationId xmlns:p14="http://schemas.microsoft.com/office/powerpoint/2010/main" val="1637606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5"/>
          <p:cNvSpPr txBox="1"/>
          <p:nvPr/>
        </p:nvSpPr>
        <p:spPr>
          <a:xfrm>
            <a:off x="254286" y="1297514"/>
            <a:ext cx="6546395" cy="4672989"/>
          </a:xfrm>
          <a:prstGeom prst="rect">
            <a:avLst/>
          </a:prstGeom>
        </p:spPr>
        <p:txBody>
          <a:bodyPr wrap="square" lIns="0" tIns="0" rIns="0" bIns="0" rtlCol="0" anchor="t">
            <a:noAutofit/>
          </a:bodyPr>
          <a:lstStyle/>
          <a:p>
            <a:pPr marL="285750" indent="-285750" algn="just">
              <a:buFont typeface="Wingdings" panose="05000000000000000000" pitchFamily="2" charset="2"/>
              <a:buChar char="Ø"/>
            </a:pPr>
            <a:r>
              <a:rPr lang="en-IN" sz="1600" dirty="0"/>
              <a:t> The exemplary illustration shows the general anatomy of the locking system of automobiles. The automotive lock 106 consist of encrypted switch system and handle/steering lock mechanism. The path 108 is a path followed by an automotive lock when handle/steering are rotated about their axis. The automotive chassis 102 have fixed interlocking element 104 permanently attached to it. When handle/steering lock is enabled the lock’s interlocking element 110 protrudes out from lock’s casing and gets interlocked with fixed interlocking element 110 of chassis. Due to this interlocking the movement/rotation of automobile’s handle/steering is restricted.  During theft the thieves apply huge rotational torque on handle/steering which breaks either of the interlocking elements 110 or 104 to enable easy theft of automobile. The invention have overcame this short coming by providing for spring coupled retractable lock’s interlocking element.</a:t>
            </a:r>
          </a:p>
        </p:txBody>
      </p:sp>
      <p:sp>
        <p:nvSpPr>
          <p:cNvPr id="12"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15103" y="1007049"/>
            <a:ext cx="4921695" cy="5135255"/>
          </a:xfrm>
          <a:prstGeom prst="rect">
            <a:avLst/>
          </a:prstGeom>
        </p:spPr>
      </p:pic>
      <p:sp>
        <p:nvSpPr>
          <p:cNvPr id="10" name="object 13">
            <a:extLst>
              <a:ext uri="{FF2B5EF4-FFF2-40B4-BE49-F238E27FC236}">
                <a16:creationId xmlns:a16="http://schemas.microsoft.com/office/drawing/2014/main" id="{9797E4C3-ED9E-4544-A9E8-CEFA92F31416}"/>
              </a:ext>
            </a:extLst>
          </p:cNvPr>
          <p:cNvSpPr/>
          <p:nvPr/>
        </p:nvSpPr>
        <p:spPr>
          <a:xfrm>
            <a:off x="-34964" y="303488"/>
            <a:ext cx="3359075" cy="547412"/>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dirty="0"/>
          </a:p>
        </p:txBody>
      </p:sp>
      <p:sp>
        <p:nvSpPr>
          <p:cNvPr id="11" name="object 16">
            <a:extLst>
              <a:ext uri="{FF2B5EF4-FFF2-40B4-BE49-F238E27FC236}">
                <a16:creationId xmlns:a16="http://schemas.microsoft.com/office/drawing/2014/main" id="{555DEE07-46BF-5344-9A31-10E5AD1F53B3}"/>
              </a:ext>
            </a:extLst>
          </p:cNvPr>
          <p:cNvSpPr txBox="1"/>
          <p:nvPr/>
        </p:nvSpPr>
        <p:spPr>
          <a:xfrm>
            <a:off x="184557" y="303488"/>
            <a:ext cx="2884215" cy="547412"/>
          </a:xfrm>
          <a:prstGeom prst="rect">
            <a:avLst/>
          </a:prstGeom>
        </p:spPr>
        <p:txBody>
          <a:bodyPr wrap="square" lIns="0" tIns="0" rIns="0" bIns="0" rtlCol="0" anchor="ctr">
            <a:noAutofit/>
          </a:bodyPr>
          <a:lstStyle/>
          <a:p>
            <a:r>
              <a:rPr lang="en-IN" b="1" dirty="0">
                <a:solidFill>
                  <a:schemeClr val="bg1"/>
                </a:solidFill>
              </a:rPr>
              <a:t>Detailed Technical description</a:t>
            </a:r>
          </a:p>
        </p:txBody>
      </p:sp>
    </p:spTree>
    <p:extLst>
      <p:ext uri="{BB962C8B-B14F-4D97-AF65-F5344CB8AC3E}">
        <p14:creationId xmlns:p14="http://schemas.microsoft.com/office/powerpoint/2010/main" val="785019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5"/>
          <p:cNvSpPr txBox="1"/>
          <p:nvPr/>
        </p:nvSpPr>
        <p:spPr>
          <a:xfrm>
            <a:off x="254000" y="1240050"/>
            <a:ext cx="6470358" cy="5123147"/>
          </a:xfrm>
          <a:prstGeom prst="rect">
            <a:avLst/>
          </a:prstGeom>
        </p:spPr>
        <p:txBody>
          <a:bodyPr wrap="square" lIns="0" tIns="0" rIns="0" bIns="0" rtlCol="0" anchor="t">
            <a:noAutofit/>
          </a:bodyPr>
          <a:lstStyle/>
          <a:p>
            <a:pPr marL="285750" indent="-285750" algn="just">
              <a:buFont typeface="Wingdings" panose="05000000000000000000" pitchFamily="2" charset="2"/>
              <a:buChar char="Ø"/>
            </a:pPr>
            <a:r>
              <a:rPr lang="en-IN" sz="1600" dirty="0"/>
              <a:t>This illustration shows the configuration of Novel automotive lock when handle lock is disabled. Now for understanding purpose we will go with the procedure to enable handle lock. Assuming the electro-mechanical encryption (refer slide 9 for it’s working) system 200 has been already authenticated by appropriate key. Once the lock is authenticated the solenoid actuator 204 will get actuated pushing actuator pin 205 outwards. The rotation will be induced manually on slotted pin 208 which is coupled with a knob outside lock’s opaque and sealed casing. During rotation as soon as the slot of pin matches the solenoid pin they will get interlocked, now the rotation imparted manually on knob will be forwarded to cam 210 as solenoid is fixed cam. Further as cam rotates in anti-clockwise direction it will push metallic plate 216, which further pushes high tension springs 218, which further ultimately pushes the lock’s interlocking element 110 out of the lock’s casing. This further leads to interlocking of lock’s and chassis interlocking elements 110 &amp; 104. It is to be noted that the high tension spring’s 218 will not go under any type of compression only low tension spring 222 will undergo compression. Please see the illustration in next slide to get the configuration of novel automotive lock when handle lock is enabled.</a:t>
            </a:r>
          </a:p>
        </p:txBody>
      </p:sp>
      <p:sp>
        <p:nvSpPr>
          <p:cNvPr id="12"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4567" y="1240049"/>
            <a:ext cx="4908441" cy="5123147"/>
          </a:xfrm>
          <a:prstGeom prst="rect">
            <a:avLst/>
          </a:prstGeom>
        </p:spPr>
      </p:pic>
      <p:sp>
        <p:nvSpPr>
          <p:cNvPr id="9" name="object 13">
            <a:extLst>
              <a:ext uri="{FF2B5EF4-FFF2-40B4-BE49-F238E27FC236}">
                <a16:creationId xmlns:a16="http://schemas.microsoft.com/office/drawing/2014/main" id="{FC16ACC6-BAE7-B34C-83E5-8DE90F75C5FF}"/>
              </a:ext>
            </a:extLst>
          </p:cNvPr>
          <p:cNvSpPr/>
          <p:nvPr/>
        </p:nvSpPr>
        <p:spPr>
          <a:xfrm>
            <a:off x="-34964" y="303488"/>
            <a:ext cx="3359075" cy="547412"/>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dirty="0"/>
          </a:p>
        </p:txBody>
      </p:sp>
      <p:sp>
        <p:nvSpPr>
          <p:cNvPr id="11" name="object 16">
            <a:extLst>
              <a:ext uri="{FF2B5EF4-FFF2-40B4-BE49-F238E27FC236}">
                <a16:creationId xmlns:a16="http://schemas.microsoft.com/office/drawing/2014/main" id="{DB3858E2-12B2-5142-89BF-1F3A1D851C8E}"/>
              </a:ext>
            </a:extLst>
          </p:cNvPr>
          <p:cNvSpPr txBox="1"/>
          <p:nvPr/>
        </p:nvSpPr>
        <p:spPr>
          <a:xfrm>
            <a:off x="184557" y="303488"/>
            <a:ext cx="2884215" cy="547412"/>
          </a:xfrm>
          <a:prstGeom prst="rect">
            <a:avLst/>
          </a:prstGeom>
        </p:spPr>
        <p:txBody>
          <a:bodyPr wrap="square" lIns="0" tIns="0" rIns="0" bIns="0" rtlCol="0" anchor="ctr">
            <a:noAutofit/>
          </a:bodyPr>
          <a:lstStyle/>
          <a:p>
            <a:r>
              <a:rPr lang="en-IN" b="1" dirty="0">
                <a:solidFill>
                  <a:schemeClr val="bg1"/>
                </a:solidFill>
              </a:rPr>
              <a:t>Detailed Technical description</a:t>
            </a:r>
          </a:p>
        </p:txBody>
      </p:sp>
    </p:spTree>
    <p:extLst>
      <p:ext uri="{BB962C8B-B14F-4D97-AF65-F5344CB8AC3E}">
        <p14:creationId xmlns:p14="http://schemas.microsoft.com/office/powerpoint/2010/main" val="1101633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5"/>
          <p:cNvSpPr txBox="1"/>
          <p:nvPr/>
        </p:nvSpPr>
        <p:spPr>
          <a:xfrm>
            <a:off x="254000" y="1186260"/>
            <a:ext cx="6598622" cy="5174195"/>
          </a:xfrm>
          <a:prstGeom prst="rect">
            <a:avLst/>
          </a:prstGeom>
        </p:spPr>
        <p:txBody>
          <a:bodyPr wrap="square" lIns="0" tIns="0" rIns="0" bIns="0" rtlCol="0" anchor="t">
            <a:noAutofit/>
          </a:bodyPr>
          <a:lstStyle/>
          <a:p>
            <a:pPr marL="285750" indent="-285750" algn="just">
              <a:buFont typeface="Wingdings" panose="05000000000000000000" pitchFamily="2" charset="2"/>
              <a:buChar char="Ø"/>
            </a:pPr>
            <a:r>
              <a:rPr lang="en-IN" sz="1600" dirty="0"/>
              <a:t>Now this illustration shows the configuration of lock when handle/steering lock is enabled. Now let’s consider a situation when thief tries to break the handle/steering lock by applying huge rotational torque on handle/steering, the interlocking elements 110 &amp; 104 will slide by each other by way of wedging action. There will be huge axial force applied by 104 acting on interlocking element 110 by virtue of taper of 110. This would result in instantaneous retraction of interlocking pin 110 into lock’s casing by simultaneously compressing high tension springs 218. Further the rotational torque applied by thief continues to act the interlocking elements will slide pass by each other. As soon as they pass by each other the interlocking element 110 will again protrude out by virtue of springs 218 and hence will continue to obstruct the free rotation of handle/steering (maintaining non drivable status of automobile). It is to be noted that the springs 218 are of very high spring constant and need very huge force to get compressed. Hence it is impractical to think that thief can apply huge force (in range of 120-200kg ) on every slight turn on roads to navigate vehicle swiftly after theft. Also always there will a huge instantaneous jerk experienced by thief after wedging/sliding process which will make the driving on road very dangerous and practically impossible for thief when handle lock is enabled.</a:t>
            </a:r>
          </a:p>
        </p:txBody>
      </p:sp>
      <p:sp>
        <p:nvSpPr>
          <p:cNvPr id="12"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pic>
        <p:nvPicPr>
          <p:cNvPr id="9" name="Picture 8">
            <a:extLst>
              <a:ext uri="{FF2B5EF4-FFF2-40B4-BE49-F238E27FC236}">
                <a16:creationId xmlns:a16="http://schemas.microsoft.com/office/drawing/2014/main" id="{9CA266B0-C652-7F45-96C1-23E6120042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4568" y="850900"/>
            <a:ext cx="4908441" cy="5123147"/>
          </a:xfrm>
          <a:prstGeom prst="rect">
            <a:avLst/>
          </a:prstGeom>
        </p:spPr>
      </p:pic>
      <p:sp>
        <p:nvSpPr>
          <p:cNvPr id="11" name="object 13">
            <a:extLst>
              <a:ext uri="{FF2B5EF4-FFF2-40B4-BE49-F238E27FC236}">
                <a16:creationId xmlns:a16="http://schemas.microsoft.com/office/drawing/2014/main" id="{F62A5418-C7E1-3A49-BEB3-CBA77130A883}"/>
              </a:ext>
            </a:extLst>
          </p:cNvPr>
          <p:cNvSpPr/>
          <p:nvPr/>
        </p:nvSpPr>
        <p:spPr>
          <a:xfrm>
            <a:off x="-34964" y="303488"/>
            <a:ext cx="3359075" cy="547412"/>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dirty="0"/>
          </a:p>
        </p:txBody>
      </p:sp>
      <p:sp>
        <p:nvSpPr>
          <p:cNvPr id="14" name="object 16">
            <a:extLst>
              <a:ext uri="{FF2B5EF4-FFF2-40B4-BE49-F238E27FC236}">
                <a16:creationId xmlns:a16="http://schemas.microsoft.com/office/drawing/2014/main" id="{B1072DD2-0889-044D-A591-43FB11EC27C2}"/>
              </a:ext>
            </a:extLst>
          </p:cNvPr>
          <p:cNvSpPr txBox="1"/>
          <p:nvPr/>
        </p:nvSpPr>
        <p:spPr>
          <a:xfrm>
            <a:off x="184557" y="303488"/>
            <a:ext cx="2884215" cy="547412"/>
          </a:xfrm>
          <a:prstGeom prst="rect">
            <a:avLst/>
          </a:prstGeom>
        </p:spPr>
        <p:txBody>
          <a:bodyPr wrap="square" lIns="0" tIns="0" rIns="0" bIns="0" rtlCol="0" anchor="ctr">
            <a:noAutofit/>
          </a:bodyPr>
          <a:lstStyle/>
          <a:p>
            <a:r>
              <a:rPr lang="en-IN" b="1" dirty="0">
                <a:solidFill>
                  <a:schemeClr val="bg1"/>
                </a:solidFill>
              </a:rPr>
              <a:t>Detailed Technical description</a:t>
            </a:r>
          </a:p>
        </p:txBody>
      </p:sp>
    </p:spTree>
    <p:extLst>
      <p:ext uri="{BB962C8B-B14F-4D97-AF65-F5344CB8AC3E}">
        <p14:creationId xmlns:p14="http://schemas.microsoft.com/office/powerpoint/2010/main" val="1874758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5"/>
          <p:cNvSpPr txBox="1"/>
          <p:nvPr/>
        </p:nvSpPr>
        <p:spPr>
          <a:xfrm>
            <a:off x="253999" y="1240051"/>
            <a:ext cx="7712365" cy="4952932"/>
          </a:xfrm>
          <a:prstGeom prst="rect">
            <a:avLst/>
          </a:prstGeom>
        </p:spPr>
        <p:txBody>
          <a:bodyPr wrap="square" lIns="0" tIns="0" rIns="0" bIns="0" rtlCol="0" anchor="t">
            <a:noAutofit/>
          </a:bodyPr>
          <a:lstStyle/>
          <a:p>
            <a:pPr marL="285750" indent="-285750" algn="just">
              <a:buFont typeface="Wingdings" panose="05000000000000000000" pitchFamily="2" charset="2"/>
              <a:buChar char="Ø"/>
            </a:pPr>
            <a:r>
              <a:rPr lang="en-IN" sz="1600" dirty="0"/>
              <a:t>This illustration shows configuration of an novel automotive lock having an innovative electro-mechanical authentication system, the novel electro-mechanical authentication system consist of various "normally open" and "normally close" miniature electrical switches arranged in series configuration in automotive lock which itself act as a "normally open" switch in automobiles ignition circuit. These switches in automotive lock circuit ( which further is part of automobile's ignition and electrical utility circuit) are configured such that only "normally open" switches are required to get actuated by mechanical action of key having unique physical pattern to authenticate lock. The "normally closed" miniature switches should remain undisturbed for successful authentication of the lock. The arrangement of NO &amp; NC switches is random and complex and is enclosed in sealed and opaque casing. Hence impossible for thieves to guess key pattern. It is also observable that as the number of switches increases in encryption circuit the encryption strength will increase, </a:t>
            </a:r>
            <a:r>
              <a:rPr lang="en-IN" sz="1600" b="1" dirty="0"/>
              <a:t>for a size of average key at least 30 micro miniature switches can be configured in lock’s key way which means total no. of possible key varieties would be 2^30=1073741824 (more than 1 billion key combinations). This huge amount of key combination was never offered by any mechanical lock manufacturer. </a:t>
            </a:r>
          </a:p>
        </p:txBody>
      </p:sp>
      <p:sp>
        <p:nvSpPr>
          <p:cNvPr id="12" name="object 25"/>
          <p:cNvSpPr/>
          <p:nvPr/>
        </p:nvSpPr>
        <p:spPr>
          <a:xfrm>
            <a:off x="10497109" y="249331"/>
            <a:ext cx="1485900" cy="485775"/>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4"/>
          <p:cNvSpPr/>
          <p:nvPr/>
        </p:nvSpPr>
        <p:spPr>
          <a:xfrm>
            <a:off x="-107576" y="6414247"/>
            <a:ext cx="12370211" cy="457200"/>
          </a:xfrm>
          <a:custGeom>
            <a:avLst/>
            <a:gdLst/>
            <a:ahLst/>
            <a:cxnLst/>
            <a:rect l="l" t="t" r="r" b="b"/>
            <a:pathLst>
              <a:path w="9876219" h="457200">
                <a:moveTo>
                  <a:pt x="9829197" y="0"/>
                </a:moveTo>
                <a:lnTo>
                  <a:pt x="75597" y="0"/>
                </a:lnTo>
                <a:lnTo>
                  <a:pt x="75597" y="447674"/>
                </a:lnTo>
                <a:lnTo>
                  <a:pt x="9829197" y="447674"/>
                </a:lnTo>
                <a:lnTo>
                  <a:pt x="9829197" y="0"/>
                </a:lnTo>
                <a:close/>
              </a:path>
            </a:pathLst>
          </a:custGeom>
          <a:solidFill>
            <a:srgbClr val="2F1113"/>
          </a:solidFill>
        </p:spPr>
        <p:txBody>
          <a:bodyPr wrap="square" lIns="0" tIns="0" rIns="0" bIns="0" rtlCol="0">
            <a:noAutofit/>
          </a:bodyPr>
          <a:lstStyle/>
          <a:p>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1670" y="1240051"/>
            <a:ext cx="4016645" cy="5123146"/>
          </a:xfrm>
          <a:prstGeom prst="rect">
            <a:avLst/>
          </a:prstGeom>
        </p:spPr>
      </p:pic>
      <p:sp>
        <p:nvSpPr>
          <p:cNvPr id="8" name="object 13">
            <a:extLst>
              <a:ext uri="{FF2B5EF4-FFF2-40B4-BE49-F238E27FC236}">
                <a16:creationId xmlns:a16="http://schemas.microsoft.com/office/drawing/2014/main" id="{3C48678E-2261-F14F-9F68-53BF9F769819}"/>
              </a:ext>
            </a:extLst>
          </p:cNvPr>
          <p:cNvSpPr/>
          <p:nvPr/>
        </p:nvSpPr>
        <p:spPr>
          <a:xfrm>
            <a:off x="-34964" y="303488"/>
            <a:ext cx="3359075" cy="547412"/>
          </a:xfrm>
          <a:custGeom>
            <a:avLst/>
            <a:gdLst/>
            <a:ahLst/>
            <a:cxnLst/>
            <a:rect l="l" t="t" r="r" b="b"/>
            <a:pathLst>
              <a:path w="9876219" h="457200">
                <a:moveTo>
                  <a:pt x="9810147" y="0"/>
                </a:moveTo>
                <a:lnTo>
                  <a:pt x="56547" y="0"/>
                </a:lnTo>
                <a:lnTo>
                  <a:pt x="56547" y="457200"/>
                </a:lnTo>
                <a:lnTo>
                  <a:pt x="9810147" y="457200"/>
                </a:lnTo>
                <a:lnTo>
                  <a:pt x="9810147" y="0"/>
                </a:lnTo>
                <a:close/>
              </a:path>
            </a:pathLst>
          </a:custGeom>
          <a:solidFill>
            <a:srgbClr val="2F1113">
              <a:alpha val="66000"/>
            </a:srgbClr>
          </a:solidFill>
          <a:effectLst>
            <a:softEdge rad="127000"/>
          </a:effectLst>
          <a:scene3d>
            <a:camera prst="orthographicFront"/>
            <a:lightRig rig="threePt" dir="t"/>
          </a:scene3d>
          <a:sp3d>
            <a:bevelT prst="angle"/>
            <a:bevelB prst="angle"/>
          </a:sp3d>
        </p:spPr>
        <p:txBody>
          <a:bodyPr wrap="square" lIns="0" tIns="0" rIns="0" bIns="0" rtlCol="0">
            <a:noAutofit/>
          </a:bodyPr>
          <a:lstStyle/>
          <a:p>
            <a:endParaRPr dirty="0"/>
          </a:p>
        </p:txBody>
      </p:sp>
      <p:sp>
        <p:nvSpPr>
          <p:cNvPr id="10" name="object 16">
            <a:extLst>
              <a:ext uri="{FF2B5EF4-FFF2-40B4-BE49-F238E27FC236}">
                <a16:creationId xmlns:a16="http://schemas.microsoft.com/office/drawing/2014/main" id="{644C0685-EEC2-2346-BDBC-49ABE2613043}"/>
              </a:ext>
            </a:extLst>
          </p:cNvPr>
          <p:cNvSpPr txBox="1"/>
          <p:nvPr/>
        </p:nvSpPr>
        <p:spPr>
          <a:xfrm>
            <a:off x="184557" y="303488"/>
            <a:ext cx="2884215" cy="547412"/>
          </a:xfrm>
          <a:prstGeom prst="rect">
            <a:avLst/>
          </a:prstGeom>
        </p:spPr>
        <p:txBody>
          <a:bodyPr wrap="square" lIns="0" tIns="0" rIns="0" bIns="0" rtlCol="0" anchor="ctr">
            <a:noAutofit/>
          </a:bodyPr>
          <a:lstStyle/>
          <a:p>
            <a:r>
              <a:rPr lang="en-IN" b="1" dirty="0">
                <a:solidFill>
                  <a:schemeClr val="bg1"/>
                </a:solidFill>
              </a:rPr>
              <a:t>Detailed Technical description</a:t>
            </a:r>
          </a:p>
        </p:txBody>
      </p:sp>
    </p:spTree>
    <p:extLst>
      <p:ext uri="{BB962C8B-B14F-4D97-AF65-F5344CB8AC3E}">
        <p14:creationId xmlns:p14="http://schemas.microsoft.com/office/powerpoint/2010/main" val="3563462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2078</TotalTime>
  <Words>2002</Words>
  <Application>Microsoft Macintosh PowerPoint</Application>
  <PresentationFormat>Widescreen</PresentationFormat>
  <Paragraphs>165</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Ariel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Ankit Kumar</dc:creator>
  <cp:lastModifiedBy>Ankit Kumar</cp:lastModifiedBy>
  <cp:revision>158</cp:revision>
  <dcterms:created xsi:type="dcterms:W3CDTF">2018-01-16T10:55:57Z</dcterms:created>
  <dcterms:modified xsi:type="dcterms:W3CDTF">2018-07-05T10:08:32Z</dcterms:modified>
</cp:coreProperties>
</file>