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99" r:id="rId2"/>
    <p:sldId id="295" r:id="rId3"/>
    <p:sldId id="309" r:id="rId4"/>
    <p:sldId id="320" r:id="rId5"/>
    <p:sldId id="321" r:id="rId6"/>
    <p:sldId id="31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90EA16-B66C-46EF-B38A-ABB55CDE99E1}" type="datetimeFigureOut">
              <a:rPr lang="en-US" smtClean="0"/>
              <a:pPr/>
              <a:t>5/31/2016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D1CE93-5D5B-4AF3-9D23-AC5F02C710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845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22" name="Shape 12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" name="Shape 44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443" name="Shape 44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" name="Shape 44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443" name="Shape 44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" name="Shape 44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443" name="Shape 44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/>
          <p:nvPr/>
        </p:nvSpPr>
        <p:spPr>
          <a:xfrm>
            <a:off x="228600" y="2067341"/>
            <a:ext cx="8381999" cy="212365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 algn="ctr">
              <a:buSzPct val="25000"/>
            </a:pPr>
            <a:r>
              <a:rPr lang="en-US" sz="4400" b="1" dirty="0" smtClean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Rotary Vane Reciprocating  Compressor</a:t>
            </a:r>
          </a:p>
          <a:p>
            <a:pPr lvl="0" algn="ctr">
              <a:buSzPct val="25000"/>
            </a:pPr>
            <a:endParaRPr lang="en-US" sz="4400" b="1" dirty="0" smtClean="0">
              <a:solidFill>
                <a:schemeClr val="dk1"/>
              </a:solidFill>
              <a:ea typeface="Calibri"/>
              <a:cs typeface="Calibri"/>
              <a:sym typeface="Calibri"/>
            </a:endParaRPr>
          </a:p>
          <a:p>
            <a:pPr lvl="0" algn="ctr">
              <a:buSzPct val="25000"/>
            </a:pPr>
            <a:r>
              <a:rPr lang="en-US" sz="2800" b="1" i="0" u="none" strike="noStrike" cap="none" baseline="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Patent </a:t>
            </a:r>
            <a:r>
              <a:rPr lang="en-US" sz="28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Application No. </a:t>
            </a:r>
            <a:r>
              <a:rPr lang="en-IN" sz="28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5624/CHE/2014 </a:t>
            </a:r>
            <a:endParaRPr lang="en-US" sz="28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Picture 4" descr="http://innovationbizz.com/demo/img/log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10400" y="6235050"/>
            <a:ext cx="2133600" cy="622949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76200" y="6400800"/>
            <a:ext cx="609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3300"/>
                </a:solidFill>
              </a:rPr>
              <a:t>ISRF Proprietary 			- Patent Pending -</a:t>
            </a:r>
            <a:endParaRPr lang="en-US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0122742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" name="Shape 439"/>
          <p:cNvSpPr/>
          <p:nvPr/>
        </p:nvSpPr>
        <p:spPr>
          <a:xfrm>
            <a:off x="0" y="159229"/>
            <a:ext cx="9144000" cy="76944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42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Rotary Vane Reciprocating  Compressor</a:t>
            </a:r>
            <a:endParaRPr lang="en-US" sz="4200" b="1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0" name="Shape 440"/>
          <p:cNvSpPr/>
          <p:nvPr/>
        </p:nvSpPr>
        <p:spPr>
          <a:xfrm>
            <a:off x="533400" y="1000108"/>
            <a:ext cx="8253442" cy="495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285750" marR="0" lvl="0" indent="-285750" algn="just" rtl="0">
              <a:spcBef>
                <a:spcPts val="0"/>
              </a:spcBef>
              <a:buClr>
                <a:schemeClr val="dk1"/>
              </a:buClr>
              <a:buSzPct val="100000"/>
              <a:buFont typeface="Wingdings" pitchFamily="2" charset="2"/>
              <a:buChar char="Ø"/>
            </a:pPr>
            <a:r>
              <a:rPr lang="en-US" sz="22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Positive displacement  compressors handle less mass flow rate at high pressure ratio</a:t>
            </a:r>
          </a:p>
          <a:p>
            <a:pPr marL="285750" marR="0" lvl="0" indent="-285750" algn="just" rtl="0">
              <a:lnSpc>
                <a:spcPct val="114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Wingdings" pitchFamily="2" charset="2"/>
              <a:buChar char="Ø"/>
            </a:pPr>
            <a:r>
              <a:rPr lang="en-US" sz="2200" b="1" i="0" u="none" strike="noStrike" cap="none" baseline="0" dirty="0" smtClean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Aerodynamic compressors</a:t>
            </a:r>
            <a:r>
              <a:rPr lang="en-US" sz="2200" b="1" i="0" u="none" strike="noStrike" cap="none" dirty="0" smtClean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handles high mass flow rate at less pressure ratio</a:t>
            </a:r>
          </a:p>
          <a:p>
            <a:pPr marL="285750" marR="0" lvl="0" indent="-285750" algn="just" rtl="0">
              <a:lnSpc>
                <a:spcPct val="114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Wingdings" pitchFamily="2" charset="2"/>
              <a:buChar char="Ø"/>
            </a:pPr>
            <a:r>
              <a:rPr lang="en-US" sz="2200" b="1" baseline="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RVR is a trade off</a:t>
            </a:r>
            <a:r>
              <a:rPr lang="en-US" sz="22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between positive displacement and aerodynamic compressors which provides higher mass flow rate and pressure ratios</a:t>
            </a:r>
          </a:p>
          <a:p>
            <a:pPr marL="285750" marR="0" lvl="0" indent="-285750" algn="just" rtl="0">
              <a:lnSpc>
                <a:spcPct val="114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Wingdings" pitchFamily="2" charset="2"/>
              <a:buChar char="Ø"/>
            </a:pPr>
            <a:r>
              <a:rPr lang="en-US" sz="2200" b="1" i="0" u="none" strike="noStrike" cap="none" baseline="0" dirty="0" smtClean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Efficiency is estimated</a:t>
            </a:r>
            <a:r>
              <a:rPr lang="en-US" sz="2200" b="1" i="0" u="none" strike="noStrike" cap="none" dirty="0" smtClean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to be better than aerodynamic compressor</a:t>
            </a:r>
          </a:p>
          <a:p>
            <a:pPr marL="285750" marR="0" lvl="0" indent="-285750" algn="just" rtl="0">
              <a:lnSpc>
                <a:spcPct val="114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Wingdings" pitchFamily="2" charset="2"/>
              <a:buChar char="Ø"/>
            </a:pPr>
            <a:r>
              <a:rPr lang="en-US" sz="2200" b="1" i="0" u="none" strike="noStrike" cap="none" dirty="0" smtClean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Rapid prototype model has been made</a:t>
            </a:r>
          </a:p>
          <a:p>
            <a:pPr marL="285750" marR="0" lvl="0" indent="-285750" algn="just" rtl="0">
              <a:lnSpc>
                <a:spcPct val="114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Wingdings" pitchFamily="2" charset="2"/>
              <a:buChar char="Ø"/>
            </a:pPr>
            <a:r>
              <a:rPr lang="en-US" sz="2200" b="1" dirty="0" smtClean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Addressed stress, centrifugal forces, lubrication, mechanical losses etc.,</a:t>
            </a:r>
          </a:p>
          <a:p>
            <a:pPr marL="285750" marR="0" lvl="0" indent="-285750" algn="just" rtl="0">
              <a:lnSpc>
                <a:spcPct val="114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Wingdings" pitchFamily="2" charset="2"/>
              <a:buChar char="Ø"/>
            </a:pPr>
            <a:r>
              <a:rPr lang="en-US" sz="2200" b="1" i="0" u="none" strike="noStrike" cap="none" dirty="0" smtClean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Working on vibration and vane tip optimization </a:t>
            </a:r>
          </a:p>
          <a:p>
            <a:pPr marL="285750" marR="0" lvl="0" indent="-285750" algn="just" rtl="0">
              <a:lnSpc>
                <a:spcPct val="114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Wingdings" pitchFamily="2" charset="2"/>
              <a:buChar char="Ø"/>
            </a:pPr>
            <a:r>
              <a:rPr lang="en-US" sz="2200" b="1" dirty="0" smtClean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Several possible configurations have been covered in patent application </a:t>
            </a:r>
            <a:endParaRPr lang="en-US" sz="2200" b="1" i="0" u="none" strike="noStrike" cap="none" dirty="0" smtClean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just" rtl="0">
              <a:lnSpc>
                <a:spcPct val="114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Wingdings" pitchFamily="2" charset="2"/>
              <a:buChar char="Ø"/>
            </a:pPr>
            <a:endParaRPr lang="en-US" sz="2200" b="1" i="0" u="none" strike="noStrike" cap="none" dirty="0" smtClean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Picture 4" descr="http://innovationbizz.com/demo/img/log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10400" y="6235050"/>
            <a:ext cx="2133600" cy="622949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76200" y="6400800"/>
            <a:ext cx="609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3300"/>
                </a:solidFill>
              </a:rPr>
              <a:t>ISRF Proprietary 			- Patent Pending -</a:t>
            </a:r>
            <a:endParaRPr lang="en-US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6056045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" name="Shape 439"/>
          <p:cNvSpPr/>
          <p:nvPr/>
        </p:nvSpPr>
        <p:spPr>
          <a:xfrm>
            <a:off x="609600" y="373559"/>
            <a:ext cx="8077200" cy="76944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36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Rotary Vane Reciprocating  Compressor</a:t>
            </a:r>
            <a:endParaRPr lang="en-US" sz="3600" b="1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Picture 4" descr="http://innovationbizz.com/demo/img/log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10400" y="6235050"/>
            <a:ext cx="2133600" cy="622949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76200" y="6400800"/>
            <a:ext cx="609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3300"/>
                </a:solidFill>
              </a:rPr>
              <a:t>ISRF Proprietary 			- Patent Pending -</a:t>
            </a:r>
            <a:endParaRPr lang="en-US" b="1" dirty="0">
              <a:solidFill>
                <a:srgbClr val="003300"/>
              </a:solidFill>
            </a:endParaRPr>
          </a:p>
        </p:txBody>
      </p:sp>
      <p:grpSp>
        <p:nvGrpSpPr>
          <p:cNvPr id="7" name="Group 23"/>
          <p:cNvGrpSpPr>
            <a:grpSpLocks/>
          </p:cNvGrpSpPr>
          <p:nvPr/>
        </p:nvGrpSpPr>
        <p:grpSpPr bwMode="auto">
          <a:xfrm>
            <a:off x="533400" y="1447800"/>
            <a:ext cx="8153400" cy="4941888"/>
            <a:chOff x="533400" y="1447800"/>
            <a:chExt cx="8153400" cy="4941888"/>
          </a:xfrm>
        </p:grpSpPr>
        <p:grpSp>
          <p:nvGrpSpPr>
            <p:cNvPr id="8" name="Group 25"/>
            <p:cNvGrpSpPr>
              <a:grpSpLocks/>
            </p:cNvGrpSpPr>
            <p:nvPr/>
          </p:nvGrpSpPr>
          <p:grpSpPr bwMode="auto">
            <a:xfrm>
              <a:off x="533400" y="1447800"/>
              <a:ext cx="8153400" cy="4941888"/>
              <a:chOff x="533400" y="1447800"/>
              <a:chExt cx="8153400" cy="4941332"/>
            </a:xfrm>
          </p:grpSpPr>
          <p:grpSp>
            <p:nvGrpSpPr>
              <p:cNvPr id="13" name="Group 6"/>
              <p:cNvGrpSpPr>
                <a:grpSpLocks/>
              </p:cNvGrpSpPr>
              <p:nvPr/>
            </p:nvGrpSpPr>
            <p:grpSpPr bwMode="auto">
              <a:xfrm>
                <a:off x="2667000" y="1447800"/>
                <a:ext cx="4651375" cy="4800600"/>
                <a:chOff x="2667000" y="1447800"/>
                <a:chExt cx="4651375" cy="4800600"/>
              </a:xfrm>
            </p:grpSpPr>
            <p:pic>
              <p:nvPicPr>
                <p:cNvPr id="24" name="Picture 4" descr="untitled"/>
                <p:cNvPicPr>
                  <a:picLocks noChangeAspect="1" noChangeArrowheads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>
                  <a:off x="2667000" y="1447800"/>
                  <a:ext cx="4651375" cy="480060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sp>
              <p:nvSpPr>
                <p:cNvPr id="25" name="Oval 5"/>
                <p:cNvSpPr>
                  <a:spLocks noChangeArrowheads="1"/>
                </p:cNvSpPr>
                <p:nvPr/>
              </p:nvSpPr>
              <p:spPr bwMode="auto">
                <a:xfrm>
                  <a:off x="4648200" y="5638800"/>
                  <a:ext cx="228600" cy="228600"/>
                </a:xfrm>
                <a:prstGeom prst="ellipse">
                  <a:avLst/>
                </a:prstGeom>
                <a:solidFill>
                  <a:schemeClr val="accent1"/>
                </a:solidFill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" name="Oval 6"/>
                <p:cNvSpPr>
                  <a:spLocks noChangeArrowheads="1"/>
                </p:cNvSpPr>
                <p:nvPr/>
              </p:nvSpPr>
              <p:spPr bwMode="auto">
                <a:xfrm>
                  <a:off x="3886200" y="1828800"/>
                  <a:ext cx="228600" cy="228600"/>
                </a:xfrm>
                <a:prstGeom prst="ellipse">
                  <a:avLst/>
                </a:prstGeom>
                <a:solidFill>
                  <a:schemeClr val="accent1"/>
                </a:solidFill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" name="Oval 7"/>
                <p:cNvSpPr>
                  <a:spLocks noChangeArrowheads="1"/>
                </p:cNvSpPr>
                <p:nvPr/>
              </p:nvSpPr>
              <p:spPr bwMode="auto">
                <a:xfrm>
                  <a:off x="5791200" y="5562600"/>
                  <a:ext cx="228600" cy="228600"/>
                </a:xfrm>
                <a:prstGeom prst="ellipse">
                  <a:avLst/>
                </a:prstGeom>
                <a:solidFill>
                  <a:schemeClr val="accent1"/>
                </a:solidFill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endParaRPr lang="en-US"/>
                </a:p>
              </p:txBody>
            </p:sp>
          </p:grpSp>
          <p:cxnSp>
            <p:nvCxnSpPr>
              <p:cNvPr id="14" name="Straight Arrow Connector 13"/>
              <p:cNvCxnSpPr/>
              <p:nvPr/>
            </p:nvCxnSpPr>
            <p:spPr>
              <a:xfrm>
                <a:off x="2209800" y="1828757"/>
                <a:ext cx="1600200" cy="76191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" name="TextBox 9"/>
              <p:cNvSpPr txBox="1">
                <a:spLocks noChangeArrowheads="1"/>
              </p:cNvSpPr>
              <p:nvPr/>
            </p:nvSpPr>
            <p:spPr bwMode="auto">
              <a:xfrm>
                <a:off x="1219200" y="6019800"/>
                <a:ext cx="1447800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/>
                  <a:t>Air Intake 1</a:t>
                </a:r>
              </a:p>
            </p:txBody>
          </p:sp>
          <p:sp>
            <p:nvSpPr>
              <p:cNvPr id="16" name="TextBox 11"/>
              <p:cNvSpPr txBox="1">
                <a:spLocks noChangeArrowheads="1"/>
              </p:cNvSpPr>
              <p:nvPr/>
            </p:nvSpPr>
            <p:spPr bwMode="auto">
              <a:xfrm>
                <a:off x="533400" y="1676400"/>
                <a:ext cx="1676400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/>
                  <a:t>Air Intake 2</a:t>
                </a:r>
              </a:p>
            </p:txBody>
          </p:sp>
          <p:cxnSp>
            <p:nvCxnSpPr>
              <p:cNvPr id="17" name="Straight Arrow Connector 16"/>
              <p:cNvCxnSpPr/>
              <p:nvPr/>
            </p:nvCxnSpPr>
            <p:spPr>
              <a:xfrm flipV="1">
                <a:off x="2590800" y="5790711"/>
                <a:ext cx="1981200" cy="457149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Arrow Connector 17"/>
              <p:cNvCxnSpPr/>
              <p:nvPr/>
            </p:nvCxnSpPr>
            <p:spPr>
              <a:xfrm rot="10800000" flipV="1">
                <a:off x="6019800" y="5028797"/>
                <a:ext cx="1524000" cy="609531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9" name="TextBox 18"/>
              <p:cNvSpPr txBox="1">
                <a:spLocks noChangeArrowheads="1"/>
              </p:cNvSpPr>
              <p:nvPr/>
            </p:nvSpPr>
            <p:spPr bwMode="auto">
              <a:xfrm>
                <a:off x="7543800" y="4800600"/>
                <a:ext cx="914400" cy="381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/>
                  <a:t>Outlet</a:t>
                </a:r>
              </a:p>
            </p:txBody>
          </p:sp>
          <p:sp>
            <p:nvSpPr>
              <p:cNvPr id="20" name="TextBox 19"/>
              <p:cNvSpPr txBox="1">
                <a:spLocks noChangeArrowheads="1"/>
              </p:cNvSpPr>
              <p:nvPr/>
            </p:nvSpPr>
            <p:spPr bwMode="auto">
              <a:xfrm>
                <a:off x="7620000" y="3810000"/>
                <a:ext cx="914400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/>
                  <a:t>Vane</a:t>
                </a:r>
              </a:p>
            </p:txBody>
          </p:sp>
          <p:cxnSp>
            <p:nvCxnSpPr>
              <p:cNvPr id="21" name="Straight Arrow Connector 20"/>
              <p:cNvCxnSpPr>
                <a:stCxn id="20" idx="1"/>
              </p:cNvCxnSpPr>
              <p:nvPr/>
            </p:nvCxnSpPr>
            <p:spPr>
              <a:xfrm rot="10800000" flipV="1">
                <a:off x="6172200" y="3993864"/>
                <a:ext cx="1447800" cy="349211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Arrow Connector 21"/>
              <p:cNvCxnSpPr>
                <a:stCxn id="23" idx="1"/>
              </p:cNvCxnSpPr>
              <p:nvPr/>
            </p:nvCxnSpPr>
            <p:spPr>
              <a:xfrm rot="10800000" flipV="1">
                <a:off x="5791200" y="4457361"/>
                <a:ext cx="1752600" cy="723819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" name="TextBox 24"/>
              <p:cNvSpPr txBox="1">
                <a:spLocks noChangeArrowheads="1"/>
              </p:cNvSpPr>
              <p:nvPr/>
            </p:nvSpPr>
            <p:spPr bwMode="auto">
              <a:xfrm>
                <a:off x="7543800" y="4267200"/>
                <a:ext cx="1143000" cy="381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/>
                  <a:t>Rotor</a:t>
                </a:r>
              </a:p>
            </p:txBody>
          </p:sp>
        </p:grpSp>
        <p:cxnSp>
          <p:nvCxnSpPr>
            <p:cNvPr id="9" name="Straight Arrow Connector 8"/>
            <p:cNvCxnSpPr/>
            <p:nvPr/>
          </p:nvCxnSpPr>
          <p:spPr>
            <a:xfrm>
              <a:off x="3048000" y="2438400"/>
              <a:ext cx="685800" cy="304800"/>
            </a:xfrm>
            <a:prstGeom prst="straightConnector1">
              <a:avLst/>
            </a:prstGeom>
            <a:ln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 flipV="1">
              <a:off x="3886200" y="3657600"/>
              <a:ext cx="3048000" cy="2209800"/>
            </a:xfrm>
            <a:prstGeom prst="straightConnector1">
              <a:avLst/>
            </a:prstGeom>
            <a:ln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9"/>
            <p:cNvSpPr txBox="1">
              <a:spLocks noChangeArrowheads="1"/>
            </p:cNvSpPr>
            <p:nvPr/>
          </p:nvSpPr>
          <p:spPr bwMode="auto">
            <a:xfrm rot="1405200">
              <a:off x="2932113" y="2613025"/>
              <a:ext cx="9144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 dirty="0"/>
                <a:t>Casing length</a:t>
              </a:r>
            </a:p>
          </p:txBody>
        </p:sp>
        <p:sp>
          <p:nvSpPr>
            <p:cNvPr id="12" name="TextBox 19"/>
            <p:cNvSpPr txBox="1">
              <a:spLocks noChangeArrowheads="1"/>
            </p:cNvSpPr>
            <p:nvPr/>
          </p:nvSpPr>
          <p:spPr bwMode="auto">
            <a:xfrm rot="-2132808">
              <a:off x="5492750" y="3944938"/>
              <a:ext cx="1206500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/>
                <a:t>Vane length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96056045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l="15234" t="11719" r="14453" b="4785"/>
          <a:stretch>
            <a:fillRect/>
          </a:stretch>
        </p:blipFill>
        <p:spPr bwMode="auto">
          <a:xfrm>
            <a:off x="1857356" y="1142984"/>
            <a:ext cx="5643602" cy="5361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Shape 439"/>
          <p:cNvSpPr/>
          <p:nvPr/>
        </p:nvSpPr>
        <p:spPr>
          <a:xfrm>
            <a:off x="609600" y="214290"/>
            <a:ext cx="8077200" cy="76944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36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Rotary Vane Reciprocating  Compressor</a:t>
            </a:r>
            <a:endParaRPr lang="en-US" sz="3600" b="1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42976" y="3071810"/>
            <a:ext cx="758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Intake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225332" y="3929066"/>
            <a:ext cx="7034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Rotor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429520" y="1714488"/>
            <a:ext cx="7922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Casing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 l="18750" t="8056" r="15039" b="9179"/>
          <a:stretch>
            <a:fillRect/>
          </a:stretch>
        </p:blipFill>
        <p:spPr bwMode="auto">
          <a:xfrm>
            <a:off x="1785918" y="928670"/>
            <a:ext cx="5286412" cy="528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Shape 439"/>
          <p:cNvSpPr/>
          <p:nvPr/>
        </p:nvSpPr>
        <p:spPr>
          <a:xfrm>
            <a:off x="609600" y="214290"/>
            <a:ext cx="8077200" cy="76944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36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Rotary Vane Reciprocating  Compressor</a:t>
            </a:r>
            <a:endParaRPr lang="en-US" sz="3600" b="1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71604" y="6215082"/>
            <a:ext cx="6511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Vane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071538" y="3286124"/>
            <a:ext cx="6690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Shaft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" name="Shape 439"/>
          <p:cNvSpPr/>
          <p:nvPr/>
        </p:nvSpPr>
        <p:spPr>
          <a:xfrm>
            <a:off x="2273806" y="373559"/>
            <a:ext cx="5193794" cy="76944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4400" b="1" i="0" u="none" strike="noStrike" cap="none" baseline="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Business Potential</a:t>
            </a:r>
            <a:endParaRPr lang="en-US" sz="4400" b="1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0" name="Shape 440"/>
          <p:cNvSpPr/>
          <p:nvPr/>
        </p:nvSpPr>
        <p:spPr>
          <a:xfrm>
            <a:off x="533400" y="1630961"/>
            <a:ext cx="8001000" cy="317009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285750" lvl="0" indent="-285750" algn="just">
              <a:buClr>
                <a:schemeClr val="dk1"/>
              </a:buClr>
              <a:buSzPct val="100000"/>
              <a:buFont typeface="Arial"/>
              <a:buChar char="•"/>
            </a:pPr>
            <a:endParaRPr lang="en-US" sz="2000" b="1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" name="Shape 440"/>
          <p:cNvSpPr/>
          <p:nvPr/>
        </p:nvSpPr>
        <p:spPr>
          <a:xfrm>
            <a:off x="685800" y="1524000"/>
            <a:ext cx="8001000" cy="419101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285750" marR="0" lvl="0" indent="-285750" algn="l" rtl="0">
              <a:spcBef>
                <a:spcPts val="0"/>
              </a:spcBef>
              <a:buClr>
                <a:schemeClr val="dk1"/>
              </a:buClr>
              <a:buSzPct val="100000"/>
              <a:buFont typeface="Wingdings" pitchFamily="2" charset="2"/>
              <a:buChar char="Ø"/>
            </a:pPr>
            <a:r>
              <a:rPr lang="en-US" sz="2400" b="1" i="0" u="none" strike="noStrike" cap="none" baseline="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Unique design</a:t>
            </a:r>
          </a:p>
          <a:p>
            <a:pPr marL="285750" marR="0" lvl="0" indent="-285750" algn="l" rtl="0">
              <a:spcBef>
                <a:spcPts val="0"/>
              </a:spcBef>
              <a:buClr>
                <a:schemeClr val="dk1"/>
              </a:buClr>
              <a:buSzPct val="100000"/>
              <a:buFont typeface="Wingdings" pitchFamily="2" charset="2"/>
              <a:buChar char="Ø"/>
            </a:pPr>
            <a:endParaRPr lang="en-US" sz="24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lvl="0" indent="-285750">
              <a:buClr>
                <a:schemeClr val="dk1"/>
              </a:buClr>
              <a:buSzPct val="100000"/>
              <a:buFont typeface="Wingdings" pitchFamily="2" charset="2"/>
              <a:buChar char="Ø"/>
            </a:pPr>
            <a:r>
              <a:rPr lang="en-US" sz="2400" b="1" dirty="0" smtClean="0">
                <a:solidFill>
                  <a:srgbClr val="002060"/>
                </a:solidFill>
                <a:ea typeface="Calibri"/>
                <a:cs typeface="Calibri"/>
                <a:sym typeface="Calibri"/>
              </a:rPr>
              <a:t>Significantly lower size and cost compared to the existing positive displacement compressors with similar mass flow and pressure ratio </a:t>
            </a:r>
            <a:endParaRPr lang="en-US" sz="2400" b="1" i="0" u="none" strike="noStrike" cap="none" baseline="0" dirty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158750" algn="l" rtl="0">
              <a:spcBef>
                <a:spcPts val="0"/>
              </a:spcBef>
              <a:buClr>
                <a:schemeClr val="dk1"/>
              </a:buClr>
              <a:buFont typeface="Wingdings" pitchFamily="2" charset="2"/>
              <a:buChar char="Ø"/>
            </a:pPr>
            <a:endParaRPr sz="2400" b="1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buClr>
                <a:schemeClr val="dk1"/>
              </a:buClr>
              <a:buSzPct val="100000"/>
              <a:buFont typeface="Wingdings" pitchFamily="2" charset="2"/>
              <a:buChar char="Ø"/>
            </a:pPr>
            <a:r>
              <a:rPr lang="en-US" sz="2400" b="1" i="0" u="none" strike="noStrike" cap="none" baseline="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Can cover large applications including</a:t>
            </a:r>
            <a:r>
              <a:rPr lang="en-US" sz="24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Food industry, Tool Industry, Chemical </a:t>
            </a:r>
            <a:r>
              <a:rPr lang="en-US" sz="24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Industry, Refrigeration , Central Air conditioning etc.,</a:t>
            </a:r>
            <a:endParaRPr lang="en-US" sz="2400" b="1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158750" algn="l" rtl="0">
              <a:spcBef>
                <a:spcPts val="0"/>
              </a:spcBef>
              <a:buClr>
                <a:schemeClr val="dk1"/>
              </a:buClr>
              <a:buFont typeface="Wingdings" pitchFamily="2" charset="2"/>
              <a:buChar char="Ø"/>
            </a:pPr>
            <a:endParaRPr sz="2400" b="1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buClr>
                <a:schemeClr val="dk1"/>
              </a:buClr>
              <a:buSzPct val="100000"/>
              <a:buFont typeface="Wingdings" pitchFamily="2" charset="2"/>
              <a:buChar char="Ø"/>
            </a:pPr>
            <a:r>
              <a:rPr lang="en-US" sz="2400" b="1" i="0" u="none" strike="noStrike" cap="none" baseline="0" dirty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Huge Indian </a:t>
            </a:r>
            <a:r>
              <a:rPr lang="en-US" sz="2400" b="1" dirty="0" smtClean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and International market</a:t>
            </a:r>
          </a:p>
          <a:p>
            <a:pPr marR="0" lvl="0" algn="l" rtl="0">
              <a:spcBef>
                <a:spcPts val="0"/>
              </a:spcBef>
              <a:buClr>
                <a:schemeClr val="dk1"/>
              </a:buClr>
              <a:buSzPct val="100000"/>
              <a:buFont typeface="Wingdings" pitchFamily="2" charset="2"/>
              <a:buChar char="Ø"/>
            </a:pPr>
            <a:endParaRPr lang="en-US" sz="2400" b="1" i="0" u="none" strike="noStrike" cap="none" baseline="0" dirty="0" smtClean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buClr>
                <a:schemeClr val="dk1"/>
              </a:buClr>
              <a:buSzPct val="100000"/>
              <a:buFont typeface="Wingdings" pitchFamily="2" charset="2"/>
              <a:buChar char="Ø"/>
            </a:pPr>
            <a:endParaRPr lang="en-US" sz="2400" b="1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buClr>
                <a:schemeClr val="dk1"/>
              </a:buClr>
              <a:buSzPct val="100000"/>
              <a:buFont typeface="Wingdings" pitchFamily="2" charset="2"/>
              <a:buChar char="Ø"/>
            </a:pPr>
            <a:endParaRPr lang="en-US" sz="2400" b="1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" name="Picture 5" descr="http://innovationbizz.com/demo/img/log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10400" y="6235050"/>
            <a:ext cx="2133600" cy="622949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76200" y="6400800"/>
            <a:ext cx="609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3300"/>
                </a:solidFill>
              </a:rPr>
              <a:t>ISRF Proprietary 			</a:t>
            </a:r>
            <a:endParaRPr lang="en-US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6056045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1003</TotalTime>
  <Words>186</Words>
  <Application>Microsoft Office PowerPoint</Application>
  <PresentationFormat>On-screen Show (4:3)</PresentationFormat>
  <Paragraphs>40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apie technology</cp:lastModifiedBy>
  <cp:revision>317</cp:revision>
  <dcterms:created xsi:type="dcterms:W3CDTF">2006-08-16T00:00:00Z</dcterms:created>
  <dcterms:modified xsi:type="dcterms:W3CDTF">2016-05-31T05:43:07Z</dcterms:modified>
</cp:coreProperties>
</file>